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1"/>
  </p:notesMasterIdLst>
  <p:sldIdLst>
    <p:sldId id="256" r:id="rId2"/>
    <p:sldId id="337" r:id="rId3"/>
    <p:sldId id="299" r:id="rId4"/>
    <p:sldId id="370" r:id="rId5"/>
    <p:sldId id="359" r:id="rId6"/>
    <p:sldId id="258" r:id="rId7"/>
    <p:sldId id="257" r:id="rId8"/>
    <p:sldId id="259" r:id="rId9"/>
    <p:sldId id="271" r:id="rId10"/>
    <p:sldId id="260" r:id="rId11"/>
    <p:sldId id="270" r:id="rId12"/>
    <p:sldId id="261" r:id="rId13"/>
    <p:sldId id="269" r:id="rId14"/>
    <p:sldId id="262" r:id="rId15"/>
    <p:sldId id="272" r:id="rId16"/>
    <p:sldId id="273" r:id="rId17"/>
    <p:sldId id="275" r:id="rId18"/>
    <p:sldId id="356" r:id="rId19"/>
    <p:sldId id="279" r:id="rId20"/>
    <p:sldId id="384" r:id="rId21"/>
    <p:sldId id="276" r:id="rId22"/>
    <p:sldId id="278" r:id="rId23"/>
    <p:sldId id="277" r:id="rId24"/>
    <p:sldId id="280" r:id="rId25"/>
    <p:sldId id="281" r:id="rId26"/>
    <p:sldId id="282" r:id="rId27"/>
    <p:sldId id="360" r:id="rId28"/>
    <p:sldId id="265" r:id="rId29"/>
    <p:sldId id="284" r:id="rId30"/>
    <p:sldId id="285" r:id="rId31"/>
    <p:sldId id="372" r:id="rId32"/>
    <p:sldId id="357" r:id="rId33"/>
    <p:sldId id="286" r:id="rId34"/>
    <p:sldId id="287" r:id="rId35"/>
    <p:sldId id="295" r:id="rId36"/>
    <p:sldId id="381" r:id="rId37"/>
    <p:sldId id="382" r:id="rId38"/>
    <p:sldId id="383" r:id="rId39"/>
    <p:sldId id="298" r:id="rId40"/>
    <p:sldId id="379" r:id="rId41"/>
    <p:sldId id="361" r:id="rId42"/>
    <p:sldId id="290" r:id="rId43"/>
    <p:sldId id="292" r:id="rId44"/>
    <p:sldId id="291" r:id="rId45"/>
    <p:sldId id="350" r:id="rId46"/>
    <p:sldId id="293" r:id="rId47"/>
    <p:sldId id="377" r:id="rId48"/>
    <p:sldId id="362" r:id="rId49"/>
    <p:sldId id="367" r:id="rId50"/>
    <p:sldId id="355" r:id="rId51"/>
    <p:sldId id="294" r:id="rId52"/>
    <p:sldId id="335" r:id="rId53"/>
    <p:sldId id="369" r:id="rId54"/>
    <p:sldId id="363" r:id="rId55"/>
    <p:sldId id="301" r:id="rId56"/>
    <p:sldId id="302" r:id="rId57"/>
    <p:sldId id="303" r:id="rId58"/>
    <p:sldId id="304" r:id="rId59"/>
    <p:sldId id="305" r:id="rId60"/>
    <p:sldId id="306" r:id="rId61"/>
    <p:sldId id="307" r:id="rId62"/>
    <p:sldId id="308" r:id="rId63"/>
    <p:sldId id="309" r:id="rId64"/>
    <p:sldId id="353" r:id="rId65"/>
    <p:sldId id="311" r:id="rId66"/>
    <p:sldId id="385" r:id="rId67"/>
    <p:sldId id="312" r:id="rId68"/>
    <p:sldId id="371" r:id="rId69"/>
    <p:sldId id="314" r:id="rId70"/>
    <p:sldId id="315" r:id="rId71"/>
    <p:sldId id="316" r:id="rId72"/>
    <p:sldId id="317" r:id="rId73"/>
    <p:sldId id="364" r:id="rId74"/>
    <p:sldId id="338" r:id="rId75"/>
    <p:sldId id="340" r:id="rId76"/>
    <p:sldId id="341" r:id="rId77"/>
    <p:sldId id="373" r:id="rId78"/>
    <p:sldId id="358" r:id="rId79"/>
    <p:sldId id="342" r:id="rId80"/>
    <p:sldId id="343" r:id="rId81"/>
    <p:sldId id="344" r:id="rId82"/>
    <p:sldId id="347" r:id="rId83"/>
    <p:sldId id="348" r:id="rId84"/>
    <p:sldId id="345" r:id="rId85"/>
    <p:sldId id="349" r:id="rId86"/>
    <p:sldId id="346" r:id="rId87"/>
    <p:sldId id="365" r:id="rId88"/>
    <p:sldId id="330" r:id="rId89"/>
    <p:sldId id="331" r:id="rId90"/>
    <p:sldId id="351" r:id="rId91"/>
    <p:sldId id="374" r:id="rId92"/>
    <p:sldId id="352" r:id="rId93"/>
    <p:sldId id="333" r:id="rId94"/>
    <p:sldId id="378" r:id="rId95"/>
    <p:sldId id="366" r:id="rId96"/>
    <p:sldId id="368" r:id="rId97"/>
    <p:sldId id="354" r:id="rId98"/>
    <p:sldId id="334" r:id="rId99"/>
    <p:sldId id="336"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5057" autoAdjust="0"/>
  </p:normalViewPr>
  <p:slideViewPr>
    <p:cSldViewPr>
      <p:cViewPr varScale="1">
        <p:scale>
          <a:sx n="90" d="100"/>
          <a:sy n="90" d="100"/>
        </p:scale>
        <p:origin x="-960" y="-108"/>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43740-224B-4AD6-81CA-C1419596596A}" type="datetimeFigureOut">
              <a:rPr lang="en-US" smtClean="0"/>
              <a:pPr/>
              <a:t>6/5/2025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95DBF-EA1C-48F3-9E8C-0FD874450475}" type="slidenum">
              <a:rPr lang="en-US" smtClean="0"/>
              <a:pPr/>
              <a:t>‹#›</a:t>
            </a:fld>
            <a:endParaRPr lang="en-US"/>
          </a:p>
        </p:txBody>
      </p:sp>
    </p:spTree>
    <p:extLst>
      <p:ext uri="{BB962C8B-B14F-4D97-AF65-F5344CB8AC3E}">
        <p14:creationId xmlns:p14="http://schemas.microsoft.com/office/powerpoint/2010/main" val="11545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a:t>
            </a:fld>
            <a:endParaRPr lang="en-US"/>
          </a:p>
        </p:txBody>
      </p:sp>
    </p:spTree>
    <p:extLst>
      <p:ext uri="{BB962C8B-B14F-4D97-AF65-F5344CB8AC3E}">
        <p14:creationId xmlns:p14="http://schemas.microsoft.com/office/powerpoint/2010/main" val="304936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11</a:t>
            </a:fld>
            <a:endParaRPr lang="en-US"/>
          </a:p>
        </p:txBody>
      </p:sp>
    </p:spTree>
    <p:extLst>
      <p:ext uri="{BB962C8B-B14F-4D97-AF65-F5344CB8AC3E}">
        <p14:creationId xmlns:p14="http://schemas.microsoft.com/office/powerpoint/2010/main" val="221742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wind clock</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12</a:t>
            </a:fld>
            <a:endParaRPr lang="en-US"/>
          </a:p>
        </p:txBody>
      </p:sp>
    </p:spTree>
    <p:extLst>
      <p:ext uri="{BB962C8B-B14F-4D97-AF65-F5344CB8AC3E}">
        <p14:creationId xmlns:p14="http://schemas.microsoft.com/office/powerpoint/2010/main" val="71938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LJ wind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13</a:t>
            </a:fld>
            <a:endParaRPr lang="en-US"/>
          </a:p>
        </p:txBody>
      </p:sp>
    </p:spTree>
    <p:extLst>
      <p:ext uri="{BB962C8B-B14F-4D97-AF65-F5344CB8AC3E}">
        <p14:creationId xmlns:p14="http://schemas.microsoft.com/office/powerpoint/2010/main" val="166828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LJ &amp; HL give touchback signal and move to the numbers at 10 yard line.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14</a:t>
            </a:fld>
            <a:endParaRPr lang="en-US"/>
          </a:p>
        </p:txBody>
      </p:sp>
    </p:spTree>
    <p:extLst>
      <p:ext uri="{BB962C8B-B14F-4D97-AF65-F5344CB8AC3E}">
        <p14:creationId xmlns:p14="http://schemas.microsoft.com/office/powerpoint/2010/main" val="281254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threatens pylon.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HL &amp; LJ give touchback signal and moves to the numbers at 10 yard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Give repeated blasts of the whistle to stop play.</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15</a:t>
            </a:fld>
            <a:endParaRPr lang="en-US"/>
          </a:p>
        </p:txBody>
      </p:sp>
    </p:spTree>
    <p:extLst>
      <p:ext uri="{BB962C8B-B14F-4D97-AF65-F5344CB8AC3E}">
        <p14:creationId xmlns:p14="http://schemas.microsoft.com/office/powerpoint/2010/main" val="286698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goes OOB, LJ moves up, throws his flag and stops the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16</a:t>
            </a:fld>
            <a:endParaRPr lang="en-US"/>
          </a:p>
        </p:txBody>
      </p:sp>
    </p:spTree>
    <p:extLst>
      <p:ext uri="{BB962C8B-B14F-4D97-AF65-F5344CB8AC3E}">
        <p14:creationId xmlns:p14="http://schemas.microsoft.com/office/powerpoint/2010/main" val="26278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 R &amp; HL wind clock</a:t>
            </a:r>
          </a:p>
          <a:p>
            <a:r>
              <a:rPr lang="en-US" baseline="0" dirty="0"/>
              <a:t>&lt;click&gt; Officials move up field trailing runner</a:t>
            </a:r>
          </a:p>
          <a:p>
            <a:r>
              <a:rPr lang="en-US" baseline="0" dirty="0"/>
              <a:t>&lt;click&gt; Runner is tackled, LJ &amp; HL stop clock and pinch in to get the spot</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17</a:t>
            </a:fld>
            <a:endParaRPr lang="en-US"/>
          </a:p>
        </p:txBody>
      </p:sp>
    </p:spTree>
    <p:extLst>
      <p:ext uri="{BB962C8B-B14F-4D97-AF65-F5344CB8AC3E}">
        <p14:creationId xmlns:p14="http://schemas.microsoft.com/office/powerpoint/2010/main" val="366094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 &amp; HL have read that kick is going to threaten GL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LJ &amp; HL give touchback signal </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18</a:t>
            </a:fld>
            <a:endParaRPr lang="en-US"/>
          </a:p>
        </p:txBody>
      </p:sp>
    </p:spTree>
    <p:extLst>
      <p:ext uri="{BB962C8B-B14F-4D97-AF65-F5344CB8AC3E}">
        <p14:creationId xmlns:p14="http://schemas.microsoft.com/office/powerpoint/2010/main" val="381773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BJ &amp; U move in once players clear, R winds the clock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Runner moves up field, officials read and react, runner breaks away for TD, BJ is waiting at GL to give TD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19</a:t>
            </a:fld>
            <a:endParaRPr lang="en-US"/>
          </a:p>
        </p:txBody>
      </p:sp>
    </p:spTree>
    <p:extLst>
      <p:ext uri="{BB962C8B-B14F-4D97-AF65-F5344CB8AC3E}">
        <p14:creationId xmlns:p14="http://schemas.microsoft.com/office/powerpoint/2010/main" val="97130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20</a:t>
            </a:fld>
            <a:endParaRPr lang="en-US"/>
          </a:p>
        </p:txBody>
      </p:sp>
    </p:spTree>
    <p:extLst>
      <p:ext uri="{BB962C8B-B14F-4D97-AF65-F5344CB8AC3E}">
        <p14:creationId xmlns:p14="http://schemas.microsoft.com/office/powerpoint/2010/main" val="390946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a:t>
            </a:fld>
            <a:endParaRPr lang="en-US"/>
          </a:p>
        </p:txBody>
      </p:sp>
    </p:spTree>
    <p:extLst>
      <p:ext uri="{BB962C8B-B14F-4D97-AF65-F5344CB8AC3E}">
        <p14:creationId xmlns:p14="http://schemas.microsoft.com/office/powerpoint/2010/main" val="391872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U, HL &amp; LJ put hands up to indicate readiness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ready-for-play signal.</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21</a:t>
            </a:fld>
            <a:endParaRPr lang="en-US"/>
          </a:p>
        </p:txBody>
      </p:sp>
    </p:spTree>
    <p:extLst>
      <p:ext uri="{BB962C8B-B14F-4D97-AF65-F5344CB8AC3E}">
        <p14:creationId xmlns:p14="http://schemas.microsoft.com/office/powerpoint/2010/main" val="62585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goes 12 yards and is recovered by RT; BJ &amp; U hold their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LJ &amp; HL get to spot, square off and stop the clock; BJ &amp; U close in on the pile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22</a:t>
            </a:fld>
            <a:endParaRPr lang="en-US"/>
          </a:p>
        </p:txBody>
      </p:sp>
    </p:spTree>
    <p:extLst>
      <p:ext uri="{BB962C8B-B14F-4D97-AF65-F5344CB8AC3E}">
        <p14:creationId xmlns:p14="http://schemas.microsoft.com/office/powerpoint/2010/main" val="45598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deep, HL &amp; LJ move downfield </a:t>
            </a:r>
            <a:r>
              <a:rPr lang="en-US" baseline="0"/>
              <a:t>on their SL </a:t>
            </a:r>
            <a:r>
              <a:rPr lang="en-US" baseline="0" dirty="0"/>
              <a:t>to cover </a:t>
            </a:r>
            <a:r>
              <a:rPr lang="en-US" baseline="0"/>
              <a:t>the return; </a:t>
            </a:r>
            <a:r>
              <a:rPr lang="en-US" baseline="0" dirty="0"/>
              <a:t>BJ &amp; U wait for players to clear and get to hash </a:t>
            </a:r>
            <a:r>
              <a:rPr lang="en-US" baseline="0"/>
              <a:t>at 50; </a:t>
            </a:r>
            <a:r>
              <a:rPr lang="en-US" baseline="0" dirty="0"/>
              <a:t>R winds when kick is touched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23</a:t>
            </a:fld>
            <a:endParaRPr lang="en-US"/>
          </a:p>
        </p:txBody>
      </p:sp>
    </p:spTree>
    <p:extLst>
      <p:ext uri="{BB962C8B-B14F-4D97-AF65-F5344CB8AC3E}">
        <p14:creationId xmlns:p14="http://schemas.microsoft.com/office/powerpoint/2010/main" val="211013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&amp; goes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move into end zone and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24</a:t>
            </a:fld>
            <a:endParaRPr lang="en-US"/>
          </a:p>
        </p:txBody>
      </p:sp>
    </p:spTree>
    <p:extLst>
      <p:ext uri="{BB962C8B-B14F-4D97-AF65-F5344CB8AC3E}">
        <p14:creationId xmlns:p14="http://schemas.microsoft.com/office/powerpoint/2010/main" val="95484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kicked and will be short of GL, U &amp; BJ react and move quickly to GL to rule on touchback.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25</a:t>
            </a:fld>
            <a:endParaRPr lang="en-US"/>
          </a:p>
        </p:txBody>
      </p:sp>
    </p:spTree>
    <p:extLst>
      <p:ext uri="{BB962C8B-B14F-4D97-AF65-F5344CB8AC3E}">
        <p14:creationId xmlns:p14="http://schemas.microsoft.com/office/powerpoint/2010/main" val="396165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26</a:t>
            </a:fld>
            <a:endParaRPr lang="en-US"/>
          </a:p>
        </p:txBody>
      </p:sp>
    </p:spTree>
    <p:extLst>
      <p:ext uri="{BB962C8B-B14F-4D97-AF65-F5344CB8AC3E}">
        <p14:creationId xmlns:p14="http://schemas.microsoft.com/office/powerpoint/2010/main" val="4005957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27</a:t>
            </a:fld>
            <a:endParaRPr lang="en-US"/>
          </a:p>
        </p:txBody>
      </p:sp>
    </p:spTree>
    <p:extLst>
      <p:ext uri="{BB962C8B-B14F-4D97-AF65-F5344CB8AC3E}">
        <p14:creationId xmlns:p14="http://schemas.microsoft.com/office/powerpoint/2010/main" val="642371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HL’s keys are shown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28</a:t>
            </a:fld>
            <a:endParaRPr lang="en-US"/>
          </a:p>
        </p:txBody>
      </p:sp>
    </p:spTree>
    <p:extLst>
      <p:ext uri="{BB962C8B-B14F-4D97-AF65-F5344CB8AC3E}">
        <p14:creationId xmlns:p14="http://schemas.microsoft.com/office/powerpoint/2010/main" val="264987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29</a:t>
            </a:fld>
            <a:endParaRPr lang="en-US"/>
          </a:p>
        </p:txBody>
      </p:sp>
    </p:spTree>
    <p:extLst>
      <p:ext uri="{BB962C8B-B14F-4D97-AF65-F5344CB8AC3E}">
        <p14:creationId xmlns:p14="http://schemas.microsoft.com/office/powerpoint/2010/main" val="3867931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30</a:t>
            </a:fld>
            <a:endParaRPr lang="en-US"/>
          </a:p>
        </p:txBody>
      </p:sp>
    </p:spTree>
    <p:extLst>
      <p:ext uri="{BB962C8B-B14F-4D97-AF65-F5344CB8AC3E}">
        <p14:creationId xmlns:p14="http://schemas.microsoft.com/office/powerpoint/2010/main" val="95616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a:t>
            </a:fld>
            <a:endParaRPr lang="en-US"/>
          </a:p>
        </p:txBody>
      </p:sp>
    </p:spTree>
    <p:extLst>
      <p:ext uri="{BB962C8B-B14F-4D97-AF65-F5344CB8AC3E}">
        <p14:creationId xmlns:p14="http://schemas.microsoft.com/office/powerpoint/2010/main" val="2506862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31</a:t>
            </a:fld>
            <a:endParaRPr lang="en-US"/>
          </a:p>
        </p:txBody>
      </p:sp>
    </p:spTree>
    <p:extLst>
      <p:ext uri="{BB962C8B-B14F-4D97-AF65-F5344CB8AC3E}">
        <p14:creationId xmlns:p14="http://schemas.microsoft.com/office/powerpoint/2010/main" val="162763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32</a:t>
            </a:fld>
            <a:endParaRPr lang="en-US"/>
          </a:p>
        </p:txBody>
      </p:sp>
    </p:spTree>
    <p:extLst>
      <p:ext uri="{BB962C8B-B14F-4D97-AF65-F5344CB8AC3E}">
        <p14:creationId xmlns:p14="http://schemas.microsoft.com/office/powerpoint/2010/main" val="303295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33</a:t>
            </a:fld>
            <a:endParaRPr lang="en-US"/>
          </a:p>
        </p:txBody>
      </p:sp>
    </p:spTree>
    <p:extLst>
      <p:ext uri="{BB962C8B-B14F-4D97-AF65-F5344CB8AC3E}">
        <p14:creationId xmlns:p14="http://schemas.microsoft.com/office/powerpoint/2010/main" val="531210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34</a:t>
            </a:fld>
            <a:endParaRPr lang="en-US"/>
          </a:p>
        </p:txBody>
      </p:sp>
    </p:spTree>
    <p:extLst>
      <p:ext uri="{BB962C8B-B14F-4D97-AF65-F5344CB8AC3E}">
        <p14:creationId xmlns:p14="http://schemas.microsoft.com/office/powerpoint/2010/main" val="1464109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At the snap, RT player gets into backfield and blocks the kick, R moves back, HL moves into backfield.  LJ holds at LOS.  When kick is recovered, HL squares off, stops the clock, and move into the field.  LJ moves into backfield, stops the clock and squares up.</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35</a:t>
            </a:fld>
            <a:endParaRPr lang="en-US"/>
          </a:p>
        </p:txBody>
      </p:sp>
    </p:spTree>
    <p:extLst>
      <p:ext uri="{BB962C8B-B14F-4D97-AF65-F5344CB8AC3E}">
        <p14:creationId xmlns:p14="http://schemas.microsoft.com/office/powerpoint/2010/main" val="3547799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10 yards, once the kick crosses the NZ, LJ goes downfield 10 yards, U moves up with RT player while keeping the cushion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36</a:t>
            </a:fld>
            <a:endParaRPr lang="en-US"/>
          </a:p>
        </p:txBody>
      </p:sp>
    </p:spTree>
    <p:extLst>
      <p:ext uri="{BB962C8B-B14F-4D97-AF65-F5344CB8AC3E}">
        <p14:creationId xmlns:p14="http://schemas.microsoft.com/office/powerpoint/2010/main" val="3329818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keeps the cushion from the receiver</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37</a:t>
            </a:fld>
            <a:endParaRPr lang="en-US"/>
          </a:p>
        </p:txBody>
      </p:sp>
    </p:spTree>
    <p:extLst>
      <p:ext uri="{BB962C8B-B14F-4D97-AF65-F5344CB8AC3E}">
        <p14:creationId xmlns:p14="http://schemas.microsoft.com/office/powerpoint/2010/main" val="1729991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snapped &amp; kicked toward HL’s sideline. HL passes spot where he thinks ball crossed sideline and turns around</a:t>
            </a:r>
          </a:p>
          <a:p>
            <a:r>
              <a:rPr lang="en-US" baseline="0" dirty="0"/>
              <a:t>&lt;click&gt; HL puts hand up and walks back toward LOS, when he gets to the spot the R thinks the ball went OOB, R chops.</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38</a:t>
            </a:fld>
            <a:endParaRPr lang="en-US"/>
          </a:p>
        </p:txBody>
      </p:sp>
    </p:spTree>
    <p:extLst>
      <p:ext uri="{BB962C8B-B14F-4D97-AF65-F5344CB8AC3E}">
        <p14:creationId xmlns:p14="http://schemas.microsoft.com/office/powerpoint/2010/main" val="794772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BJ bean bags the end of the kick and moves into the middle of the field.  HL &amp; LJ trail the returner until he’s tackled, then they square off, stop the clock and come into the field.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39</a:t>
            </a:fld>
            <a:endParaRPr lang="en-US"/>
          </a:p>
        </p:txBody>
      </p:sp>
    </p:spTree>
    <p:extLst>
      <p:ext uri="{BB962C8B-B14F-4D97-AF65-F5344CB8AC3E}">
        <p14:creationId xmlns:p14="http://schemas.microsoft.com/office/powerpoint/2010/main" val="1897519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and breaks the plane of GL</a:t>
            </a:r>
            <a:r>
              <a:rPr lang="en-US" baseline="0"/>
              <a:t>, BJ </a:t>
            </a:r>
            <a:r>
              <a:rPr lang="en-US" baseline="0" dirty="0"/>
              <a:t>give TB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40</a:t>
            </a:fld>
            <a:endParaRPr lang="en-US"/>
          </a:p>
        </p:txBody>
      </p:sp>
    </p:spTree>
    <p:extLst>
      <p:ext uri="{BB962C8B-B14F-4D97-AF65-F5344CB8AC3E}">
        <p14:creationId xmlns:p14="http://schemas.microsoft.com/office/powerpoint/2010/main" val="222617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a:t>
            </a:fld>
            <a:endParaRPr lang="en-US"/>
          </a:p>
        </p:txBody>
      </p:sp>
    </p:spTree>
    <p:extLst>
      <p:ext uri="{BB962C8B-B14F-4D97-AF65-F5344CB8AC3E}">
        <p14:creationId xmlns:p14="http://schemas.microsoft.com/office/powerpoint/2010/main" val="1754516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41</a:t>
            </a:fld>
            <a:endParaRPr lang="en-US"/>
          </a:p>
        </p:txBody>
      </p:sp>
    </p:spTree>
    <p:extLst>
      <p:ext uri="{BB962C8B-B14F-4D97-AF65-F5344CB8AC3E}">
        <p14:creationId xmlns:p14="http://schemas.microsoft.com/office/powerpoint/2010/main" val="2207722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42</a:t>
            </a:fld>
            <a:endParaRPr lang="en-US"/>
          </a:p>
        </p:txBody>
      </p:sp>
    </p:spTree>
    <p:extLst>
      <p:ext uri="{BB962C8B-B14F-4D97-AF65-F5344CB8AC3E}">
        <p14:creationId xmlns:p14="http://schemas.microsoft.com/office/powerpoint/2010/main" val="4187478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43</a:t>
            </a:fld>
            <a:endParaRPr lang="en-US"/>
          </a:p>
        </p:txBody>
      </p:sp>
    </p:spTree>
    <p:extLst>
      <p:ext uri="{BB962C8B-B14F-4D97-AF65-F5344CB8AC3E}">
        <p14:creationId xmlns:p14="http://schemas.microsoft.com/office/powerpoint/2010/main" val="3072792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44</a:t>
            </a:fld>
            <a:endParaRPr lang="en-US"/>
          </a:p>
        </p:txBody>
      </p:sp>
    </p:spTree>
    <p:extLst>
      <p:ext uri="{BB962C8B-B14F-4D97-AF65-F5344CB8AC3E}">
        <p14:creationId xmlns:p14="http://schemas.microsoft.com/office/powerpoint/2010/main" val="1958220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no good”. U will sound his whistle.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45</a:t>
            </a:fld>
            <a:endParaRPr lang="en-US"/>
          </a:p>
        </p:txBody>
      </p:sp>
    </p:spTree>
    <p:extLst>
      <p:ext uri="{BB962C8B-B14F-4D97-AF65-F5344CB8AC3E}">
        <p14:creationId xmlns:p14="http://schemas.microsoft.com/office/powerpoint/2010/main" val="1684521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and kicked short of GL, seeing it will be short, BJ &amp; U hustle to cover GL for possible touchback situation.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46</a:t>
            </a:fld>
            <a:endParaRPr lang="en-US"/>
          </a:p>
        </p:txBody>
      </p:sp>
    </p:spTree>
    <p:extLst>
      <p:ext uri="{BB962C8B-B14F-4D97-AF65-F5344CB8AC3E}">
        <p14:creationId xmlns:p14="http://schemas.microsoft.com/office/powerpoint/2010/main" val="1695692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to QB initiating a fake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rolls out and receivers go into routes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tucks and runs for GL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47</a:t>
            </a:fld>
            <a:endParaRPr lang="en-US"/>
          </a:p>
        </p:txBody>
      </p:sp>
    </p:spTree>
    <p:extLst>
      <p:ext uri="{BB962C8B-B14F-4D97-AF65-F5344CB8AC3E}">
        <p14:creationId xmlns:p14="http://schemas.microsoft.com/office/powerpoint/2010/main" val="3820396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48</a:t>
            </a:fld>
            <a:endParaRPr lang="en-US"/>
          </a:p>
        </p:txBody>
      </p:sp>
    </p:spTree>
    <p:extLst>
      <p:ext uri="{BB962C8B-B14F-4D97-AF65-F5344CB8AC3E}">
        <p14:creationId xmlns:p14="http://schemas.microsoft.com/office/powerpoint/2010/main" val="3521627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During Muddle Huddle Formation both the BJ &amp; U’s IP will be on the EL.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49</a:t>
            </a:fld>
            <a:endParaRPr lang="en-US"/>
          </a:p>
        </p:txBody>
      </p:sp>
    </p:spTree>
    <p:extLst>
      <p:ext uri="{BB962C8B-B14F-4D97-AF65-F5344CB8AC3E}">
        <p14:creationId xmlns:p14="http://schemas.microsoft.com/office/powerpoint/2010/main" val="2974386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50</a:t>
            </a:fld>
            <a:endParaRPr lang="en-US"/>
          </a:p>
        </p:txBody>
      </p:sp>
    </p:spTree>
    <p:extLst>
      <p:ext uri="{BB962C8B-B14F-4D97-AF65-F5344CB8AC3E}">
        <p14:creationId xmlns:p14="http://schemas.microsoft.com/office/powerpoint/2010/main" val="12021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6</a:t>
            </a:fld>
            <a:endParaRPr lang="en-US"/>
          </a:p>
        </p:txBody>
      </p:sp>
    </p:spTree>
    <p:extLst>
      <p:ext uri="{BB962C8B-B14F-4D97-AF65-F5344CB8AC3E}">
        <p14:creationId xmlns:p14="http://schemas.microsoft.com/office/powerpoint/2010/main" val="4225425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backs out as kicker runs to HL’s pylon, LM gets to pylon, U moves down end line toward pylon, as runner crosses GL, LM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51</a:t>
            </a:fld>
            <a:endParaRPr lang="en-US"/>
          </a:p>
        </p:txBody>
      </p:sp>
    </p:spTree>
    <p:extLst>
      <p:ext uri="{BB962C8B-B14F-4D97-AF65-F5344CB8AC3E}">
        <p14:creationId xmlns:p14="http://schemas.microsoft.com/office/powerpoint/2010/main" val="1277773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53</a:t>
            </a:fld>
            <a:endParaRPr lang="en-US"/>
          </a:p>
        </p:txBody>
      </p:sp>
    </p:spTree>
    <p:extLst>
      <p:ext uri="{BB962C8B-B14F-4D97-AF65-F5344CB8AC3E}">
        <p14:creationId xmlns:p14="http://schemas.microsoft.com/office/powerpoint/2010/main" val="4040107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54</a:t>
            </a:fld>
            <a:endParaRPr lang="en-US"/>
          </a:p>
        </p:txBody>
      </p:sp>
    </p:spTree>
    <p:extLst>
      <p:ext uri="{BB962C8B-B14F-4D97-AF65-F5344CB8AC3E}">
        <p14:creationId xmlns:p14="http://schemas.microsoft.com/office/powerpoint/2010/main" val="2593450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U runs off the field and takes out bean bag</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55</a:t>
            </a:fld>
            <a:endParaRPr lang="en-US"/>
          </a:p>
        </p:txBody>
      </p:sp>
    </p:spTree>
    <p:extLst>
      <p:ext uri="{BB962C8B-B14F-4D97-AF65-F5344CB8AC3E}">
        <p14:creationId xmlns:p14="http://schemas.microsoft.com/office/powerpoint/2010/main" val="2075906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BJ, U, HL &amp; LJ put their hands up to indicate they’re ready</a:t>
            </a:r>
          </a:p>
          <a:p>
            <a:r>
              <a:rPr lang="en-US" baseline="0" dirty="0"/>
              <a:t>&lt;click&gt; R sounds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56</a:t>
            </a:fld>
            <a:endParaRPr lang="en-US"/>
          </a:p>
        </p:txBody>
      </p:sp>
    </p:spTree>
    <p:extLst>
      <p:ext uri="{BB962C8B-B14F-4D97-AF65-F5344CB8AC3E}">
        <p14:creationId xmlns:p14="http://schemas.microsoft.com/office/powerpoint/2010/main" val="2382812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U waits for players to clear and runs to 50 on the SL.  LJ holds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57</a:t>
            </a:fld>
            <a:endParaRPr lang="en-US"/>
          </a:p>
        </p:txBody>
      </p:sp>
    </p:spTree>
    <p:extLst>
      <p:ext uri="{BB962C8B-B14F-4D97-AF65-F5344CB8AC3E}">
        <p14:creationId xmlns:p14="http://schemas.microsoft.com/office/powerpoint/2010/main" val="3518001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58</a:t>
            </a:fld>
            <a:endParaRPr lang="en-US"/>
          </a:p>
        </p:txBody>
      </p:sp>
    </p:spTree>
    <p:extLst>
      <p:ext uri="{BB962C8B-B14F-4D97-AF65-F5344CB8AC3E}">
        <p14:creationId xmlns:p14="http://schemas.microsoft.com/office/powerpoint/2010/main" val="746758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only HL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59</a:t>
            </a:fld>
            <a:endParaRPr lang="en-US"/>
          </a:p>
        </p:txBody>
      </p:sp>
    </p:spTree>
    <p:extLst>
      <p:ext uri="{BB962C8B-B14F-4D97-AF65-F5344CB8AC3E}">
        <p14:creationId xmlns:p14="http://schemas.microsoft.com/office/powerpoint/2010/main" val="3799930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60</a:t>
            </a:fld>
            <a:endParaRPr lang="en-US"/>
          </a:p>
        </p:txBody>
      </p:sp>
    </p:spTree>
    <p:extLst>
      <p:ext uri="{BB962C8B-B14F-4D97-AF65-F5344CB8AC3E}">
        <p14:creationId xmlns:p14="http://schemas.microsoft.com/office/powerpoint/2010/main" val="1476113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 &amp; HL have read that kick is going to threaten GL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gives touchback signals and move into the field. </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61</a:t>
            </a:fld>
            <a:endParaRPr lang="en-US"/>
          </a:p>
        </p:txBody>
      </p:sp>
    </p:spTree>
    <p:extLst>
      <p:ext uri="{BB962C8B-B14F-4D97-AF65-F5344CB8AC3E}">
        <p14:creationId xmlns:p14="http://schemas.microsoft.com/office/powerpoint/2010/main" val="167976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BJ gets ready signal from U</a:t>
            </a:r>
          </a:p>
          <a:p>
            <a:r>
              <a:rPr lang="en-US" baseline="0" dirty="0"/>
              <a:t>&lt;click&gt; BJ runs off the field and takes out bean bag</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a:t>
            </a:fld>
            <a:endParaRPr lang="en-US"/>
          </a:p>
        </p:txBody>
      </p:sp>
    </p:spTree>
    <p:extLst>
      <p:ext uri="{BB962C8B-B14F-4D97-AF65-F5344CB8AC3E}">
        <p14:creationId xmlns:p14="http://schemas.microsoft.com/office/powerpoint/2010/main" val="2133968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 &amp; HL have read that the kick is going to threaten GL.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threatens pylon.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give touchback signals and move to the numbers at 10 yard line.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62</a:t>
            </a:fld>
            <a:endParaRPr lang="en-US"/>
          </a:p>
        </p:txBody>
      </p:sp>
    </p:spTree>
    <p:extLst>
      <p:ext uri="{BB962C8B-B14F-4D97-AF65-F5344CB8AC3E}">
        <p14:creationId xmlns:p14="http://schemas.microsoft.com/office/powerpoint/2010/main" val="12673849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goes OOB, R moves up, throws his flag and stops the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63</a:t>
            </a:fld>
            <a:endParaRPr lang="en-US"/>
          </a:p>
        </p:txBody>
      </p:sp>
    </p:spTree>
    <p:extLst>
      <p:ext uri="{BB962C8B-B14F-4D97-AF65-F5344CB8AC3E}">
        <p14:creationId xmlns:p14="http://schemas.microsoft.com/office/powerpoint/2010/main" val="2572976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 R &amp; HL wind clock</a:t>
            </a:r>
          </a:p>
          <a:p>
            <a:r>
              <a:rPr lang="en-US" baseline="0" dirty="0"/>
              <a:t>&lt;click&gt; Officials move up field trailing runner</a:t>
            </a:r>
          </a:p>
          <a:p>
            <a:r>
              <a:rPr lang="en-US" baseline="0" dirty="0"/>
              <a:t>&lt;click&gt; Runner is tackled, LJ &amp; HL stop clock and pinch in to get the spot</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64</a:t>
            </a:fld>
            <a:endParaRPr lang="en-US"/>
          </a:p>
        </p:txBody>
      </p:sp>
    </p:spTree>
    <p:extLst>
      <p:ext uri="{BB962C8B-B14F-4D97-AF65-F5344CB8AC3E}">
        <p14:creationId xmlns:p14="http://schemas.microsoft.com/office/powerpoint/2010/main" val="2539808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U moves to 50 on SL once players clear; R winds the clock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Runner moves up field, officials read and react, runner breaks away for TD, U &amp; LJ are waiting at GL to give TD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65</a:t>
            </a:fld>
            <a:endParaRPr lang="en-US"/>
          </a:p>
        </p:txBody>
      </p:sp>
    </p:spTree>
    <p:extLst>
      <p:ext uri="{BB962C8B-B14F-4D97-AF65-F5344CB8AC3E}">
        <p14:creationId xmlns:p14="http://schemas.microsoft.com/office/powerpoint/2010/main" val="36447701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66</a:t>
            </a:fld>
            <a:endParaRPr lang="en-US"/>
          </a:p>
        </p:txBody>
      </p:sp>
    </p:spTree>
    <p:extLst>
      <p:ext uri="{BB962C8B-B14F-4D97-AF65-F5344CB8AC3E}">
        <p14:creationId xmlns:p14="http://schemas.microsoft.com/office/powerpoint/2010/main" val="3508928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U, HL &amp; LJ put hands up to indicate readiness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ready-for-play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67</a:t>
            </a:fld>
            <a:endParaRPr lang="en-US"/>
          </a:p>
        </p:txBody>
      </p:sp>
    </p:spTree>
    <p:extLst>
      <p:ext uri="{BB962C8B-B14F-4D97-AF65-F5344CB8AC3E}">
        <p14:creationId xmlns:p14="http://schemas.microsoft.com/office/powerpoint/2010/main" val="1323349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goes 12 yards and is recovered by RT; BJ &amp; U hold their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LJ &amp; HL get to spot, square off and stop the clock; BJ &amp; U close in on the pile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68</a:t>
            </a:fld>
            <a:endParaRPr lang="en-US"/>
          </a:p>
        </p:txBody>
      </p:sp>
    </p:spTree>
    <p:extLst>
      <p:ext uri="{BB962C8B-B14F-4D97-AF65-F5344CB8AC3E}">
        <p14:creationId xmlns:p14="http://schemas.microsoft.com/office/powerpoint/2010/main" val="3648517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deep, HL &amp; LJ move downfield to cover the return, U waits for players to clear and gets to 50, R winds when kick is touched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69</a:t>
            </a:fld>
            <a:endParaRPr lang="en-US"/>
          </a:p>
        </p:txBody>
      </p:sp>
    </p:spTree>
    <p:extLst>
      <p:ext uri="{BB962C8B-B14F-4D97-AF65-F5344CB8AC3E}">
        <p14:creationId xmlns:p14="http://schemas.microsoft.com/office/powerpoint/2010/main" val="655415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&amp; goes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U &amp; LJ move into end zone and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70</a:t>
            </a:fld>
            <a:endParaRPr lang="en-US"/>
          </a:p>
        </p:txBody>
      </p:sp>
    </p:spTree>
    <p:extLst>
      <p:ext uri="{BB962C8B-B14F-4D97-AF65-F5344CB8AC3E}">
        <p14:creationId xmlns:p14="http://schemas.microsoft.com/office/powerpoint/2010/main" val="707865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kicked and will be short of GL, U &amp; LJ react and move quickly to GL to rule on touchback.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71</a:t>
            </a:fld>
            <a:endParaRPr lang="en-US"/>
          </a:p>
        </p:txBody>
      </p:sp>
    </p:spTree>
    <p:extLst>
      <p:ext uri="{BB962C8B-B14F-4D97-AF65-F5344CB8AC3E}">
        <p14:creationId xmlns:p14="http://schemas.microsoft.com/office/powerpoint/2010/main" val="25985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be used on each team’s first KO, and if K’s kicker threatens GL.</a:t>
            </a:r>
          </a:p>
          <a:p>
            <a:endParaRPr lang="en-US" baseline="0" dirty="0"/>
          </a:p>
          <a:p>
            <a:r>
              <a:rPr lang="en-US" baseline="0" dirty="0"/>
              <a:t>&lt;click&gt; BJ, U, HL &amp; LJ put their hands up to indicate they’re ready</a:t>
            </a:r>
          </a:p>
          <a:p>
            <a:r>
              <a:rPr lang="en-US" baseline="0" dirty="0"/>
              <a:t>&lt;click&gt; R blows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a:t>
            </a:fld>
            <a:endParaRPr lang="en-US"/>
          </a:p>
        </p:txBody>
      </p:sp>
    </p:spTree>
    <p:extLst>
      <p:ext uri="{BB962C8B-B14F-4D97-AF65-F5344CB8AC3E}">
        <p14:creationId xmlns:p14="http://schemas.microsoft.com/office/powerpoint/2010/main" val="1088860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 Positions</a:t>
            </a:r>
          </a:p>
          <a:p>
            <a:r>
              <a:rPr lang="en-US" baseline="0" dirty="0"/>
              <a:t>U – KT’s line, 2 yards OOB with bean bag in hand (be ready for onside kick)</a:t>
            </a:r>
          </a:p>
          <a:p>
            <a:r>
              <a:rPr lang="en-US" baseline="0" dirty="0"/>
              <a:t>LJ – RT’s line, 2 yards OOB with bean bag in hand (be ready for onside kick)</a:t>
            </a:r>
          </a:p>
          <a:p>
            <a:r>
              <a:rPr lang="en-US" baseline="0" dirty="0"/>
              <a:t>R/HL – 10 yard line (If the kicker has been threatening the GL, start on the pylon)</a:t>
            </a:r>
          </a:p>
          <a:p>
            <a:endParaRPr lang="en-US" baseline="0" dirty="0"/>
          </a:p>
          <a:p>
            <a:r>
              <a:rPr lang="en-US" baseline="0" dirty="0"/>
              <a:t>R – Once you get the ready signal from all officials *click*, give your ready-for-play signal *click*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72</a:t>
            </a:fld>
            <a:endParaRPr lang="en-US"/>
          </a:p>
        </p:txBody>
      </p:sp>
    </p:spTree>
    <p:extLst>
      <p:ext uri="{BB962C8B-B14F-4D97-AF65-F5344CB8AC3E}">
        <p14:creationId xmlns:p14="http://schemas.microsoft.com/office/powerpoint/2010/main" val="395798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73</a:t>
            </a:fld>
            <a:endParaRPr lang="en-US"/>
          </a:p>
        </p:txBody>
      </p:sp>
    </p:spTree>
    <p:extLst>
      <p:ext uri="{BB962C8B-B14F-4D97-AF65-F5344CB8AC3E}">
        <p14:creationId xmlns:p14="http://schemas.microsoft.com/office/powerpoint/2010/main" val="8053112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HL’s keys are shown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74</a:t>
            </a:fld>
            <a:endParaRPr lang="en-US"/>
          </a:p>
        </p:txBody>
      </p:sp>
    </p:spTree>
    <p:extLst>
      <p:ext uri="{BB962C8B-B14F-4D97-AF65-F5344CB8AC3E}">
        <p14:creationId xmlns:p14="http://schemas.microsoft.com/office/powerpoint/2010/main" val="3826933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 – 3 YDS deeper and 10 YDS  wider of punter on wide side</a:t>
            </a:r>
          </a:p>
          <a:p>
            <a:r>
              <a:rPr lang="en-US" baseline="0" dirty="0"/>
              <a:t>HL/LJ – On sideline</a:t>
            </a:r>
          </a:p>
          <a:p>
            <a:r>
              <a:rPr lang="en-US" baseline="0" dirty="0"/>
              <a:t>U – 8 YDS wider &amp; 5 YDS deeper than 1 receiver favoring the wide side of the field.  If the ball is snapped in the middle of the field with 1 receiver, favor LJ side.  Split 2 receivers.</a:t>
            </a:r>
          </a:p>
          <a:p>
            <a:endParaRPr lang="en-US" baseline="0" dirty="0"/>
          </a:p>
          <a:p>
            <a:r>
              <a:rPr lang="en-US" baseline="0" dirty="0"/>
              <a:t>R Keys </a:t>
            </a:r>
          </a:p>
          <a:p>
            <a:r>
              <a:rPr lang="en-US" baseline="0" dirty="0"/>
              <a:t>– Snap, K Catch, Blocking &amp; Kicker</a:t>
            </a:r>
          </a:p>
          <a:p>
            <a:pPr>
              <a:buFontTx/>
              <a:buChar char="-"/>
            </a:pPr>
            <a:r>
              <a:rPr lang="en-US" baseline="0" dirty="0"/>
              <a:t> Stay with K until no threat of foul</a:t>
            </a:r>
          </a:p>
          <a:p>
            <a:pPr>
              <a:buFontTx/>
              <a:buChar char="-"/>
            </a:pPr>
            <a:r>
              <a:rPr lang="en-US" baseline="0" dirty="0"/>
              <a:t> Jog to LOS &amp; stop.  Observe blocking ahead of returner.  Be ready for a runback.</a:t>
            </a:r>
          </a:p>
          <a:p>
            <a:pPr>
              <a:buFontTx/>
              <a:buNone/>
            </a:pPr>
            <a:endParaRPr lang="en-US" baseline="0" dirty="0"/>
          </a:p>
          <a:p>
            <a:pPr>
              <a:buFontTx/>
              <a:buNone/>
            </a:pPr>
            <a:r>
              <a:rPr lang="en-US" baseline="0" dirty="0"/>
              <a:t>HL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Catch by K, Line play, &amp; Wide 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snap is over K’s head, move into backfield to assist R</a:t>
            </a:r>
          </a:p>
          <a:p>
            <a:pPr>
              <a:buFontTx/>
              <a:buNone/>
            </a:pPr>
            <a:endParaRPr lang="en-US" baseline="0" dirty="0"/>
          </a:p>
          <a:p>
            <a:pPr>
              <a:buFontTx/>
              <a:buNone/>
            </a:pPr>
            <a:r>
              <a:rPr lang="en-US" baseline="0" dirty="0"/>
              <a:t>LJ Keys</a:t>
            </a:r>
          </a:p>
          <a:p>
            <a:pPr>
              <a:buFontTx/>
              <a:buChar char="-"/>
            </a:pPr>
            <a:r>
              <a:rPr lang="en-US" baseline="0" dirty="0"/>
              <a:t>Snap, Catch by K, Line play, Blocking &amp; Wide Out</a:t>
            </a:r>
          </a:p>
          <a:p>
            <a:pPr>
              <a:buFontTx/>
              <a:buChar char="-"/>
            </a:pPr>
            <a:r>
              <a:rPr lang="en-US" baseline="0" dirty="0"/>
              <a:t>Straddle LOS until ball crosses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wings) If the ball is punted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-less than 30 yards, jog downfield 10 yards and stop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 than 30 yards, jog farther downfield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bounds, jog beyond spot, turn w/ arm up and jog back toward R waiting for the chop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Outside receiver on Wide side, Signals, 1</a:t>
            </a:r>
            <a:r>
              <a:rPr lang="en-US" baseline="30000" dirty="0"/>
              <a:t>st</a:t>
            </a:r>
            <a:r>
              <a:rPr lang="en-US" baseline="0" dirty="0"/>
              <a:t> touch and catch of kick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-Drop beanbag at PSK spot.  Watch blocks and keep 5 yd cushion.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-Once ball is dead, help with spot and ball relay</a:t>
            </a:r>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75</a:t>
            </a:fld>
            <a:endParaRPr lang="en-US"/>
          </a:p>
        </p:txBody>
      </p:sp>
    </p:spTree>
    <p:extLst>
      <p:ext uri="{BB962C8B-B14F-4D97-AF65-F5344CB8AC3E}">
        <p14:creationId xmlns:p14="http://schemas.microsoft.com/office/powerpoint/2010/main" val="4039363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76</a:t>
            </a:fld>
            <a:endParaRPr lang="en-US"/>
          </a:p>
        </p:txBody>
      </p:sp>
    </p:spTree>
    <p:extLst>
      <p:ext uri="{BB962C8B-B14F-4D97-AF65-F5344CB8AC3E}">
        <p14:creationId xmlns:p14="http://schemas.microsoft.com/office/powerpoint/2010/main" val="1894338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77</a:t>
            </a:fld>
            <a:endParaRPr lang="en-US"/>
          </a:p>
        </p:txBody>
      </p:sp>
    </p:spTree>
    <p:extLst>
      <p:ext uri="{BB962C8B-B14F-4D97-AF65-F5344CB8AC3E}">
        <p14:creationId xmlns:p14="http://schemas.microsoft.com/office/powerpoint/2010/main" val="33786990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78</a:t>
            </a:fld>
            <a:endParaRPr lang="en-US"/>
          </a:p>
        </p:txBody>
      </p:sp>
    </p:spTree>
    <p:extLst>
      <p:ext uri="{BB962C8B-B14F-4D97-AF65-F5344CB8AC3E}">
        <p14:creationId xmlns:p14="http://schemas.microsoft.com/office/powerpoint/2010/main" val="3575707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79</a:t>
            </a:fld>
            <a:endParaRPr lang="en-US"/>
          </a:p>
        </p:txBody>
      </p:sp>
    </p:spTree>
    <p:extLst>
      <p:ext uri="{BB962C8B-B14F-4D97-AF65-F5344CB8AC3E}">
        <p14:creationId xmlns:p14="http://schemas.microsoft.com/office/powerpoint/2010/main" val="311242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 – 3 YDS deeper and 10 YDS wider of punter on kicking leg side (right-footed)</a:t>
            </a:r>
          </a:p>
          <a:p>
            <a:r>
              <a:rPr lang="en-US" baseline="0" dirty="0"/>
              <a:t>HL/LJ – On sideline</a:t>
            </a:r>
          </a:p>
          <a:p>
            <a:r>
              <a:rPr lang="en-US" baseline="0" dirty="0"/>
              <a:t>U – 8 YDS wider &amp; 5 YDS deeper than 1 receiver favoring the wide side of the field.  If the ball is snapped in the middle of the field with 1 receiver, favor LJ side.  Split 2 receivers.</a:t>
            </a:r>
          </a:p>
          <a:p>
            <a:endParaRPr lang="en-US" baseline="0" dirty="0"/>
          </a:p>
          <a:p>
            <a:r>
              <a:rPr lang="en-US" baseline="0" dirty="0"/>
              <a:t>R Keys </a:t>
            </a:r>
          </a:p>
          <a:p>
            <a:r>
              <a:rPr lang="en-US" baseline="0" dirty="0"/>
              <a:t>– Snap, K Catch, Blocking &amp; Kicker</a:t>
            </a:r>
          </a:p>
          <a:p>
            <a:pPr>
              <a:buFontTx/>
              <a:buChar char="-"/>
            </a:pPr>
            <a:r>
              <a:rPr lang="en-US" baseline="0" dirty="0"/>
              <a:t> Stay with K until no threat of foul</a:t>
            </a:r>
          </a:p>
          <a:p>
            <a:pPr>
              <a:buFontTx/>
              <a:buChar char="-"/>
            </a:pPr>
            <a:r>
              <a:rPr lang="en-US" baseline="0" dirty="0"/>
              <a:t> Jog to LOS &amp; stop.  Observe blocking ahead of returner.  Be ready for a runback.</a:t>
            </a:r>
          </a:p>
          <a:p>
            <a:pPr>
              <a:buFontTx/>
              <a:buNone/>
            </a:pPr>
            <a:endParaRPr lang="en-US" baseline="0" dirty="0"/>
          </a:p>
          <a:p>
            <a:pPr>
              <a:buFontTx/>
              <a:buNone/>
            </a:pPr>
            <a:r>
              <a:rPr lang="en-US" baseline="0" dirty="0"/>
              <a:t>HL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Catch by K, Line play, &amp; Wide 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snap is over K’s head, move into backfield to assist R</a:t>
            </a:r>
          </a:p>
          <a:p>
            <a:pPr>
              <a:buFontTx/>
              <a:buNone/>
            </a:pPr>
            <a:endParaRPr lang="en-US" baseline="0" dirty="0"/>
          </a:p>
          <a:p>
            <a:pPr>
              <a:buFontTx/>
              <a:buNone/>
            </a:pPr>
            <a:r>
              <a:rPr lang="en-US" baseline="0" dirty="0"/>
              <a:t>LJ Keys</a:t>
            </a:r>
          </a:p>
          <a:p>
            <a:pPr>
              <a:buFontTx/>
              <a:buChar char="-"/>
            </a:pPr>
            <a:r>
              <a:rPr lang="en-US" baseline="0" dirty="0"/>
              <a:t>Snap, Catch by K, Line play, Blocking &amp; Wide Out</a:t>
            </a:r>
          </a:p>
          <a:p>
            <a:pPr>
              <a:buFontTx/>
              <a:buChar char="-"/>
            </a:pPr>
            <a:r>
              <a:rPr lang="en-US" baseline="0" dirty="0"/>
              <a:t>Straddle LOS until ball crosses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wings) If the ball is punted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-less than 30 yards, jog downfield 10 yards and stop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 than 30 yards, jog farther downfield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bounds, jog beyond spot, turn w/ arm up and jog back toward R waiting for the chop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Wide Side of Field, Signals, 1</a:t>
            </a:r>
            <a:r>
              <a:rPr lang="en-US" baseline="30000" dirty="0"/>
              <a:t>st</a:t>
            </a:r>
            <a:r>
              <a:rPr lang="en-US" baseline="0" dirty="0"/>
              <a:t> touch and catch of kick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-Drop beanbag at PSK spot.  Watch blocks and keep 5 yd cushion.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-Once ball is dead, help with spot and ball relay</a:t>
            </a:r>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80</a:t>
            </a:fld>
            <a:endParaRPr lang="en-US"/>
          </a:p>
        </p:txBody>
      </p:sp>
    </p:spTree>
    <p:extLst>
      <p:ext uri="{BB962C8B-B14F-4D97-AF65-F5344CB8AC3E}">
        <p14:creationId xmlns:p14="http://schemas.microsoft.com/office/powerpoint/2010/main" val="22627852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At the snap, RT player gets into backfield and blocks the kick, R moves back, HL moves into backfield.  LJ holds at LOS.  When kick is recovered, HL squares off, stops the clock, and moves into the field.  LJ moves into backfield, stops the clock and squares up.</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81</a:t>
            </a:fld>
            <a:endParaRPr lang="en-US"/>
          </a:p>
        </p:txBody>
      </p:sp>
    </p:spTree>
    <p:extLst>
      <p:ext uri="{BB962C8B-B14F-4D97-AF65-F5344CB8AC3E}">
        <p14:creationId xmlns:p14="http://schemas.microsoft.com/office/powerpoint/2010/main" val="187855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be used if K’s kicker kicks short of the - 10 YL.</a:t>
            </a:r>
          </a:p>
          <a:p>
            <a:endParaRPr lang="en-US" baseline="0" dirty="0"/>
          </a:p>
          <a:p>
            <a:r>
              <a:rPr lang="en-US" baseline="0" dirty="0"/>
              <a:t>&lt;click&gt; BJ, U, HL &amp; LJ put their hands up to indicate they’re ready</a:t>
            </a:r>
          </a:p>
          <a:p>
            <a:r>
              <a:rPr lang="en-US" baseline="0" dirty="0"/>
              <a:t>&lt;click&gt; R blows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a:t>
            </a:fld>
            <a:endParaRPr lang="en-US"/>
          </a:p>
        </p:txBody>
      </p:sp>
    </p:spTree>
    <p:extLst>
      <p:ext uri="{BB962C8B-B14F-4D97-AF65-F5344CB8AC3E}">
        <p14:creationId xmlns:p14="http://schemas.microsoft.com/office/powerpoint/2010/main" val="1101446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10 yards, once the kick crosses the NZ, LJ goes downfield 10 yards, U moves up with RT player while keeping the cushion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82</a:t>
            </a:fld>
            <a:endParaRPr lang="en-US"/>
          </a:p>
        </p:txBody>
      </p:sp>
    </p:spTree>
    <p:extLst>
      <p:ext uri="{BB962C8B-B14F-4D97-AF65-F5344CB8AC3E}">
        <p14:creationId xmlns:p14="http://schemas.microsoft.com/office/powerpoint/2010/main" val="17433294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keeps the cushion from the receiver</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83</a:t>
            </a:fld>
            <a:endParaRPr lang="en-US"/>
          </a:p>
        </p:txBody>
      </p:sp>
    </p:spTree>
    <p:extLst>
      <p:ext uri="{BB962C8B-B14F-4D97-AF65-F5344CB8AC3E}">
        <p14:creationId xmlns:p14="http://schemas.microsoft.com/office/powerpoint/2010/main" val="1154763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snapped &amp; kicked toward HL’s sideline. HL passes spot where he thinks ball crossed sideline and turns around</a:t>
            </a:r>
          </a:p>
          <a:p>
            <a:r>
              <a:rPr lang="en-US" baseline="0" dirty="0"/>
              <a:t>&lt;click&gt; HL puts hand up and walks back toward LOS, when he gets to the spot the R thinks the ball went OOB, R chops.</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84</a:t>
            </a:fld>
            <a:endParaRPr lang="en-US"/>
          </a:p>
        </p:txBody>
      </p:sp>
    </p:spTree>
    <p:extLst>
      <p:ext uri="{BB962C8B-B14F-4D97-AF65-F5344CB8AC3E}">
        <p14:creationId xmlns:p14="http://schemas.microsoft.com/office/powerpoint/2010/main" val="2643950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bean bags the end of the kick and moves into the middle of the field.  HL &amp; LJ trail the returner until he’s tackled, then they square off, stop the clock and come into the field.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85</a:t>
            </a:fld>
            <a:endParaRPr lang="en-US"/>
          </a:p>
        </p:txBody>
      </p:sp>
    </p:spTree>
    <p:extLst>
      <p:ext uri="{BB962C8B-B14F-4D97-AF65-F5344CB8AC3E}">
        <p14:creationId xmlns:p14="http://schemas.microsoft.com/office/powerpoint/2010/main" val="13701014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and breaks the plane of GL, U give TB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86</a:t>
            </a:fld>
            <a:endParaRPr lang="en-US"/>
          </a:p>
        </p:txBody>
      </p:sp>
    </p:spTree>
    <p:extLst>
      <p:ext uri="{BB962C8B-B14F-4D97-AF65-F5344CB8AC3E}">
        <p14:creationId xmlns:p14="http://schemas.microsoft.com/office/powerpoint/2010/main" val="28372863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87</a:t>
            </a:fld>
            <a:endParaRPr lang="en-US"/>
          </a:p>
        </p:txBody>
      </p:sp>
    </p:spTree>
    <p:extLst>
      <p:ext uri="{BB962C8B-B14F-4D97-AF65-F5344CB8AC3E}">
        <p14:creationId xmlns:p14="http://schemas.microsoft.com/office/powerpoint/2010/main" val="15596913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88</a:t>
            </a:fld>
            <a:endParaRPr lang="en-US"/>
          </a:p>
        </p:txBody>
      </p:sp>
    </p:spTree>
    <p:extLst>
      <p:ext uri="{BB962C8B-B14F-4D97-AF65-F5344CB8AC3E}">
        <p14:creationId xmlns:p14="http://schemas.microsoft.com/office/powerpoint/2010/main" val="21376385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89</a:t>
            </a:fld>
            <a:endParaRPr lang="en-US"/>
          </a:p>
        </p:txBody>
      </p:sp>
    </p:spTree>
    <p:extLst>
      <p:ext uri="{BB962C8B-B14F-4D97-AF65-F5344CB8AC3E}">
        <p14:creationId xmlns:p14="http://schemas.microsoft.com/office/powerpoint/2010/main" val="7136508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90</a:t>
            </a:fld>
            <a:endParaRPr lang="en-US"/>
          </a:p>
        </p:txBody>
      </p:sp>
    </p:spTree>
    <p:extLst>
      <p:ext uri="{BB962C8B-B14F-4D97-AF65-F5344CB8AC3E}">
        <p14:creationId xmlns:p14="http://schemas.microsoft.com/office/powerpoint/2010/main" val="42393482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HL &amp; U step into end zone &amp; signal “kick is no good”. U will sound his whistle.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91</a:t>
            </a:fld>
            <a:endParaRPr lang="en-US"/>
          </a:p>
        </p:txBody>
      </p:sp>
    </p:spTree>
    <p:extLst>
      <p:ext uri="{BB962C8B-B14F-4D97-AF65-F5344CB8AC3E}">
        <p14:creationId xmlns:p14="http://schemas.microsoft.com/office/powerpoint/2010/main" val="54642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10</a:t>
            </a:fld>
            <a:endParaRPr lang="en-US"/>
          </a:p>
        </p:txBody>
      </p:sp>
    </p:spTree>
    <p:extLst>
      <p:ext uri="{BB962C8B-B14F-4D97-AF65-F5344CB8AC3E}">
        <p14:creationId xmlns:p14="http://schemas.microsoft.com/office/powerpoint/2010/main" val="7886694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92</a:t>
            </a:fld>
            <a:endParaRPr lang="en-US"/>
          </a:p>
        </p:txBody>
      </p:sp>
    </p:spTree>
    <p:extLst>
      <p:ext uri="{BB962C8B-B14F-4D97-AF65-F5344CB8AC3E}">
        <p14:creationId xmlns:p14="http://schemas.microsoft.com/office/powerpoint/2010/main" val="32033004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and kicked short of GL, seeing it will be short, HL &amp; U hustle to cover GL for possible touchback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93</a:t>
            </a:fld>
            <a:endParaRPr lang="en-US"/>
          </a:p>
        </p:txBody>
      </p:sp>
    </p:spTree>
    <p:extLst>
      <p:ext uri="{BB962C8B-B14F-4D97-AF65-F5344CB8AC3E}">
        <p14:creationId xmlns:p14="http://schemas.microsoft.com/office/powerpoint/2010/main" val="34373087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to QB initiating a fake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rolls out and receivers go into routes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tucks and runs for GL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94</a:t>
            </a:fld>
            <a:endParaRPr lang="en-US"/>
          </a:p>
        </p:txBody>
      </p:sp>
    </p:spTree>
    <p:extLst>
      <p:ext uri="{BB962C8B-B14F-4D97-AF65-F5344CB8AC3E}">
        <p14:creationId xmlns:p14="http://schemas.microsoft.com/office/powerpoint/2010/main" val="27971194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95</a:t>
            </a:fld>
            <a:endParaRPr lang="en-US"/>
          </a:p>
        </p:txBody>
      </p:sp>
    </p:spTree>
    <p:extLst>
      <p:ext uri="{BB962C8B-B14F-4D97-AF65-F5344CB8AC3E}">
        <p14:creationId xmlns:p14="http://schemas.microsoft.com/office/powerpoint/2010/main" val="36912331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96</a:t>
            </a:fld>
            <a:endParaRPr lang="en-US"/>
          </a:p>
        </p:txBody>
      </p:sp>
    </p:spTree>
    <p:extLst>
      <p:ext uri="{BB962C8B-B14F-4D97-AF65-F5344CB8AC3E}">
        <p14:creationId xmlns:p14="http://schemas.microsoft.com/office/powerpoint/2010/main" val="701267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97</a:t>
            </a:fld>
            <a:endParaRPr lang="en-US"/>
          </a:p>
        </p:txBody>
      </p:sp>
    </p:spTree>
    <p:extLst>
      <p:ext uri="{BB962C8B-B14F-4D97-AF65-F5344CB8AC3E}">
        <p14:creationId xmlns:p14="http://schemas.microsoft.com/office/powerpoint/2010/main" val="1604558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backs out as kicker runs to LJ’s pylon, LJ gets to pylon, U moves down end line toward pylon, as runner crosses GL, LJ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98</a:t>
            </a:fld>
            <a:endParaRPr lang="en-US"/>
          </a:p>
        </p:txBody>
      </p:sp>
    </p:spTree>
    <p:extLst>
      <p:ext uri="{BB962C8B-B14F-4D97-AF65-F5344CB8AC3E}">
        <p14:creationId xmlns:p14="http://schemas.microsoft.com/office/powerpoint/2010/main" val="2433829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moves toward HL’s pylon as kicker moves toward HL’s pylon, R gets to pylon, HL moves down end line toward pylon, LJ moves to GL to assist, as runner crosses GL, R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99</a:t>
            </a:fld>
            <a:endParaRPr lang="en-US"/>
          </a:p>
        </p:txBody>
      </p:sp>
    </p:spTree>
    <p:extLst>
      <p:ext uri="{BB962C8B-B14F-4D97-AF65-F5344CB8AC3E}">
        <p14:creationId xmlns:p14="http://schemas.microsoft.com/office/powerpoint/2010/main" val="2634694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E2C735-CE33-4F40-8DBB-A28103175F37}" type="datetimeFigureOut">
              <a:rPr lang="en-US" smtClean="0"/>
              <a:pPr/>
              <a:t>6/5/2025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2F4607-1B1E-4137-9F24-CB8C9945CA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CE2C735-CE33-4F40-8DBB-A28103175F37}"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CE2C735-CE33-4F40-8DBB-A28103175F37}"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F4607-1B1E-4137-9F24-CB8C9945CAD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CE2C735-CE33-4F40-8DBB-A28103175F37}"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F4607-1B1E-4137-9F24-CB8C9945CA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E2C735-CE33-4F40-8DBB-A28103175F37}"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F4607-1B1E-4137-9F24-CB8C9945CAD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2C735-CE33-4F40-8DBB-A28103175F37}"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CE2C735-CE33-4F40-8DBB-A28103175F37}"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F4607-1B1E-4137-9F24-CB8C9945CA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E2C735-CE33-4F40-8DBB-A28103175F37}" type="datetimeFigureOut">
              <a:rPr lang="en-US" smtClean="0"/>
              <a:pPr/>
              <a:t>6/5/2025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2F4607-1B1E-4137-9F24-CB8C9945CAD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E2C735-CE33-4F40-8DBB-A28103175F37}" type="datetimeFigureOut">
              <a:rPr lang="en-US" smtClean="0"/>
              <a:pPr/>
              <a:t>6/5/2025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2F4607-1B1E-4137-9F24-CB8C9945CA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6.wmf"/><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5.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24.jpeg"/><Relationship Id="rId5" Type="http://schemas.openxmlformats.org/officeDocument/2006/relationships/image" Target="../media/image6.wmf"/><Relationship Id="rId10" Type="http://schemas.openxmlformats.org/officeDocument/2006/relationships/image" Target="../media/image28.jpeg"/><Relationship Id="rId4" Type="http://schemas.openxmlformats.org/officeDocument/2006/relationships/image" Target="../media/image4.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6.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9.jpeg"/><Relationship Id="rId11" Type="http://schemas.openxmlformats.org/officeDocument/2006/relationships/image" Target="../media/image27.jpeg"/><Relationship Id="rId5" Type="http://schemas.openxmlformats.org/officeDocument/2006/relationships/image" Target="../media/image6.wmf"/><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4.jpe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14.jpeg"/><Relationship Id="rId12"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1.jpeg"/><Relationship Id="rId5" Type="http://schemas.openxmlformats.org/officeDocument/2006/relationships/image" Target="../media/image12.jpeg"/><Relationship Id="rId10" Type="http://schemas.openxmlformats.org/officeDocument/2006/relationships/image" Target="../media/image5.jpeg"/><Relationship Id="rId4" Type="http://schemas.openxmlformats.org/officeDocument/2006/relationships/image" Target="../media/image6.wmf"/><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9.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7.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image" Target="../media/image6.wmf"/><Relationship Id="rId4" Type="http://schemas.openxmlformats.org/officeDocument/2006/relationships/image" Target="../media/image32.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1.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1.jpeg"/><Relationship Id="rId11" Type="http://schemas.openxmlformats.org/officeDocument/2006/relationships/image" Target="../media/image27.jpeg"/><Relationship Id="rId5" Type="http://schemas.openxmlformats.org/officeDocument/2006/relationships/image" Target="../media/image8.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6.wmf"/><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11.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37.jpeg"/><Relationship Id="rId9" Type="http://schemas.openxmlformats.org/officeDocument/2006/relationships/image" Target="../media/image6.wmf"/></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11.jpeg"/><Relationship Id="rId4" Type="http://schemas.openxmlformats.org/officeDocument/2006/relationships/image" Target="../media/image37.jpeg"/><Relationship Id="rId9" Type="http://schemas.openxmlformats.org/officeDocument/2006/relationships/image" Target="../media/image6.wmf"/></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4.xml"/><Relationship Id="rId7" Type="http://schemas.openxmlformats.org/officeDocument/2006/relationships/image" Target="../media/image15.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6.wmf"/><Relationship Id="rId5" Type="http://schemas.openxmlformats.org/officeDocument/2006/relationships/image" Target="../media/image5.jpe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5.xml"/><Relationship Id="rId7" Type="http://schemas.openxmlformats.org/officeDocument/2006/relationships/image" Target="../media/image14.jpeg"/><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6.xml"/><Relationship Id="rId7" Type="http://schemas.openxmlformats.org/officeDocument/2006/relationships/image" Target="../media/image14.jpeg"/><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3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7.jpeg"/><Relationship Id="rId3" Type="http://schemas.openxmlformats.org/officeDocument/2006/relationships/notesSlide" Target="../notesSlides/notesSlide37.xml"/><Relationship Id="rId7" Type="http://schemas.openxmlformats.org/officeDocument/2006/relationships/image" Target="../media/image15.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41.png"/><Relationship Id="rId14" Type="http://schemas.openxmlformats.org/officeDocument/2006/relationships/image" Target="../media/image5.jpeg"/></Relationships>
</file>

<file path=ppt/slides/_rels/slide3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8.xml"/><Relationship Id="rId7" Type="http://schemas.openxmlformats.org/officeDocument/2006/relationships/image" Target="../media/image14.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5.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4.jpeg"/><Relationship Id="rId5" Type="http://schemas.openxmlformats.org/officeDocument/2006/relationships/image" Target="../media/image7.jpeg"/><Relationship Id="rId10" Type="http://schemas.openxmlformats.org/officeDocument/2006/relationships/image" Target="../media/image43.png"/><Relationship Id="rId4" Type="http://schemas.openxmlformats.org/officeDocument/2006/relationships/image" Target="../media/image6.wmf"/><Relationship Id="rId9"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4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6.wmf"/><Relationship Id="rId4" Type="http://schemas.openxmlformats.org/officeDocument/2006/relationships/image" Target="../media/image45.jpeg"/><Relationship Id="rId9" Type="http://schemas.openxmlformats.org/officeDocument/2006/relationships/image" Target="../media/image31.jpeg"/></Relationships>
</file>

<file path=ppt/slides/_rels/slide4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6.wmf"/><Relationship Id="rId4" Type="http://schemas.openxmlformats.org/officeDocument/2006/relationships/image" Target="../media/image37.jpeg"/><Relationship Id="rId9" Type="http://schemas.openxmlformats.org/officeDocument/2006/relationships/image" Target="../media/image47.jpeg"/></Relationships>
</file>

<file path=ppt/slides/_rels/slide4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8.jpeg"/></Relationships>
</file>

<file path=ppt/slides/_rels/slide4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45.jpeg"/><Relationship Id="rId9" Type="http://schemas.openxmlformats.org/officeDocument/2006/relationships/image" Target="../media/image6.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8.jpeg"/><Relationship Id="rId10" Type="http://schemas.openxmlformats.org/officeDocument/2006/relationships/image" Target="../media/image19.jpeg"/><Relationship Id="rId4" Type="http://schemas.openxmlformats.org/officeDocument/2006/relationships/image" Target="../media/image48.jpeg"/><Relationship Id="rId9" Type="http://schemas.openxmlformats.org/officeDocument/2006/relationships/image" Target="../media/image6.wmf"/></Relationships>
</file>

<file path=ppt/slides/_rels/slide5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45.jpeg"/><Relationship Id="rId9" Type="http://schemas.openxmlformats.org/officeDocument/2006/relationships/image" Target="../media/image6.wmf"/></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11.jpeg"/></Relationships>
</file>

<file path=ppt/slides/_rels/slide5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1.jpeg"/><Relationship Id="rId5" Type="http://schemas.openxmlformats.org/officeDocument/2006/relationships/image" Target="../media/image6.wmf"/><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5.jpe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0.jpeg"/><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6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s>
</file>

<file path=ppt/slides/_rels/slide6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wmf"/></Relationships>
</file>

<file path=ppt/slides/_rels/slide6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61.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20.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4.jpeg"/></Relationships>
</file>

<file path=ppt/slides/_rels/slide6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62.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9.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6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4.jpeg"/><Relationship Id="rId5" Type="http://schemas.openxmlformats.org/officeDocument/2006/relationships/image" Target="../media/image12.jpeg"/><Relationship Id="rId10" Type="http://schemas.openxmlformats.org/officeDocument/2006/relationships/image" Target="../media/image11.jpeg"/><Relationship Id="rId4" Type="http://schemas.openxmlformats.org/officeDocument/2006/relationships/image" Target="../media/image6.wmf"/><Relationship Id="rId9" Type="http://schemas.openxmlformats.org/officeDocument/2006/relationships/image" Target="../media/image5.jpeg"/></Relationships>
</file>

<file path=ppt/slides/_rels/slide6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64.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52.pn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6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6.wmf"/></Relationships>
</file>

<file path=ppt/slides/_rels/slide6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66.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1.jpeg"/><Relationship Id="rId5" Type="http://schemas.openxmlformats.org/officeDocument/2006/relationships/image" Target="../media/image34.jpeg"/><Relationship Id="rId10" Type="http://schemas.openxmlformats.org/officeDocument/2006/relationships/image" Target="../media/image27.jpeg"/><Relationship Id="rId4" Type="http://schemas.openxmlformats.org/officeDocument/2006/relationships/image" Target="../media/image4.png"/><Relationship Id="rId9" Type="http://schemas.openxmlformats.org/officeDocument/2006/relationships/image" Target="../media/image6.wmf"/></Relationships>
</file>

<file path=ppt/slides/_rels/slide6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5.jpeg"/><Relationship Id="rId10" Type="http://schemas.openxmlformats.org/officeDocument/2006/relationships/image" Target="../media/image36.png"/><Relationship Id="rId4" Type="http://schemas.openxmlformats.org/officeDocument/2006/relationships/image" Target="../media/image6.wmf"/><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9.jpeg"/><Relationship Id="rId10" Type="http://schemas.openxmlformats.org/officeDocument/2006/relationships/image" Target="../media/image11.jpeg"/><Relationship Id="rId4" Type="http://schemas.openxmlformats.org/officeDocument/2006/relationships/image" Target="../media/image54.jpeg"/><Relationship Id="rId9" Type="http://schemas.openxmlformats.org/officeDocument/2006/relationships/image" Target="../media/image31.jpeg"/></Relationships>
</file>

<file path=ppt/slides/_rels/slide7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9.jpeg"/><Relationship Id="rId4" Type="http://schemas.openxmlformats.org/officeDocument/2006/relationships/image" Target="../media/image55.jpeg"/><Relationship Id="rId9" Type="http://schemas.openxmlformats.org/officeDocument/2006/relationships/image" Target="../media/image11.jpeg"/></Relationships>
</file>

<file path=ppt/slides/_rels/slide7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image" Target="../media/image6.wmf"/><Relationship Id="rId9" Type="http://schemas.openxmlformats.org/officeDocument/2006/relationships/image" Target="../media/image11.jpeg"/></Relationships>
</file>

<file path=ppt/slides/_rels/slide7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4.jpeg"/></Relationships>
</file>

<file path=ppt/slides/_rels/slide8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8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79.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0.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7.jpeg"/><Relationship Id="rId3" Type="http://schemas.openxmlformats.org/officeDocument/2006/relationships/notesSlide" Target="../notesSlides/notesSlide82.xml"/><Relationship Id="rId7" Type="http://schemas.openxmlformats.org/officeDocument/2006/relationships/image" Target="../media/image15.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5.jpeg"/></Relationships>
</file>

<file path=ppt/slides/_rels/slide8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3.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10" Type="http://schemas.openxmlformats.org/officeDocument/2006/relationships/image" Target="../media/image43.png"/><Relationship Id="rId4" Type="http://schemas.openxmlformats.org/officeDocument/2006/relationships/image" Target="../media/image6.wmf"/><Relationship Id="rId9" Type="http://schemas.openxmlformats.org/officeDocument/2006/relationships/image" Target="../media/image11.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s>
</file>

<file path=ppt/slides/_rels/slide8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19.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4.jpeg"/></Relationships>
</file>

<file path=ppt/slides/_rels/slide9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25.jpeg"/><Relationship Id="rId4" Type="http://schemas.openxmlformats.org/officeDocument/2006/relationships/image" Target="../media/image58.jpeg"/><Relationship Id="rId9" Type="http://schemas.openxmlformats.org/officeDocument/2006/relationships/image" Target="../media/image6.wmf"/></Relationships>
</file>

<file path=ppt/slides/_rels/slide9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wmf"/><Relationship Id="rId4" Type="http://schemas.openxmlformats.org/officeDocument/2006/relationships/image" Target="../media/image12.jpeg"/></Relationships>
</file>

<file path=ppt/slides/_rels/slide9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38.jpeg"/><Relationship Id="rId4" Type="http://schemas.openxmlformats.org/officeDocument/2006/relationships/image" Target="../media/image58.jpeg"/><Relationship Id="rId9" Type="http://schemas.openxmlformats.org/officeDocument/2006/relationships/image" Target="../media/image31.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57.jpeg"/></Relationships>
</file>

<file path=ppt/slides/_rels/slide9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31.jpeg"/></Relationships>
</file>

<file path=ppt/slides/_rels/slide9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752601"/>
            <a:ext cx="5486400" cy="1829761"/>
          </a:xfrm>
        </p:spPr>
        <p:txBody>
          <a:bodyPr>
            <a:normAutofit fontScale="90000"/>
          </a:bodyPr>
          <a:lstStyle/>
          <a:p>
            <a:r>
              <a:rPr lang="en-US" dirty="0"/>
              <a:t>Approved Football</a:t>
            </a:r>
            <a:br>
              <a:rPr lang="en-US" dirty="0"/>
            </a:br>
            <a:r>
              <a:rPr lang="en-US" dirty="0"/>
              <a:t> Officiating Mechanics</a:t>
            </a:r>
          </a:p>
        </p:txBody>
      </p:sp>
      <p:sp>
        <p:nvSpPr>
          <p:cNvPr id="3" name="Subtitle 2"/>
          <p:cNvSpPr>
            <a:spLocks noGrp="1"/>
          </p:cNvSpPr>
          <p:nvPr>
            <p:ph type="subTitle" idx="1"/>
          </p:nvPr>
        </p:nvSpPr>
        <p:spPr/>
        <p:txBody>
          <a:bodyPr>
            <a:normAutofit lnSpcReduction="10000"/>
          </a:bodyPr>
          <a:lstStyle/>
          <a:p>
            <a:endParaRPr lang="en-US" dirty="0"/>
          </a:p>
          <a:p>
            <a:r>
              <a:rPr lang="en-US" dirty="0"/>
              <a:t>Seven Types of Kicking Plays</a:t>
            </a:r>
          </a:p>
          <a:p>
            <a:r>
              <a:rPr lang="en-US" sz="1300" dirty="0"/>
              <a:t>Revised:  </a:t>
            </a:r>
            <a:r>
              <a:rPr lang="en-US" sz="1300" dirty="0" smtClean="0"/>
              <a:t>7/14/25</a:t>
            </a:r>
            <a:endParaRPr lang="en-US" sz="1300" dirty="0"/>
          </a:p>
        </p:txBody>
      </p:sp>
      <p:pic>
        <p:nvPicPr>
          <p:cNvPr id="4" name="Picture 2" descr="http://www.baumspage.com/ohsaa/brackets/2009/ohsaablk.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752600"/>
            <a:ext cx="2590800" cy="27825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U &amp; BJ</a:t>
            </a:r>
          </a:p>
        </p:txBody>
      </p:sp>
      <p:pic>
        <p:nvPicPr>
          <p:cNvPr id="4" name="Content Placeholder 5" descr="NFHS FB Field.bmp"/>
          <p:cNvPicPr>
            <a:picLocks noGrp="1" noChangeAspect="1"/>
          </p:cNvPicPr>
          <p:nvPr>
            <p:ph idx="1"/>
          </p:nvPr>
        </p:nvPicPr>
        <p:blipFill>
          <a:blip r:embed="rId3"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4"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05800" y="4724400"/>
            <a:ext cx="680232" cy="583766"/>
            <a:chOff x="8305800" y="4724400"/>
            <a:chExt cx="680232" cy="583766"/>
          </a:xfrm>
        </p:grpSpPr>
        <p:pic>
          <p:nvPicPr>
            <p:cNvPr id="2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8305800" y="4724400"/>
              <a:ext cx="662448"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6" cstate="print"/>
            <a:stretch>
              <a:fillRect/>
            </a:stretch>
          </p:blipFill>
          <p:spPr>
            <a:xfrm rot="2586460">
              <a:off x="8768323" y="4983581"/>
              <a:ext cx="217709" cy="324585"/>
            </a:xfrm>
            <a:prstGeom prst="rect">
              <a:avLst/>
            </a:prstGeom>
          </p:spPr>
        </p:pic>
      </p:grpSp>
      <p:grpSp>
        <p:nvGrpSpPr>
          <p:cNvPr id="31" name="Group 30"/>
          <p:cNvGrpSpPr/>
          <p:nvPr/>
        </p:nvGrpSpPr>
        <p:grpSpPr>
          <a:xfrm>
            <a:off x="-1" y="3280635"/>
            <a:ext cx="680232" cy="579731"/>
            <a:chOff x="-1" y="3280635"/>
            <a:chExt cx="680232" cy="579731"/>
          </a:xfrm>
        </p:grpSpPr>
        <p:pic>
          <p:nvPicPr>
            <p:cNvPr id="6"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6" cstate="print"/>
            <a:stretch>
              <a:fillRect/>
            </a:stretch>
          </p:blipFill>
          <p:spPr>
            <a:xfrm rot="2586460">
              <a:off x="462522" y="3535781"/>
              <a:ext cx="217709" cy="32458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4 0.01156 L -0.00417 -0.53747 " pathEditMode="relative" rAng="0" ptsTypes="AA">
                                      <p:cBhvr>
                                        <p:cTn id="9" dur="2000" fill="hold"/>
                                        <p:tgtEl>
                                          <p:spTgt spid="42"/>
                                        </p:tgtEl>
                                        <p:attrNameLst>
                                          <p:attrName>ppt_x</p:attrName>
                                          <p:attrName>ppt_y</p:attrName>
                                        </p:attrNameLst>
                                      </p:cBhvr>
                                      <p:rCtr x="200" y="-27500"/>
                                    </p:animMotion>
                                  </p:childTnLst>
                                </p:cTn>
                              </p:par>
                              <p:par>
                                <p:cTn id="10" presetID="64" presetClass="path" presetSubtype="0" accel="50000" decel="50000" fill="hold" nodeType="withEffect">
                                  <p:stCondLst>
                                    <p:cond delay="0"/>
                                  </p:stCondLst>
                                  <p:childTnLst>
                                    <p:animMotion origin="layout" path="M -3.33333E-6 2.54276E-7 L 0.02084 -0.51965 " pathEditMode="relative" rAng="0" ptsTypes="AA">
                                      <p:cBhvr>
                                        <p:cTn id="11" dur="3000" fill="hold"/>
                                        <p:tgtEl>
                                          <p:spTgt spid="61"/>
                                        </p:tgtEl>
                                        <p:attrNameLst>
                                          <p:attrName>ppt_x</p:attrName>
                                          <p:attrName>ppt_y</p:attrName>
                                        </p:attrNameLst>
                                      </p:cBhvr>
                                      <p:rCtr x="1042" y="-25982"/>
                                    </p:animMotion>
                                  </p:childTnLst>
                                </p:cTn>
                              </p:par>
                              <p:par>
                                <p:cTn id="12" presetID="64" presetClass="path" presetSubtype="0" accel="50000" decel="50000" fill="hold" nodeType="withEffect">
                                  <p:stCondLst>
                                    <p:cond delay="0"/>
                                  </p:stCondLst>
                                  <p:childTnLst>
                                    <p:animMotion origin="layout" path="M -3.33333E-6 2.1313E-6 L -0.0125 -0.52127 " pathEditMode="relative" rAng="0" ptsTypes="AA">
                                      <p:cBhvr>
                                        <p:cTn id="13" dur="3000" fill="hold"/>
                                        <p:tgtEl>
                                          <p:spTgt spid="62"/>
                                        </p:tgtEl>
                                        <p:attrNameLst>
                                          <p:attrName>ppt_x</p:attrName>
                                          <p:attrName>ppt_y</p:attrName>
                                        </p:attrNameLst>
                                      </p:cBhvr>
                                      <p:rCtr x="-625" y="-26075"/>
                                    </p:animMotion>
                                  </p:childTnLst>
                                </p:cTn>
                              </p:par>
                              <p:par>
                                <p:cTn id="14" presetID="64" presetClass="path" presetSubtype="0" accel="50000" decel="50000" fill="hold" grpId="1" nodeType="withEffect">
                                  <p:stCondLst>
                                    <p:cond delay="0"/>
                                  </p:stCondLst>
                                  <p:childTnLst>
                                    <p:animMotion origin="layout" path="M 0.025 -0.0666 L 0.0375 -0.36078 " pathEditMode="relative" rAng="0" ptsTypes="AA">
                                      <p:cBhvr>
                                        <p:cTn id="15" dur="3000" fill="hold"/>
                                        <p:tgtEl>
                                          <p:spTgt spid="44"/>
                                        </p:tgtEl>
                                        <p:attrNameLst>
                                          <p:attrName>ppt_x</p:attrName>
                                          <p:attrName>ppt_y</p:attrName>
                                        </p:attrNameLst>
                                      </p:cBhvr>
                                      <p:rCtr x="600" y="-14700"/>
                                    </p:animMotion>
                                  </p:childTnLst>
                                </p:cTn>
                              </p:par>
                              <p:par>
                                <p:cTn id="16" presetID="1" presetClass="exit" presetSubtype="0" fill="hold" nodeType="withEffect">
                                  <p:stCondLst>
                                    <p:cond delay="2000"/>
                                  </p:stCondLst>
                                  <p:childTnLst>
                                    <p:set>
                                      <p:cBhvr>
                                        <p:cTn id="17" dur="1" fill="hold">
                                          <p:stCondLst>
                                            <p:cond delay="0"/>
                                          </p:stCondLst>
                                        </p:cTn>
                                        <p:tgtEl>
                                          <p:spTgt spid="42"/>
                                        </p:tgtEl>
                                        <p:attrNameLst>
                                          <p:attrName>style.visibility</p:attrName>
                                        </p:attrNameLst>
                                      </p:cBhvr>
                                      <p:to>
                                        <p:strVal val="hidden"/>
                                      </p:to>
                                    </p:set>
                                  </p:childTnLst>
                                </p:cTn>
                              </p:par>
                              <p:par>
                                <p:cTn id="18" presetID="64" presetClass="path" presetSubtype="0" accel="50000" decel="50000" fill="hold" nodeType="withEffect">
                                  <p:stCondLst>
                                    <p:cond delay="0"/>
                                  </p:stCondLst>
                                  <p:childTnLst>
                                    <p:animMotion origin="layout" path="M 0 -3.3025E-6 L -0.04167 -0.23311 " pathEditMode="relative" rAng="0" ptsTypes="AA">
                                      <p:cBhvr>
                                        <p:cTn id="19" dur="2000" fill="hold"/>
                                        <p:tgtEl>
                                          <p:spTgt spid="64"/>
                                        </p:tgtEl>
                                        <p:attrNameLst>
                                          <p:attrName>ppt_x</p:attrName>
                                          <p:attrName>ppt_y</p:attrName>
                                        </p:attrNameLst>
                                      </p:cBhvr>
                                      <p:rCtr x="-2100" y="-11700"/>
                                    </p:animMotion>
                                  </p:childTnLst>
                                </p:cTn>
                              </p:par>
                              <p:par>
                                <p:cTn id="20" presetID="64" presetClass="path" presetSubtype="0" accel="50000" decel="50000" fill="hold" nodeType="withEffect">
                                  <p:stCondLst>
                                    <p:cond delay="0"/>
                                  </p:stCondLst>
                                  <p:childTnLst>
                                    <p:animMotion origin="layout" path="M 3.33333E-6 -3.3025E-6 L 0.0375 -0.23311 " pathEditMode="relative" rAng="0" ptsTypes="AA">
                                      <p:cBhvr>
                                        <p:cTn id="21" dur="2000" fill="hold"/>
                                        <p:tgtEl>
                                          <p:spTgt spid="63"/>
                                        </p:tgtEl>
                                        <p:attrNameLst>
                                          <p:attrName>ppt_x</p:attrName>
                                          <p:attrName>ppt_y</p:attrName>
                                        </p:attrNameLst>
                                      </p:cBhvr>
                                      <p:rCtr x="1900" y="-11700"/>
                                    </p:animMotion>
                                  </p:childTnLst>
                                </p:cTn>
                              </p:par>
                              <p:par>
                                <p:cTn id="22" presetID="0" presetClass="path" presetSubtype="0" accel="50000" decel="50000" fill="hold" nodeType="withEffect">
                                  <p:stCondLst>
                                    <p:cond delay="800"/>
                                  </p:stCondLst>
                                  <p:childTnLst>
                                    <p:animMotion origin="layout" path="M 3.88889E-6 -3.86074E-6 L -0.30382 -0.20911 " pathEditMode="relative" rAng="0" ptsTypes="AA">
                                      <p:cBhvr>
                                        <p:cTn id="23" dur="2000" fill="hold"/>
                                        <p:tgtEl>
                                          <p:spTgt spid="30"/>
                                        </p:tgtEl>
                                        <p:attrNameLst>
                                          <p:attrName>ppt_x</p:attrName>
                                          <p:attrName>ppt_y</p:attrName>
                                        </p:attrNameLst>
                                      </p:cBhvr>
                                      <p:rCtr x="-15200" y="-10500"/>
                                    </p:animMotion>
                                  </p:childTnLst>
                                </p:cTn>
                              </p:par>
                              <p:par>
                                <p:cTn id="24" presetID="0" presetClass="path" presetSubtype="0" accel="50000" decel="50000" fill="hold" nodeType="withEffect">
                                  <p:stCondLst>
                                    <p:cond delay="1500"/>
                                  </p:stCondLst>
                                  <p:childTnLst>
                                    <p:animMotion origin="layout" path="M 6.11111E-6 4.15452E-6 L 0.32501 4.15452E-6 " pathEditMode="relative" ptsTypes="AA">
                                      <p:cBhvr>
                                        <p:cTn id="25"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(GC):  Between Hash Marks</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343400" y="4978601"/>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4343400" y="4659388"/>
            <a:ext cx="618370" cy="772962"/>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28600" y="3597564"/>
            <a:ext cx="561815" cy="449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00417 0.22809 " pathEditMode="relative" rAng="0" ptsTypes="AA">
                                      <p:cBhvr>
                                        <p:cTn id="9" dur="2000" fill="hold"/>
                                        <p:tgtEl>
                                          <p:spTgt spid="36"/>
                                        </p:tgtEl>
                                        <p:attrNameLst>
                                          <p:attrName>ppt_x</p:attrName>
                                          <p:attrName>ppt_y</p:attrName>
                                        </p:attrNameLst>
                                      </p:cBhvr>
                                      <p:rCtr x="-208" y="11404"/>
                                    </p:animMotion>
                                  </p:childTnLst>
                                </p:cTn>
                              </p:par>
                              <p:par>
                                <p:cTn id="10" presetID="56" presetClass="path" presetSubtype="0" accel="50000" decel="50000" fill="hold" grpId="0" nodeType="withEffect">
                                  <p:stCondLst>
                                    <p:cond delay="0"/>
                                  </p:stCondLst>
                                  <p:childTnLst>
                                    <p:animMotion origin="layout" path="M 5.55112E-17 1.67939E-6 L 0.12917 -0.26093 " pathEditMode="relative" rAng="0" ptsTypes="AA">
                                      <p:cBhvr>
                                        <p:cTn id="11" dur="2000" fill="hold"/>
                                        <p:tgtEl>
                                          <p:spTgt spid="31"/>
                                        </p:tgtEl>
                                        <p:attrNameLst>
                                          <p:attrName>ppt_x</p:attrName>
                                          <p:attrName>ppt_y</p:attrName>
                                        </p:attrNameLst>
                                      </p:cBhvr>
                                      <p:rCtr x="6458" y="-13046"/>
                                    </p:animMotion>
                                  </p:childTnLst>
                                </p:cTn>
                              </p:par>
                              <p:par>
                                <p:cTn id="12" presetID="0" presetClass="path" presetSubtype="0" accel="50000" decel="50000" fill="hold" grpId="0" nodeType="withEffect">
                                  <p:stCondLst>
                                    <p:cond delay="0"/>
                                  </p:stCondLst>
                                  <p:childTnLst>
                                    <p:animMotion origin="layout" path="M 0 3.08813E-6 L -0.07917 0.00555 " pathEditMode="relative" rAng="0" ptsTypes="AA">
                                      <p:cBhvr>
                                        <p:cTn id="13" dur="2000" fill="hold"/>
                                        <p:tgtEl>
                                          <p:spTgt spid="32"/>
                                        </p:tgtEl>
                                        <p:attrNameLst>
                                          <p:attrName>ppt_x</p:attrName>
                                          <p:attrName>ppt_y</p:attrName>
                                        </p:attrNameLst>
                                      </p:cBhvr>
                                      <p:rCtr x="-3958" y="278"/>
                                    </p:animMotion>
                                  </p:childTnLst>
                                </p:cTn>
                              </p:par>
                              <p:par>
                                <p:cTn id="14" presetID="0" presetClass="path" presetSubtype="0" accel="50000" decel="50000" fill="hold" grpId="0" nodeType="withEffect">
                                  <p:stCondLst>
                                    <p:cond delay="0"/>
                                  </p:stCondLst>
                                  <p:childTnLst>
                                    <p:animMotion origin="layout" path="M 3.33333E-6 3.08813E-6 L 0.0875 0.00555 " pathEditMode="relative" rAng="0" ptsTypes="AA">
                                      <p:cBhvr>
                                        <p:cTn id="15" dur="2000" fill="hold"/>
                                        <p:tgtEl>
                                          <p:spTgt spid="33"/>
                                        </p:tgtEl>
                                        <p:attrNameLst>
                                          <p:attrName>ppt_x</p:attrName>
                                          <p:attrName>ppt_y</p:attrName>
                                        </p:attrNameLst>
                                      </p:cBhvr>
                                      <p:rCtr x="4375" y="278"/>
                                    </p:animMotion>
                                  </p:childTnLst>
                                </p:cTn>
                              </p:par>
                              <p:par>
                                <p:cTn id="16" presetID="0" presetClass="path" presetSubtype="0" accel="50000" decel="50000" fill="hold" grpId="0" nodeType="withEffect">
                                  <p:stCondLst>
                                    <p:cond delay="0"/>
                                  </p:stCondLst>
                                  <p:childTnLst>
                                    <p:animMotion origin="layout" path="M 3.33333E-6 1.67939E-6 L -0.12084 -0.13879 " pathEditMode="relative" rAng="0" ptsTypes="AA">
                                      <p:cBhvr>
                                        <p:cTn id="17" dur="2000" fill="hold"/>
                                        <p:tgtEl>
                                          <p:spTgt spid="30"/>
                                        </p:tgtEl>
                                        <p:attrNameLst>
                                          <p:attrName>ppt_x</p:attrName>
                                          <p:attrName>ppt_y</p:attrName>
                                        </p:attrNameLst>
                                      </p:cBhvr>
                                      <p:rCtr x="-6042" y="-694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HL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tretch>
            <a:fillRect/>
          </a:stretch>
        </p:blipFill>
        <p:spPr bwMode="auto">
          <a:xfrm>
            <a:off x="8314452" y="3223990"/>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28600" y="3581400"/>
            <a:ext cx="561815" cy="449452"/>
          </a:xfrm>
          <a:prstGeom prst="rect">
            <a:avLst/>
          </a:prstGeom>
          <a:noFill/>
          <a:ln w="9525">
            <a:noFill/>
            <a:miter lim="800000"/>
            <a:headEnd/>
            <a:tailEnd/>
          </a:ln>
        </p:spPr>
      </p:pic>
      <p:pic>
        <p:nvPicPr>
          <p:cNvPr id="16"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267200" y="49530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9" cstate="print"/>
          <a:stretch>
            <a:fillRect/>
          </a:stretch>
        </p:blipFill>
        <p:spPr bwMode="auto">
          <a:xfrm>
            <a:off x="4267200" y="47355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2.19292E-6 L 0.14583 0.17256 " pathEditMode="relative" rAng="0" ptsTypes="AA">
                                      <p:cBhvr>
                                        <p:cTn id="9" dur="2000" fill="hold"/>
                                        <p:tgtEl>
                                          <p:spTgt spid="36"/>
                                        </p:tgtEl>
                                        <p:attrNameLst>
                                          <p:attrName>ppt_x</p:attrName>
                                          <p:attrName>ppt_y</p:attrName>
                                        </p:attrNameLst>
                                      </p:cBhvr>
                                      <p:rCtr x="7292" y="8628"/>
                                    </p:animMotion>
                                  </p:childTnLst>
                                </p:cTn>
                              </p:par>
                              <p:par>
                                <p:cTn id="10" presetID="56" presetClass="path" presetSubtype="0" accel="50000" decel="50000" fill="hold" grpId="0" nodeType="withEffect">
                                  <p:stCondLst>
                                    <p:cond delay="0"/>
                                  </p:stCondLst>
                                  <p:childTnLst>
                                    <p:animMotion origin="layout" path="M 5.55112E-17 1.67939E-6 L 0.2875 -0.31645 " pathEditMode="relative" rAng="0" ptsTypes="AA">
                                      <p:cBhvr>
                                        <p:cTn id="11" dur="2000" fill="hold"/>
                                        <p:tgtEl>
                                          <p:spTgt spid="31"/>
                                        </p:tgtEl>
                                        <p:attrNameLst>
                                          <p:attrName>ppt_x</p:attrName>
                                          <p:attrName>ppt_y</p:attrName>
                                        </p:attrNameLst>
                                      </p:cBhvr>
                                      <p:rCtr x="14375" y="-15822"/>
                                    </p:animMotion>
                                  </p:childTnLst>
                                </p:cTn>
                              </p:par>
                              <p:par>
                                <p:cTn id="12" presetID="0" presetClass="path" presetSubtype="0" accel="50000" decel="50000" fill="hold" grpId="0" nodeType="withEffect">
                                  <p:stCondLst>
                                    <p:cond delay="0"/>
                                  </p:stCondLst>
                                  <p:childTnLst>
                                    <p:animMotion origin="layout" path="M 0 3.08813E-6 L 0.17083 -0.10549 " pathEditMode="relative" rAng="0" ptsTypes="AA">
                                      <p:cBhvr>
                                        <p:cTn id="13" dur="2000" fill="hold"/>
                                        <p:tgtEl>
                                          <p:spTgt spid="32"/>
                                        </p:tgtEl>
                                        <p:attrNameLst>
                                          <p:attrName>ppt_x</p:attrName>
                                          <p:attrName>ppt_y</p:attrName>
                                        </p:attrNameLst>
                                      </p:cBhvr>
                                      <p:rCtr x="8542" y="-5274"/>
                                    </p:animMotion>
                                  </p:childTnLst>
                                </p:cTn>
                              </p:par>
                              <p:par>
                                <p:cTn id="14" presetID="0" presetClass="path" presetSubtype="0" accel="50000" decel="50000" fill="hold" grpId="0" nodeType="withEffect">
                                  <p:stCondLst>
                                    <p:cond delay="0"/>
                                  </p:stCondLst>
                                  <p:childTnLst>
                                    <p:animMotion origin="layout" path="M 3.33333E-6 3.08813E-6 L 0.22083 -0.10549 " pathEditMode="relative" rAng="0" ptsTypes="AA">
                                      <p:cBhvr>
                                        <p:cTn id="15" dur="2000" fill="hold"/>
                                        <p:tgtEl>
                                          <p:spTgt spid="33"/>
                                        </p:tgtEl>
                                        <p:attrNameLst>
                                          <p:attrName>ppt_x</p:attrName>
                                          <p:attrName>ppt_y</p:attrName>
                                        </p:attrNameLst>
                                      </p:cBhvr>
                                      <p:rCtr x="11042" y="-5274"/>
                                    </p:animMotion>
                                  </p:childTnLst>
                                </p:cTn>
                              </p:par>
                              <p:par>
                                <p:cTn id="16" presetID="0" presetClass="path" presetSubtype="0" accel="50000" decel="50000" fill="hold" grpId="0" nodeType="withEffect">
                                  <p:stCondLst>
                                    <p:cond delay="0"/>
                                  </p:stCondLst>
                                  <p:childTnLst>
                                    <p:animMotion origin="layout" path="M -3.33333E-6 -4.92019E-6 L 0.02084 -0.20541 " pathEditMode="relative" rAng="0" ptsTypes="AA">
                                      <p:cBhvr>
                                        <p:cTn id="17" dur="2000" fill="hold"/>
                                        <p:tgtEl>
                                          <p:spTgt spid="30"/>
                                        </p:tgtEl>
                                        <p:attrNameLst>
                                          <p:attrName>ppt_x</p:attrName>
                                          <p:attrName>ppt_y</p:attrName>
                                        </p:attrNameLst>
                                      </p:cBhvr>
                                      <p:rCtr x="1042" y="-10271"/>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LJ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445164"/>
            <a:ext cx="561815" cy="449452"/>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343400" y="4953000"/>
            <a:ext cx="561815" cy="430577"/>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3581400"/>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8" cstate="print"/>
          <a:stretch>
            <a:fillRect/>
          </a:stretch>
        </p:blipFill>
        <p:spPr bwMode="auto">
          <a:xfrm>
            <a:off x="228600" y="3292078"/>
            <a:ext cx="638175" cy="797718"/>
          </a:xfrm>
          <a:prstGeom prst="rect">
            <a:avLst/>
          </a:prstGeom>
          <a:noFill/>
          <a:ln w="9525">
            <a:noFill/>
            <a:miter lim="800000"/>
            <a:headEnd/>
            <a:tailEnd/>
          </a:ln>
        </p:spPr>
      </p:pic>
      <p:pic>
        <p:nvPicPr>
          <p:cNvPr id="4101" name="Picture 5"/>
          <p:cNvPicPr>
            <a:picLocks noChangeAspect="1" noChangeArrowheads="1"/>
          </p:cNvPicPr>
          <p:nvPr/>
        </p:nvPicPr>
        <p:blipFill>
          <a:blip r:embed="rId9" cstate="print"/>
          <a:stretch>
            <a:fillRect/>
          </a:stretch>
        </p:blipFill>
        <p:spPr bwMode="auto">
          <a:xfrm>
            <a:off x="4343400" y="47355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875 0.17257 " pathEditMode="relative" rAng="0" ptsTypes="AA">
                                      <p:cBhvr>
                                        <p:cTn id="9" dur="2000" fill="hold"/>
                                        <p:tgtEl>
                                          <p:spTgt spid="36"/>
                                        </p:tgtEl>
                                        <p:attrNameLst>
                                          <p:attrName>ppt_x</p:attrName>
                                          <p:attrName>ppt_y</p:attrName>
                                        </p:attrNameLst>
                                      </p:cBhvr>
                                      <p:rCtr x="-14375" y="8628"/>
                                    </p:animMotion>
                                  </p:childTnLst>
                                </p:cTn>
                              </p:par>
                              <p:par>
                                <p:cTn id="10" presetID="56" presetClass="path" presetSubtype="0" accel="50000" decel="50000" fill="hold" grpId="0" nodeType="withEffect">
                                  <p:stCondLst>
                                    <p:cond delay="0"/>
                                  </p:stCondLst>
                                  <p:childTnLst>
                                    <p:animMotion origin="layout" path="M 5.55112E-17 1.67939E-6 L -0.1625 -0.19431 " pathEditMode="relative" rAng="0" ptsTypes="AA">
                                      <p:cBhvr>
                                        <p:cTn id="11" dur="2000" fill="hold"/>
                                        <p:tgtEl>
                                          <p:spTgt spid="31"/>
                                        </p:tgtEl>
                                        <p:attrNameLst>
                                          <p:attrName>ppt_x</p:attrName>
                                          <p:attrName>ppt_y</p:attrName>
                                        </p:attrNameLst>
                                      </p:cBhvr>
                                      <p:rCtr x="-8125" y="-9715"/>
                                    </p:animMotion>
                                  </p:childTnLst>
                                </p:cTn>
                              </p:par>
                              <p:par>
                                <p:cTn id="12" presetID="0" presetClass="path" presetSubtype="0" accel="50000" decel="50000" fill="hold" grpId="0" nodeType="withEffect">
                                  <p:stCondLst>
                                    <p:cond delay="0"/>
                                  </p:stCondLst>
                                  <p:childTnLst>
                                    <p:animMotion origin="layout" path="M 0 3.08813E-6 L -0.30417 -0.07218 " pathEditMode="relative" rAng="0" ptsTypes="AA">
                                      <p:cBhvr>
                                        <p:cTn id="13" dur="2000" fill="hold"/>
                                        <p:tgtEl>
                                          <p:spTgt spid="32"/>
                                        </p:tgtEl>
                                        <p:attrNameLst>
                                          <p:attrName>ppt_x</p:attrName>
                                          <p:attrName>ppt_y</p:attrName>
                                        </p:attrNameLst>
                                      </p:cBhvr>
                                      <p:rCtr x="-15208" y="-3609"/>
                                    </p:animMotion>
                                  </p:childTnLst>
                                </p:cTn>
                              </p:par>
                              <p:par>
                                <p:cTn id="14" presetID="0" presetClass="path" presetSubtype="0" accel="50000" decel="50000" fill="hold" grpId="0" nodeType="withEffect">
                                  <p:stCondLst>
                                    <p:cond delay="0"/>
                                  </p:stCondLst>
                                  <p:childTnLst>
                                    <p:animMotion origin="layout" path="M 3.33333E-6 3.08813E-6 L -0.22084 -0.07218 " pathEditMode="relative" rAng="0" ptsTypes="AA">
                                      <p:cBhvr>
                                        <p:cTn id="15" dur="2000" fill="hold"/>
                                        <p:tgtEl>
                                          <p:spTgt spid="33"/>
                                        </p:tgtEl>
                                        <p:attrNameLst>
                                          <p:attrName>ppt_x</p:attrName>
                                          <p:attrName>ppt_y</p:attrName>
                                        </p:attrNameLst>
                                      </p:cBhvr>
                                      <p:rCtr x="-11042" y="-3609"/>
                                    </p:animMotion>
                                  </p:childTnLst>
                                </p:cTn>
                              </p:par>
                              <p:par>
                                <p:cTn id="16" presetID="0" presetClass="path" presetSubtype="0" accel="50000" decel="50000" fill="hold" grpId="0" nodeType="withEffect">
                                  <p:stCondLst>
                                    <p:cond delay="0"/>
                                  </p:stCondLst>
                                  <p:childTnLst>
                                    <p:animMotion origin="layout" path="M 3.33333E-6 1.67939E-6 L -0.37084 -0.28314 " pathEditMode="relative" rAng="0" ptsTypes="AA">
                                      <p:cBhvr>
                                        <p:cTn id="17" dur="2000" fill="hold"/>
                                        <p:tgtEl>
                                          <p:spTgt spid="30"/>
                                        </p:tgtEl>
                                        <p:attrNameLst>
                                          <p:attrName>ppt_x</p:attrName>
                                          <p:attrName>ppt_y</p:attrName>
                                        </p:attrNameLst>
                                      </p:cBhvr>
                                      <p:rCtr x="-18542" y="-14157"/>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309394" y="4653188"/>
            <a:ext cx="661988" cy="781265"/>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tretch>
            <a:fillRect/>
          </a:stretch>
        </p:blipFill>
        <p:spPr bwMode="auto">
          <a:xfrm>
            <a:off x="304800" y="4653188"/>
            <a:ext cx="661988" cy="781265"/>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9" cstate="print"/>
          <a:stretch>
            <a:fillRect/>
          </a:stretch>
        </p:blipFill>
        <p:spPr bwMode="auto">
          <a:xfrm>
            <a:off x="4267200" y="4802531"/>
            <a:ext cx="685800" cy="82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17917 0.68333 " pathEditMode="relative" rAng="0" ptsTypes="AA">
                                      <p:cBhvr>
                                        <p:cTn id="9" dur="2000" fill="hold"/>
                                        <p:tgtEl>
                                          <p:spTgt spid="36"/>
                                        </p:tgtEl>
                                        <p:attrNameLst>
                                          <p:attrName>ppt_x</p:attrName>
                                          <p:attrName>ppt_y</p:attrName>
                                        </p:attrNameLst>
                                      </p:cBhvr>
                                      <p:rCtr x="9000" y="34200"/>
                                    </p:animMotion>
                                  </p:childTnLst>
                                </p:cTn>
                              </p:par>
                              <p:par>
                                <p:cTn id="10" presetID="1" presetClass="exit" presetSubtype="0" fill="hold" nodeType="withEffect">
                                  <p:stCondLst>
                                    <p:cond delay="150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nodeType="withEffect">
                                  <p:stCondLst>
                                    <p:cond delay="1500"/>
                                  </p:stCondLst>
                                  <p:childTnLst>
                                    <p:set>
                                      <p:cBhvr>
                                        <p:cTn id="13" dur="1" fill="hold">
                                          <p:stCondLst>
                                            <p:cond delay="0"/>
                                          </p:stCondLst>
                                        </p:cTn>
                                        <p:tgtEl>
                                          <p:spTgt spid="51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56" presetClass="path" presetSubtype="0" accel="50000" decel="50000" fill="hold" nodeType="afterEffect">
                                  <p:stCondLst>
                                    <p:cond delay="0"/>
                                  </p:stCondLst>
                                  <p:childTnLst>
                                    <p:animMotion origin="layout" path="M -4.44444E-6 3.68494E-6 L 0.15556 -0.19084 " pathEditMode="relative" rAng="0" ptsTypes="AA">
                                      <p:cBhvr>
                                        <p:cTn id="26" dur="2000" fill="hold"/>
                                        <p:tgtEl>
                                          <p:spTgt spid="5124"/>
                                        </p:tgtEl>
                                        <p:attrNameLst>
                                          <p:attrName>ppt_x</p:attrName>
                                          <p:attrName>ppt_y</p:attrName>
                                        </p:attrNameLst>
                                      </p:cBhvr>
                                      <p:rCtr x="7800" y="-9600"/>
                                    </p:animMotion>
                                  </p:childTnLst>
                                </p:cTn>
                              </p:par>
                              <p:par>
                                <p:cTn id="27" presetID="0" presetClass="path" presetSubtype="0" accel="50000" decel="50000" fill="hold" nodeType="withEffect">
                                  <p:stCondLst>
                                    <p:cond delay="0"/>
                                  </p:stCondLst>
                                  <p:childTnLst>
                                    <p:animMotion origin="layout" path="M 7.77778E-6 -4.71201E-6 L -0.14166 -0.17765 " pathEditMode="relative" ptsTypes="AA">
                                      <p:cBhvr>
                                        <p:cTn id="28" dur="2000" fill="hold"/>
                                        <p:tgtEl>
                                          <p:spTgt spid="15"/>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3.33333E-6 4.33727E-6 L -3.33333E-6 -0.13324 " pathEditMode="relative" ptsTypes="AA">
                                      <p:cBhvr>
                                        <p:cTn id="30" dur="3000" fill="hold"/>
                                        <p:tgtEl>
                                          <p:spTgt spid="51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Near Pylon</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264055" y="4611384"/>
            <a:ext cx="661988" cy="781265"/>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9" cstate="print"/>
          <a:stretch>
            <a:fillRect/>
          </a:stretch>
        </p:blipFill>
        <p:spPr bwMode="auto">
          <a:xfrm>
            <a:off x="4267200" y="4802531"/>
            <a:ext cx="685800" cy="824813"/>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tretch>
            <a:fillRect/>
          </a:stretch>
        </p:blipFill>
        <p:spPr bwMode="auto">
          <a:xfrm>
            <a:off x="304800" y="4648200"/>
            <a:ext cx="661988" cy="781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42083 0.63891 " pathEditMode="relative" rAng="0" ptsTypes="AA">
                                      <p:cBhvr>
                                        <p:cTn id="9" dur="2000" fill="hold"/>
                                        <p:tgtEl>
                                          <p:spTgt spid="36"/>
                                        </p:tgtEl>
                                        <p:attrNameLst>
                                          <p:attrName>ppt_x</p:attrName>
                                          <p:attrName>ppt_y</p:attrName>
                                        </p:attrNameLst>
                                      </p:cBhvr>
                                      <p:rCtr x="21000" y="31900"/>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3.33333E-6 4.33727E-6 L -3.33333E-6 -0.13324 " pathEditMode="relative" ptsTypes="AA">
                                      <p:cBhvr>
                                        <p:cTn id="25" dur="3000" fill="hold"/>
                                        <p:tgtEl>
                                          <p:spTgt spid="5125"/>
                                        </p:tgtEl>
                                        <p:attrNameLst>
                                          <p:attrName>ppt_x</p:attrName>
                                          <p:attrName>ppt_y</p:attrName>
                                        </p:attrNameLst>
                                      </p:cBhvr>
                                    </p:animMotion>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0" presetClass="path" presetSubtype="0" accel="50000" decel="50000" fill="hold" nodeType="withEffect">
                                  <p:stCondLst>
                                    <p:cond delay="0"/>
                                  </p:stCondLst>
                                  <p:childTnLst>
                                    <p:animMotion origin="layout" path="M -1.11111E-6 -2.22222E-6 L 0.15556 -0.16805 " pathEditMode="relative" rAng="0" ptsTypes="AA">
                                      <p:cBhvr>
                                        <p:cTn id="29" dur="2000" fill="hold"/>
                                        <p:tgtEl>
                                          <p:spTgt spid="14"/>
                                        </p:tgtEl>
                                        <p:attrNameLst>
                                          <p:attrName>ppt_x</p:attrName>
                                          <p:attrName>ppt_y</p:attrName>
                                        </p:attrNameLst>
                                      </p:cBhvr>
                                      <p:rCtr x="7800" y="-8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Out of Bounds</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2667000" y="1143000"/>
            <a:ext cx="228600" cy="221457"/>
          </a:xfrm>
          <a:prstGeom prst="rect">
            <a:avLst/>
          </a:prstGeom>
          <a:noFill/>
        </p:spPr>
      </p:pic>
      <p:pic>
        <p:nvPicPr>
          <p:cNvPr id="1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33400" y="3276600"/>
            <a:ext cx="561815" cy="449452"/>
          </a:xfrm>
          <a:prstGeom prst="rect">
            <a:avLst/>
          </a:prstGeom>
          <a:noFill/>
          <a:ln w="9525">
            <a:noFill/>
            <a:miter lim="800000"/>
            <a:headEnd/>
            <a:tailEnd/>
          </a:ln>
        </p:spPr>
      </p:pic>
      <p:grpSp>
        <p:nvGrpSpPr>
          <p:cNvPr id="15" name="Group 14"/>
          <p:cNvGrpSpPr/>
          <p:nvPr/>
        </p:nvGrpSpPr>
        <p:grpSpPr>
          <a:xfrm>
            <a:off x="381000" y="3581400"/>
            <a:ext cx="914400" cy="620099"/>
            <a:chOff x="76200" y="1257100"/>
            <a:chExt cx="914400" cy="620099"/>
          </a:xfrm>
        </p:grpSpPr>
        <p:pic>
          <p:nvPicPr>
            <p:cNvPr id="19"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20" name="TextBox 19"/>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22" name="Picture 21" descr="flag.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838200" y="3810000"/>
            <a:ext cx="442913" cy="426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3.46519E-6 L -0.24584 0.37243 " pathEditMode="relative" rAng="0" ptsTypes="AA">
                                      <p:cBhvr>
                                        <p:cTn id="9" dur="2000" fill="hold"/>
                                        <p:tgtEl>
                                          <p:spTgt spid="36"/>
                                        </p:tgtEl>
                                        <p:attrNameLst>
                                          <p:attrName>ppt_x</p:attrName>
                                          <p:attrName>ppt_y</p:attrName>
                                        </p:attrNameLst>
                                      </p:cBhvr>
                                      <p:rCtr x="-123" y="186"/>
                                    </p:animMotion>
                                  </p:childTnLst>
                                </p:cTn>
                              </p:par>
                              <p:par>
                                <p:cTn id="10" presetID="64" presetClass="path" presetSubtype="0" accel="50000" decel="50000" fill="hold" nodeType="withEffect">
                                  <p:stCondLst>
                                    <p:cond delay="1000"/>
                                  </p:stCondLst>
                                  <p:childTnLst>
                                    <p:animMotion origin="layout" path="M -2.5E-6 2.73421E-6 L 0.02761 -0.19917 " pathEditMode="relative" rAng="0" ptsTypes="AA">
                                      <p:cBhvr>
                                        <p:cTn id="11" dur="1500" fill="hold"/>
                                        <p:tgtEl>
                                          <p:spTgt spid="17"/>
                                        </p:tgtEl>
                                        <p:attrNameLst>
                                          <p:attrName>ppt_x</p:attrName>
                                          <p:attrName>ppt_y</p:attrName>
                                        </p:attrNameLst>
                                      </p:cBhvr>
                                      <p:rCtr x="14" y="-100"/>
                                    </p:animMotion>
                                  </p:childTnLst>
                                </p:cTn>
                              </p:par>
                              <p:par>
                                <p:cTn id="12" presetID="1" presetClass="exit" presetSubtype="0" fill="hold" nodeType="withEffect">
                                  <p:stCondLst>
                                    <p:cond delay="2500"/>
                                  </p:stCondLst>
                                  <p:childTnLst>
                                    <p:set>
                                      <p:cBhvr>
                                        <p:cTn id="13" dur="1" fill="hold">
                                          <p:stCondLst>
                                            <p:cond delay="0"/>
                                          </p:stCondLst>
                                        </p:cTn>
                                        <p:tgtEl>
                                          <p:spTgt spid="17"/>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0" presetClass="path" presetSubtype="0" accel="50000" decel="50000" fill="hold" nodeType="afterEffect">
                                  <p:stCondLst>
                                    <p:cond delay="0"/>
                                  </p:stCondLst>
                                  <p:childTnLst>
                                    <p:animMotion origin="layout" path="M 1.11111E-6 2.98635E-6 C 0.00225 -0.11173 0.00451 -0.22346 0.00191 -0.23965 C -0.0007 -0.25584 -0.00799 -0.17673 -0.01528 -0.09762 " pathEditMode="relative" ptsTypes="aaA">
                                      <p:cBhvr>
                                        <p:cTn id="21" dur="2000" fill="hold"/>
                                        <p:tgtEl>
                                          <p:spTgt spid="22"/>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3.33333E-6 -3.42124E-6 L 3.33333E-6 -0.07841 " pathEditMode="relative" rAng="0" ptsTypes="AA">
                                      <p:cBhvr>
                                        <p:cTn id="23" dur="2000" fill="hold"/>
                                        <p:tgtEl>
                                          <p:spTgt spid="15"/>
                                        </p:tgtEl>
                                        <p:attrNameLst>
                                          <p:attrName>ppt_x</p:attrName>
                                          <p:attrName>ppt_y</p:attrName>
                                        </p:attrNameLst>
                                      </p:cBhvr>
                                      <p:rCtr x="0" y="-39"/>
                                    </p:animMotion>
                                  </p:childTnLst>
                                </p:cTn>
                              </p:par>
                            </p:childTnLst>
                          </p:cTn>
                        </p:par>
                        <p:par>
                          <p:cTn id="24" fill="hold">
                            <p:stCondLst>
                              <p:cond delay="4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Short Return – Wings Trail</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6" cstate="print">
            <a:clrChange>
              <a:clrFrom>
                <a:srgbClr val="BC7C56"/>
              </a:clrFrom>
              <a:clrTo>
                <a:srgbClr val="BC7C56">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tretch>
            <a:fillRect/>
          </a:stretch>
        </p:blipFill>
        <p:spPr bwMode="auto">
          <a:xfrm>
            <a:off x="8329692" y="3347231"/>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28600" y="3581400"/>
            <a:ext cx="561815" cy="449452"/>
          </a:xfrm>
          <a:prstGeom prst="rect">
            <a:avLst/>
          </a:prstGeom>
          <a:noFill/>
          <a:ln w="9525">
            <a:noFill/>
            <a:miter lim="800000"/>
            <a:headEnd/>
            <a:tailEnd/>
          </a:ln>
        </p:spPr>
      </p:pic>
      <p:pic>
        <p:nvPicPr>
          <p:cNvPr id="16" name="Picture 6"/>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4267200" y="49530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tretch>
            <a:fillRect/>
          </a:stretch>
        </p:blipFill>
        <p:spPr bwMode="auto">
          <a:xfrm>
            <a:off x="4267200" y="4735588"/>
            <a:ext cx="618370" cy="772962"/>
          </a:xfrm>
          <a:prstGeom prst="rect">
            <a:avLst/>
          </a:prstGeom>
          <a:noFill/>
          <a:ln w="9525">
            <a:noFill/>
            <a:miter lim="800000"/>
            <a:headEnd/>
            <a:tailEnd/>
          </a:ln>
        </p:spPr>
      </p:pic>
      <p:grpSp>
        <p:nvGrpSpPr>
          <p:cNvPr id="20" name="Group 19"/>
          <p:cNvGrpSpPr/>
          <p:nvPr/>
        </p:nvGrpSpPr>
        <p:grpSpPr>
          <a:xfrm>
            <a:off x="6553200" y="2269402"/>
            <a:ext cx="304800" cy="228600"/>
            <a:chOff x="6934200" y="4343400"/>
            <a:chExt cx="304800" cy="228600"/>
          </a:xfrm>
        </p:grpSpPr>
        <p:sp>
          <p:nvSpPr>
            <p:cNvPr id="19" name="Oval 18"/>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 name="Picture 28" descr="MCj01988200000[1]"/>
            <p:cNvPicPr>
              <a:picLocks noChangeAspect="1" noChangeArrowheads="1"/>
            </p:cNvPicPr>
            <p:nvPr/>
          </p:nvPicPr>
          <p:blipFill>
            <a:blip r:embed="rId5" cstate="print"/>
            <a:srcRect/>
            <a:stretch>
              <a:fillRect/>
            </a:stretch>
          </p:blipFill>
          <p:spPr bwMode="auto">
            <a:xfrm>
              <a:off x="7010400" y="4343400"/>
              <a:ext cx="228600" cy="221457"/>
            </a:xfrm>
            <a:prstGeom prst="rect">
              <a:avLst/>
            </a:prstGeom>
            <a:noFill/>
          </p:spPr>
        </p:pic>
      </p:grpSp>
      <p:sp>
        <p:nvSpPr>
          <p:cNvPr id="21" name="Oval 20"/>
          <p:cNvSpPr/>
          <p:nvPr/>
        </p:nvSpPr>
        <p:spPr>
          <a:xfrm>
            <a:off x="5334000" y="114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p:nvPr/>
        </p:nvGrpSpPr>
        <p:grpSpPr>
          <a:xfrm>
            <a:off x="76200" y="1257100"/>
            <a:ext cx="914400" cy="620099"/>
            <a:chOff x="76200" y="1257100"/>
            <a:chExt cx="914400" cy="620099"/>
          </a:xfrm>
        </p:grpSpPr>
        <p:pic>
          <p:nvPicPr>
            <p:cNvPr id="23"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25" name="TextBox 24"/>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28" name="Group 27"/>
          <p:cNvGrpSpPr/>
          <p:nvPr/>
        </p:nvGrpSpPr>
        <p:grpSpPr>
          <a:xfrm>
            <a:off x="8229600" y="1295400"/>
            <a:ext cx="914400" cy="620099"/>
            <a:chOff x="76200" y="1257100"/>
            <a:chExt cx="914400" cy="620099"/>
          </a:xfrm>
        </p:grpSpPr>
        <p:pic>
          <p:nvPicPr>
            <p:cNvPr id="29"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34" name="TextBox 33"/>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5"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467600" y="1387764"/>
            <a:ext cx="561815" cy="449452"/>
          </a:xfrm>
          <a:prstGeom prst="rect">
            <a:avLst/>
          </a:prstGeom>
          <a:noFill/>
          <a:ln w="9525">
            <a:noFill/>
            <a:miter lim="800000"/>
            <a:headEnd/>
            <a:tailEnd/>
          </a:ln>
        </p:spPr>
      </p:pic>
      <p:pic>
        <p:nvPicPr>
          <p:cNvPr id="37"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514600" y="1371600"/>
            <a:ext cx="561815" cy="449452"/>
          </a:xfrm>
          <a:prstGeom prst="rect">
            <a:avLst/>
          </a:prstGeom>
          <a:noFill/>
          <a:ln w="9525">
            <a:noFill/>
            <a:miter lim="800000"/>
            <a:headEnd/>
            <a:tailEnd/>
          </a:ln>
        </p:spPr>
      </p:pic>
      <p:grpSp>
        <p:nvGrpSpPr>
          <p:cNvPr id="27" name="Group 26"/>
          <p:cNvGrpSpPr/>
          <p:nvPr/>
        </p:nvGrpSpPr>
        <p:grpSpPr>
          <a:xfrm>
            <a:off x="4419600" y="3277530"/>
            <a:ext cx="914400" cy="620099"/>
            <a:chOff x="76200" y="1257100"/>
            <a:chExt cx="914400" cy="620099"/>
          </a:xfrm>
        </p:grpSpPr>
        <p:pic>
          <p:nvPicPr>
            <p:cNvPr id="3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39" name="TextBox 38"/>
            <p:cNvSpPr txBox="1"/>
            <p:nvPr/>
          </p:nvSpPr>
          <p:spPr>
            <a:xfrm>
              <a:off x="609600" y="1600200"/>
              <a:ext cx="381000" cy="276999"/>
            </a:xfrm>
            <a:prstGeom prst="rect">
              <a:avLst/>
            </a:prstGeom>
            <a:noFill/>
          </p:spPr>
          <p:txBody>
            <a:bodyPr wrap="square" rtlCol="0">
              <a:spAutoFit/>
            </a:bodyPr>
            <a:lstStyle/>
            <a:p>
              <a:r>
                <a:rPr lang="en-US" sz="12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2083 0.16147 " pathEditMode="relative" rAng="0" ptsTypes="AA">
                                      <p:cBhvr>
                                        <p:cTn id="9" dur="2000" fill="hold"/>
                                        <p:tgtEl>
                                          <p:spTgt spid="36"/>
                                        </p:tgtEl>
                                        <p:attrNameLst>
                                          <p:attrName>ppt_x</p:attrName>
                                          <p:attrName>ppt_y</p:attrName>
                                        </p:attrNameLst>
                                      </p:cBhvr>
                                      <p:rCtr x="11042" y="8073"/>
                                    </p:animMotion>
                                  </p:childTnLst>
                                </p:cTn>
                              </p:par>
                              <p:par>
                                <p:cTn id="10" presetID="56" presetClass="path" presetSubtype="0" accel="50000" decel="50000" fill="hold" grpId="0" nodeType="withEffect">
                                  <p:stCondLst>
                                    <p:cond delay="0"/>
                                  </p:stCondLst>
                                  <p:childTnLst>
                                    <p:animMotion origin="layout" path="M 5.55112E-17 1.67939E-6 L 0.30417 -0.26093 " pathEditMode="relative" rAng="0" ptsTypes="AA">
                                      <p:cBhvr>
                                        <p:cTn id="11" dur="2000" fill="hold"/>
                                        <p:tgtEl>
                                          <p:spTgt spid="31"/>
                                        </p:tgtEl>
                                        <p:attrNameLst>
                                          <p:attrName>ppt_x</p:attrName>
                                          <p:attrName>ppt_y</p:attrName>
                                        </p:attrNameLst>
                                      </p:cBhvr>
                                      <p:rCtr x="15208" y="-13046"/>
                                    </p:animMotion>
                                  </p:childTnLst>
                                </p:cTn>
                              </p:par>
                              <p:par>
                                <p:cTn id="12" presetID="0" presetClass="path" presetSubtype="0" accel="50000" decel="50000" fill="hold" grpId="0" nodeType="withEffect">
                                  <p:stCondLst>
                                    <p:cond delay="0"/>
                                  </p:stCondLst>
                                  <p:childTnLst>
                                    <p:animMotion origin="layout" path="M 0 3.08813E-6 L 0.14583 -0.03886 " pathEditMode="relative" rAng="0" ptsTypes="AA">
                                      <p:cBhvr>
                                        <p:cTn id="13" dur="2000" fill="hold"/>
                                        <p:tgtEl>
                                          <p:spTgt spid="32"/>
                                        </p:tgtEl>
                                        <p:attrNameLst>
                                          <p:attrName>ppt_x</p:attrName>
                                          <p:attrName>ppt_y</p:attrName>
                                        </p:attrNameLst>
                                      </p:cBhvr>
                                      <p:rCtr x="7292" y="-1943"/>
                                    </p:animMotion>
                                  </p:childTnLst>
                                </p:cTn>
                              </p:par>
                              <p:par>
                                <p:cTn id="14" presetID="0" presetClass="path" presetSubtype="0" accel="50000" decel="50000" fill="hold" grpId="0" nodeType="withEffect">
                                  <p:stCondLst>
                                    <p:cond delay="0"/>
                                  </p:stCondLst>
                                  <p:childTnLst>
                                    <p:animMotion origin="layout" path="M -0.00416 0.01666 L 0.25834 -1.81124E-6 " pathEditMode="relative" rAng="0" ptsTypes="AA">
                                      <p:cBhvr>
                                        <p:cTn id="15" dur="2000" fill="hold"/>
                                        <p:tgtEl>
                                          <p:spTgt spid="33"/>
                                        </p:tgtEl>
                                        <p:attrNameLst>
                                          <p:attrName>ppt_x</p:attrName>
                                          <p:attrName>ppt_y</p:attrName>
                                        </p:attrNameLst>
                                      </p:cBhvr>
                                      <p:rCtr x="13125" y="-833"/>
                                    </p:animMotion>
                                  </p:childTnLst>
                                </p:cTn>
                              </p:par>
                              <p:par>
                                <p:cTn id="16" presetID="0" presetClass="path" presetSubtype="0" accel="50000" decel="50000" fill="hold" grpId="0" nodeType="withEffect">
                                  <p:stCondLst>
                                    <p:cond delay="0"/>
                                  </p:stCondLst>
                                  <p:childTnLst>
                                    <p:animMotion origin="layout" path="M 0.00834 1.67939E-6 L 0.10417 -0.20541 " pathEditMode="relative" rAng="0" ptsTypes="AA">
                                      <p:cBhvr>
                                        <p:cTn id="17" dur="2000" fill="hold"/>
                                        <p:tgtEl>
                                          <p:spTgt spid="30"/>
                                        </p:tgtEl>
                                        <p:attrNameLst>
                                          <p:attrName>ppt_x</p:attrName>
                                          <p:attrName>ppt_y</p:attrName>
                                        </p:attrNameLst>
                                      </p:cBhvr>
                                      <p:rCtr x="4792" y="-10271"/>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xit" presetSubtype="0" fill="hold" nodeType="withEffect">
                                  <p:stCondLst>
                                    <p:cond delay="2000"/>
                                  </p:stCondLst>
                                  <p:childTnLst>
                                    <p:set>
                                      <p:cBhvr>
                                        <p:cTn id="30" dur="1" fill="hold">
                                          <p:stCondLst>
                                            <p:cond delay="0"/>
                                          </p:stCondLst>
                                        </p:cTn>
                                        <p:tgtEl>
                                          <p:spTgt spid="4102"/>
                                        </p:tgtEl>
                                        <p:attrNameLst>
                                          <p:attrName>style.visibility</p:attrName>
                                        </p:attrNameLst>
                                      </p:cBhvr>
                                      <p:to>
                                        <p:strVal val="hidden"/>
                                      </p:to>
                                    </p:set>
                                  </p:childTnLst>
                                </p:cTn>
                              </p:par>
                              <p:par>
                                <p:cTn id="31" presetID="1" presetClass="exit" presetSubtype="0" fill="hold" nodeType="withEffect">
                                  <p:stCondLst>
                                    <p:cond delay="2000"/>
                                  </p:stCondLst>
                                  <p:childTnLst>
                                    <p:set>
                                      <p:cBhvr>
                                        <p:cTn id="32" dur="1" fill="hold">
                                          <p:stCondLst>
                                            <p:cond delay="0"/>
                                          </p:stCondLst>
                                        </p:cTn>
                                        <p:tgtEl>
                                          <p:spTgt spid="410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3.33333E-6 -7.35369E-6 L 3.33333E-6 -0.2887 " pathEditMode="relative" ptsTypes="AA">
                                      <p:cBhvr>
                                        <p:cTn id="36" dur="2500" fill="hold"/>
                                        <p:tgtEl>
                                          <p:spTgt spid="14"/>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4.16667E-6 -5.6211E-7 L -4.16667E-6 -0.2998 " pathEditMode="relative" ptsTypes="AA">
                                      <p:cBhvr>
                                        <p:cTn id="38" dur="2500" fill="hold"/>
                                        <p:tgtEl>
                                          <p:spTgt spid="15"/>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0.00324 L -0.05 -0.0953 " pathEditMode="relative" rAng="0" ptsTypes="AA">
                                      <p:cBhvr>
                                        <p:cTn id="40" dur="2000" fill="hold"/>
                                        <p:tgtEl>
                                          <p:spTgt spid="20"/>
                                        </p:tgtEl>
                                        <p:attrNameLst>
                                          <p:attrName>ppt_x</p:attrName>
                                          <p:attrName>ppt_y</p:attrName>
                                        </p:attrNameLst>
                                      </p:cBhvr>
                                      <p:rCtr x="-2500" y="-4603"/>
                                    </p:animMotion>
                                  </p:childTnLst>
                                </p:cTn>
                              </p:par>
                              <p:par>
                                <p:cTn id="41" presetID="0" presetClass="path" presetSubtype="0" accel="50000" decel="50000" fill="hold" nodeType="withEffect">
                                  <p:stCondLst>
                                    <p:cond delay="0"/>
                                  </p:stCondLst>
                                  <p:childTnLst>
                                    <p:animMotion origin="layout" path="M -4.16667E-6 1.51284E-6 L 0.03333 -0.22207 " pathEditMode="relative" ptsTypes="AA">
                                      <p:cBhvr>
                                        <p:cTn id="42" dur="2000" fill="hold"/>
                                        <p:tgtEl>
                                          <p:spTgt spid="16"/>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25833 3.08813E-6 L 0.27083 -0.12769 " pathEditMode="relative" rAng="0" ptsTypes="AA">
                                      <p:cBhvr>
                                        <p:cTn id="44" dur="2000" fill="hold"/>
                                        <p:tgtEl>
                                          <p:spTgt spid="33"/>
                                        </p:tgtEl>
                                        <p:attrNameLst>
                                          <p:attrName>ppt_x</p:attrName>
                                          <p:attrName>ppt_y</p:attrName>
                                        </p:attrNameLst>
                                      </p:cBhvr>
                                      <p:rCtr x="625" y="-6384"/>
                                    </p:animMotion>
                                  </p:childTnLst>
                                </p:cTn>
                              </p:par>
                              <p:par>
                                <p:cTn id="45" presetID="0" presetClass="path" presetSubtype="0" accel="50000" decel="50000" fill="hold" grpId="1" nodeType="withEffect">
                                  <p:stCondLst>
                                    <p:cond delay="0"/>
                                  </p:stCondLst>
                                  <p:childTnLst>
                                    <p:animMotion origin="layout" path="M 0.30417 -0.26093 L 0.3375 -0.34976 " pathEditMode="relative" rAng="0" ptsTypes="AA">
                                      <p:cBhvr>
                                        <p:cTn id="46" dur="2000" fill="hold"/>
                                        <p:tgtEl>
                                          <p:spTgt spid="31"/>
                                        </p:tgtEl>
                                        <p:attrNameLst>
                                          <p:attrName>ppt_x</p:attrName>
                                          <p:attrName>ppt_y</p:attrName>
                                        </p:attrNameLst>
                                      </p:cBhvr>
                                      <p:rCtr x="1667" y="-4441"/>
                                    </p:animMotion>
                                  </p:childTnLst>
                                </p:cTn>
                              </p:par>
                              <p:par>
                                <p:cTn id="47" presetID="0" presetClass="path" presetSubtype="0" accel="50000" decel="50000" fill="hold" grpId="1" nodeType="withEffect">
                                  <p:stCondLst>
                                    <p:cond delay="0"/>
                                  </p:stCondLst>
                                  <p:childTnLst>
                                    <p:animMotion origin="layout" path="M 0.14583 -0.03886 L 0.17917 -0.11659 " pathEditMode="relative" rAng="0" ptsTypes="AA">
                                      <p:cBhvr>
                                        <p:cTn id="48" dur="2000" fill="hold"/>
                                        <p:tgtEl>
                                          <p:spTgt spid="32"/>
                                        </p:tgtEl>
                                        <p:attrNameLst>
                                          <p:attrName>ppt_x</p:attrName>
                                          <p:attrName>ppt_y</p:attrName>
                                        </p:attrNameLst>
                                      </p:cBhvr>
                                      <p:rCtr x="1667" y="-3886"/>
                                    </p:animMotion>
                                  </p:childTnLst>
                                </p:cTn>
                              </p:par>
                              <p:par>
                                <p:cTn id="49" presetID="1" presetClass="entr" presetSubtype="0" fill="hold" grpId="0" nodeType="withEffect">
                                  <p:stCondLst>
                                    <p:cond delay="600"/>
                                  </p:stCondLst>
                                  <p:childTnLst>
                                    <p:set>
                                      <p:cBhvr>
                                        <p:cTn id="50" dur="1" fill="hold">
                                          <p:stCondLst>
                                            <p:cond delay="0"/>
                                          </p:stCondLst>
                                        </p:cTn>
                                        <p:tgtEl>
                                          <p:spTgt spid="21"/>
                                        </p:tgtEl>
                                        <p:attrNameLst>
                                          <p:attrName>style.visibility</p:attrName>
                                        </p:attrNameLst>
                                      </p:cBhvr>
                                      <p:to>
                                        <p:strVal val="visible"/>
                                      </p:to>
                                    </p:set>
                                  </p:childTnLst>
                                </p:cTn>
                              </p:par>
                              <p:par>
                                <p:cTn id="51" presetID="0" presetClass="path" presetSubtype="0" accel="50000" decel="50000" fill="hold" grpId="1" nodeType="withEffect">
                                  <p:stCondLst>
                                    <p:cond delay="600"/>
                                  </p:stCondLst>
                                  <p:childTnLst>
                                    <p:animMotion origin="layout" path="M -3.33333E-6 3.89313E-6 L 0.0875 0.07217 " pathEditMode="relative" rAng="0" ptsTypes="AA">
                                      <p:cBhvr>
                                        <p:cTn id="52" dur="1400" fill="hold"/>
                                        <p:tgtEl>
                                          <p:spTgt spid="21"/>
                                        </p:tgtEl>
                                        <p:attrNameLst>
                                          <p:attrName>ppt_x</p:attrName>
                                          <p:attrName>ppt_y</p:attrName>
                                        </p:attrNameLst>
                                      </p:cBhvr>
                                      <p:rCtr x="44" y="36"/>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3.33333E-6 -1.40874E-6 L -0.1 -1.40874E-6 " pathEditMode="relative" rAng="0" ptsTypes="AA">
                                      <p:cBhvr>
                                        <p:cTn id="66" dur="2000" fill="hold"/>
                                        <p:tgtEl>
                                          <p:spTgt spid="28"/>
                                        </p:tgtEl>
                                        <p:attrNameLst>
                                          <p:attrName>ppt_x</p:attrName>
                                          <p:attrName>ppt_y</p:attrName>
                                        </p:attrNameLst>
                                      </p:cBhvr>
                                      <p:rCtr x="-50" y="0"/>
                                    </p:animMotion>
                                  </p:childTnLst>
                                </p:cTn>
                              </p:par>
                              <p:par>
                                <p:cTn id="67" presetID="0" presetClass="path" presetSubtype="0" accel="50000" decel="50000" fill="hold" nodeType="withEffect">
                                  <p:stCondLst>
                                    <p:cond delay="0"/>
                                  </p:stCondLst>
                                  <p:childTnLst>
                                    <p:animMotion origin="layout" path="M -3.33333E-6 -3.33333E-6 L 0.25834 -3.33333E-6 " pathEditMode="relative" rAng="0" ptsTypes="AA">
                                      <p:cBhvr>
                                        <p:cTn id="68" dur="2000" fill="hold"/>
                                        <p:tgtEl>
                                          <p:spTgt spid="26"/>
                                        </p:tgtEl>
                                        <p:attrNameLst>
                                          <p:attrName>ppt_x</p:attrName>
                                          <p:attrName>ppt_y</p:attrName>
                                        </p:attrNameLst>
                                      </p:cBhvr>
                                      <p:rCtr x="129" y="0"/>
                                    </p:animMotion>
                                  </p:childTnLst>
                                </p:cTn>
                              </p:par>
                              <p:par>
                                <p:cTn id="69" presetID="1" presetClass="exit" presetSubtype="0" fill="hold" nodeType="withEffect">
                                  <p:stCondLst>
                                    <p:cond delay="2000"/>
                                  </p:stCondLst>
                                  <p:childTnLst>
                                    <p:set>
                                      <p:cBhvr>
                                        <p:cTn id="70" dur="1" fill="hold">
                                          <p:stCondLst>
                                            <p:cond delay="0"/>
                                          </p:stCondLst>
                                        </p:cTn>
                                        <p:tgtEl>
                                          <p:spTgt spid="27"/>
                                        </p:tgtEl>
                                        <p:attrNameLst>
                                          <p:attrName>style.visibility</p:attrName>
                                        </p:attrNameLst>
                                      </p:cBhvr>
                                      <p:to>
                                        <p:strVal val="hidden"/>
                                      </p:to>
                                    </p:set>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21" grpId="0" animBg="1"/>
      <p:bldP spid="2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-10YL; Kick Near GL</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77B57"/>
              </a:clrFrom>
              <a:clrTo>
                <a:srgbClr val="B77B57">
                  <a:alpha val="0"/>
                </a:srgbClr>
              </a:clrTo>
            </a:clrChange>
            <a:extLst>
              <a:ext uri="{28A0092B-C50C-407E-A947-70E740481C1C}">
                <a14:useLocalDpi xmlns:a14="http://schemas.microsoft.com/office/drawing/2010/main" val="0"/>
              </a:ext>
            </a:extLst>
          </a:blip>
          <a:stretch>
            <a:fillRect/>
          </a:stretch>
        </p:blipFill>
        <p:spPr bwMode="auto">
          <a:xfrm>
            <a:off x="8382000" y="3520540"/>
            <a:ext cx="533151" cy="426520"/>
          </a:xfrm>
          <a:prstGeom prst="rect">
            <a:avLst/>
          </a:prstGeom>
          <a:noFill/>
          <a:ln w="9525">
            <a:noFill/>
            <a:miter lim="800000"/>
            <a:headEnd/>
            <a:tailEnd/>
          </a:ln>
        </p:spPr>
      </p:pic>
      <p:pic>
        <p:nvPicPr>
          <p:cNvPr id="18"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33905" y="3505199"/>
            <a:ext cx="538221" cy="430577"/>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417189" y="4962041"/>
            <a:ext cx="538221" cy="412494"/>
          </a:xfrm>
          <a:prstGeom prst="rect">
            <a:avLst/>
          </a:prstGeom>
          <a:noFill/>
          <a:ln w="9525">
            <a:noFill/>
            <a:miter lim="800000"/>
            <a:headEnd/>
            <a:tailEnd/>
          </a:ln>
        </p:spPr>
      </p:pic>
      <p:pic>
        <p:nvPicPr>
          <p:cNvPr id="17" name="Picture 5"/>
          <p:cNvPicPr>
            <a:picLocks noChangeAspect="1" noChangeArrowheads="1"/>
          </p:cNvPicPr>
          <p:nvPr/>
        </p:nvPicPr>
        <p:blipFill>
          <a:blip r:embed="rId8" cstate="print"/>
          <a:stretch>
            <a:fillRect/>
          </a:stretch>
        </p:blipFill>
        <p:spPr bwMode="auto">
          <a:xfrm>
            <a:off x="4371020" y="4743401"/>
            <a:ext cx="618370" cy="772962"/>
          </a:xfrm>
          <a:prstGeom prst="rect">
            <a:avLst/>
          </a:prstGeom>
          <a:noFill/>
          <a:ln w="9525">
            <a:noFill/>
            <a:miter lim="800000"/>
            <a:headEnd/>
            <a:tailEnd/>
          </a:ln>
        </p:spPr>
      </p:pic>
    </p:spTree>
    <p:extLst>
      <p:ext uri="{BB962C8B-B14F-4D97-AF65-F5344CB8AC3E}">
        <p14:creationId xmlns:p14="http://schemas.microsoft.com/office/powerpoint/2010/main" val="31241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73282E-6 L 0.00087 0.21305 " pathEditMode="relative" rAng="0" ptsTypes="AA">
                                      <p:cBhvr>
                                        <p:cTn id="6" dur="2000" fill="hold"/>
                                        <p:tgtEl>
                                          <p:spTgt spid="18"/>
                                        </p:tgtEl>
                                        <p:attrNameLst>
                                          <p:attrName>ppt_x</p:attrName>
                                          <p:attrName>ppt_y</p:attrName>
                                        </p:attrNameLst>
                                      </p:cBhvr>
                                      <p:rCtr x="35" y="10641"/>
                                    </p:animMotion>
                                  </p:childTnLst>
                                </p:cTn>
                              </p:par>
                              <p:par>
                                <p:cTn id="7" presetID="0" presetClass="path" presetSubtype="0" accel="50000" decel="50000" fill="hold" nodeType="withEffect">
                                  <p:stCondLst>
                                    <p:cond delay="0"/>
                                  </p:stCondLst>
                                  <p:childTnLst>
                                    <p:animMotion origin="layout" path="M 2.77778E-7 3.3796E-6 L 0.00226 0.21096 " pathEditMode="relative" rAng="0" ptsTypes="AA">
                                      <p:cBhvr>
                                        <p:cTn id="8" dur="2000" fill="hold"/>
                                        <p:tgtEl>
                                          <p:spTgt spid="16"/>
                                        </p:tgtEl>
                                        <p:attrNameLst>
                                          <p:attrName>ppt_x</p:attrName>
                                          <p:attrName>ppt_y</p:attrName>
                                        </p:attrNameLst>
                                      </p:cBhvr>
                                      <p:rCtr x="104" y="10548"/>
                                    </p:animMotion>
                                  </p:childTnLst>
                                </p:cTn>
                              </p:par>
                              <p:par>
                                <p:cTn id="9" presetID="42" presetClass="path" presetSubtype="0" accel="50000" decel="50000" fill="hold" grpId="0" nodeType="withEffect">
                                  <p:stCondLst>
                                    <p:cond delay="0"/>
                                  </p:stCondLst>
                                  <p:childTnLst>
                                    <p:animMotion origin="layout" path="M 3.33333E-6 1.67939E-6 L -0.0125 0.11658 " pathEditMode="relative" rAng="0" ptsTypes="AA">
                                      <p:cBhvr>
                                        <p:cTn id="10" dur="2000" fill="hold"/>
                                        <p:tgtEl>
                                          <p:spTgt spid="30"/>
                                        </p:tgtEl>
                                        <p:attrNameLst>
                                          <p:attrName>ppt_x</p:attrName>
                                          <p:attrName>ppt_y</p:attrName>
                                        </p:attrNameLst>
                                      </p:cBhvr>
                                      <p:rCtr x="-625" y="5829"/>
                                    </p:animMotion>
                                  </p:childTnLst>
                                </p:cTn>
                              </p:par>
                              <p:par>
                                <p:cTn id="11" presetID="1" presetClass="entr" presetSubtype="0" fill="hold" nodeType="withEffect">
                                  <p:stCondLst>
                                    <p:cond delay="300"/>
                                  </p:stCondLst>
                                  <p:childTnLst>
                                    <p:set>
                                      <p:cBhvr>
                                        <p:cTn id="12" dur="1" fill="hold">
                                          <p:stCondLst>
                                            <p:cond delay="0"/>
                                          </p:stCondLst>
                                        </p:cTn>
                                        <p:tgtEl>
                                          <p:spTgt spid="36"/>
                                        </p:tgtEl>
                                        <p:attrNameLst>
                                          <p:attrName>style.visibility</p:attrName>
                                        </p:attrNameLst>
                                      </p:cBhvr>
                                      <p:to>
                                        <p:strVal val="visible"/>
                                      </p:to>
                                    </p:set>
                                  </p:childTnLst>
                                </p:cTn>
                              </p:par>
                              <p:par>
                                <p:cTn id="13" presetID="49" presetClass="path" presetSubtype="0" accel="50000" decel="50000" fill="hold" nodeType="withEffect">
                                  <p:stCondLst>
                                    <p:cond delay="300"/>
                                  </p:stCondLst>
                                  <p:childTnLst>
                                    <p:animMotion origin="layout" path="M -1.11022E-16 -3.46519E-6 L 0.10417 0.48346 " pathEditMode="relative" rAng="0" ptsTypes="AA">
                                      <p:cBhvr>
                                        <p:cTn id="14" dur="2000" fill="hold"/>
                                        <p:tgtEl>
                                          <p:spTgt spid="36"/>
                                        </p:tgtEl>
                                        <p:attrNameLst>
                                          <p:attrName>ppt_x</p:attrName>
                                          <p:attrName>ppt_y</p:attrName>
                                        </p:attrNameLst>
                                      </p:cBhvr>
                                      <p:rCtr x="5208" y="24173"/>
                                    </p:animMotion>
                                  </p:childTnLst>
                                </p:cTn>
                              </p:par>
                            </p:childTnLst>
                          </p:cTn>
                        </p:par>
                        <p:par>
                          <p:cTn id="15" fill="hold">
                            <p:stCondLst>
                              <p:cond delay="23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Long Return – BJ to GL</a:t>
            </a:r>
          </a:p>
        </p:txBody>
      </p:sp>
      <p:pic>
        <p:nvPicPr>
          <p:cNvPr id="4" name="Content Placeholder 5" descr="NFHS FB Field.bmp"/>
          <p:cNvPicPr>
            <a:picLocks noGrp="1" noChangeAspect="1"/>
          </p:cNvPicPr>
          <p:nvPr>
            <p:ph idx="1"/>
          </p:nvPr>
        </p:nvPicPr>
        <p:blipFill>
          <a:blip r:embed="rId3" cstate="print"/>
          <a:srcRect l="312" t="-720"/>
          <a:stretch>
            <a:fillRect/>
          </a:stretch>
        </p:blipFill>
        <p:spPr>
          <a:xfrm>
            <a:off x="14068" y="1676400"/>
            <a:ext cx="9129932" cy="4495800"/>
          </a:xfrm>
        </p:spPr>
      </p:pic>
      <p:grpSp>
        <p:nvGrpSpPr>
          <p:cNvPr id="54" name="Group 53"/>
          <p:cNvGrpSpPr/>
          <p:nvPr/>
        </p:nvGrpSpPr>
        <p:grpSpPr>
          <a:xfrm>
            <a:off x="4648200" y="1981200"/>
            <a:ext cx="228600" cy="3581400"/>
            <a:chOff x="3124200" y="1981200"/>
            <a:chExt cx="228600" cy="3581400"/>
          </a:xfrm>
        </p:grpSpPr>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Oval 20"/>
          <p:cNvSpPr/>
          <p:nvPr/>
        </p:nvSpPr>
        <p:spPr>
          <a:xfrm>
            <a:off x="72390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3" name="Group 52"/>
          <p:cNvGrpSpPr/>
          <p:nvPr/>
        </p:nvGrpSpPr>
        <p:grpSpPr>
          <a:xfrm>
            <a:off x="5334000" y="2667000"/>
            <a:ext cx="1447800" cy="2438400"/>
            <a:chOff x="4114800" y="2590800"/>
            <a:chExt cx="1447800" cy="2438400"/>
          </a:xfrm>
        </p:grpSpPr>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72390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 name="Group 28"/>
          <p:cNvGrpSpPr/>
          <p:nvPr/>
        </p:nvGrpSpPr>
        <p:grpSpPr>
          <a:xfrm>
            <a:off x="3505200" y="1981200"/>
            <a:ext cx="228600" cy="1828800"/>
            <a:chOff x="1905000" y="1981200"/>
            <a:chExt cx="228600" cy="1828800"/>
          </a:xfrm>
        </p:grpSpPr>
        <p:sp>
          <p:nvSpPr>
            <p:cNvPr id="30" name="Oval 29"/>
            <p:cNvSpPr/>
            <p:nvPr/>
          </p:nvSpPr>
          <p:spPr>
            <a:xfrm>
              <a:off x="19050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050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050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050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05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35814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3505200" y="3962400"/>
            <a:ext cx="228600" cy="1447800"/>
            <a:chOff x="1905000" y="4419600"/>
            <a:chExt cx="228600" cy="1447800"/>
          </a:xfrm>
        </p:grpSpPr>
        <p:sp>
          <p:nvSpPr>
            <p:cNvPr id="37" name="Oval 36"/>
            <p:cNvSpPr/>
            <p:nvPr/>
          </p:nvSpPr>
          <p:spPr>
            <a:xfrm>
              <a:off x="19050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05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050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35052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2" name="Group 51"/>
          <p:cNvGrpSpPr/>
          <p:nvPr/>
        </p:nvGrpSpPr>
        <p:grpSpPr>
          <a:xfrm>
            <a:off x="6667500" y="4124985"/>
            <a:ext cx="228600" cy="228601"/>
            <a:chOff x="8763000" y="3048000"/>
            <a:chExt cx="228600" cy="228601"/>
          </a:xfrm>
        </p:grpSpPr>
        <p:sp>
          <p:nvSpPr>
            <p:cNvPr id="51" name="Oval 50"/>
            <p:cNvSpPr/>
            <p:nvPr/>
          </p:nvSpPr>
          <p:spPr>
            <a:xfrm>
              <a:off x="8763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4" cstate="print"/>
            <a:srcRect/>
            <a:stretch>
              <a:fillRect/>
            </a:stretch>
          </p:blipFill>
          <p:spPr bwMode="auto">
            <a:xfrm rot="5400000">
              <a:off x="8759429" y="3051572"/>
              <a:ext cx="228600" cy="221457"/>
            </a:xfrm>
            <a:prstGeom prst="rect">
              <a:avLst/>
            </a:prstGeom>
            <a:noFill/>
          </p:spPr>
        </p:pic>
      </p:grpSp>
      <p:pic>
        <p:nvPicPr>
          <p:cNvPr id="11" name="Picture 28" descr="MCj01988200000[1]"/>
          <p:cNvPicPr>
            <a:picLocks noChangeAspect="1" noChangeArrowheads="1"/>
          </p:cNvPicPr>
          <p:nvPr/>
        </p:nvPicPr>
        <p:blipFill>
          <a:blip r:embed="rId4" cstate="print"/>
          <a:srcRect/>
          <a:stretch>
            <a:fillRect/>
          </a:stretch>
        </p:blipFill>
        <p:spPr bwMode="auto">
          <a:xfrm rot="5400000">
            <a:off x="3654029" y="3661172"/>
            <a:ext cx="228600" cy="221457"/>
          </a:xfrm>
          <a:prstGeom prst="rect">
            <a:avLst/>
          </a:prstGeom>
          <a:noFill/>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1612789"/>
            <a:ext cx="437570" cy="350056"/>
          </a:xfrm>
          <a:prstGeom prst="rect">
            <a:avLst/>
          </a:prstGeom>
          <a:noFill/>
          <a:ln w="9525">
            <a:noFill/>
            <a:miter lim="800000"/>
            <a:headEnd/>
            <a:tailEnd/>
          </a:ln>
          <a:effectLst/>
        </p:spPr>
      </p:pic>
      <p:pic>
        <p:nvPicPr>
          <p:cNvPr id="50"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924800" y="3581400"/>
            <a:ext cx="473178" cy="362645"/>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239000" y="5867400"/>
            <a:ext cx="469043" cy="375234"/>
          </a:xfrm>
          <a:prstGeom prst="rect">
            <a:avLst/>
          </a:prstGeom>
          <a:noFill/>
          <a:ln w="9525">
            <a:noFill/>
            <a:miter lim="800000"/>
            <a:headEnd/>
            <a:tailEnd/>
          </a:ln>
          <a:effectLst/>
        </p:spPr>
      </p:pic>
      <p:pic>
        <p:nvPicPr>
          <p:cNvPr id="55" name="Picture 5"/>
          <p:cNvPicPr>
            <a:picLocks noChangeAspect="1" noChangeArrowheads="1"/>
          </p:cNvPicPr>
          <p:nvPr/>
        </p:nvPicPr>
        <p:blipFill>
          <a:blip r:embed="rId8" cstate="print"/>
          <a:stretch>
            <a:fillRect/>
          </a:stretch>
        </p:blipFill>
        <p:spPr bwMode="auto">
          <a:xfrm>
            <a:off x="7924800" y="3513630"/>
            <a:ext cx="465970" cy="582462"/>
          </a:xfrm>
          <a:prstGeom prst="rect">
            <a:avLst/>
          </a:prstGeom>
          <a:noFill/>
          <a:ln w="9525">
            <a:noFill/>
            <a:miter lim="800000"/>
            <a:headEnd/>
            <a:tailEnd/>
          </a:ln>
        </p:spPr>
      </p:pic>
      <p:pic>
        <p:nvPicPr>
          <p:cNvPr id="56" name="Picture 4"/>
          <p:cNvPicPr>
            <a:picLocks noChangeAspect="1" noChangeArrowheads="1"/>
          </p:cNvPicPr>
          <p:nvPr/>
        </p:nvPicPr>
        <p:blipFill>
          <a:blip r:embed="rId9" cstate="print"/>
          <a:stretch>
            <a:fillRect/>
          </a:stretch>
        </p:blipFill>
        <p:spPr bwMode="auto">
          <a:xfrm>
            <a:off x="762000" y="3429000"/>
            <a:ext cx="391393" cy="587524"/>
          </a:xfrm>
          <a:prstGeom prst="rect">
            <a:avLst/>
          </a:prstGeom>
          <a:noFill/>
          <a:ln w="9525">
            <a:noFill/>
            <a:miter lim="800000"/>
            <a:headEnd/>
            <a:tailEnd/>
          </a:ln>
          <a:effectLst/>
        </p:spPr>
      </p:pic>
      <p:grpSp>
        <p:nvGrpSpPr>
          <p:cNvPr id="44" name="Group 43"/>
          <p:cNvGrpSpPr/>
          <p:nvPr/>
        </p:nvGrpSpPr>
        <p:grpSpPr>
          <a:xfrm>
            <a:off x="4343400" y="1600200"/>
            <a:ext cx="505943" cy="391142"/>
            <a:chOff x="4343400" y="1600200"/>
            <a:chExt cx="505943" cy="391142"/>
          </a:xfrm>
        </p:grpSpPr>
        <p:pic>
          <p:nvPicPr>
            <p:cNvPr id="6"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4343400" y="1600200"/>
              <a:ext cx="473178" cy="375235"/>
            </a:xfrm>
            <a:prstGeom prst="rect">
              <a:avLst/>
            </a:prstGeom>
            <a:noFill/>
            <a:ln w="9525">
              <a:noFill/>
              <a:miter lim="800000"/>
              <a:headEnd/>
              <a:tailEnd/>
            </a:ln>
            <a:effectLst/>
          </p:spPr>
        </p:pic>
        <p:pic>
          <p:nvPicPr>
            <p:cNvPr id="42" name="Picture 41" descr="beanbag.jpg"/>
            <p:cNvPicPr>
              <a:picLocks noChangeAspect="1"/>
            </p:cNvPicPr>
            <p:nvPr/>
          </p:nvPicPr>
          <p:blipFill>
            <a:blip r:embed="rId11" cstate="print"/>
            <a:stretch>
              <a:fillRect/>
            </a:stretch>
          </p:blipFill>
          <p:spPr>
            <a:xfrm rot="2586460">
              <a:off x="4702999" y="1773156"/>
              <a:ext cx="146344" cy="218186"/>
            </a:xfrm>
            <a:prstGeom prst="rect">
              <a:avLst/>
            </a:prstGeom>
          </p:spPr>
        </p:pic>
      </p:grpSp>
      <p:grpSp>
        <p:nvGrpSpPr>
          <p:cNvPr id="45" name="Group 44"/>
          <p:cNvGrpSpPr/>
          <p:nvPr/>
        </p:nvGrpSpPr>
        <p:grpSpPr>
          <a:xfrm>
            <a:off x="3581400" y="5867400"/>
            <a:ext cx="505943" cy="391142"/>
            <a:chOff x="3581400" y="5867400"/>
            <a:chExt cx="505943" cy="391142"/>
          </a:xfrm>
        </p:grpSpPr>
        <p:pic>
          <p:nvPicPr>
            <p:cNvPr id="47" name="Picture 9"/>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3581400" y="5867400"/>
              <a:ext cx="473177" cy="375235"/>
            </a:xfrm>
            <a:prstGeom prst="rect">
              <a:avLst/>
            </a:prstGeom>
            <a:noFill/>
            <a:ln w="9525">
              <a:noFill/>
              <a:miter lim="800000"/>
              <a:headEnd/>
              <a:tailEnd/>
            </a:ln>
            <a:effectLst/>
          </p:spPr>
        </p:pic>
        <p:pic>
          <p:nvPicPr>
            <p:cNvPr id="43" name="Picture 42" descr="beanbag.jpg"/>
            <p:cNvPicPr>
              <a:picLocks noChangeAspect="1"/>
            </p:cNvPicPr>
            <p:nvPr/>
          </p:nvPicPr>
          <p:blipFill>
            <a:blip r:embed="rId11" cstate="print"/>
            <a:stretch>
              <a:fillRect/>
            </a:stretch>
          </p:blipFill>
          <p:spPr>
            <a:xfrm rot="2586460">
              <a:off x="3940999" y="6040356"/>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01272 C 0.04254 -0.10109 0.08525 -0.21467 0.14011 -0.20495 C 0.19497 -0.19524 0.26216 -0.06153 0.32952 0.07217 " pathEditMode="relative" rAng="0" ptsTypes="aaA">
                                      <p:cBhvr>
                                        <p:cTn id="6" dur="2500" fill="hold"/>
                                        <p:tgtEl>
                                          <p:spTgt spid="11"/>
                                        </p:tgtEl>
                                        <p:attrNameLst>
                                          <p:attrName>ppt_x</p:attrName>
                                          <p:attrName>ppt_y</p:attrName>
                                        </p:attrNameLst>
                                      </p:cBhvr>
                                      <p:rCtr x="16476" y="-8397"/>
                                    </p:animMotion>
                                  </p:childTnLst>
                                </p:cTn>
                              </p:par>
                              <p:par>
                                <p:cTn id="7" presetID="0" presetClass="path" presetSubtype="0" accel="50000" decel="50000" fill="hold" nodeType="withEffect">
                                  <p:stCondLst>
                                    <p:cond delay="0"/>
                                  </p:stCondLst>
                                  <p:childTnLst>
                                    <p:animMotion origin="layout" path="M 1.11022E-16 -3.42124E-6 L 0.04583 0.09993 " pathEditMode="relative" rAng="0" ptsTypes="AA">
                                      <p:cBhvr>
                                        <p:cTn id="8" dur="2000" fill="hold"/>
                                        <p:tgtEl>
                                          <p:spTgt spid="53"/>
                                        </p:tgtEl>
                                        <p:attrNameLst>
                                          <p:attrName>ppt_x</p:attrName>
                                          <p:attrName>ppt_y</p:attrName>
                                        </p:attrNameLst>
                                      </p:cBhvr>
                                      <p:rCtr x="2300" y="5000"/>
                                    </p:animMotion>
                                  </p:childTnLst>
                                </p:cTn>
                              </p:par>
                              <p:par>
                                <p:cTn id="9" presetID="0" presetClass="path" presetSubtype="0" accel="50000" decel="50000" fill="hold" grpId="0" nodeType="withEffect">
                                  <p:stCondLst>
                                    <p:cond delay="0"/>
                                  </p:stCondLst>
                                  <p:childTnLst>
                                    <p:animMotion origin="layout" path="M -0.02916 -0.0111 L -0.14166 0.04997 " pathEditMode="relative" rAng="0" ptsTypes="AA">
                                      <p:cBhvr>
                                        <p:cTn id="10" dur="2000" fill="hold"/>
                                        <p:tgtEl>
                                          <p:spTgt spid="21"/>
                                        </p:tgtEl>
                                        <p:attrNameLst>
                                          <p:attrName>ppt_x</p:attrName>
                                          <p:attrName>ppt_y</p:attrName>
                                        </p:attrNameLst>
                                      </p:cBhvr>
                                      <p:rCtr x="-5625" y="3053"/>
                                    </p:animMotion>
                                  </p:childTnLst>
                                </p:cTn>
                              </p:par>
                              <p:par>
                                <p:cTn id="11" presetID="0" presetClass="path" presetSubtype="0" accel="50000" decel="50000" fill="hold" nodeType="withEffect">
                                  <p:stCondLst>
                                    <p:cond delay="0"/>
                                  </p:stCondLst>
                                  <p:childTnLst>
                                    <p:animMotion origin="layout" path="M 3.33333E-6 -4.89938E-6 L 0.09167 -4.89938E-6 " pathEditMode="relative" ptsTypes="AA">
                                      <p:cBhvr>
                                        <p:cTn id="12" dur="2000" fill="hold"/>
                                        <p:tgtEl>
                                          <p:spTgt spid="54"/>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3.33333E-6 1.70021E-6 L 0.21667 0.09993 " pathEditMode="relative" ptsTypes="AA">
                                      <p:cBhvr>
                                        <p:cTn id="14" dur="2000" fill="hold"/>
                                        <p:tgtEl>
                                          <p:spTgt spid="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46945E-18 -1.90146E-6 L 0.19167 -1.90146E-6 " pathEditMode="relative" ptsTypes="AA">
                                      <p:cBhvr>
                                        <p:cTn id="16" dur="2000" fill="hold"/>
                                        <p:tgtEl>
                                          <p:spTgt spid="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6.66667E-6 -1.70021E-6 L 0.22499 -0.05552 " pathEditMode="relative" ptsTypes="AA">
                                      <p:cBhvr>
                                        <p:cTn id="18" dur="2000" fill="hold"/>
                                        <p:tgtEl>
                                          <p:spTgt spid="41"/>
                                        </p:tgtEl>
                                        <p:attrNameLst>
                                          <p:attrName>ppt_x</p:attrName>
                                          <p:attrName>ppt_y</p:attrName>
                                        </p:attrNameLst>
                                      </p:cBhvr>
                                    </p:animMotion>
                                  </p:childTnLst>
                                </p:cTn>
                              </p:par>
                              <p:par>
                                <p:cTn id="19" presetID="42" presetClass="path" presetSubtype="0" accel="50000" decel="50000" fill="hold" grpId="1" nodeType="withEffect">
                                  <p:stCondLst>
                                    <p:cond delay="0"/>
                                  </p:stCondLst>
                                  <p:childTnLst>
                                    <p:animMotion origin="layout" path="M -0.00833 4.67731E-6 L -0.0625 0.01665 " pathEditMode="relative" rAng="0" ptsTypes="AA">
                                      <p:cBhvr>
                                        <p:cTn id="20" dur="2000" fill="hold"/>
                                        <p:tgtEl>
                                          <p:spTgt spid="25"/>
                                        </p:tgtEl>
                                        <p:attrNameLst>
                                          <p:attrName>ppt_x</p:attrName>
                                          <p:attrName>ppt_y</p:attrName>
                                        </p:attrNameLst>
                                      </p:cBhvr>
                                      <p:rCtr x="-2708" y="833"/>
                                    </p:animMotion>
                                  </p:childTnLst>
                                </p:cTn>
                              </p:par>
                              <p:par>
                                <p:cTn id="21" presetID="0" presetClass="path" presetSubtype="0" accel="50000" decel="50000" fill="hold" grpId="0" nodeType="withEffect">
                                  <p:stCondLst>
                                    <p:cond delay="500"/>
                                  </p:stCondLst>
                                  <p:childTnLst>
                                    <p:animMotion origin="layout" path="M -3.33333E-6 -1.70021E-6 L 0.125 0.02221 " pathEditMode="relative" ptsTypes="AA">
                                      <p:cBhvr>
                                        <p:cTn id="22" dur="2000" fill="hold"/>
                                        <p:tgtEl>
                                          <p:spTgt spid="35"/>
                                        </p:tgtEl>
                                        <p:attrNameLst>
                                          <p:attrName>ppt_x</p:attrName>
                                          <p:attrName>ppt_y</p:attrName>
                                        </p:attrNameLst>
                                      </p:cBhvr>
                                    </p:animMotion>
                                  </p:childTnLst>
                                </p:cTn>
                              </p:par>
                              <p:par>
                                <p:cTn id="23" presetID="0" presetClass="path" presetSubtype="0" accel="50000" decel="50000" fill="hold" nodeType="withEffect">
                                  <p:stCondLst>
                                    <p:cond delay="1000"/>
                                  </p:stCondLst>
                                  <p:childTnLst>
                                    <p:animMotion origin="layout" path="M 4.16667E-6 2.26232E-6 L 4.16667E-6 0.19986 " pathEditMode="relative" ptsTypes="AA">
                                      <p:cBhvr>
                                        <p:cTn id="24" dur="2000" fill="hold"/>
                                        <p:tgtEl>
                                          <p:spTgt spid="44"/>
                                        </p:tgtEl>
                                        <p:attrNameLst>
                                          <p:attrName>ppt_x</p:attrName>
                                          <p:attrName>ppt_y</p:attrName>
                                        </p:attrNameLst>
                                      </p:cBhvr>
                                    </p:animMotion>
                                  </p:childTnLst>
                                </p:cTn>
                              </p:par>
                              <p:par>
                                <p:cTn id="25" presetID="0" presetClass="path" presetSubtype="0" accel="50000" decel="50000" fill="hold" nodeType="withEffect">
                                  <p:stCondLst>
                                    <p:cond delay="700"/>
                                  </p:stCondLst>
                                  <p:childTnLst>
                                    <p:animMotion origin="layout" path="M -8.33333E-7 -4.29563E-6 L 0.08073 -0.21721 " pathEditMode="relative" rAng="0" ptsTypes="AA">
                                      <p:cBhvr>
                                        <p:cTn id="26" dur="2000" fill="hold"/>
                                        <p:tgtEl>
                                          <p:spTgt spid="45"/>
                                        </p:tgtEl>
                                        <p:attrNameLst>
                                          <p:attrName>ppt_x</p:attrName>
                                          <p:attrName>ppt_y</p:attrName>
                                        </p:attrNameLst>
                                      </p:cBhvr>
                                      <p:rCtr x="4000" y="-10900"/>
                                    </p:animMotion>
                                  </p:childTnLst>
                                </p:cTn>
                              </p:par>
                            </p:childTnLst>
                          </p:cTn>
                        </p:par>
                        <p:par>
                          <p:cTn id="27" fill="hold">
                            <p:stCondLst>
                              <p:cond delay="3000"/>
                            </p:stCondLst>
                            <p:childTnLst>
                              <p:par>
                                <p:cTn id="28" presetID="1" presetClass="exit"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xit" presetSubtype="0" fill="hold" nodeType="withEffect">
                                  <p:stCondLst>
                                    <p:cond delay="200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200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3.33333E-6 0.00417 C -0.04011 0.04303 -0.08004 0.08189 -0.18976 0.08536 C -0.29948 0.08883 -0.479 0.05714 -0.65834 0.02568 " pathEditMode="relative" rAng="0" ptsTypes="aaA">
                                      <p:cBhvr>
                                        <p:cTn id="46" dur="8000" fill="hold"/>
                                        <p:tgtEl>
                                          <p:spTgt spid="52"/>
                                        </p:tgtEl>
                                        <p:attrNameLst>
                                          <p:attrName>ppt_x</p:attrName>
                                          <p:attrName>ppt_y</p:attrName>
                                        </p:attrNameLst>
                                      </p:cBhvr>
                                      <p:rCtr x="-32917" y="4233"/>
                                    </p:animMotion>
                                  </p:childTnLst>
                                </p:cTn>
                              </p:par>
                              <p:par>
                                <p:cTn id="47" presetID="0" presetClass="path" presetSubtype="0" accel="50000" decel="50000" fill="hold" nodeType="withEffect">
                                  <p:stCondLst>
                                    <p:cond delay="1700"/>
                                  </p:stCondLst>
                                  <p:childTnLst>
                                    <p:animMotion origin="layout" path="M -4.72222E-6 -3.95559E-7 L -0.12586 0.07356 " pathEditMode="relative" rAng="0" ptsTypes="AA">
                                      <p:cBhvr>
                                        <p:cTn id="48" dur="4100" fill="hold"/>
                                        <p:tgtEl>
                                          <p:spTgt spid="50"/>
                                        </p:tgtEl>
                                        <p:attrNameLst>
                                          <p:attrName>ppt_x</p:attrName>
                                          <p:attrName>ppt_y</p:attrName>
                                        </p:attrNameLst>
                                      </p:cBhvr>
                                      <p:rCtr x="-6300" y="3700"/>
                                    </p:animMotion>
                                  </p:childTnLst>
                                </p:cTn>
                              </p:par>
                              <p:par>
                                <p:cTn id="49" presetID="0" presetClass="path" presetSubtype="0" accel="50000" decel="50000" fill="hold" nodeType="withEffect">
                                  <p:stCondLst>
                                    <p:cond delay="1000"/>
                                  </p:stCondLst>
                                  <p:childTnLst>
                                    <p:animMotion origin="layout" path="M 8.33333E-7 -9.41476E-7 L -0.63334 -9.41476E-7 " pathEditMode="relative" ptsTypes="AA">
                                      <p:cBhvr>
                                        <p:cTn id="50" dur="7000" fill="hold"/>
                                        <p:tgtEl>
                                          <p:spTgt spid="49"/>
                                        </p:tgtEl>
                                        <p:attrNameLst>
                                          <p:attrName>ppt_x</p:attrName>
                                          <p:attrName>ppt_y</p:attrName>
                                        </p:attrNameLst>
                                      </p:cBhvr>
                                    </p:animMotion>
                                  </p:childTnLst>
                                </p:cTn>
                              </p:par>
                              <p:par>
                                <p:cTn id="51" presetID="0" presetClass="path" presetSubtype="0" accel="50000" decel="50000" fill="hold" nodeType="withEffect">
                                  <p:stCondLst>
                                    <p:cond delay="1000"/>
                                  </p:stCondLst>
                                  <p:childTnLst>
                                    <p:animMotion origin="layout" path="M 8.33333E-6 -9.41476E-7 L -0.63334 -9.41476E-7 " pathEditMode="relative" ptsTypes="AA">
                                      <p:cBhvr>
                                        <p:cTn id="52" dur="7000" fill="hold"/>
                                        <p:tgtEl>
                                          <p:spTgt spid="48"/>
                                        </p:tgtEl>
                                        <p:attrNameLst>
                                          <p:attrName>ppt_x</p:attrName>
                                          <p:attrName>ppt_y</p:attrName>
                                        </p:attrNameLst>
                                      </p:cBhvr>
                                    </p:animMotion>
                                  </p:childTnLst>
                                </p:cTn>
                              </p:par>
                              <p:par>
                                <p:cTn id="53" presetID="0" presetClass="path" presetSubtype="0" accel="50000" decel="50000" fill="hold" nodeType="withEffect">
                                  <p:stCondLst>
                                    <p:cond delay="2000"/>
                                  </p:stCondLst>
                                  <p:childTnLst>
                                    <p:animMotion origin="layout" path="M 0.08073 -0.21721 L -0.31927 -0.33934 " pathEditMode="relative" ptsTypes="AA">
                                      <p:cBhvr>
                                        <p:cTn id="54" dur="4500" fill="hold"/>
                                        <p:tgtEl>
                                          <p:spTgt spid="45"/>
                                        </p:tgtEl>
                                        <p:attrNameLst>
                                          <p:attrName>ppt_x</p:attrName>
                                          <p:attrName>ppt_y</p:attrName>
                                        </p:attrNameLst>
                                      </p:cBhvr>
                                    </p:animMotion>
                                  </p:childTnLst>
                                </p:cTn>
                              </p:par>
                              <p:par>
                                <p:cTn id="55" presetID="0" presetClass="path" presetSubtype="0" accel="50000" decel="50000" fill="hold" nodeType="withEffect">
                                  <p:stCondLst>
                                    <p:cond delay="3000"/>
                                  </p:stCondLst>
                                  <p:childTnLst>
                                    <p:animMotion origin="layout" path="M 4.16667E-6 0.19986 L -0.14167 0.28869 " pathEditMode="relative" ptsTypes="AA">
                                      <p:cBhvr>
                                        <p:cTn id="56" dur="4500" fill="hold"/>
                                        <p:tgtEl>
                                          <p:spTgt spid="44"/>
                                        </p:tgtEl>
                                        <p:attrNameLst>
                                          <p:attrName>ppt_x</p:attrName>
                                          <p:attrName>ppt_y</p:attrName>
                                        </p:attrNameLst>
                                      </p:cBhvr>
                                    </p:animMotion>
                                  </p:childTnLst>
                                </p:cTn>
                              </p:par>
                              <p:par>
                                <p:cTn id="57" presetID="1" presetClass="entr" presetSubtype="0" fill="hold" nodeType="withEffect">
                                  <p:stCondLst>
                                    <p:cond delay="750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xit" presetSubtype="0" fill="hold" nodeType="withEffect">
                                  <p:stCondLst>
                                    <p:cond delay="750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5" grpId="1" animBg="1"/>
      <p:bldP spid="35"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endParaRPr lang="en-US" dirty="0"/>
          </a:p>
          <a:p>
            <a:pPr>
              <a:buFont typeface="Wingdings" pitchFamily="2" charset="2"/>
              <a:buChar char="Ø"/>
            </a:pPr>
            <a:r>
              <a:rPr lang="en-US" b="1" dirty="0"/>
              <a:t>Crew</a:t>
            </a:r>
            <a:r>
              <a:rPr lang="en-US" dirty="0"/>
              <a:t> of 5 Officials appears first , then a </a:t>
            </a:r>
            <a:r>
              <a:rPr lang="en-US" b="1" dirty="0"/>
              <a:t>Crew</a:t>
            </a:r>
            <a:r>
              <a:rPr lang="en-US" dirty="0"/>
              <a:t> of 4.  </a:t>
            </a:r>
          </a:p>
          <a:p>
            <a:pPr marL="109728" indent="0">
              <a:buNone/>
            </a:pPr>
            <a:endParaRPr lang="en-US" dirty="0"/>
          </a:p>
          <a:p>
            <a:pPr>
              <a:buFont typeface="Wingdings" pitchFamily="2" charset="2"/>
              <a:buChar char="Ø"/>
            </a:pPr>
            <a:r>
              <a:rPr lang="en-US" dirty="0"/>
              <a:t>To play the presentation, select “Slide Show” from top of screen, then click “From Beginning”.  </a:t>
            </a:r>
          </a:p>
          <a:p>
            <a:pPr>
              <a:buFont typeface="Wingdings" pitchFamily="2" charset="2"/>
              <a:buChar char="Ø"/>
            </a:pPr>
            <a:endParaRPr lang="en-US" dirty="0">
              <a:solidFill>
                <a:srgbClr val="FF0000"/>
              </a:solidFill>
            </a:endParaRPr>
          </a:p>
          <a:p>
            <a:pPr>
              <a:buFont typeface="Wingdings" pitchFamily="2" charset="2"/>
              <a:buChar char="Ø"/>
            </a:pPr>
            <a:r>
              <a:rPr lang="en-US" dirty="0">
                <a:solidFill>
                  <a:srgbClr val="FF0000"/>
                </a:solidFill>
              </a:rPr>
              <a:t>Words highlighted in red </a:t>
            </a:r>
            <a:r>
              <a:rPr lang="en-US" dirty="0"/>
              <a:t>indicate changes this year. </a:t>
            </a:r>
          </a:p>
          <a:p>
            <a:pPr>
              <a:buFont typeface="Wingdings" pitchFamily="2" charset="2"/>
              <a:buChar char="Ø"/>
            </a:pPr>
            <a:endParaRPr lang="en-US" dirty="0"/>
          </a:p>
          <a:p>
            <a:pPr>
              <a:buFont typeface="Wingdings" pitchFamily="2" charset="2"/>
              <a:buChar char="Ø"/>
            </a:pPr>
            <a:r>
              <a:rPr lang="en-US" dirty="0"/>
              <a:t>To get out of a slide to see the notes &amp; motion, hit the “ESC” key.  To resume, click “From Current Slide” from the top menu.</a:t>
            </a:r>
          </a:p>
          <a:p>
            <a:pPr>
              <a:buFont typeface="Wingdings" pitchFamily="2" charset="2"/>
              <a:buChar char="Ø"/>
            </a:pPr>
            <a:endParaRPr lang="en-US" dirty="0"/>
          </a:p>
          <a:p>
            <a:pPr>
              <a:buFont typeface="Wingdings" pitchFamily="2" charset="2"/>
              <a:buChar char="Ø"/>
            </a:pPr>
            <a:r>
              <a:rPr lang="en-US" dirty="0"/>
              <a:t>For notes about each slide’s motion, print the “Notes Page.”</a:t>
            </a:r>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a:t>*How to Use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Pooch Kick</a:t>
            </a:r>
          </a:p>
        </p:txBody>
      </p:sp>
      <p:pic>
        <p:nvPicPr>
          <p:cNvPr id="4" name="Content Placeholder 5" descr="NFHS FB Field.bmp"/>
          <p:cNvPicPr>
            <a:picLocks noGrp="1" noChangeAspect="1"/>
          </p:cNvPicPr>
          <p:nvPr>
            <p:ph idx="1"/>
          </p:nvPr>
        </p:nvPicPr>
        <p:blipFill>
          <a:blip r:embed="rId4"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5"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05800" y="4724400"/>
            <a:ext cx="680232" cy="583766"/>
            <a:chOff x="8305800" y="4724400"/>
            <a:chExt cx="680232" cy="583766"/>
          </a:xfrm>
        </p:grpSpPr>
        <p:pic>
          <p:nvPicPr>
            <p:cNvPr id="2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05800" y="4724400"/>
              <a:ext cx="662448"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8768323" y="4983581"/>
              <a:ext cx="217709" cy="324585"/>
            </a:xfrm>
            <a:prstGeom prst="rect">
              <a:avLst/>
            </a:prstGeom>
          </p:spPr>
        </p:pic>
      </p:grpSp>
      <p:grpSp>
        <p:nvGrpSpPr>
          <p:cNvPr id="31" name="Group 30"/>
          <p:cNvGrpSpPr/>
          <p:nvPr/>
        </p:nvGrpSpPr>
        <p:grpSpPr>
          <a:xfrm>
            <a:off x="-1" y="3280635"/>
            <a:ext cx="680232" cy="579731"/>
            <a:chOff x="-1" y="3280635"/>
            <a:chExt cx="680232" cy="579731"/>
          </a:xfrm>
        </p:grpSpPr>
        <p:pic>
          <p:nvPicPr>
            <p:cNvPr id="6"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7" cstate="print"/>
            <a:stretch>
              <a:fillRect/>
            </a:stretch>
          </p:blipFill>
          <p:spPr>
            <a:xfrm rot="2586460">
              <a:off x="462522" y="3535781"/>
              <a:ext cx="217709" cy="324585"/>
            </a:xfrm>
            <a:prstGeom prst="rect">
              <a:avLst/>
            </a:prstGeom>
          </p:spPr>
        </p:pic>
      </p:grpSp>
      <p:grpSp>
        <p:nvGrpSpPr>
          <p:cNvPr id="32" name="Group 31">
            <a:extLst>
              <a:ext uri="{FF2B5EF4-FFF2-40B4-BE49-F238E27FC236}">
                <a16:creationId xmlns:a16="http://schemas.microsoft.com/office/drawing/2014/main" xmlns="" id="{AA320F1D-7CFB-492E-B2AC-7C176E347FC0}"/>
              </a:ext>
            </a:extLst>
          </p:cNvPr>
          <p:cNvGrpSpPr/>
          <p:nvPr/>
        </p:nvGrpSpPr>
        <p:grpSpPr>
          <a:xfrm>
            <a:off x="-787" y="2466001"/>
            <a:ext cx="914400" cy="620099"/>
            <a:chOff x="76200" y="1257100"/>
            <a:chExt cx="914400" cy="620099"/>
          </a:xfrm>
        </p:grpSpPr>
        <p:pic>
          <p:nvPicPr>
            <p:cNvPr id="33" name="stopclock.wmv">
              <a:hlinkClick r:id="" action="ppaction://media"/>
              <a:extLst>
                <a:ext uri="{FF2B5EF4-FFF2-40B4-BE49-F238E27FC236}">
                  <a16:creationId xmlns:a16="http://schemas.microsoft.com/office/drawing/2014/main" xmlns="" id="{446571C1-CF96-4F4F-8D38-9C0FB6D18630}"/>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a:extLst>
                <a:ext uri="{FF2B5EF4-FFF2-40B4-BE49-F238E27FC236}">
                  <a16:creationId xmlns:a16="http://schemas.microsoft.com/office/drawing/2014/main" xmlns="" id="{402B359E-17D9-4665-B0E0-39CD89C3470C}"/>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35" name="Group 34">
            <a:extLst>
              <a:ext uri="{FF2B5EF4-FFF2-40B4-BE49-F238E27FC236}">
                <a16:creationId xmlns:a16="http://schemas.microsoft.com/office/drawing/2014/main" xmlns="" id="{A760BB04-4356-40A7-A924-F88E3A051722}"/>
              </a:ext>
            </a:extLst>
          </p:cNvPr>
          <p:cNvGrpSpPr/>
          <p:nvPr/>
        </p:nvGrpSpPr>
        <p:grpSpPr>
          <a:xfrm>
            <a:off x="5410200" y="3280635"/>
            <a:ext cx="914400" cy="620099"/>
            <a:chOff x="76200" y="1257100"/>
            <a:chExt cx="914400" cy="620099"/>
          </a:xfrm>
        </p:grpSpPr>
        <p:pic>
          <p:nvPicPr>
            <p:cNvPr id="36" name="stopclock.wmv">
              <a:hlinkClick r:id="" action="ppaction://media"/>
              <a:extLst>
                <a:ext uri="{FF2B5EF4-FFF2-40B4-BE49-F238E27FC236}">
                  <a16:creationId xmlns:a16="http://schemas.microsoft.com/office/drawing/2014/main" xmlns="" id="{362ED46C-8A79-474C-BB61-43BA379EE44D}"/>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7" name="TextBox 36">
              <a:extLst>
                <a:ext uri="{FF2B5EF4-FFF2-40B4-BE49-F238E27FC236}">
                  <a16:creationId xmlns:a16="http://schemas.microsoft.com/office/drawing/2014/main" xmlns="" id="{26AFD048-A7AC-44D0-AB8B-C35F5ED525B2}"/>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8" name="Picture 9">
            <a:extLst>
              <a:ext uri="{FF2B5EF4-FFF2-40B4-BE49-F238E27FC236}">
                <a16:creationId xmlns:a16="http://schemas.microsoft.com/office/drawing/2014/main" xmlns="" id="{8F56A281-70A3-4C02-9E82-F494F7F299FA}"/>
              </a:ext>
            </a:extLst>
          </p:cNvPr>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5478085" y="3322969"/>
            <a:ext cx="662448" cy="525329"/>
          </a:xfrm>
          <a:prstGeom prst="rect">
            <a:avLst/>
          </a:prstGeom>
          <a:noFill/>
          <a:ln w="9525">
            <a:noFill/>
            <a:miter lim="800000"/>
            <a:headEnd/>
            <a:tailEnd/>
          </a:ln>
          <a:effectLst/>
        </p:spPr>
      </p:pic>
      <p:pic>
        <p:nvPicPr>
          <p:cNvPr id="39" name="Picture 9">
            <a:extLst>
              <a:ext uri="{FF2B5EF4-FFF2-40B4-BE49-F238E27FC236}">
                <a16:creationId xmlns:a16="http://schemas.microsoft.com/office/drawing/2014/main" xmlns="" id="{6EBE9740-C1EA-436A-A370-CA2ED1C3B7D0}"/>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0" y="2526748"/>
            <a:ext cx="662449" cy="525329"/>
          </a:xfrm>
          <a:prstGeom prst="rect">
            <a:avLst/>
          </a:prstGeom>
          <a:noFill/>
          <a:ln w="9525">
            <a:noFill/>
            <a:miter lim="800000"/>
            <a:headEnd/>
            <a:tailEnd/>
          </a:ln>
          <a:effectLst/>
        </p:spPr>
      </p:pic>
    </p:spTree>
    <p:extLst>
      <p:ext uri="{BB962C8B-B14F-4D97-AF65-F5344CB8AC3E}">
        <p14:creationId xmlns:p14="http://schemas.microsoft.com/office/powerpoint/2010/main" val="7316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3 0.01158 L -0.27083 -0.33842 " pathEditMode="relative" rAng="0" ptsTypes="AA">
                                      <p:cBhvr>
                                        <p:cTn id="9" dur="2000" fill="hold"/>
                                        <p:tgtEl>
                                          <p:spTgt spid="42"/>
                                        </p:tgtEl>
                                        <p:attrNameLst>
                                          <p:attrName>ppt_x</p:attrName>
                                          <p:attrName>ppt_y</p:attrName>
                                        </p:attrNameLst>
                                      </p:cBhvr>
                                      <p:rCtr x="-13125" y="-17500"/>
                                    </p:animMotion>
                                  </p:childTnLst>
                                </p:cTn>
                              </p:par>
                              <p:par>
                                <p:cTn id="10" presetID="64" presetClass="path" presetSubtype="0" accel="50000" decel="50000" fill="hold" nodeType="withEffect">
                                  <p:stCondLst>
                                    <p:cond delay="0"/>
                                  </p:stCondLst>
                                  <p:childTnLst>
                                    <p:animMotion origin="layout" path="M -3.33333E-6 4.07407E-6 L -0.02083 -0.32037 " pathEditMode="relative" rAng="0" ptsTypes="AA">
                                      <p:cBhvr>
                                        <p:cTn id="11" dur="3000" fill="hold"/>
                                        <p:tgtEl>
                                          <p:spTgt spid="61"/>
                                        </p:tgtEl>
                                        <p:attrNameLst>
                                          <p:attrName>ppt_x</p:attrName>
                                          <p:attrName>ppt_y</p:attrName>
                                        </p:attrNameLst>
                                      </p:cBhvr>
                                      <p:rCtr x="-1042" y="-16019"/>
                                    </p:animMotion>
                                  </p:childTnLst>
                                </p:cTn>
                              </p:par>
                              <p:par>
                                <p:cTn id="12" presetID="64" presetClass="path" presetSubtype="0" accel="50000" decel="50000" fill="hold" nodeType="withEffect">
                                  <p:stCondLst>
                                    <p:cond delay="0"/>
                                  </p:stCondLst>
                                  <p:childTnLst>
                                    <p:animMotion origin="layout" path="M -3.33333E-6 3.7037E-6 L -0.22916 -0.31088 " pathEditMode="relative" rAng="0" ptsTypes="AA">
                                      <p:cBhvr>
                                        <p:cTn id="13" dur="3000" fill="hold"/>
                                        <p:tgtEl>
                                          <p:spTgt spid="62"/>
                                        </p:tgtEl>
                                        <p:attrNameLst>
                                          <p:attrName>ppt_x</p:attrName>
                                          <p:attrName>ppt_y</p:attrName>
                                        </p:attrNameLst>
                                      </p:cBhvr>
                                      <p:rCtr x="-11458" y="-15556"/>
                                    </p:animMotion>
                                  </p:childTnLst>
                                </p:cTn>
                              </p:par>
                              <p:par>
                                <p:cTn id="14" presetID="64" presetClass="path" presetSubtype="0" accel="50000" decel="50000" fill="hold" grpId="1" nodeType="withEffect">
                                  <p:stCondLst>
                                    <p:cond delay="0"/>
                                  </p:stCondLst>
                                  <p:childTnLst>
                                    <p:animMotion origin="layout" path="M 0.025 -0.06667 L -0.15417 -0.20116 " pathEditMode="relative" rAng="0" ptsTypes="AA">
                                      <p:cBhvr>
                                        <p:cTn id="15" dur="3000" fill="hold"/>
                                        <p:tgtEl>
                                          <p:spTgt spid="44"/>
                                        </p:tgtEl>
                                        <p:attrNameLst>
                                          <p:attrName>ppt_x</p:attrName>
                                          <p:attrName>ppt_y</p:attrName>
                                        </p:attrNameLst>
                                      </p:cBhvr>
                                      <p:rCtr x="-8958" y="-6736"/>
                                    </p:animMotion>
                                  </p:childTnLst>
                                </p:cTn>
                              </p:par>
                              <p:par>
                                <p:cTn id="16" presetID="64" presetClass="path" presetSubtype="0" accel="50000" decel="50000" fill="hold" nodeType="withEffect">
                                  <p:stCondLst>
                                    <p:cond delay="0"/>
                                  </p:stCondLst>
                                  <p:childTnLst>
                                    <p:animMotion origin="layout" path="M 0 -4.44444E-6 L -0.16667 -0.11111 " pathEditMode="relative" rAng="0" ptsTypes="AA">
                                      <p:cBhvr>
                                        <p:cTn id="17" dur="2000" fill="hold"/>
                                        <p:tgtEl>
                                          <p:spTgt spid="64"/>
                                        </p:tgtEl>
                                        <p:attrNameLst>
                                          <p:attrName>ppt_x</p:attrName>
                                          <p:attrName>ppt_y</p:attrName>
                                        </p:attrNameLst>
                                      </p:cBhvr>
                                      <p:rCtr x="-8333" y="-5556"/>
                                    </p:animMotion>
                                  </p:childTnLst>
                                </p:cTn>
                              </p:par>
                              <p:par>
                                <p:cTn id="18" presetID="64" presetClass="path" presetSubtype="0" accel="50000" decel="50000" fill="hold" nodeType="withEffect">
                                  <p:stCondLst>
                                    <p:cond delay="0"/>
                                  </p:stCondLst>
                                  <p:childTnLst>
                                    <p:animMotion origin="layout" path="M 3.33333E-6 -4.44444E-6 L -0.05417 -0.04444 " pathEditMode="relative" rAng="0" ptsTypes="AA">
                                      <p:cBhvr>
                                        <p:cTn id="19" dur="2000" fill="hold"/>
                                        <p:tgtEl>
                                          <p:spTgt spid="63"/>
                                        </p:tgtEl>
                                        <p:attrNameLst>
                                          <p:attrName>ppt_x</p:attrName>
                                          <p:attrName>ppt_y</p:attrName>
                                        </p:attrNameLst>
                                      </p:cBhvr>
                                      <p:rCtr x="-2708" y="-2222"/>
                                    </p:animMotion>
                                  </p:childTnLst>
                                </p:cTn>
                              </p:par>
                              <p:par>
                                <p:cTn id="20" presetID="0" presetClass="path" presetSubtype="0" accel="50000" decel="50000" fill="hold" nodeType="withEffect">
                                  <p:stCondLst>
                                    <p:cond delay="800"/>
                                  </p:stCondLst>
                                  <p:childTnLst>
                                    <p:animMotion origin="layout" path="M 3.88889E-6 -3.86074E-6 L -0.30382 -0.20911 " pathEditMode="relative" rAng="0" ptsTypes="AA">
                                      <p:cBhvr>
                                        <p:cTn id="21" dur="2000" fill="hold"/>
                                        <p:tgtEl>
                                          <p:spTgt spid="30"/>
                                        </p:tgtEl>
                                        <p:attrNameLst>
                                          <p:attrName>ppt_x</p:attrName>
                                          <p:attrName>ppt_y</p:attrName>
                                        </p:attrNameLst>
                                      </p:cBhvr>
                                      <p:rCtr x="-15200" y="-10500"/>
                                    </p:animMotion>
                                  </p:childTnLst>
                                </p:cTn>
                              </p:par>
                              <p:par>
                                <p:cTn id="22" presetID="0" presetClass="path" presetSubtype="0" accel="50000" decel="50000" fill="hold" nodeType="withEffect">
                                  <p:stCondLst>
                                    <p:cond delay="1500"/>
                                  </p:stCondLst>
                                  <p:childTnLst>
                                    <p:animMotion origin="layout" path="M -2.77778E-6 -1.85185E-6 L 0.00452 -0.1206 " pathEditMode="relative" rAng="0" ptsTypes="AA">
                                      <p:cBhvr>
                                        <p:cTn id="23" dur="2000" fill="hold"/>
                                        <p:tgtEl>
                                          <p:spTgt spid="31"/>
                                        </p:tgtEl>
                                        <p:attrNameLst>
                                          <p:attrName>ppt_x</p:attrName>
                                          <p:attrName>ppt_y</p:attrName>
                                        </p:attrNameLst>
                                      </p:cBhvr>
                                      <p:rCtr x="226" y="-6042"/>
                                    </p:animMotion>
                                  </p:childTnLst>
                                </p:cTn>
                              </p:par>
                              <p:par>
                                <p:cTn id="24" presetID="42" presetClass="path" presetSubtype="0" accel="50000" decel="50000" fill="hold" grpId="0" nodeType="withEffect">
                                  <p:stCondLst>
                                    <p:cond delay="0"/>
                                  </p:stCondLst>
                                  <p:childTnLst>
                                    <p:animMotion origin="layout" path="M 3.33333E-6 4.44444E-6 L -0.27917 0.18333 " pathEditMode="relative" rAng="0" ptsTypes="AA">
                                      <p:cBhvr>
                                        <p:cTn id="25" dur="2000" fill="hold"/>
                                        <p:tgtEl>
                                          <p:spTgt spid="60"/>
                                        </p:tgtEl>
                                        <p:attrNameLst>
                                          <p:attrName>ppt_x</p:attrName>
                                          <p:attrName>ppt_y</p:attrName>
                                        </p:attrNameLst>
                                      </p:cBhvr>
                                      <p:rCtr x="-13958" y="9167"/>
                                    </p:animMotion>
                                  </p:childTnLst>
                                </p:cTn>
                              </p:par>
                              <p:par>
                                <p:cTn id="26" presetID="1" presetClass="entr" presetSubtype="0" fill="hold" nodeType="withEffect">
                                  <p:stCondLst>
                                    <p:cond delay="350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xit" presetSubtype="0" fill="hold" nodeType="withEffect">
                                  <p:stCondLst>
                                    <p:cond delay="350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nodeType="withEffect">
                                  <p:stCondLst>
                                    <p:cond delay="350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ntr" presetSubtype="0" fill="hold" nodeType="withEffect">
                                  <p:stCondLst>
                                    <p:cond delay="35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550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ntr" presetSubtype="0" fill="hold" nodeType="withEffect">
                                  <p:stCondLst>
                                    <p:cond delay="550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nodeType="withEffect">
                                  <p:stCondLst>
                                    <p:cond delay="550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550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7500"/>
                            </p:stCondLst>
                            <p:childTnLst>
                              <p:par>
                                <p:cTn id="43" presetID="1" presetClass="exit" presetSubtype="0" fill="hold" nodeType="afterEffect">
                                  <p:stCondLst>
                                    <p:cond delay="0"/>
                                  </p:stCondLst>
                                  <p:childTnLst>
                                    <p:set>
                                      <p:cBhvr>
                                        <p:cTn id="4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9290" y="914400"/>
            <a:ext cx="467398" cy="375235"/>
          </a:xfrm>
          <a:prstGeom prst="rect">
            <a:avLst/>
          </a:prstGeom>
          <a:noFill/>
          <a:ln w="9525">
            <a:noFill/>
            <a:miter lim="800000"/>
            <a:headEnd/>
            <a:tailEnd/>
          </a:ln>
          <a:effectLst/>
        </p:spPr>
      </p:pic>
      <p:pic>
        <p:nvPicPr>
          <p:cNvPr id="4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67000" y="928111"/>
            <a:ext cx="437570" cy="347812"/>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7162800" y="3429000"/>
            <a:ext cx="618678" cy="681038"/>
          </a:xfrm>
          <a:prstGeom prst="rect">
            <a:avLst/>
          </a:prstGeom>
          <a:noFill/>
          <a:ln w="9525">
            <a:noFill/>
            <a:miter lim="800000"/>
            <a:headEnd/>
            <a:tailEnd/>
          </a:ln>
        </p:spPr>
      </p:pic>
      <p:sp>
        <p:nvSpPr>
          <p:cNvPr id="51" name="Oval 50"/>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Oval 54"/>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35052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35052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10" cstate="print"/>
          <a:srcRect/>
          <a:stretch>
            <a:fillRect/>
          </a:stretch>
        </p:blipFill>
        <p:spPr bwMode="auto">
          <a:xfrm rot="5400000">
            <a:off x="1749028" y="2822972"/>
            <a:ext cx="228600" cy="221457"/>
          </a:xfrm>
          <a:prstGeom prst="rect">
            <a:avLst/>
          </a:prstGeom>
          <a:noFill/>
        </p:spPr>
      </p:pic>
      <p:sp>
        <p:nvSpPr>
          <p:cNvPr id="63" name="Oval 62"/>
          <p:cNvSpPr/>
          <p:nvPr/>
        </p:nvSpPr>
        <p:spPr>
          <a:xfrm>
            <a:off x="1589903" y="2095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1600200" y="1485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589903" y="175877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a:off x="15240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15240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1524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1524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15240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1580635" y="23241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8" name="Picture 37" descr="beanbag.jpg"/>
          <p:cNvPicPr>
            <a:picLocks noChangeAspect="1"/>
          </p:cNvPicPr>
          <p:nvPr/>
        </p:nvPicPr>
        <p:blipFill>
          <a:blip r:embed="rId11" cstate="print"/>
          <a:stretch>
            <a:fillRect/>
          </a:stretch>
        </p:blipFill>
        <p:spPr>
          <a:xfrm rot="2586460">
            <a:off x="2036000" y="1087356"/>
            <a:ext cx="146344" cy="218186"/>
          </a:xfrm>
          <a:prstGeom prst="rect">
            <a:avLst/>
          </a:prstGeom>
        </p:spPr>
      </p:pic>
      <p:pic>
        <p:nvPicPr>
          <p:cNvPr id="42" name="Picture 4"/>
          <p:cNvPicPr>
            <a:picLocks noChangeAspect="1" noChangeArrowheads="1"/>
          </p:cNvPicPr>
          <p:nvPr/>
        </p:nvPicPr>
        <p:blipFill>
          <a:blip r:embed="rId12" cstate="print"/>
          <a:srcRect/>
          <a:stretch>
            <a:fillRect/>
          </a:stretch>
        </p:blipFill>
        <p:spPr bwMode="auto">
          <a:xfrm>
            <a:off x="1664494" y="577678"/>
            <a:ext cx="581025" cy="739924"/>
          </a:xfrm>
          <a:prstGeom prst="rect">
            <a:avLst/>
          </a:prstGeom>
          <a:noFill/>
          <a:ln w="9525">
            <a:noFill/>
            <a:miter lim="800000"/>
            <a:headEnd/>
            <a:tailEnd/>
          </a:ln>
          <a:effectLst/>
        </p:spPr>
      </p:pic>
      <p:pic>
        <p:nvPicPr>
          <p:cNvPr id="40" name="Picture 39" descr="beanbag.jpg"/>
          <p:cNvPicPr>
            <a:picLocks noChangeAspect="1"/>
          </p:cNvPicPr>
          <p:nvPr/>
        </p:nvPicPr>
        <p:blipFill>
          <a:blip r:embed="rId11" cstate="print"/>
          <a:stretch>
            <a:fillRect/>
          </a:stretch>
        </p:blipFill>
        <p:spPr>
          <a:xfrm rot="2586460">
            <a:off x="3026600" y="1087356"/>
            <a:ext cx="146344" cy="218186"/>
          </a:xfrm>
          <a:prstGeom prst="rect">
            <a:avLst/>
          </a:prstGeom>
        </p:spPr>
      </p:pic>
      <p:pic>
        <p:nvPicPr>
          <p:cNvPr id="44" name="Picture 4"/>
          <p:cNvPicPr>
            <a:picLocks noChangeAspect="1" noChangeArrowheads="1"/>
          </p:cNvPicPr>
          <p:nvPr/>
        </p:nvPicPr>
        <p:blipFill>
          <a:blip r:embed="rId12" cstate="print"/>
          <a:srcRect/>
          <a:stretch>
            <a:fillRect/>
          </a:stretch>
        </p:blipFill>
        <p:spPr bwMode="auto">
          <a:xfrm>
            <a:off x="2651156" y="577678"/>
            <a:ext cx="581025" cy="739924"/>
          </a:xfrm>
          <a:prstGeom prst="rect">
            <a:avLst/>
          </a:prstGeom>
          <a:noFill/>
          <a:ln w="9525">
            <a:noFill/>
            <a:miter lim="800000"/>
            <a:headEnd/>
            <a:tailEnd/>
          </a:ln>
          <a:effectLst/>
        </p:spPr>
      </p:pic>
      <p:pic>
        <p:nvPicPr>
          <p:cNvPr id="41" name="Picture 40" descr="beanbag.jpg"/>
          <p:cNvPicPr>
            <a:picLocks noChangeAspect="1"/>
          </p:cNvPicPr>
          <p:nvPr/>
        </p:nvPicPr>
        <p:blipFill>
          <a:blip r:embed="rId11" cstate="print"/>
          <a:stretch>
            <a:fillRect/>
          </a:stretch>
        </p:blipFill>
        <p:spPr>
          <a:xfrm rot="2586460">
            <a:off x="2036000" y="6497557"/>
            <a:ext cx="146344" cy="218186"/>
          </a:xfrm>
          <a:prstGeom prst="rect">
            <a:avLst/>
          </a:prstGeom>
        </p:spPr>
      </p:pic>
      <p:pic>
        <p:nvPicPr>
          <p:cNvPr id="43" name="Picture 4"/>
          <p:cNvPicPr>
            <a:picLocks noChangeAspect="1" noChangeArrowheads="1"/>
          </p:cNvPicPr>
          <p:nvPr/>
        </p:nvPicPr>
        <p:blipFill>
          <a:blip r:embed="rId12" cstate="print"/>
          <a:srcRect/>
          <a:stretch>
            <a:fillRect/>
          </a:stretch>
        </p:blipFill>
        <p:spPr bwMode="auto">
          <a:xfrm>
            <a:off x="1676400" y="6118076"/>
            <a:ext cx="581025" cy="739924"/>
          </a:xfrm>
          <a:prstGeom prst="rect">
            <a:avLst/>
          </a:prstGeom>
          <a:noFill/>
          <a:ln w="9525">
            <a:noFill/>
            <a:miter lim="800000"/>
            <a:headEnd/>
            <a:tailEnd/>
          </a:ln>
          <a:effectLst/>
        </p:spPr>
      </p:pic>
      <p:pic>
        <p:nvPicPr>
          <p:cNvPr id="46" name="Picture 45" descr="beanbag.jpg"/>
          <p:cNvPicPr>
            <a:picLocks noChangeAspect="1"/>
          </p:cNvPicPr>
          <p:nvPr/>
        </p:nvPicPr>
        <p:blipFill>
          <a:blip r:embed="rId11" cstate="print"/>
          <a:stretch>
            <a:fillRect/>
          </a:stretch>
        </p:blipFill>
        <p:spPr>
          <a:xfrm rot="2586460">
            <a:off x="3026600" y="6497556"/>
            <a:ext cx="146344" cy="218186"/>
          </a:xfrm>
          <a:prstGeom prst="rect">
            <a:avLst/>
          </a:prstGeom>
        </p:spPr>
      </p:pic>
      <p:pic>
        <p:nvPicPr>
          <p:cNvPr id="45" name="Picture 4"/>
          <p:cNvPicPr>
            <a:picLocks noChangeAspect="1" noChangeArrowheads="1"/>
          </p:cNvPicPr>
          <p:nvPr/>
        </p:nvPicPr>
        <p:blipFill>
          <a:blip r:embed="rId12" cstate="print"/>
          <a:srcRect/>
          <a:stretch>
            <a:fillRect/>
          </a:stretch>
        </p:blipFill>
        <p:spPr bwMode="auto">
          <a:xfrm>
            <a:off x="2667000" y="6118076"/>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Stop-N-Watch</a:t>
            </a:r>
          </a:p>
        </p:txBody>
      </p:sp>
      <p:pic>
        <p:nvPicPr>
          <p:cNvPr id="4" name="Content Placeholder 5" descr="NFHS FB Field.bmp"/>
          <p:cNvPicPr>
            <a:picLocks noGrp="1" noChangeAspect="1"/>
          </p:cNvPicPr>
          <p:nvPr>
            <p:ph idx="1"/>
          </p:nvPr>
        </p:nvPicPr>
        <p:blipFill>
          <a:blip r:embed="rId4" cstate="print"/>
          <a:srcRect l="34371" t="-720" r="40103"/>
          <a:stretch>
            <a:fillRect/>
          </a:stretch>
        </p:blipFill>
        <p:spPr>
          <a:xfrm rot="5400000">
            <a:off x="2344616" y="-363415"/>
            <a:ext cx="4419600" cy="8499231"/>
          </a:xfrm>
        </p:spPr>
      </p:pic>
      <p:sp>
        <p:nvSpPr>
          <p:cNvPr id="55" name="Oval 54"/>
          <p:cNvSpPr/>
          <p:nvPr/>
        </p:nvSpPr>
        <p:spPr>
          <a:xfrm>
            <a:off x="6172200" y="5181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4876800" y="5257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5" name="Group 84"/>
          <p:cNvGrpSpPr/>
          <p:nvPr/>
        </p:nvGrpSpPr>
        <p:grpSpPr>
          <a:xfrm>
            <a:off x="1828800" y="4572000"/>
            <a:ext cx="2667000" cy="228600"/>
            <a:chOff x="1828800" y="4572000"/>
            <a:chExt cx="2667000" cy="228600"/>
          </a:xfrm>
        </p:grpSpPr>
        <p:sp>
          <p:nvSpPr>
            <p:cNvPr id="51" name="Oval 50"/>
            <p:cNvSpPr/>
            <p:nvPr/>
          </p:nvSpPr>
          <p:spPr>
            <a:xfrm>
              <a:off x="2667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352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1828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4267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6" name="Group 85"/>
          <p:cNvGrpSpPr/>
          <p:nvPr/>
        </p:nvGrpSpPr>
        <p:grpSpPr>
          <a:xfrm>
            <a:off x="5791200" y="4572000"/>
            <a:ext cx="1676400" cy="228600"/>
            <a:chOff x="5791200" y="4572000"/>
            <a:chExt cx="1676400" cy="228600"/>
          </a:xfrm>
        </p:grpSpPr>
        <p:sp>
          <p:nvSpPr>
            <p:cNvPr id="53" name="Oval 52"/>
            <p:cNvSpPr/>
            <p:nvPr/>
          </p:nvSpPr>
          <p:spPr>
            <a:xfrm>
              <a:off x="5791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6553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7239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4" name="Group 83"/>
          <p:cNvGrpSpPr/>
          <p:nvPr/>
        </p:nvGrpSpPr>
        <p:grpSpPr>
          <a:xfrm>
            <a:off x="1600200" y="2438400"/>
            <a:ext cx="1676400" cy="533400"/>
            <a:chOff x="1600200" y="2438400"/>
            <a:chExt cx="1676400" cy="533400"/>
          </a:xfrm>
        </p:grpSpPr>
        <p:sp>
          <p:nvSpPr>
            <p:cNvPr id="63" name="Oval 62"/>
            <p:cNvSpPr/>
            <p:nvPr/>
          </p:nvSpPr>
          <p:spPr>
            <a:xfrm>
              <a:off x="2057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30480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251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6" name="Group 75"/>
          <p:cNvGrpSpPr/>
          <p:nvPr/>
        </p:nvGrpSpPr>
        <p:grpSpPr>
          <a:xfrm>
            <a:off x="2895600" y="2422954"/>
            <a:ext cx="4419600" cy="244046"/>
            <a:chOff x="2895600" y="2422954"/>
            <a:chExt cx="4419600" cy="244046"/>
          </a:xfrm>
        </p:grpSpPr>
        <p:sp>
          <p:nvSpPr>
            <p:cNvPr id="66" name="Oval 65"/>
            <p:cNvSpPr/>
            <p:nvPr/>
          </p:nvSpPr>
          <p:spPr>
            <a:xfrm>
              <a:off x="46482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4038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5334000" y="242707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632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2895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7086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60198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1" name="Group 40"/>
          <p:cNvGrpSpPr/>
          <p:nvPr/>
        </p:nvGrpSpPr>
        <p:grpSpPr>
          <a:xfrm>
            <a:off x="304800" y="2743200"/>
            <a:ext cx="609600" cy="451435"/>
            <a:chOff x="304800" y="2819400"/>
            <a:chExt cx="486568" cy="375235"/>
          </a:xfrm>
        </p:grpSpPr>
        <p:pic>
          <p:nvPicPr>
            <p:cNvPr id="4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304800" y="2819400"/>
              <a:ext cx="473177" cy="375235"/>
            </a:xfrm>
            <a:prstGeom prst="rect">
              <a:avLst/>
            </a:prstGeom>
            <a:noFill/>
            <a:ln>
              <a:noFill/>
            </a:ln>
          </p:spPr>
        </p:pic>
        <p:pic>
          <p:nvPicPr>
            <p:cNvPr id="37" name="Picture 36"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2989795"/>
              <a:ext cx="131785" cy="196479"/>
            </a:xfrm>
            <a:prstGeom prst="rect">
              <a:avLst/>
            </a:prstGeom>
            <a:noFill/>
            <a:ln>
              <a:noFill/>
            </a:ln>
          </p:spPr>
        </p:pic>
      </p:grpSp>
      <p:grpSp>
        <p:nvGrpSpPr>
          <p:cNvPr id="46" name="Group 45"/>
          <p:cNvGrpSpPr/>
          <p:nvPr/>
        </p:nvGrpSpPr>
        <p:grpSpPr>
          <a:xfrm>
            <a:off x="316476" y="4114800"/>
            <a:ext cx="597925" cy="451435"/>
            <a:chOff x="314119" y="4191000"/>
            <a:chExt cx="477249" cy="375235"/>
          </a:xfrm>
        </p:grpSpPr>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14119" y="4191000"/>
              <a:ext cx="450405" cy="375235"/>
            </a:xfrm>
            <a:prstGeom prst="rect">
              <a:avLst/>
            </a:prstGeom>
            <a:noFill/>
            <a:ln>
              <a:noFill/>
            </a:ln>
          </p:spPr>
        </p:pic>
        <p:pic>
          <p:nvPicPr>
            <p:cNvPr id="38" name="Picture 37"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4361395"/>
              <a:ext cx="131785" cy="196479"/>
            </a:xfrm>
            <a:prstGeom prst="rect">
              <a:avLst/>
            </a:prstGeom>
            <a:noFill/>
            <a:ln>
              <a:noFill/>
            </a:ln>
          </p:spPr>
        </p:pic>
      </p:grpSp>
      <p:grpSp>
        <p:nvGrpSpPr>
          <p:cNvPr id="74" name="Group 73"/>
          <p:cNvGrpSpPr/>
          <p:nvPr/>
        </p:nvGrpSpPr>
        <p:grpSpPr>
          <a:xfrm>
            <a:off x="8461674" y="2743200"/>
            <a:ext cx="581900" cy="451435"/>
            <a:chOff x="8461090" y="2819400"/>
            <a:chExt cx="483678" cy="375235"/>
          </a:xfrm>
        </p:grpSpPr>
        <p:pic>
          <p:nvPicPr>
            <p:cNvPr id="6"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61090" y="2819400"/>
              <a:ext cx="467398" cy="375235"/>
            </a:xfrm>
            <a:prstGeom prst="rect">
              <a:avLst/>
            </a:prstGeom>
            <a:noFill/>
            <a:ln>
              <a:noFill/>
            </a:ln>
          </p:spPr>
        </p:pic>
        <p:pic>
          <p:nvPicPr>
            <p:cNvPr id="39" name="Picture 38"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8812983" y="2989795"/>
              <a:ext cx="131785" cy="196479"/>
            </a:xfrm>
            <a:prstGeom prst="rect">
              <a:avLst/>
            </a:prstGeom>
            <a:noFill/>
            <a:ln>
              <a:noFill/>
            </a:ln>
          </p:spPr>
        </p:pic>
      </p:grpSp>
      <p:grpSp>
        <p:nvGrpSpPr>
          <p:cNvPr id="75" name="Group 74"/>
          <p:cNvGrpSpPr/>
          <p:nvPr/>
        </p:nvGrpSpPr>
        <p:grpSpPr>
          <a:xfrm>
            <a:off x="8458200" y="4114028"/>
            <a:ext cx="609600" cy="441735"/>
            <a:chOff x="8458200" y="4205294"/>
            <a:chExt cx="486567" cy="352582"/>
          </a:xfrm>
        </p:grpSpPr>
        <p:pic>
          <p:nvPicPr>
            <p:cNvPr id="4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58200" y="4205294"/>
              <a:ext cx="437570" cy="346646"/>
            </a:xfrm>
            <a:prstGeom prst="rect">
              <a:avLst/>
            </a:prstGeom>
            <a:noFill/>
            <a:ln>
              <a:noFill/>
            </a:ln>
          </p:spPr>
        </p:pic>
        <p:pic>
          <p:nvPicPr>
            <p:cNvPr id="40" name="Picture 39" descr="beanbag.jpg"/>
            <p:cNvPicPr>
              <a:picLocks noChangeAspect="1"/>
            </p:cNvPicPr>
            <p:nvPr/>
          </p:nvPicPr>
          <p:blipFill>
            <a:blip r:embed="rId6" cstate="print">
              <a:clrChange>
                <a:clrFrom>
                  <a:srgbClr val="BA7A56"/>
                </a:clrFrom>
                <a:clrTo>
                  <a:srgbClr val="BA7A56">
                    <a:alpha val="0"/>
                  </a:srgbClr>
                </a:clrTo>
              </a:clrChange>
            </a:blip>
            <a:stretch>
              <a:fillRect/>
            </a:stretch>
          </p:blipFill>
          <p:spPr>
            <a:xfrm rot="2672993">
              <a:off x="8812982" y="4361397"/>
              <a:ext cx="131785" cy="196479"/>
            </a:xfrm>
            <a:prstGeom prst="rect">
              <a:avLst/>
            </a:prstGeom>
            <a:noFill/>
            <a:ln>
              <a:noFill/>
            </a:ln>
          </p:spPr>
        </p:pic>
      </p:grpSp>
      <p:sp>
        <p:nvSpPr>
          <p:cNvPr id="58" name="Oval 57"/>
          <p:cNvSpPr/>
          <p:nvPr/>
        </p:nvSpPr>
        <p:spPr>
          <a:xfrm>
            <a:off x="5029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10" cstate="print"/>
          <a:srcRect/>
          <a:stretch>
            <a:fillRect/>
          </a:stretch>
        </p:blipFill>
        <p:spPr bwMode="auto">
          <a:xfrm rot="5400000">
            <a:off x="3196829" y="2822972"/>
            <a:ext cx="228600" cy="221457"/>
          </a:xfrm>
          <a:prstGeom prst="rect">
            <a:avLst/>
          </a:prstGeom>
          <a:noFill/>
        </p:spPr>
      </p:pic>
      <p:grpSp>
        <p:nvGrpSpPr>
          <p:cNvPr id="77" name="Group 76"/>
          <p:cNvGrpSpPr/>
          <p:nvPr/>
        </p:nvGrpSpPr>
        <p:grpSpPr>
          <a:xfrm>
            <a:off x="8305800" y="4419600"/>
            <a:ext cx="914400" cy="620099"/>
            <a:chOff x="76200" y="1257100"/>
            <a:chExt cx="914400" cy="620099"/>
          </a:xfrm>
        </p:grpSpPr>
        <p:pic>
          <p:nvPicPr>
            <p:cNvPr id="7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79" name="TextBox 78"/>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80" name="Group 79"/>
          <p:cNvGrpSpPr/>
          <p:nvPr/>
        </p:nvGrpSpPr>
        <p:grpSpPr>
          <a:xfrm>
            <a:off x="228600" y="4419600"/>
            <a:ext cx="914400" cy="620099"/>
            <a:chOff x="76200" y="1257100"/>
            <a:chExt cx="914400" cy="620099"/>
          </a:xfrm>
        </p:grpSpPr>
        <p:pic>
          <p:nvPicPr>
            <p:cNvPr id="8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82" name="TextBox 81"/>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8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58000" y="4513709"/>
            <a:ext cx="548214" cy="434298"/>
          </a:xfrm>
          <a:prstGeom prst="rect">
            <a:avLst/>
          </a:prstGeom>
          <a:noFill/>
          <a:ln w="9525">
            <a:noFill/>
            <a:miter lim="800000"/>
            <a:headEnd/>
            <a:tailEnd/>
          </a:ln>
          <a:effectLst/>
        </p:spPr>
      </p:pic>
      <p:pic>
        <p:nvPicPr>
          <p:cNvPr id="91"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78676" y="4495800"/>
            <a:ext cx="564293" cy="451435"/>
          </a:xfrm>
          <a:prstGeom prst="rect">
            <a:avLst/>
          </a:prstGeom>
          <a:noFill/>
          <a:ln w="9525">
            <a:noFill/>
            <a:miter lim="800000"/>
            <a:headEnd/>
            <a:tailEnd/>
          </a:ln>
          <a:effectLst/>
        </p:spPr>
      </p:pic>
      <p:grpSp>
        <p:nvGrpSpPr>
          <p:cNvPr id="59" name="Group 58"/>
          <p:cNvGrpSpPr/>
          <p:nvPr/>
        </p:nvGrpSpPr>
        <p:grpSpPr>
          <a:xfrm>
            <a:off x="235114" y="2650027"/>
            <a:ext cx="914400" cy="620099"/>
            <a:chOff x="76200" y="1257100"/>
            <a:chExt cx="914400" cy="620099"/>
          </a:xfrm>
        </p:grpSpPr>
        <p:pic>
          <p:nvPicPr>
            <p:cNvPr id="83"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93" name="TextBox 92"/>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94" name="Group 93"/>
          <p:cNvGrpSpPr/>
          <p:nvPr/>
        </p:nvGrpSpPr>
        <p:grpSpPr>
          <a:xfrm>
            <a:off x="8305800" y="2639927"/>
            <a:ext cx="914400" cy="620099"/>
            <a:chOff x="76200" y="1257100"/>
            <a:chExt cx="914400" cy="620099"/>
          </a:xfrm>
        </p:grpSpPr>
        <p:pic>
          <p:nvPicPr>
            <p:cNvPr id="95"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96" name="TextBox 95"/>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97" name="Picture 9">
            <a:extLst>
              <a:ext uri="{FF2B5EF4-FFF2-40B4-BE49-F238E27FC236}">
                <a16:creationId xmlns:a16="http://schemas.microsoft.com/office/drawing/2014/main" xmlns="" id="{023EFFA9-F87F-4F31-BD67-911AFEB5BE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24186" y="3434764"/>
            <a:ext cx="562314" cy="451435"/>
          </a:xfrm>
          <a:prstGeom prst="rect">
            <a:avLst/>
          </a:prstGeom>
          <a:noFill/>
          <a:ln>
            <a:noFill/>
          </a:ln>
        </p:spPr>
      </p:pic>
      <p:pic>
        <p:nvPicPr>
          <p:cNvPr id="98" name="Picture 9">
            <a:extLst>
              <a:ext uri="{FF2B5EF4-FFF2-40B4-BE49-F238E27FC236}">
                <a16:creationId xmlns:a16="http://schemas.microsoft.com/office/drawing/2014/main" xmlns="" id="{BF4DE36B-E95C-4525-B895-F95E075F3271}"/>
              </a:ext>
            </a:extLst>
          </p:cNvPr>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2713488" y="3320465"/>
            <a:ext cx="592823" cy="4514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58709E-6 L -0.01667 0.28868 " pathEditMode="relative" rAng="0" ptsTypes="AA">
                                      <p:cBhvr>
                                        <p:cTn id="6" dur="2000" fill="hold"/>
                                        <p:tgtEl>
                                          <p:spTgt spid="76"/>
                                        </p:tgtEl>
                                        <p:attrNameLst>
                                          <p:attrName>ppt_x</p:attrName>
                                          <p:attrName>ppt_y</p:attrName>
                                        </p:attrNameLst>
                                      </p:cBhvr>
                                      <p:rCtr x="-8" y="144"/>
                                    </p:animMotion>
                                  </p:childTnLst>
                                </p:cTn>
                              </p:par>
                              <p:par>
                                <p:cTn id="7" presetID="0" presetClass="path" presetSubtype="0" accel="50000" decel="50000" fill="hold" nodeType="withEffect">
                                  <p:stCondLst>
                                    <p:cond delay="200"/>
                                  </p:stCondLst>
                                  <p:childTnLst>
                                    <p:animMotion origin="layout" path="M -2.77778E-6 -9.16031E-7 L 0.04045 0.01295 L 0.04636 0.05853 L 0.08716 0.065 L 0.09028 0.12098 L 0.16268 0.13139 L 0.17361 0.19362 L 0.22934 0.20148 L 0.24618 0.24983 " pathEditMode="relative" rAng="0" ptsTypes="AAAAAAAAA">
                                      <p:cBhvr>
                                        <p:cTn id="8" dur="1300" fill="hold"/>
                                        <p:tgtEl>
                                          <p:spTgt spid="62"/>
                                        </p:tgtEl>
                                        <p:attrNameLst>
                                          <p:attrName>ppt_x</p:attrName>
                                          <p:attrName>ppt_y</p:attrName>
                                        </p:attrNameLst>
                                      </p:cBhvr>
                                      <p:rCtr x="123" y="125"/>
                                    </p:animMotion>
                                  </p:childTnLst>
                                </p:cTn>
                              </p:par>
                              <p:par>
                                <p:cTn id="9" presetID="0" presetClass="path" presetSubtype="0" accel="50000" decel="50000" fill="hold" nodeType="withEffect">
                                  <p:stCondLst>
                                    <p:cond delay="200"/>
                                  </p:stCondLst>
                                  <p:childTnLst>
                                    <p:animMotion origin="layout" path="M -3.33333E-6 1.70021E-6 L 0.09167 0.15544 " pathEditMode="relative" ptsTypes="AA">
                                      <p:cBhvr>
                                        <p:cTn id="10" dur="1100" fill="hold"/>
                                        <p:tgtEl>
                                          <p:spTgt spid="84"/>
                                        </p:tgtEl>
                                        <p:attrNameLst>
                                          <p:attrName>ppt_x</p:attrName>
                                          <p:attrName>ppt_y</p:attrName>
                                        </p:attrNameLst>
                                      </p:cBhvr>
                                    </p:animMotion>
                                  </p:childTnLst>
                                </p:cTn>
                              </p:par>
                              <p:par>
                                <p:cTn id="11" presetID="0" presetClass="path" presetSubtype="0" accel="50000" decel="50000" fill="hold" grpId="0" nodeType="withEffect">
                                  <p:stCondLst>
                                    <p:cond delay="200"/>
                                  </p:stCondLst>
                                  <p:childTnLst>
                                    <p:animMotion origin="layout" path="M 0 8.74393E-7 L 0.04583 -0.00555 " pathEditMode="relative" rAng="0" ptsTypes="AA">
                                      <p:cBhvr>
                                        <p:cTn id="12" dur="1300" fill="hold"/>
                                        <p:tgtEl>
                                          <p:spTgt spid="58"/>
                                        </p:tgtEl>
                                        <p:attrNameLst>
                                          <p:attrName>ppt_x</p:attrName>
                                          <p:attrName>ppt_y</p:attrName>
                                        </p:attrNameLst>
                                      </p:cBhvr>
                                      <p:rCtr x="23" y="-3"/>
                                    </p:animMotion>
                                  </p:childTnLst>
                                </p:cTn>
                              </p:par>
                              <p:par>
                                <p:cTn id="13" presetID="0" presetClass="path" presetSubtype="0" accel="50000" decel="50000" fill="hold" nodeType="withEffect">
                                  <p:stCondLst>
                                    <p:cond delay="200"/>
                                  </p:stCondLst>
                                  <p:childTnLst>
                                    <p:animMotion origin="layout" path="M 3.33333E-6 1.70021E-6 L -0.01667 -0.08883 " pathEditMode="relative" ptsTypes="AA">
                                      <p:cBhvr>
                                        <p:cTn id="14" dur="2000" fill="hold"/>
                                        <p:tgtEl>
                                          <p:spTgt spid="86"/>
                                        </p:tgtEl>
                                        <p:attrNameLst>
                                          <p:attrName>ppt_x</p:attrName>
                                          <p:attrName>ppt_y</p:attrName>
                                        </p:attrNameLst>
                                      </p:cBhvr>
                                    </p:animMotion>
                                  </p:childTnLst>
                                </p:cTn>
                              </p:par>
                              <p:par>
                                <p:cTn id="15" presetID="0" presetClass="path" presetSubtype="0" accel="50000" decel="50000" fill="hold" nodeType="withEffect">
                                  <p:stCondLst>
                                    <p:cond delay="200"/>
                                  </p:stCondLst>
                                  <p:childTnLst>
                                    <p:animMotion origin="layout" path="M 1.38778E-17 1.70021E-6 L 0.13334 -0.09993 " pathEditMode="relative" ptsTypes="AA">
                                      <p:cBhvr>
                                        <p:cTn id="16" dur="2000" fill="hold"/>
                                        <p:tgtEl>
                                          <p:spTgt spid="85"/>
                                        </p:tgtEl>
                                        <p:attrNameLst>
                                          <p:attrName>ppt_x</p:attrName>
                                          <p:attrName>ppt_y</p:attrName>
                                        </p:attrNameLst>
                                      </p:cBhvr>
                                    </p:animMotion>
                                  </p:childTnLst>
                                </p:cTn>
                              </p:par>
                            </p:childTnLst>
                          </p:cTn>
                        </p:par>
                        <p:par>
                          <p:cTn id="17" fill="hold">
                            <p:stCondLst>
                              <p:cond delay="2200"/>
                            </p:stCondLst>
                            <p:childTnLst>
                              <p:par>
                                <p:cTn id="18" presetID="0" presetClass="path" presetSubtype="0" accel="50000" decel="50000" fill="hold" nodeType="afterEffect">
                                  <p:stCondLst>
                                    <p:cond delay="0"/>
                                  </p:stCondLst>
                                  <p:childTnLst>
                                    <p:animMotion origin="layout" path="M 3.33333E-6 0.00046 L 3.33333E-6 0.05598 " pathEditMode="relative" ptsTypes="AA">
                                      <p:cBhvr>
                                        <p:cTn id="19" dur="1000" fill="hold"/>
                                        <p:tgtEl>
                                          <p:spTgt spid="46"/>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2.83368E-6 L -3.33333E-6 0.06662 " pathEditMode="relative" ptsTypes="AA">
                                      <p:cBhvr>
                                        <p:cTn id="21" dur="1000" fill="hold"/>
                                        <p:tgtEl>
                                          <p:spTgt spid="75"/>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3.33333E-6 5.6211E-7 L 0.25 5.6211E-7 " pathEditMode="relative" ptsTypes="AA">
                                      <p:cBhvr>
                                        <p:cTn id="42" dur="2000" fill="hold"/>
                                        <p:tgtEl>
                                          <p:spTgt spid="80"/>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3.33333E-6 1.85185E-6 L -0.18333 -0.00046 " pathEditMode="relative" rAng="0" ptsTypes="AA">
                                      <p:cBhvr>
                                        <p:cTn id="44" dur="2000" fill="hold"/>
                                        <p:tgtEl>
                                          <p:spTgt spid="77"/>
                                        </p:tgtEl>
                                        <p:attrNameLst>
                                          <p:attrName>ppt_x</p:attrName>
                                          <p:attrName>ppt_y</p:attrName>
                                        </p:attrNameLst>
                                      </p:cBhvr>
                                      <p:rCtr x="-92" y="0"/>
                                    </p:animMotion>
                                  </p:childTnLst>
                                </p:cTn>
                              </p:par>
                              <p:par>
                                <p:cTn id="45" presetID="0" presetClass="path" presetSubtype="0" accel="50000" decel="50000" fill="hold" nodeType="withEffect">
                                  <p:stCondLst>
                                    <p:cond delay="0"/>
                                  </p:stCondLst>
                                  <p:childTnLst>
                                    <p:animMotion origin="layout" path="M -3.33333E-6 -2.59259E-6 L -0.30503 0.1007 " pathEditMode="relative" rAng="0" ptsTypes="AA">
                                      <p:cBhvr>
                                        <p:cTn id="46" dur="2000" fill="hold"/>
                                        <p:tgtEl>
                                          <p:spTgt spid="94"/>
                                        </p:tgtEl>
                                        <p:attrNameLst>
                                          <p:attrName>ppt_x</p:attrName>
                                          <p:attrName>ppt_y</p:attrName>
                                        </p:attrNameLst>
                                      </p:cBhvr>
                                      <p:rCtr x="-15260" y="5023"/>
                                    </p:animMotion>
                                  </p:childTnLst>
                                </p:cTn>
                              </p:par>
                              <p:par>
                                <p:cTn id="47" presetID="0" presetClass="path" presetSubtype="0" accel="50000" decel="50000" fill="hold" nodeType="withEffect">
                                  <p:stCondLst>
                                    <p:cond delay="0"/>
                                  </p:stCondLst>
                                  <p:childTnLst>
                                    <p:animMotion origin="layout" path="M -4.44444E-6 -1.48148E-6 L 0.25712 0.07871 " pathEditMode="relative" rAng="0" ptsTypes="AA">
                                      <p:cBhvr>
                                        <p:cTn id="48" dur="2000" fill="hold"/>
                                        <p:tgtEl>
                                          <p:spTgt spid="59"/>
                                        </p:tgtEl>
                                        <p:attrNameLst>
                                          <p:attrName>ppt_x</p:attrName>
                                          <p:attrName>ppt_y</p:attrName>
                                        </p:attrNameLst>
                                      </p:cBhvr>
                                      <p:rCtr x="12847" y="3935"/>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8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94"/>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Long KO</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grpSp>
        <p:nvGrpSpPr>
          <p:cNvPr id="52" name="Group 51"/>
          <p:cNvGrpSpPr/>
          <p:nvPr/>
        </p:nvGrpSpPr>
        <p:grpSpPr>
          <a:xfrm>
            <a:off x="3124200" y="1981200"/>
            <a:ext cx="609600" cy="3886200"/>
            <a:chOff x="3124200" y="1981200"/>
            <a:chExt cx="609600" cy="3886200"/>
          </a:xfrm>
        </p:grpSpPr>
        <p:sp>
          <p:nvSpPr>
            <p:cNvPr id="14" name="Oval 13"/>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505200" y="5638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505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1749028" y="2822972"/>
            <a:ext cx="228600" cy="221457"/>
          </a:xfrm>
          <a:prstGeom prst="rect">
            <a:avLst/>
          </a:prstGeom>
          <a:noFill/>
        </p:spPr>
      </p:pic>
      <p:grpSp>
        <p:nvGrpSpPr>
          <p:cNvPr id="51" name="Group 50"/>
          <p:cNvGrpSpPr/>
          <p:nvPr/>
        </p:nvGrpSpPr>
        <p:grpSpPr>
          <a:xfrm>
            <a:off x="1524000" y="1371600"/>
            <a:ext cx="304800" cy="4724400"/>
            <a:chOff x="1524000" y="1371600"/>
            <a:chExt cx="304800" cy="4724400"/>
          </a:xfrm>
        </p:grpSpPr>
        <p:sp>
          <p:nvSpPr>
            <p:cNvPr id="30" name="Oval 29"/>
            <p:cNvSpPr/>
            <p:nvPr/>
          </p:nvSpPr>
          <p:spPr>
            <a:xfrm>
              <a:off x="15240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50"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grpSp>
        <p:nvGrpSpPr>
          <p:cNvPr id="53" name="Group 52"/>
          <p:cNvGrpSpPr/>
          <p:nvPr/>
        </p:nvGrpSpPr>
        <p:grpSpPr>
          <a:xfrm>
            <a:off x="1679290" y="914400"/>
            <a:ext cx="503054" cy="391142"/>
            <a:chOff x="1679290" y="914400"/>
            <a:chExt cx="503054" cy="391142"/>
          </a:xfrm>
        </p:grpSpPr>
        <p:pic>
          <p:nvPicPr>
            <p:cNvPr id="6"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79290" y="914400"/>
              <a:ext cx="467398" cy="375235"/>
            </a:xfrm>
            <a:prstGeom prst="rect">
              <a:avLst/>
            </a:prstGeom>
            <a:noFill/>
            <a:ln w="9525">
              <a:noFill/>
              <a:miter lim="800000"/>
              <a:headEnd/>
              <a:tailEnd/>
            </a:ln>
            <a:effectLst/>
          </p:spPr>
        </p:pic>
        <p:pic>
          <p:nvPicPr>
            <p:cNvPr id="36" name="Picture 35" descr="beanbag.jpg"/>
            <p:cNvPicPr>
              <a:picLocks noChangeAspect="1"/>
            </p:cNvPicPr>
            <p:nvPr/>
          </p:nvPicPr>
          <p:blipFill>
            <a:blip r:embed="rId7" cstate="print"/>
            <a:stretch>
              <a:fillRect/>
            </a:stretch>
          </p:blipFill>
          <p:spPr>
            <a:xfrm rot="2586460">
              <a:off x="2036000" y="1087356"/>
              <a:ext cx="146344" cy="218186"/>
            </a:xfrm>
            <a:prstGeom prst="rect">
              <a:avLst/>
            </a:prstGeom>
          </p:spPr>
        </p:pic>
      </p:grpSp>
      <p:grpSp>
        <p:nvGrpSpPr>
          <p:cNvPr id="54" name="Group 53"/>
          <p:cNvGrpSpPr/>
          <p:nvPr/>
        </p:nvGrpSpPr>
        <p:grpSpPr>
          <a:xfrm>
            <a:off x="1676400" y="6324600"/>
            <a:ext cx="505944" cy="391142"/>
            <a:chOff x="1676400" y="6324600"/>
            <a:chExt cx="505944" cy="391142"/>
          </a:xfrm>
        </p:grpSpPr>
        <p:pic>
          <p:nvPicPr>
            <p:cNvPr id="47"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2" name="Picture 41" descr="beanbag.jpg"/>
            <p:cNvPicPr>
              <a:picLocks noChangeAspect="1"/>
            </p:cNvPicPr>
            <p:nvPr/>
          </p:nvPicPr>
          <p:blipFill>
            <a:blip r:embed="rId7" cstate="print"/>
            <a:stretch>
              <a:fillRect/>
            </a:stretch>
          </p:blipFill>
          <p:spPr>
            <a:xfrm rot="2586460">
              <a:off x="2036000" y="6497556"/>
              <a:ext cx="146344" cy="218186"/>
            </a:xfrm>
            <a:prstGeom prst="rect">
              <a:avLst/>
            </a:prstGeom>
          </p:spPr>
        </p:pic>
      </p:grpSp>
      <p:grpSp>
        <p:nvGrpSpPr>
          <p:cNvPr id="46" name="Group 45"/>
          <p:cNvGrpSpPr/>
          <p:nvPr/>
        </p:nvGrpSpPr>
        <p:grpSpPr>
          <a:xfrm>
            <a:off x="2667000" y="928694"/>
            <a:ext cx="505944" cy="376849"/>
            <a:chOff x="2667000" y="928694"/>
            <a:chExt cx="505944" cy="376849"/>
          </a:xfrm>
        </p:grpSpPr>
        <p:pic>
          <p:nvPicPr>
            <p:cNvPr id="4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67000" y="928694"/>
              <a:ext cx="437570" cy="346645"/>
            </a:xfrm>
            <a:prstGeom prst="rect">
              <a:avLst/>
            </a:prstGeom>
            <a:noFill/>
            <a:ln w="9525">
              <a:noFill/>
              <a:miter lim="800000"/>
              <a:headEnd/>
              <a:tailEnd/>
            </a:ln>
            <a:effectLst/>
          </p:spPr>
        </p:pic>
        <p:pic>
          <p:nvPicPr>
            <p:cNvPr id="43" name="Picture 42" descr="beanbag.jpg"/>
            <p:cNvPicPr>
              <a:picLocks noChangeAspect="1"/>
            </p:cNvPicPr>
            <p:nvPr/>
          </p:nvPicPr>
          <p:blipFill>
            <a:blip r:embed="rId7" cstate="print"/>
            <a:stretch>
              <a:fillRect/>
            </a:stretch>
          </p:blipFill>
          <p:spPr>
            <a:xfrm rot="2586460">
              <a:off x="3026600" y="1087357"/>
              <a:ext cx="146344" cy="218186"/>
            </a:xfrm>
            <a:prstGeom prst="rect">
              <a:avLst/>
            </a:prstGeom>
          </p:spPr>
        </p:pic>
      </p:grpSp>
      <p:grpSp>
        <p:nvGrpSpPr>
          <p:cNvPr id="45" name="Group 44"/>
          <p:cNvGrpSpPr/>
          <p:nvPr/>
        </p:nvGrpSpPr>
        <p:grpSpPr>
          <a:xfrm>
            <a:off x="2667000" y="6324600"/>
            <a:ext cx="505944" cy="391142"/>
            <a:chOff x="2667000" y="6324600"/>
            <a:chExt cx="505944" cy="391142"/>
          </a:xfrm>
        </p:grpSpPr>
        <p:pic>
          <p:nvPicPr>
            <p:cNvPr id="49"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7" cstate="print"/>
            <a:stretch>
              <a:fillRect/>
            </a:stretch>
          </p:blipFill>
          <p:spPr>
            <a:xfrm rot="2586460">
              <a:off x="3026600" y="6497556"/>
              <a:ext cx="146344" cy="218186"/>
            </a:xfrm>
            <a:prstGeom prst="rect">
              <a:avLst/>
            </a:prstGeom>
          </p:spPr>
        </p:pic>
      </p:grpSp>
      <p:pic>
        <p:nvPicPr>
          <p:cNvPr id="55" name="Picture 5"/>
          <p:cNvPicPr>
            <a:picLocks noChangeAspect="1" noChangeArrowheads="1"/>
          </p:cNvPicPr>
          <p:nvPr/>
        </p:nvPicPr>
        <p:blipFill>
          <a:blip r:embed="rId11" cstate="print"/>
          <a:srcRect/>
          <a:stretch>
            <a:fillRect/>
          </a:stretch>
        </p:blipFill>
        <p:spPr bwMode="auto">
          <a:xfrm>
            <a:off x="7162800" y="3352800"/>
            <a:ext cx="584460" cy="7517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1499E-6 C 0.06962 -0.0849 0.13923 -0.16979 0.21423 -0.14851 C 0.28923 -0.12723 0.36979 0.00046 0.45052 0.12815 " pathEditMode="relative" ptsTypes="aaA">
                                      <p:cBhvr>
                                        <p:cTn id="6" dur="35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1500"/>
                                  </p:stCondLst>
                                  <p:childTnLst>
                                    <p:animMotion origin="layout" path="M -8.33333E-7 -1.48148E-6 L -0.00417 0.25949 " pathEditMode="relative" rAng="0" ptsTypes="AA">
                                      <p:cBhvr>
                                        <p:cTn id="8" dur="3500" fill="hold"/>
                                        <p:tgtEl>
                                          <p:spTgt spid="46"/>
                                        </p:tgtEl>
                                        <p:attrNameLst>
                                          <p:attrName>ppt_x</p:attrName>
                                          <p:attrName>ppt_y</p:attrName>
                                        </p:attrNameLst>
                                      </p:cBhvr>
                                      <p:rCtr x="-208" y="12963"/>
                                    </p:animMotion>
                                  </p:childTnLst>
                                </p:cTn>
                              </p:par>
                              <p:par>
                                <p:cTn id="9" presetID="0" presetClass="path" presetSubtype="0" accel="50000" decel="50000" fill="hold" nodeType="withEffect">
                                  <p:stCondLst>
                                    <p:cond delay="500"/>
                                  </p:stCondLst>
                                  <p:childTnLst>
                                    <p:animMotion origin="layout" path="M -8.33333E-7 -4.44444E-6 L 0.0974 -4.44444E-6 " pathEditMode="relative" rAng="0" ptsTypes="AA">
                                      <p:cBhvr>
                                        <p:cTn id="10" dur="3500" fill="hold"/>
                                        <p:tgtEl>
                                          <p:spTgt spid="45"/>
                                        </p:tgtEl>
                                        <p:attrNameLst>
                                          <p:attrName>ppt_x</p:attrName>
                                          <p:attrName>ppt_y</p:attrName>
                                        </p:attrNameLst>
                                      </p:cBhvr>
                                      <p:rCtr x="4861" y="0"/>
                                    </p:animMotion>
                                  </p:childTnLst>
                                </p:cTn>
                              </p:par>
                              <p:par>
                                <p:cTn id="11" presetID="0" presetClass="path" presetSubtype="0" accel="50000" decel="50000" fill="hold" nodeType="withEffect">
                                  <p:stCondLst>
                                    <p:cond delay="500"/>
                                  </p:stCondLst>
                                  <p:childTnLst>
                                    <p:animMotion origin="layout" path="M -3.33333E-6 -4.69813E-6 L 0.175 -4.69813E-6 " pathEditMode="relative" ptsTypes="AA">
                                      <p:cBhvr>
                                        <p:cTn id="12" dur="3500" fill="hold"/>
                                        <p:tgtEl>
                                          <p:spTgt spid="52"/>
                                        </p:tgtEl>
                                        <p:attrNameLst>
                                          <p:attrName>ppt_x</p:attrName>
                                          <p:attrName>ppt_y</p:attrName>
                                        </p:attrNameLst>
                                      </p:cBhvr>
                                    </p:animMotion>
                                  </p:childTnLst>
                                </p:cTn>
                              </p:par>
                              <p:par>
                                <p:cTn id="13" presetID="0" presetClass="path" presetSubtype="0" accel="50000" decel="50000" fill="hold" nodeType="withEffect">
                                  <p:stCondLst>
                                    <p:cond delay="200"/>
                                  </p:stCondLst>
                                  <p:childTnLst>
                                    <p:animMotion origin="layout" path="M -3.33333E-6 1.90146E-6 L 0.3 1.90146E-6 " pathEditMode="relative" ptsTypes="AA">
                                      <p:cBhvr>
                                        <p:cTn id="14" dur="3600" fill="hold"/>
                                        <p:tgtEl>
                                          <p:spTgt spid="51"/>
                                        </p:tgtEl>
                                        <p:attrNameLst>
                                          <p:attrName>ppt_x</p:attrName>
                                          <p:attrName>ppt_y</p:attrName>
                                        </p:attrNameLst>
                                      </p:cBhvr>
                                    </p:animMotion>
                                  </p:childTnLst>
                                </p:cTn>
                              </p:par>
                              <p:par>
                                <p:cTn id="15" presetID="0" presetClass="path" presetSubtype="0" accel="50000" decel="50000" fill="hold" nodeType="withEffect">
                                  <p:stCondLst>
                                    <p:cond delay="1500"/>
                                  </p:stCondLst>
                                  <p:childTnLst>
                                    <p:animMotion origin="layout" path="M -1.11111E-6 4.44444E-6 L 0.20556 0.00324 " pathEditMode="relative" rAng="0" ptsTypes="AA">
                                      <p:cBhvr>
                                        <p:cTn id="16" dur="2500" fill="hold"/>
                                        <p:tgtEl>
                                          <p:spTgt spid="53"/>
                                        </p:tgtEl>
                                        <p:attrNameLst>
                                          <p:attrName>ppt_x</p:attrName>
                                          <p:attrName>ppt_y</p:attrName>
                                        </p:attrNameLst>
                                      </p:cBhvr>
                                      <p:rCtr x="10278" y="162"/>
                                    </p:animMotion>
                                  </p:childTnLst>
                                </p:cTn>
                              </p:par>
                              <p:par>
                                <p:cTn id="17" presetID="0" presetClass="path" presetSubtype="0" accel="50000" decel="50000" fill="hold" nodeType="withEffect">
                                  <p:stCondLst>
                                    <p:cond delay="1500"/>
                                  </p:stCondLst>
                                  <p:childTnLst>
                                    <p:animMotion origin="layout" path="M 2.5E-6 -4.69813E-6 L 0.09739 -0.27272 " pathEditMode="relative" rAng="0" ptsTypes="AA">
                                      <p:cBhvr>
                                        <p:cTn id="18" dur="2500" fill="hold"/>
                                        <p:tgtEl>
                                          <p:spTgt spid="54"/>
                                        </p:tgtEl>
                                        <p:attrNameLst>
                                          <p:attrName>ppt_x</p:attrName>
                                          <p:attrName>ppt_y</p:attrName>
                                        </p:attrNameLst>
                                      </p:cBhvr>
                                      <p:rCtr x="4900" y="-13600"/>
                                    </p:animMotion>
                                  </p:childTnLst>
                                </p:cTn>
                              </p:par>
                              <p:par>
                                <p:cTn id="19" presetID="1" presetClass="entr" presetSubtype="0" fill="hold" nodeType="withEffect">
                                  <p:stCondLst>
                                    <p:cond delay="350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xit" presetSubtype="0" fill="hold" nodeType="withEffect">
                                  <p:stCondLst>
                                    <p:cond delay="5500"/>
                                  </p:stCondLst>
                                  <p:childTnLst>
                                    <p:set>
                                      <p:cBhvr>
                                        <p:cTn id="22"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Free Kick After Fair Catch:  IP</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733800" y="6393099"/>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1676400"/>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2828031"/>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1066800"/>
            <a:ext cx="586249" cy="449303"/>
          </a:xfrm>
          <a:prstGeom prst="rect">
            <a:avLst/>
          </a:prstGeom>
          <a:noFill/>
          <a:ln w="9525">
            <a:noFill/>
            <a:miter lim="800000"/>
            <a:headEnd/>
            <a:tailEnd/>
          </a:ln>
          <a:effectLst/>
        </p:spPr>
      </p:pic>
      <p:grpSp>
        <p:nvGrpSpPr>
          <p:cNvPr id="56"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648200" y="1676400"/>
            <a:ext cx="228600" cy="221457"/>
          </a:xfrm>
          <a:prstGeom prst="rect">
            <a:avLst/>
          </a:prstGeom>
          <a:noFill/>
        </p:spPr>
      </p:pic>
      <p:pic>
        <p:nvPicPr>
          <p:cNvPr id="59" name="Picture 4"/>
          <p:cNvPicPr>
            <a:picLocks noChangeAspect="1" noChangeArrowheads="1"/>
          </p:cNvPicPr>
          <p:nvPr/>
        </p:nvPicPr>
        <p:blipFill>
          <a:blip r:embed="rId10" cstate="print"/>
          <a:stretch>
            <a:fillRect/>
          </a:stretch>
        </p:blipFill>
        <p:spPr bwMode="auto">
          <a:xfrm>
            <a:off x="3810000" y="5715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10" cstate="print"/>
          <a:stretch>
            <a:fillRect/>
          </a:stretch>
        </p:blipFill>
        <p:spPr bwMode="auto">
          <a:xfrm>
            <a:off x="4800600" y="5715000"/>
            <a:ext cx="492918" cy="739924"/>
          </a:xfrm>
          <a:prstGeom prst="rect">
            <a:avLst/>
          </a:prstGeom>
          <a:noFill/>
          <a:ln w="9525">
            <a:noFill/>
            <a:miter lim="800000"/>
            <a:headEnd/>
            <a:tailEnd/>
          </a:ln>
          <a:effectLst/>
        </p:spPr>
      </p:pic>
      <p:pic>
        <p:nvPicPr>
          <p:cNvPr id="47" name="Picture 46" descr="beanbag.jpg"/>
          <p:cNvPicPr>
            <a:picLocks noChangeAspect="1"/>
          </p:cNvPicPr>
          <p:nvPr/>
        </p:nvPicPr>
        <p:blipFill>
          <a:blip r:embed="rId11" cstate="print"/>
          <a:stretch>
            <a:fillRect/>
          </a:stretch>
        </p:blipFill>
        <p:spPr>
          <a:xfrm rot="2586460">
            <a:off x="8132000" y="1909392"/>
            <a:ext cx="146344" cy="218186"/>
          </a:xfrm>
          <a:prstGeom prst="rect">
            <a:avLst/>
          </a:prstGeom>
        </p:spPr>
      </p:pic>
      <p:pic>
        <p:nvPicPr>
          <p:cNvPr id="48" name="Picture 47" descr="beanbag.jpg"/>
          <p:cNvPicPr>
            <a:picLocks noChangeAspect="1"/>
          </p:cNvPicPr>
          <p:nvPr/>
        </p:nvPicPr>
        <p:blipFill>
          <a:blip r:embed="rId11" cstate="print"/>
          <a:stretch>
            <a:fillRect/>
          </a:stretch>
        </p:blipFill>
        <p:spPr>
          <a:xfrm rot="2586460">
            <a:off x="1274000" y="3077187"/>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6.66667E-6 -4.34189E-6 L -0.03333 0.71062 " pathEditMode="relative" ptsTypes="AA">
                                      <p:cBhvr>
                                        <p:cTn id="9" dur="2000" fill="hold"/>
                                        <p:tgtEl>
                                          <p:spTgt spid="36"/>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5.6211E-7 L 1.11111E-6 -0.05551 " pathEditMode="relative" ptsTypes="AA">
                                      <p:cBhvr>
                                        <p:cTn id="13" dur="2000" fill="hold"/>
                                        <p:tgtEl>
                                          <p:spTgt spid="42"/>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1.8737E-6 L 0.00139 -0.05482 " pathEditMode="relative" rAng="0" ptsTypes="AA">
                                      <p:cBhvr>
                                        <p:cTn id="15" dur="2000" fill="hold"/>
                                        <p:tgtEl>
                                          <p:spTgt spid="44"/>
                                        </p:tgtEl>
                                        <p:attrNameLst>
                                          <p:attrName>ppt_x</p:attrName>
                                          <p:attrName>ppt_y</p:attrName>
                                        </p:attrNameLst>
                                      </p:cBhvr>
                                      <p:rCtr x="100" y="-280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Free Kick after Fair Catch:  Short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733800" y="6393099"/>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1676400"/>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28194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10668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648200" y="1676400"/>
            <a:ext cx="228600" cy="221457"/>
          </a:xfrm>
          <a:prstGeom prst="rect">
            <a:avLst/>
          </a:prstGeom>
          <a:noFill/>
        </p:spPr>
      </p:pic>
      <p:pic>
        <p:nvPicPr>
          <p:cNvPr id="46" name="Picture 45" descr="beanbag.jpg"/>
          <p:cNvPicPr>
            <a:picLocks noChangeAspect="1"/>
          </p:cNvPicPr>
          <p:nvPr/>
        </p:nvPicPr>
        <p:blipFill>
          <a:blip r:embed="rId10" cstate="print"/>
          <a:stretch>
            <a:fillRect/>
          </a:stretch>
        </p:blipFill>
        <p:spPr>
          <a:xfrm rot="2586460">
            <a:off x="8132000" y="1909392"/>
            <a:ext cx="146344" cy="218186"/>
          </a:xfrm>
          <a:prstGeom prst="rect">
            <a:avLst/>
          </a:prstGeom>
        </p:spPr>
      </p:pic>
      <p:pic>
        <p:nvPicPr>
          <p:cNvPr id="47" name="Picture 46" descr="beanbag.jpg"/>
          <p:cNvPicPr>
            <a:picLocks noChangeAspect="1"/>
          </p:cNvPicPr>
          <p:nvPr/>
        </p:nvPicPr>
        <p:blipFill>
          <a:blip r:embed="rId10" cstate="print"/>
          <a:stretch>
            <a:fillRect/>
          </a:stretch>
        </p:blipFill>
        <p:spPr>
          <a:xfrm rot="2586460">
            <a:off x="1274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1.79042E-6 L 0.03333 0.42193 " pathEditMode="relative" rAng="0" ptsTypes="AA">
                                      <p:cBhvr>
                                        <p:cTn id="9" dur="2000" fill="hold"/>
                                        <p:tgtEl>
                                          <p:spTgt spid="36"/>
                                        </p:tgtEl>
                                        <p:attrNameLst>
                                          <p:attrName>ppt_x</p:attrName>
                                          <p:attrName>ppt_y</p:attrName>
                                        </p:attrNameLst>
                                      </p:cBhvr>
                                      <p:rCtr x="1700" y="21100"/>
                                    </p:animMotion>
                                  </p:childTnLst>
                                </p:cTn>
                              </p:par>
                              <p:par>
                                <p:cTn id="10" presetID="0" presetClass="path" presetSubtype="0" accel="50000" decel="50000" fill="hold" nodeType="withEffect">
                                  <p:stCondLst>
                                    <p:cond delay="500"/>
                                  </p:stCondLst>
                                  <p:childTnLst>
                                    <p:animMotion origin="layout" path="M 3.33333E-6 4.16378E-6 L -0.05834 -0.17766 " pathEditMode="relative" rAng="0" ptsTypes="AA">
                                      <p:cBhvr>
                                        <p:cTn id="11" dur="1500" fill="hold"/>
                                        <p:tgtEl>
                                          <p:spTgt spid="42"/>
                                        </p:tgtEl>
                                        <p:attrNameLst>
                                          <p:attrName>ppt_x</p:attrName>
                                          <p:attrName>ppt_y</p:attrName>
                                        </p:attrNameLst>
                                      </p:cBhvr>
                                      <p:rCtr x="-2900" y="-8900"/>
                                    </p:animMotion>
                                  </p:childTnLst>
                                </p:cTn>
                              </p:par>
                              <p:par>
                                <p:cTn id="12" presetID="0" presetClass="path" presetSubtype="0" accel="50000" decel="50000" fill="hold" nodeType="withEffect">
                                  <p:stCondLst>
                                    <p:cond delay="500"/>
                                  </p:stCondLst>
                                  <p:childTnLst>
                                    <p:animMotion origin="layout" path="M -1.11111E-6 -1.8737E-6 L 0.05972 -0.17696 " pathEditMode="relative" rAng="0" ptsTypes="AA">
                                      <p:cBhvr>
                                        <p:cTn id="13" dur="1500" fill="hold"/>
                                        <p:tgtEl>
                                          <p:spTgt spid="44"/>
                                        </p:tgtEl>
                                        <p:attrNameLst>
                                          <p:attrName>ppt_x</p:attrName>
                                          <p:attrName>ppt_y</p:attrName>
                                        </p:attrNameLst>
                                      </p:cBhvr>
                                      <p:rCtr x="30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Free Kick After Safety:  IP</a:t>
            </a:r>
          </a:p>
        </p:txBody>
      </p:sp>
      <p:pic>
        <p:nvPicPr>
          <p:cNvPr id="4" name="Content Placeholder 5" descr="NFHS FB Field.bmp"/>
          <p:cNvPicPr>
            <a:picLocks noGrp="1" noChangeAspect="1"/>
          </p:cNvPicPr>
          <p:nvPr>
            <p:ph idx="1"/>
          </p:nvPr>
        </p:nvPicPr>
        <p:blipFill>
          <a:blip r:embed="rId3" cstate="print"/>
          <a:srcRect l="17166" t="-720" r="7289"/>
          <a:stretch>
            <a:fillRect/>
          </a:stretch>
        </p:blipFill>
        <p:spPr>
          <a:xfrm>
            <a:off x="228600" y="1066800"/>
            <a:ext cx="86868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981200" y="990600"/>
            <a:ext cx="473178" cy="375235"/>
          </a:xfrm>
          <a:prstGeom prst="rect">
            <a:avLst/>
          </a:prstGeom>
          <a:noFill/>
          <a:ln w="9525">
            <a:noFill/>
            <a:miter lim="800000"/>
            <a:headEnd/>
            <a:tailEnd/>
          </a:ln>
          <a:effectLst/>
        </p:spPr>
      </p:pic>
      <p:sp>
        <p:nvSpPr>
          <p:cNvPr id="14" name="Oval 13"/>
          <p:cNvSpPr/>
          <p:nvPr/>
        </p:nvSpPr>
        <p:spPr>
          <a:xfrm>
            <a:off x="3810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4384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438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4384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438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0386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096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029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0292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096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8382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906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D7F5A"/>
              </a:clrFrom>
              <a:clrTo>
                <a:srgbClr val="BD7F5A">
                  <a:alpha val="0"/>
                </a:srgbClr>
              </a:clrTo>
            </a:clrChange>
            <a:extLst>
              <a:ext uri="{28A0092B-C50C-407E-A947-70E740481C1C}">
                <a14:useLocalDpi xmlns:a14="http://schemas.microsoft.com/office/drawing/2010/main" val="0"/>
              </a:ext>
            </a:extLst>
          </a:blip>
          <a:stretch>
            <a:fillRect/>
          </a:stretch>
        </p:blipFill>
        <p:spPr bwMode="auto">
          <a:xfrm>
            <a:off x="5638800" y="10031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5626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553200" y="3581399"/>
            <a:ext cx="473178" cy="362645"/>
          </a:xfrm>
          <a:prstGeom prst="rect">
            <a:avLst/>
          </a:prstGeom>
          <a:noFill/>
          <a:ln w="9525">
            <a:noFill/>
            <a:miter lim="800000"/>
            <a:headEnd/>
            <a:tailEnd/>
          </a:ln>
          <a:effectLst/>
        </p:spPr>
      </p:pic>
      <p:pic>
        <p:nvPicPr>
          <p:cNvPr id="36" name="Picture 35" descr="beanbag.jpg"/>
          <p:cNvPicPr>
            <a:picLocks noChangeAspect="1"/>
          </p:cNvPicPr>
          <p:nvPr/>
        </p:nvPicPr>
        <p:blipFill>
          <a:blip r:embed="rId10" cstate="print"/>
          <a:stretch>
            <a:fillRect/>
          </a:stretch>
        </p:blipFill>
        <p:spPr>
          <a:xfrm rot="2586460">
            <a:off x="2340800" y="1163556"/>
            <a:ext cx="146344" cy="218186"/>
          </a:xfrm>
          <a:prstGeom prst="rect">
            <a:avLst/>
          </a:prstGeom>
        </p:spPr>
      </p:pic>
      <p:pic>
        <p:nvPicPr>
          <p:cNvPr id="42" name="Picture 41" descr="beanbag.jpg"/>
          <p:cNvPicPr>
            <a:picLocks noChangeAspect="1"/>
          </p:cNvPicPr>
          <p:nvPr/>
        </p:nvPicPr>
        <p:blipFill>
          <a:blip r:embed="rId10" cstate="print"/>
          <a:stretch>
            <a:fillRect/>
          </a:stretch>
        </p:blipFill>
        <p:spPr>
          <a:xfrm rot="2586460">
            <a:off x="1350200" y="6497556"/>
            <a:ext cx="146344" cy="2181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HL</a:t>
            </a:r>
            <a:r>
              <a:rPr lang="en-US" dirty="0"/>
              <a:t>: Hold at LOS until there is no threat of a blocked punt.  Let KT move downfield before moving downfield, initially 10 YDS.</a:t>
            </a:r>
          </a:p>
          <a:p>
            <a:pPr marL="109728" indent="0">
              <a:buNone/>
            </a:pPr>
            <a:endParaRPr lang="en-US" dirty="0"/>
          </a:p>
          <a:p>
            <a:r>
              <a:rPr lang="en-US" b="1" dirty="0"/>
              <a:t>LJ</a:t>
            </a:r>
            <a:r>
              <a:rPr lang="en-US" dirty="0"/>
              <a:t>:  Hold until you are sure the punt will cross the LOS.  Your reference point is the down box.</a:t>
            </a:r>
          </a:p>
          <a:p>
            <a:endParaRPr lang="en-US" dirty="0"/>
          </a:p>
          <a:p>
            <a:r>
              <a:rPr lang="en-US" b="1" dirty="0"/>
              <a:t>BJ</a:t>
            </a:r>
            <a:r>
              <a:rPr lang="en-US" dirty="0"/>
              <a:t>:  Your IP is 8 YDS wide &amp; 8 YDS Deep with a single receiver.</a:t>
            </a:r>
          </a:p>
          <a:p>
            <a:endParaRPr lang="en-US" dirty="0"/>
          </a:p>
          <a:p>
            <a:r>
              <a:rPr lang="en-US" b="1" dirty="0"/>
              <a:t>Wings</a:t>
            </a:r>
            <a:r>
              <a:rPr lang="en-US" dirty="0"/>
              <a:t>: Read length of punt. Your “drop” is only 10 YDS unless the punt is more than 30 YDS downfield.</a:t>
            </a:r>
          </a:p>
        </p:txBody>
      </p:sp>
      <p:sp>
        <p:nvSpPr>
          <p:cNvPr id="3" name="Title 2"/>
          <p:cNvSpPr>
            <a:spLocks noGrp="1"/>
          </p:cNvSpPr>
          <p:nvPr>
            <p:ph type="title"/>
          </p:nvPr>
        </p:nvSpPr>
        <p:spPr/>
        <p:txBody>
          <a:bodyPr>
            <a:normAutofit/>
          </a:bodyPr>
          <a:lstStyle/>
          <a:p>
            <a:r>
              <a:rPr lang="en-US" dirty="0"/>
              <a:t>Punt Mechanics POE </a:t>
            </a:r>
          </a:p>
        </p:txBody>
      </p:sp>
    </p:spTree>
    <p:extLst>
      <p:ext uri="{BB962C8B-B14F-4D97-AF65-F5344CB8AC3E}">
        <p14:creationId xmlns:p14="http://schemas.microsoft.com/office/powerpoint/2010/main" val="285137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Coverages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3203282"/>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232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4876798"/>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cxnSp>
        <p:nvCxnSpPr>
          <p:cNvPr id="47" name="Straight Connector 46"/>
          <p:cNvCxnSpPr>
            <a:endCxn id="39" idx="7"/>
          </p:cNvCxnSpPr>
          <p:nvPr/>
        </p:nvCxnSpPr>
        <p:spPr>
          <a:xfrm flipH="1">
            <a:off x="2785922" y="4777849"/>
            <a:ext cx="3843478" cy="589629"/>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02056" y="4577765"/>
            <a:ext cx="473177" cy="375235"/>
          </a:xfrm>
          <a:prstGeom prst="rect">
            <a:avLst/>
          </a:prstGeom>
          <a:noFill/>
          <a:ln w="9525">
            <a:noFill/>
            <a:miter lim="800000"/>
            <a:headEnd/>
            <a:tailEnd/>
          </a:ln>
          <a:effectLst/>
        </p:spPr>
      </p:pic>
      <p:cxnSp>
        <p:nvCxnSpPr>
          <p:cNvPr id="49" name="Straight Connector 48"/>
          <p:cNvCxnSpPr>
            <a:endCxn id="31" idx="0"/>
          </p:cNvCxnSpPr>
          <p:nvPr/>
        </p:nvCxnSpPr>
        <p:spPr>
          <a:xfrm rot="5400000">
            <a:off x="2266950" y="1809750"/>
            <a:ext cx="1066800" cy="190500"/>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6" name="Picture 6"/>
          <p:cNvPicPr>
            <a:picLocks noChangeAspect="1" noChangeArrowheads="1"/>
          </p:cNvPicPr>
          <p:nvPr/>
        </p:nvPicPr>
        <p:blipFill>
          <a:blip r:embed="rId9" cstate="print">
            <a:clrChange>
              <a:clrFrom>
                <a:srgbClr val="B67B5B"/>
              </a:clrFrom>
              <a:clrTo>
                <a:srgbClr val="B67B5B">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5" name="Picture 44" descr="beanbag.jpg"/>
          <p:cNvPicPr>
            <a:picLocks noChangeAspect="1"/>
          </p:cNvPicPr>
          <p:nvPr/>
        </p:nvPicPr>
        <p:blipFill>
          <a:blip r:embed="rId10" cstate="print"/>
          <a:stretch>
            <a:fillRect/>
          </a:stretch>
        </p:blipFill>
        <p:spPr>
          <a:xfrm rot="2586460">
            <a:off x="6961656" y="4714257"/>
            <a:ext cx="146344" cy="218186"/>
          </a:xfrm>
          <a:prstGeom prst="rect">
            <a:avLst/>
          </a:prstGeom>
        </p:spPr>
      </p:pic>
      <p:sp>
        <p:nvSpPr>
          <p:cNvPr id="46" name="Oval Callout 45"/>
          <p:cNvSpPr/>
          <p:nvPr/>
        </p:nvSpPr>
        <p:spPr>
          <a:xfrm>
            <a:off x="914400" y="3188076"/>
            <a:ext cx="2971800" cy="16764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1000"/>
                                        <p:tgtEl>
                                          <p:spTgt spid="47"/>
                                        </p:tgtEl>
                                      </p:cBhvr>
                                    </p:animEffect>
                                  </p:childTnLst>
                                </p:cTn>
                              </p:par>
                              <p:par>
                                <p:cTn id="12" presetID="22" presetClass="entr" presetSubtype="1"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1000"/>
                                        <p:tgtEl>
                                          <p:spTgt spid="49"/>
                                        </p:tgtEl>
                                      </p:cBhvr>
                                    </p:animEffect>
                                  </p:childTnLst>
                                </p:cTn>
                              </p:par>
                            </p:childTnLst>
                          </p:cTn>
                        </p:par>
                        <p:par>
                          <p:cTn id="15" fill="hold">
                            <p:stCondLst>
                              <p:cond delay="1000"/>
                            </p:stCondLst>
                            <p:childTnLst>
                              <p:par>
                                <p:cTn id="16" presetID="6" presetClass="emph" presetSubtype="0" fill="hold" grpId="0" nodeType="afterEffect">
                                  <p:stCondLst>
                                    <p:cond delay="0"/>
                                  </p:stCondLst>
                                  <p:childTnLst>
                                    <p:animScale>
                                      <p:cBhvr>
                                        <p:cTn id="17" dur="1000" fill="hold"/>
                                        <p:tgtEl>
                                          <p:spTgt spid="39"/>
                                        </p:tgtEl>
                                      </p:cBhvr>
                                      <p:by x="150000" y="150000"/>
                                    </p:animScale>
                                  </p:childTnLst>
                                </p:cTn>
                              </p:par>
                              <p:par>
                                <p:cTn id="18" presetID="6" presetClass="emph" presetSubtype="0" fill="hold" grpId="0" nodeType="withEffect">
                                  <p:stCondLst>
                                    <p:cond delay="0"/>
                                  </p:stCondLst>
                                  <p:childTnLst>
                                    <p:animScale>
                                      <p:cBhvr>
                                        <p:cTn id="19" dur="1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HL’s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2365082"/>
            <a:ext cx="473178" cy="375235"/>
          </a:xfrm>
          <a:prstGeom prst="rect">
            <a:avLst/>
          </a:prstGeom>
          <a:noFill/>
          <a:ln w="9525">
            <a:noFill/>
            <a:miter lim="800000"/>
            <a:headEnd/>
            <a:tailEnd/>
          </a:ln>
          <a:effectLst/>
        </p:spPr>
      </p:pic>
      <p:sp>
        <p:nvSpPr>
          <p:cNvPr id="14" name="Oval 13"/>
          <p:cNvSpPr/>
          <p:nvPr/>
        </p:nvSpPr>
        <p:spPr>
          <a:xfrm>
            <a:off x="2971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3200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160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228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3505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133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09700" y="298877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29753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83435" y="40386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3815765"/>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61656" y="3952257"/>
            <a:ext cx="146344" cy="2181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1000"/>
            <a:ext cx="8458200" cy="1829761"/>
          </a:xfrm>
        </p:spPr>
        <p:txBody>
          <a:bodyPr>
            <a:normAutofit fontScale="90000"/>
          </a:bodyPr>
          <a:lstStyle/>
          <a:p>
            <a:pPr algn="ctr"/>
            <a:r>
              <a:rPr lang="en-US" dirty="0"/>
              <a:t>Mechanics: Crew of 5 Officials  </a:t>
            </a:r>
            <a:br>
              <a:rPr lang="en-US" dirty="0"/>
            </a:br>
            <a:endParaRPr lang="en-US" dirty="0"/>
          </a:p>
        </p:txBody>
      </p:sp>
      <p:pic>
        <p:nvPicPr>
          <p:cNvPr id="1027" name="Picture 3" descr="N:\profiles\brigati\AppData\Local\Microsoft\Windows\Temporary Internet Files\Content.IE5\XIJ0QKPN\MC900440005[1].wmf"/>
          <p:cNvPicPr>
            <a:picLocks noChangeAspect="1" noChangeArrowheads="1"/>
          </p:cNvPicPr>
          <p:nvPr/>
        </p:nvPicPr>
        <p:blipFill>
          <a:blip r:embed="rId2" cstate="print"/>
          <a:srcRect/>
          <a:stretch>
            <a:fillRect/>
          </a:stretch>
        </p:blipFill>
        <p:spPr bwMode="auto">
          <a:xfrm>
            <a:off x="3429000" y="1828800"/>
            <a:ext cx="2438400" cy="297059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LJ’s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505200" y="4806365"/>
            <a:ext cx="473178" cy="375235"/>
          </a:xfrm>
          <a:prstGeom prst="rect">
            <a:avLst/>
          </a:prstGeom>
          <a:noFill/>
          <a:ln w="9525">
            <a:noFill/>
            <a:miter lim="800000"/>
            <a:headEnd/>
            <a:tailEnd/>
          </a:ln>
          <a:effectLst/>
        </p:spPr>
      </p:pic>
      <p:sp>
        <p:nvSpPr>
          <p:cNvPr id="14" name="Oval 13"/>
          <p:cNvSpPr/>
          <p:nvPr/>
        </p:nvSpPr>
        <p:spPr>
          <a:xfrm>
            <a:off x="2971800" y="541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667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609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518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6096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4572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4575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B52"/>
              </a:clrFrom>
              <a:clrTo>
                <a:srgbClr val="B97B52">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3406113"/>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29400" y="38100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89001" y="3982957"/>
            <a:ext cx="146344" cy="2181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IP:  Punter Between -5 &amp; GL</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814033" y="3272315"/>
            <a:ext cx="473178" cy="375235"/>
          </a:xfrm>
          <a:prstGeom prst="rect">
            <a:avLst/>
          </a:prstGeom>
          <a:noFill/>
          <a:ln w="9525">
            <a:noFill/>
            <a:miter lim="800000"/>
            <a:headEnd/>
            <a:tailEnd/>
          </a:ln>
          <a:effectLst/>
        </p:spPr>
      </p:pic>
      <p:sp>
        <p:nvSpPr>
          <p:cNvPr id="14" name="Oval 13"/>
          <p:cNvSpPr/>
          <p:nvPr/>
        </p:nvSpPr>
        <p:spPr>
          <a:xfrm>
            <a:off x="3401656"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401656"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401656"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401656"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401656"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401656"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706456"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401656"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401656"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706456"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373456"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020656"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020656"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020656"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715856"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20656"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5634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0206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020656"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020656"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715856"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817434"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3093284"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114775"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431822" y="49713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096856"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983056" y="4548092"/>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7342656" y="4714257"/>
            <a:ext cx="146344" cy="218186"/>
          </a:xfrm>
          <a:prstGeom prst="rect">
            <a:avLst/>
          </a:prstGeom>
        </p:spPr>
      </p:pic>
    </p:spTree>
    <p:extLst>
      <p:ext uri="{BB962C8B-B14F-4D97-AF65-F5344CB8AC3E}">
        <p14:creationId xmlns:p14="http://schemas.microsoft.com/office/powerpoint/2010/main" val="3107256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Punter in EZ</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84177" y="3272315"/>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B"/>
              </a:clrFrom>
              <a:clrTo>
                <a:srgbClr val="B97A5B">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57200" y="46482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525856" y="4548092"/>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885456" y="4714257"/>
            <a:ext cx="146344" cy="218186"/>
          </a:xfrm>
          <a:prstGeom prst="rect">
            <a:avLst/>
          </a:prstGeom>
        </p:spPr>
      </p:pic>
    </p:spTree>
    <p:extLst>
      <p:ext uri="{BB962C8B-B14F-4D97-AF65-F5344CB8AC3E}">
        <p14:creationId xmlns:p14="http://schemas.microsoft.com/office/powerpoint/2010/main" val="245302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Twin Receivers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3203282"/>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943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A7959"/>
              </a:clrFrom>
              <a:clrTo>
                <a:srgbClr val="BA7959">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820848"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38100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61656" y="3982957"/>
            <a:ext cx="146344" cy="2181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RT’s Heels on -10 YL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797278" y="3810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209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28019" y="46482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7598601" y="4808458"/>
            <a:ext cx="146344" cy="2181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Blocked Punt (R&amp;R1):  RT Recovers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pic>
        <p:nvPicPr>
          <p:cNvPr id="6"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6" cstate="print">
            <a:clrChange>
              <a:clrFrom>
                <a:srgbClr val="BA7A57"/>
              </a:clrFrom>
              <a:clrTo>
                <a:srgbClr val="BA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46"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848600" y="42672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1" cstate="print"/>
          <a:srcRect/>
          <a:stretch>
            <a:fillRect/>
          </a:stretch>
        </p:blipFill>
        <p:spPr bwMode="auto">
          <a:xfrm rot="5400000">
            <a:off x="4035028" y="3813572"/>
            <a:ext cx="228600" cy="221457"/>
          </a:xfrm>
          <a:prstGeom prst="rect">
            <a:avLst/>
          </a:prstGeom>
          <a:noFill/>
        </p:spPr>
      </p:pic>
      <p:grpSp>
        <p:nvGrpSpPr>
          <p:cNvPr id="47" name="Group 46"/>
          <p:cNvGrpSpPr/>
          <p:nvPr/>
        </p:nvGrpSpPr>
        <p:grpSpPr>
          <a:xfrm>
            <a:off x="2286000" y="1143000"/>
            <a:ext cx="762000" cy="489605"/>
            <a:chOff x="76200" y="1257100"/>
            <a:chExt cx="914400" cy="612722"/>
          </a:xfrm>
        </p:grpSpPr>
        <p:pic>
          <p:nvPicPr>
            <p:cNvPr id="48"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49" name="TextBox 4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49"/>
          <p:cNvGrpSpPr/>
          <p:nvPr/>
        </p:nvGrpSpPr>
        <p:grpSpPr>
          <a:xfrm>
            <a:off x="2286000" y="6368395"/>
            <a:ext cx="762000" cy="489605"/>
            <a:chOff x="76200" y="1257100"/>
            <a:chExt cx="914400" cy="612722"/>
          </a:xfrm>
        </p:grpSpPr>
        <p:pic>
          <p:nvPicPr>
            <p:cNvPr id="51"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2" name="TextBox 51"/>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438400" y="5029200"/>
            <a:ext cx="469043" cy="375234"/>
          </a:xfrm>
          <a:prstGeom prst="rect">
            <a:avLst/>
          </a:prstGeom>
          <a:noFill/>
          <a:ln w="9525">
            <a:noFill/>
            <a:miter lim="800000"/>
            <a:headEnd/>
            <a:tailEnd/>
          </a:ln>
          <a:effectLst/>
        </p:spPr>
      </p:pic>
      <p:pic>
        <p:nvPicPr>
          <p:cNvPr id="54"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438400" y="2983923"/>
            <a:ext cx="421361" cy="337088"/>
          </a:xfrm>
          <a:prstGeom prst="rect">
            <a:avLst/>
          </a:prstGeom>
          <a:noFill/>
          <a:ln w="9525">
            <a:noFill/>
            <a:miter lim="800000"/>
            <a:headEnd/>
            <a:tailEnd/>
          </a:ln>
        </p:spPr>
      </p:pic>
      <p:grpSp>
        <p:nvGrpSpPr>
          <p:cNvPr id="55" name="Group 54"/>
          <p:cNvGrpSpPr/>
          <p:nvPr/>
        </p:nvGrpSpPr>
        <p:grpSpPr>
          <a:xfrm>
            <a:off x="1066800" y="4876800"/>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8" name="Group 57">
            <a:extLst>
              <a:ext uri="{FF2B5EF4-FFF2-40B4-BE49-F238E27FC236}">
                <a16:creationId xmlns:a16="http://schemas.microsoft.com/office/drawing/2014/main" xmlns="" id="{FB83A8C5-AE25-490E-AB25-723C9797886F}"/>
              </a:ext>
            </a:extLst>
          </p:cNvPr>
          <p:cNvGrpSpPr/>
          <p:nvPr/>
        </p:nvGrpSpPr>
        <p:grpSpPr>
          <a:xfrm>
            <a:off x="4615206" y="3152467"/>
            <a:ext cx="762000" cy="489605"/>
            <a:chOff x="76200" y="1257100"/>
            <a:chExt cx="914400" cy="612722"/>
          </a:xfrm>
        </p:grpSpPr>
        <p:pic>
          <p:nvPicPr>
            <p:cNvPr id="59" name="stopclock.wmv">
              <a:hlinkClick r:id="" action="ppaction://media"/>
              <a:extLst>
                <a:ext uri="{FF2B5EF4-FFF2-40B4-BE49-F238E27FC236}">
                  <a16:creationId xmlns:a16="http://schemas.microsoft.com/office/drawing/2014/main" xmlns="" id="{02E3DC77-1C8D-4609-96D7-895E0599AFAD}"/>
                </a:ext>
              </a:extLst>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0" name="TextBox 59">
              <a:extLst>
                <a:ext uri="{FF2B5EF4-FFF2-40B4-BE49-F238E27FC236}">
                  <a16:creationId xmlns:a16="http://schemas.microsoft.com/office/drawing/2014/main" xmlns="" id="{5D522295-2995-45F4-92FB-3DCD7A8267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1" name="Group 60">
            <a:extLst>
              <a:ext uri="{FF2B5EF4-FFF2-40B4-BE49-F238E27FC236}">
                <a16:creationId xmlns:a16="http://schemas.microsoft.com/office/drawing/2014/main" xmlns="" id="{A8CC4735-7F5D-4255-9799-630DB9A21428}"/>
              </a:ext>
            </a:extLst>
          </p:cNvPr>
          <p:cNvGrpSpPr/>
          <p:nvPr/>
        </p:nvGrpSpPr>
        <p:grpSpPr>
          <a:xfrm>
            <a:off x="7876056" y="4669710"/>
            <a:ext cx="762000" cy="489605"/>
            <a:chOff x="76200" y="1257100"/>
            <a:chExt cx="914400" cy="612722"/>
          </a:xfrm>
        </p:grpSpPr>
        <p:pic>
          <p:nvPicPr>
            <p:cNvPr id="62" name="stopclock.wmv">
              <a:hlinkClick r:id="" action="ppaction://media"/>
              <a:extLst>
                <a:ext uri="{FF2B5EF4-FFF2-40B4-BE49-F238E27FC236}">
                  <a16:creationId xmlns:a16="http://schemas.microsoft.com/office/drawing/2014/main" xmlns="" id="{0E5C6004-431D-4074-864D-798E139295FC}"/>
                </a:ext>
              </a:extLst>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3" name="TextBox 62">
              <a:extLst>
                <a:ext uri="{FF2B5EF4-FFF2-40B4-BE49-F238E27FC236}">
                  <a16:creationId xmlns:a16="http://schemas.microsoft.com/office/drawing/2014/main" xmlns="" id="{6F259C33-E092-4A5E-A7A7-02B636D203B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85 0.00555 L -0.13368 0.1 " pathEditMode="relative" rAng="0" ptsTypes="AA">
                                      <p:cBhvr>
                                        <p:cTn id="8" dur="2000" fill="hold"/>
                                        <p:tgtEl>
                                          <p:spTgt spid="20"/>
                                        </p:tgtEl>
                                        <p:attrNameLst>
                                          <p:attrName>ppt_x</p:attrName>
                                          <p:attrName>ppt_y</p:attrName>
                                        </p:attrNameLst>
                                      </p:cBhvr>
                                      <p:rCtr x="-6000" y="4700"/>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1 -2.64168E-6 C -0.10452 0.00231 -0.10486 0.00809 -0.10955 0.01018 C -0.11181 0.01457 -0.11389 0.01457 -0.11615 0.01897 C -0.11285 0.02359 -0.10886 0.02822 -0.10469 0.03169 C -0.11094 0.04002 -0.12136 0.03978 -0.12952 0.04071 C -0.12847 0.04927 -0.12639 0.05829 -0.12188 0.06477 C -0.12483 0.07055 -0.13108 0.07148 -0.13611 0.07356 C -0.13299 0.08027 -0.12865 0.08512 -0.12656 0.09276 C -0.13611 0.09646 -0.14618 0.10155 -0.15625 0.10155 L -0.16563 0.10525 " pathEditMode="relative" ptsTypes="ffffffffAA">
                                      <p:cBhvr>
                                        <p:cTn id="11" dur="3000" fill="hold"/>
                                        <p:tgtEl>
                                          <p:spTgt spid="11"/>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5.27778E-6 3.7474E-7 L -0.14167 3.7474E-7 " pathEditMode="relative" ptsTypes="AA">
                                      <p:cBhvr>
                                        <p:cTn id="13" dur="3000" fill="hold"/>
                                        <p:tgtEl>
                                          <p:spTgt spid="42"/>
                                        </p:tgtEl>
                                        <p:attrNameLst>
                                          <p:attrName>ppt_x</p:attrName>
                                          <p:attrName>ppt_y</p:attrName>
                                        </p:attrNameLst>
                                      </p:cBhvr>
                                    </p:animMotion>
                                  </p:childTnLst>
                                </p:cTn>
                              </p:par>
                              <p:par>
                                <p:cTn id="14" presetID="0" presetClass="path" presetSubtype="0" accel="50000" decel="50000" fill="hold" grpId="0" nodeType="withEffect">
                                  <p:stCondLst>
                                    <p:cond delay="500"/>
                                  </p:stCondLst>
                                  <p:childTnLst>
                                    <p:animMotion origin="layout" path="M 3.33333E-6 -1.70021E-6 L -0.10833 0.05552 " pathEditMode="relative" ptsTypes="AA">
                                      <p:cBhvr>
                                        <p:cTn id="15" dur="3000" fill="hold"/>
                                        <p:tgtEl>
                                          <p:spTgt spid="35"/>
                                        </p:tgtEl>
                                        <p:attrNameLst>
                                          <p:attrName>ppt_x</p:attrName>
                                          <p:attrName>ppt_y</p:attrName>
                                        </p:attrNameLst>
                                      </p:cBhvr>
                                    </p:animMotion>
                                  </p:childTnLst>
                                </p:cTn>
                              </p:par>
                              <p:par>
                                <p:cTn id="16" presetID="0" presetClass="path" presetSubtype="0" accel="50000" decel="50000" fill="hold" grpId="0" nodeType="withEffect">
                                  <p:stCondLst>
                                    <p:cond delay="500"/>
                                  </p:stCondLst>
                                  <p:childTnLst>
                                    <p:animMotion origin="layout" path="M -3.33333E-6 1.70021E-6 L -0.19166 -0.0111 " pathEditMode="relative" ptsTypes="AA">
                                      <p:cBhvr>
                                        <p:cTn id="17" dur="2500" fill="hold"/>
                                        <p:tgtEl>
                                          <p:spTgt spid="14"/>
                                        </p:tgtEl>
                                        <p:attrNameLst>
                                          <p:attrName>ppt_x</p:attrName>
                                          <p:attrName>ppt_y</p:attrName>
                                        </p:attrNameLst>
                                      </p:cBhvr>
                                    </p:animMotion>
                                  </p:childTnLst>
                                </p:cTn>
                              </p:par>
                              <p:par>
                                <p:cTn id="18" presetID="0" presetClass="path" presetSubtype="0" accel="50000" decel="50000" fill="hold" nodeType="withEffect">
                                  <p:stCondLst>
                                    <p:cond delay="200"/>
                                  </p:stCondLst>
                                  <p:childTnLst>
                                    <p:animMotion origin="layout" path="M 6.66667E-6 3.77516E-6 L -0.18333 3.77516E-6 " pathEditMode="relative" ptsTypes="AA">
                                      <p:cBhvr>
                                        <p:cTn id="19" dur="3300" fill="hold"/>
                                        <p:tgtEl>
                                          <p:spTgt spid="36"/>
                                        </p:tgtEl>
                                        <p:attrNameLst>
                                          <p:attrName>ppt_x</p:attrName>
                                          <p:attrName>ppt_y</p:attrName>
                                        </p:attrNameLst>
                                      </p:cBhvr>
                                    </p:animMotion>
                                  </p:childTnLst>
                                </p:cTn>
                              </p:par>
                            </p:childTnLst>
                          </p:cTn>
                        </p:par>
                        <p:par>
                          <p:cTn id="20" fill="hold">
                            <p:stCondLst>
                              <p:cond delay="55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8.33333E-7 4.34189E-6 L -0.18334 4.34189E-6 " pathEditMode="relative" ptsTypes="AA">
                                      <p:cBhvr>
                                        <p:cTn id="24" dur="1700" fill="hold"/>
                                        <p:tgtEl>
                                          <p:spTgt spid="43"/>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170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xit" presetSubtype="0" fill="hold" nodeType="withEffect">
                                  <p:stCondLst>
                                    <p:cond delay="1700"/>
                                  </p:stCondLst>
                                  <p:childTnLst>
                                    <p:set>
                                      <p:cBhvr>
                                        <p:cTn id="30" dur="1" fill="hold">
                                          <p:stCondLst>
                                            <p:cond delay="0"/>
                                          </p:stCondLst>
                                        </p:cTn>
                                        <p:tgtEl>
                                          <p:spTgt spid="43"/>
                                        </p:tgtEl>
                                        <p:attrNameLst>
                                          <p:attrName>style.visibility</p:attrName>
                                        </p:attrNameLst>
                                      </p:cBhvr>
                                      <p:to>
                                        <p:strVal val="hidden"/>
                                      </p:to>
                                    </p:set>
                                  </p:childTnLst>
                                </p:cTn>
                              </p:par>
                              <p:par>
                                <p:cTn id="31" presetID="0" presetClass="path" presetSubtype="0" accel="50000" decel="50000" fill="hold" nodeType="withEffect">
                                  <p:stCondLst>
                                    <p:cond delay="2000"/>
                                  </p:stCondLst>
                                  <p:childTnLst>
                                    <p:animMotion origin="layout" path="M 3.33333E-6 1.91996E-7 L 3.33333E-6 -0.18876 " pathEditMode="relative" ptsTypes="AA">
                                      <p:cBhvr>
                                        <p:cTn id="32" dur="2000" fill="hold"/>
                                        <p:tgtEl>
                                          <p:spTgt spid="50"/>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3.33333E-6 -1.91996E-7 L 3.33333E-6 0.24428 " pathEditMode="relative" ptsTypes="AA">
                                      <p:cBhvr>
                                        <p:cTn id="34" dur="2000" fill="hold"/>
                                        <p:tgtEl>
                                          <p:spTgt spid="47"/>
                                        </p:tgtEl>
                                        <p:attrNameLst>
                                          <p:attrName>ppt_x</p:attrName>
                                          <p:attrName>ppt_y</p:attrName>
                                        </p:attrNameLst>
                                      </p:cBhvr>
                                    </p:animMotion>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9500"/>
                            </p:stCondLst>
                            <p:childTnLst>
                              <p:par>
                                <p:cTn id="42" presetID="1" presetClass="exit" presetSubtype="0" fill="hold" nodeType="afterEffect">
                                  <p:stCondLst>
                                    <p:cond delay="0"/>
                                  </p:stCondLst>
                                  <p:childTnLst>
                                    <p:set>
                                      <p:cBhvr>
                                        <p:cTn id="43" dur="1" fill="hold">
                                          <p:stCondLst>
                                            <p:cond delay="0"/>
                                          </p:stCondLst>
                                        </p:cTn>
                                        <p:tgtEl>
                                          <p:spTgt spid="5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7"/>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par>
                          <p:cTn id="50" fill="hold">
                            <p:stCondLst>
                              <p:cond delay="9500"/>
                            </p:stCondLst>
                            <p:childTnLst>
                              <p:par>
                                <p:cTn id="51" presetID="1" presetClass="exit" presetSubtype="0" fill="hold" nodeType="after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9500"/>
                            </p:stCondLst>
                            <p:childTnLst>
                              <p:par>
                                <p:cTn id="54" presetID="1" presetClass="exit" presetSubtype="0" fill="hold" nodeType="afterEffect">
                                  <p:stCondLst>
                                    <p:cond delay="0"/>
                                  </p:stCondLst>
                                  <p:childTnLst>
                                    <p:set>
                                      <p:cBhvr>
                                        <p:cTn id="55" dur="1" fill="hold">
                                          <p:stCondLst>
                                            <p:cond delay="0"/>
                                          </p:stCondLst>
                                        </p:cTn>
                                        <p:tgtEl>
                                          <p:spTgt spid="58"/>
                                        </p:tgtEl>
                                        <p:attrNameLst>
                                          <p:attrName>style.visibility</p:attrName>
                                        </p:attrNameLst>
                                      </p:cBhvr>
                                      <p:to>
                                        <p:strVal val="hidden"/>
                                      </p:to>
                                    </p:set>
                                  </p:childTnLst>
                                </p:cTn>
                              </p:par>
                            </p:childTnLst>
                          </p:cTn>
                        </p:par>
                        <p:par>
                          <p:cTn id="56" fill="hold">
                            <p:stCondLst>
                              <p:cond delay="9500"/>
                            </p:stCondLst>
                            <p:childTnLst>
                              <p:par>
                                <p:cTn id="57" presetID="1" presetClass="exit" presetSubtype="0" fill="hold" nodeType="afterEffect">
                                  <p:stCondLst>
                                    <p:cond delay="0"/>
                                  </p:stCondLst>
                                  <p:childTnLst>
                                    <p:set>
                                      <p:cBhvr>
                                        <p:cTn id="58"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(R&amp;R2) – Less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448"/>
            <a:ext cx="505944" cy="390952"/>
            <a:chOff x="7848600" y="4267390"/>
            <a:chExt cx="505944" cy="390952"/>
          </a:xfrm>
        </p:grpSpPr>
        <p:pic>
          <p:nvPicPr>
            <p:cNvPr id="44"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sp>
        <p:nvSpPr>
          <p:cNvPr id="46" name="Oval Callout 45"/>
          <p:cNvSpPr/>
          <p:nvPr/>
        </p:nvSpPr>
        <p:spPr>
          <a:xfrm>
            <a:off x="10668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xmlns="" id="{0C415D3D-8B98-423D-ABD4-6AB2147F2670}"/>
              </a:ext>
            </a:extLst>
          </p:cNvPr>
          <p:cNvGrpSpPr/>
          <p:nvPr/>
        </p:nvGrpSpPr>
        <p:grpSpPr>
          <a:xfrm>
            <a:off x="4876800" y="1219200"/>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xmlns="" id="{181F4003-1F4D-4D0F-ADCE-636A11D6DBED}"/>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xmlns="" id="{AFA89CDA-5A3C-4535-93ED-40E4EF26EA9B}"/>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6">
            <a:extLst>
              <a:ext uri="{FF2B5EF4-FFF2-40B4-BE49-F238E27FC236}">
                <a16:creationId xmlns:a16="http://schemas.microsoft.com/office/drawing/2014/main" xmlns="" id="{5993F222-EC8C-4D12-8045-E99DE5DE5120}"/>
              </a:ext>
            </a:extLst>
          </p:cNvPr>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35458" y="2108187"/>
            <a:ext cx="421361" cy="337088"/>
          </a:xfrm>
          <a:prstGeom prst="rect">
            <a:avLst/>
          </a:prstGeom>
          <a:noFill/>
          <a:ln w="9525">
            <a:noFill/>
            <a:miter lim="800000"/>
            <a:headEnd/>
            <a:tailEnd/>
          </a:ln>
        </p:spPr>
      </p:pic>
      <p:grpSp>
        <p:nvGrpSpPr>
          <p:cNvPr id="54" name="Group 50">
            <a:extLst>
              <a:ext uri="{FF2B5EF4-FFF2-40B4-BE49-F238E27FC236}">
                <a16:creationId xmlns:a16="http://schemas.microsoft.com/office/drawing/2014/main" xmlns="" id="{336C5FA7-62B8-46C0-81B1-656C13786421}"/>
              </a:ext>
            </a:extLst>
          </p:cNvPr>
          <p:cNvGrpSpPr/>
          <p:nvPr/>
        </p:nvGrpSpPr>
        <p:grpSpPr>
          <a:xfrm>
            <a:off x="6885456" y="4636352"/>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xmlns="" id="{6492BBB9-F396-4F75-A994-F626CD255A3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xmlns="" id="{34B8C450-71A0-4AE8-81D5-BBECE2B4D0C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xmlns="" id="{A95ABAE5-14E3-44A3-A158-4081D1A4B579}"/>
              </a:ext>
            </a:extLst>
          </p:cNvPr>
          <p:cNvGrpSpPr/>
          <p:nvPr/>
        </p:nvGrpSpPr>
        <p:grpSpPr>
          <a:xfrm>
            <a:off x="2310372" y="4891268"/>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xmlns="" id="{5B6170C9-0998-45C6-AFCA-B06A34C84553}"/>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xmlns="" id="{B7954D4E-7EA1-4DF1-8051-76CBD854866A}"/>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0">
            <a:extLst>
              <a:ext uri="{FF2B5EF4-FFF2-40B4-BE49-F238E27FC236}">
                <a16:creationId xmlns:a16="http://schemas.microsoft.com/office/drawing/2014/main" xmlns="" id="{E8711587-41E6-4178-AB83-7F50F39F57C4}"/>
              </a:ext>
            </a:extLst>
          </p:cNvPr>
          <p:cNvGrpSpPr/>
          <p:nvPr/>
        </p:nvGrpSpPr>
        <p:grpSpPr>
          <a:xfrm>
            <a:off x="4762500" y="6369484"/>
            <a:ext cx="762000" cy="489605"/>
            <a:chOff x="76200" y="1257100"/>
            <a:chExt cx="914400" cy="612722"/>
          </a:xfrm>
        </p:grpSpPr>
        <p:pic>
          <p:nvPicPr>
            <p:cNvPr id="61" name="stopclock.wmv">
              <a:hlinkClick r:id="" action="ppaction://media"/>
              <a:extLst>
                <a:ext uri="{FF2B5EF4-FFF2-40B4-BE49-F238E27FC236}">
                  <a16:creationId xmlns:a16="http://schemas.microsoft.com/office/drawing/2014/main" xmlns="" id="{C78F7CBA-BD03-4AAC-ADDA-128732195102}"/>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a:extLst>
                <a:ext uri="{FF2B5EF4-FFF2-40B4-BE49-F238E27FC236}">
                  <a16:creationId xmlns:a16="http://schemas.microsoft.com/office/drawing/2014/main" xmlns="" id="{017C201F-A5F6-4E8E-9E85-6B7BCBF202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3" name="Picture 9">
            <a:extLst>
              <a:ext uri="{FF2B5EF4-FFF2-40B4-BE49-F238E27FC236}">
                <a16:creationId xmlns:a16="http://schemas.microsoft.com/office/drawing/2014/main" xmlns="" id="{E0B07C02-7CD7-493A-A762-00A8A8FC64F7}"/>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051978" y="5562600"/>
            <a:ext cx="469043" cy="375234"/>
          </a:xfrm>
          <a:prstGeom prst="rect">
            <a:avLst/>
          </a:prstGeom>
          <a:noFill/>
          <a:ln w="9525">
            <a:noFill/>
            <a:miter lim="800000"/>
            <a:headEnd/>
            <a:tailEnd/>
          </a:ln>
          <a:effectLst/>
        </p:spPr>
      </p:pic>
      <p:pic>
        <p:nvPicPr>
          <p:cNvPr id="50" name="Picture 9">
            <a:extLst>
              <a:ext uri="{FF2B5EF4-FFF2-40B4-BE49-F238E27FC236}">
                <a16:creationId xmlns:a16="http://schemas.microsoft.com/office/drawing/2014/main" xmlns="" id="{24638348-FF4A-430B-ADF9-7A86131D58A9}"/>
              </a:ext>
            </a:extLst>
          </p:cNvPr>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grpSp>
        <p:nvGrpSpPr>
          <p:cNvPr id="51" name="Group 50">
            <a:extLst>
              <a:ext uri="{FF2B5EF4-FFF2-40B4-BE49-F238E27FC236}">
                <a16:creationId xmlns:a16="http://schemas.microsoft.com/office/drawing/2014/main" xmlns="" id="{1CEAFDF9-8181-495E-8666-E870825A5CCC}"/>
              </a:ext>
            </a:extLst>
          </p:cNvPr>
          <p:cNvGrpSpPr/>
          <p:nvPr/>
        </p:nvGrpSpPr>
        <p:grpSpPr>
          <a:xfrm>
            <a:off x="4648200" y="3122719"/>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xmlns="" id="{BFD0902B-931D-4626-83B8-50C46E6BB5B5}"/>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4" name="TextBox 63">
              <a:extLst>
                <a:ext uri="{FF2B5EF4-FFF2-40B4-BE49-F238E27FC236}">
                  <a16:creationId xmlns:a16="http://schemas.microsoft.com/office/drawing/2014/main" xmlns="" id="{FFAC48A5-7FFA-47D4-9901-A047237353C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27548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408 -0.1388 0.01858 -0.27736 0.07535 -0.27528 C 0.13212 -0.2732 0.18646 -0.13024 0.24097 0.01272 " pathEditMode="relative" ptsTypes="aaA">
                                      <p:cBhvr>
                                        <p:cTn id="9" dur="3500" fill="hold"/>
                                        <p:tgtEl>
                                          <p:spTgt spid="11"/>
                                        </p:tgtEl>
                                        <p:attrNameLst>
                                          <p:attrName>ppt_x</p:attrName>
                                          <p:attrName>ppt_y</p:attrName>
                                        </p:attrNameLst>
                                      </p:cBhvr>
                                    </p:animMotion>
                                  </p:childTnLst>
                                </p:cTn>
                              </p:par>
                              <p:par>
                                <p:cTn id="10" presetID="1" presetClass="entr" presetSubtype="0" fill="hold" grpId="0" nodeType="withEffect">
                                  <p:stCondLst>
                                    <p:cond delay="300"/>
                                  </p:stCondLst>
                                  <p:childTnLst>
                                    <p:set>
                                      <p:cBhvr>
                                        <p:cTn id="11" dur="1" fill="hold">
                                          <p:stCondLst>
                                            <p:cond delay="0"/>
                                          </p:stCondLst>
                                        </p:cTn>
                                        <p:tgtEl>
                                          <p:spTgt spid="46"/>
                                        </p:tgtEl>
                                        <p:attrNameLst>
                                          <p:attrName>style.visibility</p:attrName>
                                        </p:attrNameLst>
                                      </p:cBhvr>
                                      <p:to>
                                        <p:strVal val="visible"/>
                                      </p:to>
                                    </p:set>
                                  </p:childTnLst>
                                </p:cTn>
                              </p:par>
                              <p:par>
                                <p:cTn id="12" presetID="0" presetClass="path" presetSubtype="0" accel="50000" decel="50000" fill="hold" grpId="0" nodeType="withEffect">
                                  <p:stCondLst>
                                    <p:cond delay="900"/>
                                  </p:stCondLst>
                                  <p:childTnLst>
                                    <p:animMotion origin="layout" path="M -3.33333E-6 -1.70021E-6 L -0.11666 -1.70021E-6 " pathEditMode="relative" ptsTypes="AA">
                                      <p:cBhvr>
                                        <p:cTn id="13" dur="2300" fill="hold"/>
                                        <p:tgtEl>
                                          <p:spTgt spid="25"/>
                                        </p:tgtEl>
                                        <p:attrNameLst>
                                          <p:attrName>ppt_x</p:attrName>
                                          <p:attrName>ppt_y</p:attrName>
                                        </p:attrNameLst>
                                      </p:cBhvr>
                                    </p:animMotion>
                                  </p:childTnLst>
                                </p:cTn>
                              </p:par>
                              <p:par>
                                <p:cTn id="14" presetID="0" presetClass="path" presetSubtype="0" accel="50000" decel="50000" fill="hold" nodeType="withEffect">
                                  <p:stCondLst>
                                    <p:cond delay="1200"/>
                                  </p:stCondLst>
                                  <p:childTnLst>
                                    <p:animMotion origin="layout" path="M 4.16667E-6 5.66273E-6 L -0.10834 5.66273E-6 " pathEditMode="relative" ptsTypes="AA">
                                      <p:cBhvr>
                                        <p:cTn id="15" dur="2400" fill="hold"/>
                                        <p:tgtEl>
                                          <p:spTgt spid="2"/>
                                        </p:tgtEl>
                                        <p:attrNameLst>
                                          <p:attrName>ppt_x</p:attrName>
                                          <p:attrName>ppt_y</p:attrName>
                                        </p:attrNameLst>
                                      </p:cBhvr>
                                    </p:animMotion>
                                  </p:childTnLst>
                                </p:cTn>
                              </p:par>
                              <p:par>
                                <p:cTn id="16" presetID="0" presetClass="path" presetSubtype="0" accel="50000" decel="50000" fill="hold" nodeType="withEffect">
                                  <p:stCondLst>
                                    <p:cond delay="500"/>
                                  </p:stCondLst>
                                  <p:childTnLst>
                                    <p:animMotion origin="layout" path="M 6.66667E-6 3.77516E-6 L 0.10001 3.77516E-6 " pathEditMode="relative" ptsTypes="AA">
                                      <p:cBhvr>
                                        <p:cTn id="17" dur="3100" fill="hold"/>
                                        <p:tgtEl>
                                          <p:spTgt spid="36"/>
                                        </p:tgtEl>
                                        <p:attrNameLst>
                                          <p:attrName>ppt_x</p:attrName>
                                          <p:attrName>ppt_y</p:attrName>
                                        </p:attrNameLst>
                                      </p:cBhvr>
                                    </p:animMotion>
                                  </p:childTnLst>
                                </p:cTn>
                              </p:par>
                              <p:par>
                                <p:cTn id="18" presetID="0" presetClass="path" presetSubtype="0" accel="50000" decel="50000" fill="hold" nodeType="withEffect">
                                  <p:stCondLst>
                                    <p:cond delay="1400"/>
                                  </p:stCondLst>
                                  <p:childTnLst>
                                    <p:animMotion origin="layout" path="M 8.33333E-7 9.41476E-7 L 0.1 9.41476E-7 " pathEditMode="relative" ptsTypes="AA">
                                      <p:cBhvr>
                                        <p:cTn id="19" dur="2200" fill="hold"/>
                                        <p:tgtEl>
                                          <p:spTgt spid="43"/>
                                        </p:tgtEl>
                                        <p:attrNameLst>
                                          <p:attrName>ppt_x</p:attrName>
                                          <p:attrName>ppt_y</p:attrName>
                                        </p:attrNameLst>
                                      </p:cBhvr>
                                    </p:animMotion>
                                  </p:childTnLst>
                                </p:cTn>
                              </p:par>
                              <p:par>
                                <p:cTn id="20" presetID="1" presetClass="exit" presetSubtype="0" fill="hold" grpId="1" nodeType="withEffect">
                                  <p:stCondLst>
                                    <p:cond delay="2300"/>
                                  </p:stCondLst>
                                  <p:childTnLst>
                                    <p:set>
                                      <p:cBhvr>
                                        <p:cTn id="21" dur="1" fill="hold">
                                          <p:stCondLst>
                                            <p:cond delay="0"/>
                                          </p:stCondLst>
                                        </p:cTn>
                                        <p:tgtEl>
                                          <p:spTgt spid="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0382 -0.00718 L 0.11059 -0.00718 L 0.11163 0.11226 " pathEditMode="relative" ptsTypes="AAA">
                                      <p:cBhvr>
                                        <p:cTn id="39" dur="2000" fill="hold"/>
                                        <p:tgtEl>
                                          <p:spTgt spid="47"/>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0.00451 0.0088 L 0.12622 0.00741 L 0.12622 -0.12731 " pathEditMode="relative" ptsTypes="AAA">
                                      <p:cBhvr>
                                        <p:cTn id="41" dur="2000" fill="hold"/>
                                        <p:tgtEl>
                                          <p:spTgt spid="60"/>
                                        </p:tgtEl>
                                        <p:attrNameLst>
                                          <p:attrName>ppt_x</p:attrName>
                                          <p:attrName>ppt_y</p:attrName>
                                        </p:attrNameLst>
                                      </p:cBhvr>
                                    </p:animMotion>
                                  </p:childTnLst>
                                </p:cTn>
                              </p:par>
                            </p:childTnLst>
                          </p:cTn>
                        </p:par>
                        <p:par>
                          <p:cTn id="42" fill="hold">
                            <p:stCondLst>
                              <p:cond delay="2000"/>
                            </p:stCondLst>
                            <p:childTnLst>
                              <p:par>
                                <p:cTn id="43" presetID="1" presetClass="exit" presetSubtype="0" fill="hold" nodeType="after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P spid="4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Punt (R&amp;R3):  More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 name="Group 47"/>
          <p:cNvGrpSpPr/>
          <p:nvPr/>
        </p:nvGrpSpPr>
        <p:grpSpPr>
          <a:xfrm>
            <a:off x="3505200" y="5334000"/>
            <a:ext cx="609600" cy="228600"/>
            <a:chOff x="3505200" y="5334000"/>
            <a:chExt cx="609600" cy="228600"/>
          </a:xfrm>
        </p:grpSpPr>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9812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grpSp>
        <p:nvGrpSpPr>
          <p:cNvPr id="8" name="Group 45"/>
          <p:cNvGrpSpPr/>
          <p:nvPr/>
        </p:nvGrpSpPr>
        <p:grpSpPr>
          <a:xfrm>
            <a:off x="8028456" y="4714448"/>
            <a:ext cx="505944" cy="390952"/>
            <a:chOff x="7848600" y="4267390"/>
            <a:chExt cx="505944" cy="390952"/>
          </a:xfrm>
        </p:grpSpPr>
        <p:pic>
          <p:nvPicPr>
            <p:cNvPr id="44"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6096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xmlns="" id="{ED01A51F-45AD-45DC-960E-BA1F6C72EBBE}"/>
              </a:ext>
            </a:extLst>
          </p:cNvPr>
          <p:cNvGrpSpPr/>
          <p:nvPr/>
        </p:nvGrpSpPr>
        <p:grpSpPr>
          <a:xfrm>
            <a:off x="1836789" y="4889519"/>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xmlns="" id="{5823A2DB-18A5-4C89-A114-D8CC24A4858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xmlns="" id="{469E2EB6-8807-4792-93FF-8C9DB1527C1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50">
            <a:extLst>
              <a:ext uri="{FF2B5EF4-FFF2-40B4-BE49-F238E27FC236}">
                <a16:creationId xmlns:a16="http://schemas.microsoft.com/office/drawing/2014/main" xmlns="" id="{78789FF1-C017-4E27-A121-C0A60593297D}"/>
              </a:ext>
            </a:extLst>
          </p:cNvPr>
          <p:cNvGrpSpPr/>
          <p:nvPr/>
        </p:nvGrpSpPr>
        <p:grpSpPr>
          <a:xfrm>
            <a:off x="5867400" y="6368395"/>
            <a:ext cx="762000" cy="489605"/>
            <a:chOff x="76200" y="1257100"/>
            <a:chExt cx="914400" cy="612722"/>
          </a:xfrm>
        </p:grpSpPr>
        <p:pic>
          <p:nvPicPr>
            <p:cNvPr id="51" name="stopclock.wmv">
              <a:hlinkClick r:id="" action="ppaction://media"/>
              <a:extLst>
                <a:ext uri="{FF2B5EF4-FFF2-40B4-BE49-F238E27FC236}">
                  <a16:creationId xmlns:a16="http://schemas.microsoft.com/office/drawing/2014/main" xmlns="" id="{80BE170A-9D82-4EF4-894C-A91AD7B8BE38}"/>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a:extLst>
                <a:ext uri="{FF2B5EF4-FFF2-40B4-BE49-F238E27FC236}">
                  <a16:creationId xmlns:a16="http://schemas.microsoft.com/office/drawing/2014/main" xmlns="" id="{A8A3AD67-C066-41C9-A2DC-3985D27DEA34}"/>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3" name="Group 50">
            <a:extLst>
              <a:ext uri="{FF2B5EF4-FFF2-40B4-BE49-F238E27FC236}">
                <a16:creationId xmlns:a16="http://schemas.microsoft.com/office/drawing/2014/main" xmlns="" id="{F35D0780-3835-4D04-A5D5-DB3428F6FF98}"/>
              </a:ext>
            </a:extLst>
          </p:cNvPr>
          <p:cNvGrpSpPr/>
          <p:nvPr/>
        </p:nvGrpSpPr>
        <p:grpSpPr>
          <a:xfrm>
            <a:off x="5930900" y="1155064"/>
            <a:ext cx="762000" cy="489605"/>
            <a:chOff x="76200" y="1257100"/>
            <a:chExt cx="914400" cy="612722"/>
          </a:xfrm>
        </p:grpSpPr>
        <p:pic>
          <p:nvPicPr>
            <p:cNvPr id="54" name="stopclock.wmv">
              <a:hlinkClick r:id="" action="ppaction://media"/>
              <a:extLst>
                <a:ext uri="{FF2B5EF4-FFF2-40B4-BE49-F238E27FC236}">
                  <a16:creationId xmlns:a16="http://schemas.microsoft.com/office/drawing/2014/main" xmlns="" id="{AB5A1806-117C-446B-9220-63AD52A33A94}"/>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5" name="TextBox 54">
              <a:extLst>
                <a:ext uri="{FF2B5EF4-FFF2-40B4-BE49-F238E27FC236}">
                  <a16:creationId xmlns:a16="http://schemas.microsoft.com/office/drawing/2014/main" xmlns="" id="{FCB74A22-540D-4DC3-80EF-7CBE0BDA5D1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6" name="Group 50">
            <a:extLst>
              <a:ext uri="{FF2B5EF4-FFF2-40B4-BE49-F238E27FC236}">
                <a16:creationId xmlns:a16="http://schemas.microsoft.com/office/drawing/2014/main" xmlns="" id="{026C18D2-5E2C-4B33-8AC2-C942BCC273CA}"/>
              </a:ext>
            </a:extLst>
          </p:cNvPr>
          <p:cNvGrpSpPr/>
          <p:nvPr/>
        </p:nvGrpSpPr>
        <p:grpSpPr>
          <a:xfrm>
            <a:off x="7931964" y="4644716"/>
            <a:ext cx="762000" cy="489605"/>
            <a:chOff x="76200" y="1257100"/>
            <a:chExt cx="914400" cy="612722"/>
          </a:xfrm>
        </p:grpSpPr>
        <p:pic>
          <p:nvPicPr>
            <p:cNvPr id="57" name="stopclock.wmv">
              <a:hlinkClick r:id="" action="ppaction://media"/>
              <a:extLst>
                <a:ext uri="{FF2B5EF4-FFF2-40B4-BE49-F238E27FC236}">
                  <a16:creationId xmlns:a16="http://schemas.microsoft.com/office/drawing/2014/main" xmlns="" id="{AE4F4E9B-A2D4-4CB3-9B84-EB77D522978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8" name="TextBox 57">
              <a:extLst>
                <a:ext uri="{FF2B5EF4-FFF2-40B4-BE49-F238E27FC236}">
                  <a16:creationId xmlns:a16="http://schemas.microsoft.com/office/drawing/2014/main" xmlns="" id="{BF896EF0-CA18-42DF-BE4C-5188F15C9D3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9" name="Group 45">
            <a:extLst>
              <a:ext uri="{FF2B5EF4-FFF2-40B4-BE49-F238E27FC236}">
                <a16:creationId xmlns:a16="http://schemas.microsoft.com/office/drawing/2014/main" xmlns="" id="{D2D97116-15C1-4312-83E1-57BF19538713}"/>
              </a:ext>
            </a:extLst>
          </p:cNvPr>
          <p:cNvGrpSpPr/>
          <p:nvPr/>
        </p:nvGrpSpPr>
        <p:grpSpPr>
          <a:xfrm>
            <a:off x="7252728" y="4724590"/>
            <a:ext cx="505944" cy="390952"/>
            <a:chOff x="7848600" y="4267390"/>
            <a:chExt cx="505944" cy="390952"/>
          </a:xfrm>
        </p:grpSpPr>
        <p:pic>
          <p:nvPicPr>
            <p:cNvPr id="60" name="Picture 9">
              <a:extLst>
                <a:ext uri="{FF2B5EF4-FFF2-40B4-BE49-F238E27FC236}">
                  <a16:creationId xmlns:a16="http://schemas.microsoft.com/office/drawing/2014/main" xmlns="" id="{3FEAE145-E929-4EFB-AF0D-892106EE49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61" name="Picture 60" descr="beanbag.jpg">
              <a:extLst>
                <a:ext uri="{FF2B5EF4-FFF2-40B4-BE49-F238E27FC236}">
                  <a16:creationId xmlns:a16="http://schemas.microsoft.com/office/drawing/2014/main" xmlns="" id="{492B284E-634A-4D92-ABD7-9AA92BFF5A00}"/>
                </a:ext>
              </a:extLst>
            </p:cNvPr>
            <p:cNvPicPr>
              <a:picLocks noChangeAspect="1"/>
            </p:cNvPicPr>
            <p:nvPr/>
          </p:nvPicPr>
          <p:blipFill>
            <a:blip r:embed="rId9" cstate="print"/>
            <a:stretch>
              <a:fillRect/>
            </a:stretch>
          </p:blipFill>
          <p:spPr>
            <a:xfrm rot="2586460">
              <a:off x="8208200" y="4440156"/>
              <a:ext cx="146344" cy="218186"/>
            </a:xfrm>
            <a:prstGeom prst="rect">
              <a:avLst/>
            </a:prstGeom>
          </p:spPr>
        </p:pic>
      </p:grpSp>
      <p:pic>
        <p:nvPicPr>
          <p:cNvPr id="62" name="Picture 9">
            <a:extLst>
              <a:ext uri="{FF2B5EF4-FFF2-40B4-BE49-F238E27FC236}">
                <a16:creationId xmlns:a16="http://schemas.microsoft.com/office/drawing/2014/main" xmlns="" id="{41757F61-E424-4B99-9058-A3C2AD401602}"/>
              </a:ext>
            </a:extLst>
          </p:cNvPr>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4267200" y="3203282"/>
            <a:ext cx="473178" cy="375235"/>
          </a:xfrm>
          <a:prstGeom prst="rect">
            <a:avLst/>
          </a:prstGeom>
          <a:noFill/>
          <a:ln w="9525">
            <a:noFill/>
            <a:miter lim="800000"/>
            <a:headEnd/>
            <a:tailEnd/>
          </a:ln>
          <a:effectLst/>
        </p:spPr>
      </p:pic>
      <p:grpSp>
        <p:nvGrpSpPr>
          <p:cNvPr id="63" name="Group 50">
            <a:extLst>
              <a:ext uri="{FF2B5EF4-FFF2-40B4-BE49-F238E27FC236}">
                <a16:creationId xmlns:a16="http://schemas.microsoft.com/office/drawing/2014/main" xmlns="" id="{7F7713CB-2AC9-4FA9-825D-2532CA95F9A4}"/>
              </a:ext>
            </a:extLst>
          </p:cNvPr>
          <p:cNvGrpSpPr/>
          <p:nvPr/>
        </p:nvGrpSpPr>
        <p:grpSpPr>
          <a:xfrm>
            <a:off x="4191000" y="3107380"/>
            <a:ext cx="762000" cy="489605"/>
            <a:chOff x="76200" y="1257100"/>
            <a:chExt cx="914400" cy="612722"/>
          </a:xfrm>
        </p:grpSpPr>
        <p:pic>
          <p:nvPicPr>
            <p:cNvPr id="64" name="stopclock.wmv">
              <a:hlinkClick r:id="" action="ppaction://media"/>
              <a:extLst>
                <a:ext uri="{FF2B5EF4-FFF2-40B4-BE49-F238E27FC236}">
                  <a16:creationId xmlns:a16="http://schemas.microsoft.com/office/drawing/2014/main" xmlns="" id="{B2386F33-49DC-403D-BDF1-64B9CD66CA9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5" name="TextBox 64">
              <a:extLst>
                <a:ext uri="{FF2B5EF4-FFF2-40B4-BE49-F238E27FC236}">
                  <a16:creationId xmlns:a16="http://schemas.microsoft.com/office/drawing/2014/main" xmlns="" id="{E84E2360-244A-496D-A42D-7789544E04F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4122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1400"/>
                                  </p:stCondLst>
                                  <p:childTnLst>
                                    <p:animMotion origin="layout" path="M -3.88889E-6 -8.29979E-6 L -0.1 -8.29979E-6 " pathEditMode="relative" ptsTypes="AA">
                                      <p:cBhvr>
                                        <p:cTn id="6" dur="6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8.1078E-6 C 0.03802 0.04095 0.07604 0.08189 0.13246 0.07125 C 0.18888 0.06061 0.26388 -0.00138 0.33906 -0.06338 " pathEditMode="relative" ptsTypes="aaA">
                                      <p:cBhvr>
                                        <p:cTn id="11" dur="4000" fill="hold"/>
                                        <p:tgtEl>
                                          <p:spTgt spid="5"/>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3" dur="4000" fill="hold"/>
                                        <p:tgtEl>
                                          <p:spTgt spid="2"/>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1.73472E-18 -1.70021E-6 L 0.18333 -1.70021E-6 " pathEditMode="relative" ptsTypes="AA">
                                      <p:cBhvr>
                                        <p:cTn id="15" dur="3000" fill="hold"/>
                                        <p:tgtEl>
                                          <p:spTgt spid="9"/>
                                        </p:tgtEl>
                                        <p:attrNameLst>
                                          <p:attrName>ppt_x</p:attrName>
                                          <p:attrName>ppt_y</p:attrName>
                                        </p:attrNameLst>
                                      </p:cBhvr>
                                    </p:animMotion>
                                  </p:childTnLst>
                                </p:cTn>
                              </p:par>
                              <p:par>
                                <p:cTn id="16" presetID="0" presetClass="path" presetSubtype="0" accel="50000" decel="50000" fill="hold" nodeType="withEffect">
                                  <p:stCondLst>
                                    <p:cond delay="1000"/>
                                  </p:stCondLst>
                                  <p:childTnLst>
                                    <p:animMotion origin="layout" path="M 6.66667E-6 -5.10062E-6 L 0.16667 -5.10062E-6 " pathEditMode="relative" ptsTypes="AA">
                                      <p:cBhvr>
                                        <p:cTn id="17" dur="3000" fill="hold"/>
                                        <p:tgtEl>
                                          <p:spTgt spid="7"/>
                                        </p:tgtEl>
                                        <p:attrNameLst>
                                          <p:attrName>ppt_x</p:attrName>
                                          <p:attrName>ppt_y</p:attrName>
                                        </p:attrNameLst>
                                      </p:cBhvr>
                                    </p:animMotion>
                                  </p:childTnLst>
                                </p:cTn>
                              </p:par>
                              <p:par>
                                <p:cTn id="18" presetID="1" presetClass="entr" presetSubtype="0" fill="hold" grpId="0" nodeType="withEffect">
                                  <p:stCondLst>
                                    <p:cond delay="300"/>
                                  </p:stCondLst>
                                  <p:childTnLst>
                                    <p:set>
                                      <p:cBhvr>
                                        <p:cTn id="19" dur="1" fill="hold">
                                          <p:stCondLst>
                                            <p:cond delay="0"/>
                                          </p:stCondLst>
                                        </p:cTn>
                                        <p:tgtEl>
                                          <p:spTgt spid="46"/>
                                        </p:tgtEl>
                                        <p:attrNameLst>
                                          <p:attrName>style.visibility</p:attrName>
                                        </p:attrNameLst>
                                      </p:cBhvr>
                                      <p:to>
                                        <p:strVal val="visible"/>
                                      </p:to>
                                    </p:set>
                                  </p:childTnLst>
                                </p:cTn>
                              </p:par>
                              <p:par>
                                <p:cTn id="20" presetID="0" presetClass="path" presetSubtype="0" accel="50000" decel="50000" fill="hold" nodeType="withEffect">
                                  <p:stCondLst>
                                    <p:cond delay="1200"/>
                                  </p:stCondLst>
                                  <p:childTnLst>
                                    <p:animMotion origin="layout" path="M 6.66667E-6 3.77516E-6 L 0.27501 3.77516E-6 " pathEditMode="relative" ptsTypes="AA">
                                      <p:cBhvr>
                                        <p:cTn id="21" dur="3500" fill="hold"/>
                                        <p:tgtEl>
                                          <p:spTgt spid="36"/>
                                        </p:tgtEl>
                                        <p:attrNameLst>
                                          <p:attrName>ppt_x</p:attrName>
                                          <p:attrName>ppt_y</p:attrName>
                                        </p:attrNameLst>
                                      </p:cBhvr>
                                    </p:animMotion>
                                  </p:childTnLst>
                                </p:cTn>
                              </p:par>
                              <p:par>
                                <p:cTn id="22" presetID="0" presetClass="path" presetSubtype="0" accel="50000" decel="50000" fill="hold" nodeType="withEffect">
                                  <p:stCondLst>
                                    <p:cond delay="1400"/>
                                  </p:stCondLst>
                                  <p:childTnLst>
                                    <p:animMotion origin="layout" path="M 8.33333E-7 9.41476E-7 L 0.26666 9.41476E-7 " pathEditMode="relative" ptsTypes="AA">
                                      <p:cBhvr>
                                        <p:cTn id="23" dur="3500" fill="hold"/>
                                        <p:tgtEl>
                                          <p:spTgt spid="43"/>
                                        </p:tgtEl>
                                        <p:attrNameLst>
                                          <p:attrName>ppt_x</p:attrName>
                                          <p:attrName>ppt_y</p:attrName>
                                        </p:attrNameLst>
                                      </p:cBhvr>
                                    </p:animMotion>
                                  </p:childTnLst>
                                </p:cTn>
                              </p:par>
                              <p:par>
                                <p:cTn id="24" presetID="1" presetClass="exit" presetSubtype="0" fill="hold" grpId="1" nodeType="withEffect">
                                  <p:stCondLst>
                                    <p:cond delay="230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ntr" presetSubtype="0" fill="hold" nodeType="withEffect">
                                  <p:stCondLst>
                                    <p:cond delay="490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nodeType="withEffect">
                                  <p:stCondLst>
                                    <p:cond delay="490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nodeType="withEffect">
                                  <p:stCondLst>
                                    <p:cond delay="490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490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4900"/>
                                  </p:stCondLst>
                                  <p:childTnLst>
                                    <p:set>
                                      <p:cBhvr>
                                        <p:cTn id="35" dur="1" fill="hold">
                                          <p:stCondLst>
                                            <p:cond delay="0"/>
                                          </p:stCondLst>
                                        </p:cTn>
                                        <p:tgtEl>
                                          <p:spTgt spid="63"/>
                                        </p:tgtEl>
                                        <p:attrNameLst>
                                          <p:attrName>style.visibility</p:attrName>
                                        </p:attrNameLst>
                                      </p:cBhvr>
                                      <p:to>
                                        <p:strVal val="visible"/>
                                      </p:to>
                                    </p:set>
                                  </p:childTnLst>
                                </p:cTn>
                              </p:par>
                              <p:par>
                                <p:cTn id="36" presetID="1" presetClass="exit" presetSubtype="0" fill="hold" nodeType="withEffect">
                                  <p:stCondLst>
                                    <p:cond delay="4900"/>
                                  </p:stCondLst>
                                  <p:childTnLst>
                                    <p:set>
                                      <p:cBhvr>
                                        <p:cTn id="37" dur="1" fill="hold">
                                          <p:stCondLst>
                                            <p:cond delay="0"/>
                                          </p:stCondLst>
                                        </p:cTn>
                                        <p:tgtEl>
                                          <p:spTgt spid="8"/>
                                        </p:tgtEl>
                                        <p:attrNameLst>
                                          <p:attrName>style.visibility</p:attrName>
                                        </p:attrNameLst>
                                      </p:cBhvr>
                                      <p:to>
                                        <p:strVal val="hidden"/>
                                      </p:to>
                                    </p:set>
                                  </p:childTnLst>
                                </p:cTn>
                              </p:par>
                              <p:par>
                                <p:cTn id="38" presetID="42" presetClass="path" presetSubtype="0" accel="50000" decel="50000" fill="hold" nodeType="withEffect">
                                  <p:stCondLst>
                                    <p:cond delay="4900"/>
                                  </p:stCondLst>
                                  <p:childTnLst>
                                    <p:animMotion origin="layout" path="M -1.38889E-6 -2.96296E-6 L -0.08333 -0.00416 " pathEditMode="relative" rAng="0" ptsTypes="AA">
                                      <p:cBhvr>
                                        <p:cTn id="39" dur="2000" fill="hold"/>
                                        <p:tgtEl>
                                          <p:spTgt spid="56"/>
                                        </p:tgtEl>
                                        <p:attrNameLst>
                                          <p:attrName>ppt_x</p:attrName>
                                          <p:attrName>ppt_y</p:attrName>
                                        </p:attrNameLst>
                                      </p:cBhvr>
                                      <p:rCtr x="-4167" y="-208"/>
                                    </p:animMotion>
                                  </p:childTnLst>
                                </p:cTn>
                              </p:par>
                              <p:par>
                                <p:cTn id="40" presetID="1" presetClass="exit" presetSubtype="0" fill="hold" nodeType="withEffect">
                                  <p:stCondLst>
                                    <p:cond delay="6900"/>
                                  </p:stCondLst>
                                  <p:childTnLst>
                                    <p:set>
                                      <p:cBhvr>
                                        <p:cTn id="41" dur="1" fill="hold">
                                          <p:stCondLst>
                                            <p:cond delay="0"/>
                                          </p:stCondLst>
                                        </p:cTn>
                                        <p:tgtEl>
                                          <p:spTgt spid="56"/>
                                        </p:tgtEl>
                                        <p:attrNameLst>
                                          <p:attrName>style.visibility</p:attrName>
                                        </p:attrNameLst>
                                      </p:cBhvr>
                                      <p:to>
                                        <p:strVal val="hidden"/>
                                      </p:to>
                                    </p:set>
                                  </p:childTnLst>
                                </p:cTn>
                              </p:par>
                              <p:par>
                                <p:cTn id="42" presetID="1" presetClass="exit" presetSubtype="0" fill="hold" nodeType="withEffect">
                                  <p:stCondLst>
                                    <p:cond delay="6900"/>
                                  </p:stCondLst>
                                  <p:childTnLst>
                                    <p:set>
                                      <p:cBhvr>
                                        <p:cTn id="43" dur="1" fill="hold">
                                          <p:stCondLst>
                                            <p:cond delay="0"/>
                                          </p:stCondLst>
                                        </p:cTn>
                                        <p:tgtEl>
                                          <p:spTgt spid="47"/>
                                        </p:tgtEl>
                                        <p:attrNameLst>
                                          <p:attrName>style.visibility</p:attrName>
                                        </p:attrNameLst>
                                      </p:cBhvr>
                                      <p:to>
                                        <p:strVal val="hidden"/>
                                      </p:to>
                                    </p:set>
                                  </p:childTnLst>
                                </p:cTn>
                              </p:par>
                              <p:par>
                                <p:cTn id="44" presetID="1" presetClass="exit" presetSubtype="0" fill="hold" nodeType="withEffect">
                                  <p:stCondLst>
                                    <p:cond delay="6900"/>
                                  </p:stCondLst>
                                  <p:childTnLst>
                                    <p:set>
                                      <p:cBhvr>
                                        <p:cTn id="45" dur="1" fill="hold">
                                          <p:stCondLst>
                                            <p:cond delay="0"/>
                                          </p:stCondLst>
                                        </p:cTn>
                                        <p:tgtEl>
                                          <p:spTgt spid="50"/>
                                        </p:tgtEl>
                                        <p:attrNameLst>
                                          <p:attrName>style.visibility</p:attrName>
                                        </p:attrNameLst>
                                      </p:cBhvr>
                                      <p:to>
                                        <p:strVal val="hidden"/>
                                      </p:to>
                                    </p:set>
                                  </p:childTnLst>
                                </p:cTn>
                              </p:par>
                              <p:par>
                                <p:cTn id="46" presetID="1" presetClass="exit" presetSubtype="0" fill="hold" nodeType="withEffect">
                                  <p:stCondLst>
                                    <p:cond delay="69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xit" presetSubtype="0" fill="hold" nodeType="withEffect">
                                  <p:stCondLst>
                                    <p:cond delay="6900"/>
                                  </p:stCondLst>
                                  <p:childTnLst>
                                    <p:set>
                                      <p:cBhvr>
                                        <p:cTn id="49" dur="1" fill="hold">
                                          <p:stCondLst>
                                            <p:cond delay="0"/>
                                          </p:stCondLst>
                                        </p:cTn>
                                        <p:tgtEl>
                                          <p:spTgt spid="63"/>
                                        </p:tgtEl>
                                        <p:attrNameLst>
                                          <p:attrName>style.visibility</p:attrName>
                                        </p:attrNameLst>
                                      </p:cBhvr>
                                      <p:to>
                                        <p:strVal val="hidden"/>
                                      </p:to>
                                    </p:set>
                                  </p:childTnLst>
                                </p:cTn>
                              </p:par>
                              <p:par>
                                <p:cTn id="50" presetID="1" presetClass="entr" presetSubtype="0" fill="hold" nodeType="withEffect">
                                  <p:stCondLst>
                                    <p:cond delay="690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Out of Bounds</a:t>
            </a:r>
          </a:p>
        </p:txBody>
      </p:sp>
      <p:pic>
        <p:nvPicPr>
          <p:cNvPr id="4" name="Content Placeholder 5" descr="NFHS FB Field.bmp"/>
          <p:cNvPicPr>
            <a:picLocks noGrp="1" noChangeAspect="1"/>
          </p:cNvPicPr>
          <p:nvPr>
            <p:ph idx="1"/>
          </p:nvPr>
        </p:nvPicPr>
        <p:blipFill>
          <a:blip r:embed="rId4"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676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906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02056" y="4572190"/>
            <a:ext cx="473177" cy="374854"/>
          </a:xfrm>
          <a:prstGeom prst="rect">
            <a:avLst/>
          </a:prstGeom>
          <a:noFill/>
          <a:ln w="9525">
            <a:noFill/>
            <a:miter lim="800000"/>
            <a:headEnd/>
            <a:tailEnd/>
          </a:ln>
          <a:effectLst/>
        </p:spPr>
      </p:pic>
      <p:pic>
        <p:nvPicPr>
          <p:cNvPr id="45" name="Picture 4"/>
          <p:cNvPicPr>
            <a:picLocks noChangeAspect="1" noChangeArrowheads="1"/>
          </p:cNvPicPr>
          <p:nvPr/>
        </p:nvPicPr>
        <p:blipFill>
          <a:blip r:embed="rId10" cstate="print"/>
          <a:srcRect/>
          <a:stretch>
            <a:fillRect/>
          </a:stretch>
        </p:blipFill>
        <p:spPr bwMode="auto">
          <a:xfrm>
            <a:off x="6477000" y="990600"/>
            <a:ext cx="581025" cy="739924"/>
          </a:xfrm>
          <a:prstGeom prst="rect">
            <a:avLst/>
          </a:prstGeom>
          <a:noFill/>
          <a:ln w="9525">
            <a:noFill/>
            <a:miter lim="800000"/>
            <a:headEnd/>
            <a:tailEnd/>
          </a:ln>
          <a:effectLst/>
        </p:spPr>
      </p:pic>
      <p:pic>
        <p:nvPicPr>
          <p:cNvPr id="46" name="Picture 5"/>
          <p:cNvPicPr>
            <a:picLocks noChangeAspect="1" noChangeArrowheads="1"/>
          </p:cNvPicPr>
          <p:nvPr/>
        </p:nvPicPr>
        <p:blipFill>
          <a:blip r:embed="rId11" cstate="print"/>
          <a:srcRect/>
          <a:stretch>
            <a:fillRect/>
          </a:stretch>
        </p:blipFill>
        <p:spPr bwMode="auto">
          <a:xfrm flipH="1">
            <a:off x="1295400" y="3657600"/>
            <a:ext cx="676722" cy="681038"/>
          </a:xfrm>
          <a:prstGeom prst="rect">
            <a:avLst/>
          </a:prstGeom>
          <a:noFill/>
          <a:ln w="9525">
            <a:noFill/>
            <a:miter lim="800000"/>
            <a:headEnd/>
            <a:tailEnd/>
          </a:ln>
        </p:spPr>
      </p:pic>
      <p:pic>
        <p:nvPicPr>
          <p:cNvPr id="47" name="Picture 46" descr="beanbag.jpg"/>
          <p:cNvPicPr>
            <a:picLocks noChangeAspect="1"/>
          </p:cNvPicPr>
          <p:nvPr/>
        </p:nvPicPr>
        <p:blipFill>
          <a:blip r:embed="rId12" cstate="print"/>
          <a:stretch>
            <a:fillRect/>
          </a:stretch>
        </p:blipFill>
        <p:spPr>
          <a:xfrm rot="2586460">
            <a:off x="6961656" y="4744957"/>
            <a:ext cx="146344" cy="218186"/>
          </a:xfrm>
          <a:prstGeom prst="rect">
            <a:avLst/>
          </a:prstGeom>
        </p:spPr>
      </p:pic>
      <p:grpSp>
        <p:nvGrpSpPr>
          <p:cNvPr id="48" name="Group 50">
            <a:extLst>
              <a:ext uri="{FF2B5EF4-FFF2-40B4-BE49-F238E27FC236}">
                <a16:creationId xmlns:a16="http://schemas.microsoft.com/office/drawing/2014/main" xmlns="" id="{72D2D2D6-0704-4F9B-BDE2-EB0217606AE8}"/>
              </a:ext>
            </a:extLst>
          </p:cNvPr>
          <p:cNvGrpSpPr/>
          <p:nvPr/>
        </p:nvGrpSpPr>
        <p:grpSpPr>
          <a:xfrm>
            <a:off x="1252127" y="3776013"/>
            <a:ext cx="762000" cy="489605"/>
            <a:chOff x="76200" y="1257100"/>
            <a:chExt cx="914400" cy="612722"/>
          </a:xfrm>
        </p:grpSpPr>
        <p:pic>
          <p:nvPicPr>
            <p:cNvPr id="49" name="stopclock.wmv">
              <a:hlinkClick r:id="" action="ppaction://media"/>
              <a:extLst>
                <a:ext uri="{FF2B5EF4-FFF2-40B4-BE49-F238E27FC236}">
                  <a16:creationId xmlns:a16="http://schemas.microsoft.com/office/drawing/2014/main" xmlns="" id="{039EE01E-06B4-414C-B7C5-C5EBD25DEE7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0" name="TextBox 49">
              <a:extLst>
                <a:ext uri="{FF2B5EF4-FFF2-40B4-BE49-F238E27FC236}">
                  <a16:creationId xmlns:a16="http://schemas.microsoft.com/office/drawing/2014/main" xmlns="" id="{38F7BF26-B860-42D6-AF48-1D84160C0D8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1" name="Group 50">
            <a:extLst>
              <a:ext uri="{FF2B5EF4-FFF2-40B4-BE49-F238E27FC236}">
                <a16:creationId xmlns:a16="http://schemas.microsoft.com/office/drawing/2014/main" xmlns="" id="{32835182-5175-4C84-98FC-D0408E4F2CD4}"/>
              </a:ext>
            </a:extLst>
          </p:cNvPr>
          <p:cNvGrpSpPr/>
          <p:nvPr/>
        </p:nvGrpSpPr>
        <p:grpSpPr>
          <a:xfrm>
            <a:off x="2571946" y="6350332"/>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xmlns="" id="{057D37E0-7145-4160-B910-EEF242C4149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3" name="TextBox 52">
              <a:extLst>
                <a:ext uri="{FF2B5EF4-FFF2-40B4-BE49-F238E27FC236}">
                  <a16:creationId xmlns:a16="http://schemas.microsoft.com/office/drawing/2014/main" xmlns="" id="{FC936789-1C27-481F-A80A-9B367F7A9D7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4" name="Group 50">
            <a:extLst>
              <a:ext uri="{FF2B5EF4-FFF2-40B4-BE49-F238E27FC236}">
                <a16:creationId xmlns:a16="http://schemas.microsoft.com/office/drawing/2014/main" xmlns="" id="{D6FF1C38-7A8D-4F42-A886-CF3CB30D30CE}"/>
              </a:ext>
            </a:extLst>
          </p:cNvPr>
          <p:cNvGrpSpPr/>
          <p:nvPr/>
        </p:nvGrpSpPr>
        <p:grpSpPr>
          <a:xfrm>
            <a:off x="6477000" y="4514814"/>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xmlns="" id="{91C45547-FEAD-470D-96FC-7EC593E85D6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xmlns="" id="{65B095D2-9BC9-4E03-8532-6C6B1F4484F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xmlns="" id="{37A4980E-A838-45EE-B07E-F49C27794EC8}"/>
              </a:ext>
            </a:extLst>
          </p:cNvPr>
          <p:cNvGrpSpPr/>
          <p:nvPr/>
        </p:nvGrpSpPr>
        <p:grpSpPr>
          <a:xfrm>
            <a:off x="4958990" y="1078864"/>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xmlns="" id="{6427BD2F-1C53-4643-A8F5-B0333FFB0229}"/>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xmlns="" id="{DCD67F29-905D-4BE1-9B6F-48C30D3A9C0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0" name="Picture 9">
            <a:extLst>
              <a:ext uri="{FF2B5EF4-FFF2-40B4-BE49-F238E27FC236}">
                <a16:creationId xmlns:a16="http://schemas.microsoft.com/office/drawing/2014/main" xmlns="" id="{FA009913-49BC-49A9-BFDA-2885F6480319}"/>
              </a:ext>
            </a:extLst>
          </p:cNvPr>
          <p:cNvPicPr>
            <a:picLocks noChangeAspect="1" noChangeArrowheads="1"/>
          </p:cNvPicPr>
          <p:nvPr/>
        </p:nvPicPr>
        <p:blipFill>
          <a:blip r:embed="rId14" cstate="print">
            <a:clrChange>
              <a:clrFrom>
                <a:srgbClr val="B97A57"/>
              </a:clrFrom>
              <a:clrTo>
                <a:srgbClr val="B97A57">
                  <a:alpha val="0"/>
                </a:srgbClr>
              </a:clrTo>
            </a:clrChange>
          </a:blip>
          <a:stretch>
            <a:fillRect/>
          </a:stretch>
        </p:blipFill>
        <p:spPr bwMode="auto">
          <a:xfrm>
            <a:off x="3336822" y="3203282"/>
            <a:ext cx="473178" cy="375235"/>
          </a:xfrm>
          <a:prstGeom prst="rect">
            <a:avLst/>
          </a:prstGeom>
          <a:noFill/>
          <a:ln w="9525">
            <a:noFill/>
            <a:miter lim="800000"/>
            <a:headEnd/>
            <a:tailEnd/>
          </a:ln>
          <a:effectLst/>
        </p:spPr>
      </p:pic>
      <p:grpSp>
        <p:nvGrpSpPr>
          <p:cNvPr id="61" name="Group 50">
            <a:extLst>
              <a:ext uri="{FF2B5EF4-FFF2-40B4-BE49-F238E27FC236}">
                <a16:creationId xmlns:a16="http://schemas.microsoft.com/office/drawing/2014/main" xmlns="" id="{B0AC0B4F-0C97-4716-BC22-4140A0C34540}"/>
              </a:ext>
            </a:extLst>
          </p:cNvPr>
          <p:cNvGrpSpPr/>
          <p:nvPr/>
        </p:nvGrpSpPr>
        <p:grpSpPr>
          <a:xfrm>
            <a:off x="3247534" y="3102933"/>
            <a:ext cx="762000" cy="489605"/>
            <a:chOff x="76200" y="1257100"/>
            <a:chExt cx="914400" cy="612722"/>
          </a:xfrm>
        </p:grpSpPr>
        <p:pic>
          <p:nvPicPr>
            <p:cNvPr id="62" name="stopclock.wmv">
              <a:hlinkClick r:id="" action="ppaction://media"/>
              <a:extLst>
                <a:ext uri="{FF2B5EF4-FFF2-40B4-BE49-F238E27FC236}">
                  <a16:creationId xmlns:a16="http://schemas.microsoft.com/office/drawing/2014/main" xmlns="" id="{728DB2CD-B59F-40A1-B132-951C675E7E1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63" name="TextBox 62">
              <a:extLst>
                <a:ext uri="{FF2B5EF4-FFF2-40B4-BE49-F238E27FC236}">
                  <a16:creationId xmlns:a16="http://schemas.microsoft.com/office/drawing/2014/main" xmlns="" id="{65AB5898-8F73-4490-B7C3-6338C35C13A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3954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1.70021E-6 L 0.43333 -0.41083 " pathEditMode="relative" ptsTypes="AA">
                                      <p:cBhvr>
                                        <p:cTn id="9" dur="20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3.33333E-6 1.11111E-6 L 0.04913 -0.15972 " pathEditMode="relative" rAng="0" ptsTypes="AA">
                                      <p:cBhvr>
                                        <p:cTn id="11" dur="2000" fill="hold"/>
                                        <p:tgtEl>
                                          <p:spTgt spid="42"/>
                                        </p:tgtEl>
                                        <p:attrNameLst>
                                          <p:attrName>ppt_x</p:attrName>
                                          <p:attrName>ppt_y</p:attrName>
                                        </p:attrNameLst>
                                      </p:cBhvr>
                                      <p:rCtr x="2400" y="-8000"/>
                                    </p:animMotion>
                                  </p:childTnLst>
                                </p:cTn>
                              </p:par>
                              <p:par>
                                <p:cTn id="12" presetID="42" presetClass="path" presetSubtype="0" accel="50000" decel="50000" fill="hold" nodeType="withEffect">
                                  <p:stCondLst>
                                    <p:cond delay="1000"/>
                                  </p:stCondLst>
                                  <p:childTnLst>
                                    <p:animMotion origin="layout" path="M 3.33333E-6 4.44444E-6 L 0.26666 -0.00255 " pathEditMode="relative" rAng="0" ptsTypes="AA">
                                      <p:cBhvr>
                                        <p:cTn id="13" dur="2000" fill="hold"/>
                                        <p:tgtEl>
                                          <p:spTgt spid="36"/>
                                        </p:tgtEl>
                                        <p:attrNameLst>
                                          <p:attrName>ppt_x</p:attrName>
                                          <p:attrName>ppt_y</p:attrName>
                                        </p:attrNameLst>
                                      </p:cBhvr>
                                      <p:rCtr x="13333" y="-139"/>
                                    </p:animMotion>
                                  </p:childTnLst>
                                </p:cTn>
                              </p:par>
                            </p:childTnLst>
                          </p:cTn>
                        </p:par>
                        <p:par>
                          <p:cTn id="14" fill="hold">
                            <p:stCondLst>
                              <p:cond delay="5000"/>
                            </p:stCondLst>
                            <p:childTnLst>
                              <p:par>
                                <p:cTn id="15" presetID="1" presetClass="exit" presetSubtype="0" fill="hold" nodeType="after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par>
                          <p:cTn id="27" fill="hold">
                            <p:stCondLst>
                              <p:cond delay="5000"/>
                            </p:stCondLst>
                            <p:childTnLst>
                              <p:par>
                                <p:cTn id="28" presetID="0" presetClass="path" presetSubtype="0" accel="50000" decel="50000" fill="hold" nodeType="afterEffect">
                                  <p:stCondLst>
                                    <p:cond delay="0"/>
                                  </p:stCondLst>
                                  <p:childTnLst>
                                    <p:animMotion origin="layout" path="M 0.00156 -0.0007 L 0.22934 -0.0088 L 0.26337 0.0074 L 0.26441 0.02268 L 0.15295 0.02129 " pathEditMode="relative" ptsTypes="AAAAA">
                                      <p:cBhvr>
                                        <p:cTn id="29" dur="2000" fill="hold"/>
                                        <p:tgtEl>
                                          <p:spTgt spid="57"/>
                                        </p:tgtEl>
                                        <p:attrNameLst>
                                          <p:attrName>ppt_x</p:attrName>
                                          <p:attrName>ppt_y</p:attrName>
                                        </p:attrNameLst>
                                      </p:cBhvr>
                                    </p:animMotion>
                                  </p:childTnLst>
                                </p:cTn>
                              </p:par>
                            </p:childTnLst>
                          </p:cTn>
                        </p:par>
                        <p:par>
                          <p:cTn id="30" fill="hold">
                            <p:stCondLst>
                              <p:cond delay="7000"/>
                            </p:stCondLst>
                            <p:childTnLst>
                              <p:par>
                                <p:cTn id="31" presetID="1" presetClass="exit" presetSubtype="0" fill="hold" nodeType="after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1"/>
                                        </p:tgtEl>
                                        <p:attrNameLst>
                                          <p:attrName>style.visibility</p:attrName>
                                        </p:attrNameLst>
                                      </p:cBhvr>
                                      <p:to>
                                        <p:strVal val="hidden"/>
                                      </p:to>
                                    </p:set>
                                  </p:childTnLst>
                                </p:cTn>
                              </p:par>
                            </p:childTnLst>
                          </p:cTn>
                        </p:par>
                        <p:par>
                          <p:cTn id="39" fill="hold">
                            <p:stCondLst>
                              <p:cond delay="7000"/>
                            </p:stCondLst>
                            <p:childTnLst>
                              <p:par>
                                <p:cTn id="40" presetID="1" presetClass="exit" presetSubtype="0" fill="hold" nodeType="afterEffect">
                                  <p:stCondLst>
                                    <p:cond delay="0"/>
                                  </p:stCondLst>
                                  <p:childTnLst>
                                    <p:set>
                                      <p:cBhvr>
                                        <p:cTn id="41" dur="1" fill="hold">
                                          <p:stCondLst>
                                            <p:cond delay="0"/>
                                          </p:stCondLst>
                                        </p:cTn>
                                        <p:tgtEl>
                                          <p:spTgt spid="3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childTnLst>
                          </p:cTn>
                        </p:par>
                        <p:par>
                          <p:cTn id="46" fill="hold">
                            <p:stCondLst>
                              <p:cond delay="7000"/>
                            </p:stCondLst>
                            <p:childTnLst>
                              <p:par>
                                <p:cTn id="47" presetID="0" presetClass="path" presetSubtype="0" accel="50000" decel="50000" fill="hold" nodeType="afterEffect">
                                  <p:stCondLst>
                                    <p:cond delay="0"/>
                                  </p:stCondLst>
                                  <p:childTnLst>
                                    <p:animMotion origin="layout" path="M 8.33333E-7 -2.64631E-6 L -0.06666 -2.64631E-6 " pathEditMode="relative" ptsTypes="AA">
                                      <p:cBhvr>
                                        <p:cTn id="48" dur="2000" fill="hold"/>
                                        <p:tgtEl>
                                          <p:spTgt spid="45"/>
                                        </p:tgtEl>
                                        <p:attrNameLst>
                                          <p:attrName>ppt_x</p:attrName>
                                          <p:attrName>ppt_y</p:attrName>
                                        </p:attrNameLst>
                                      </p:cBhvr>
                                    </p:animMotion>
                                  </p:childTnLst>
                                </p:cTn>
                              </p:par>
                            </p:childTnLst>
                          </p:cTn>
                        </p:par>
                        <p:par>
                          <p:cTn id="49" fill="hold">
                            <p:stCondLst>
                              <p:cond delay="9000"/>
                            </p:stCondLst>
                            <p:childTnLst>
                              <p:par>
                                <p:cTn id="50" presetID="1" presetClass="exit" presetSubtype="0" fill="hold" nodeType="afterEffect">
                                  <p:stCondLst>
                                    <p:cond delay="0"/>
                                  </p:stCondLst>
                                  <p:childTnLst>
                                    <p:set>
                                      <p:cBhvr>
                                        <p:cTn id="51" dur="1" fill="hold">
                                          <p:stCondLst>
                                            <p:cond delay="0"/>
                                          </p:stCondLst>
                                        </p:cTn>
                                        <p:tgtEl>
                                          <p:spTgt spid="4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Punt:  Return</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828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772400" y="4689929"/>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131999" y="4866657"/>
            <a:ext cx="146344" cy="218186"/>
          </a:xfrm>
          <a:prstGeom prst="rect">
            <a:avLst/>
          </a:prstGeom>
        </p:spPr>
      </p:pic>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457200" y="36576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pic>
        <p:nvPicPr>
          <p:cNvPr id="6" name="Picture 9"/>
          <p:cNvPicPr>
            <a:picLocks noChangeAspect="1" noChangeArrowheads="1"/>
          </p:cNvPicPr>
          <p:nvPr/>
        </p:nvPicPr>
        <p:blipFill>
          <a:blip r:embed="rId11" cstate="print">
            <a:clrChange>
              <a:clrFrom>
                <a:srgbClr val="B97A57"/>
              </a:clrFrom>
              <a:clrTo>
                <a:srgbClr val="B97A57">
                  <a:alpha val="0"/>
                </a:srgbClr>
              </a:clrTo>
            </a:clrChange>
          </a:blip>
          <a:stretch>
            <a:fillRect/>
          </a:stretch>
        </p:blipFill>
        <p:spPr bwMode="auto">
          <a:xfrm>
            <a:off x="4267200" y="3203282"/>
            <a:ext cx="473178" cy="375235"/>
          </a:xfrm>
          <a:prstGeom prst="rect">
            <a:avLst/>
          </a:prstGeom>
          <a:noFill/>
          <a:ln w="9525">
            <a:noFill/>
            <a:miter lim="800000"/>
            <a:headEnd/>
            <a:tailEnd/>
          </a:ln>
          <a:effectLst/>
        </p:spPr>
      </p:pic>
      <p:grpSp>
        <p:nvGrpSpPr>
          <p:cNvPr id="47" name="Group 46"/>
          <p:cNvGrpSpPr/>
          <p:nvPr/>
        </p:nvGrpSpPr>
        <p:grpSpPr>
          <a:xfrm>
            <a:off x="7391400" y="3886200"/>
            <a:ext cx="304800" cy="228600"/>
            <a:chOff x="6934200" y="4343400"/>
            <a:chExt cx="304800" cy="228600"/>
          </a:xfrm>
        </p:grpSpPr>
        <p:sp>
          <p:nvSpPr>
            <p:cNvPr id="48" name="Oval 47"/>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 name="Picture 28" descr="MCj01988200000[1]"/>
            <p:cNvPicPr>
              <a:picLocks noChangeAspect="1" noChangeArrowheads="1"/>
            </p:cNvPicPr>
            <p:nvPr/>
          </p:nvPicPr>
          <p:blipFill>
            <a:blip r:embed="rId10" cstate="print"/>
            <a:srcRect/>
            <a:stretch>
              <a:fillRect/>
            </a:stretch>
          </p:blipFill>
          <p:spPr bwMode="auto">
            <a:xfrm>
              <a:off x="7010400" y="4343400"/>
              <a:ext cx="228600" cy="221457"/>
            </a:xfrm>
            <a:prstGeom prst="rect">
              <a:avLst/>
            </a:prstGeom>
            <a:noFill/>
          </p:spPr>
        </p:pic>
      </p:grpSp>
      <p:sp>
        <p:nvSpPr>
          <p:cNvPr id="50" name="Oval 49"/>
          <p:cNvSpPr/>
          <p:nvPr/>
        </p:nvSpPr>
        <p:spPr>
          <a:xfrm>
            <a:off x="62484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1" name="Group 50"/>
          <p:cNvGrpSpPr/>
          <p:nvPr/>
        </p:nvGrpSpPr>
        <p:grpSpPr>
          <a:xfrm>
            <a:off x="4876800" y="1219200"/>
            <a:ext cx="762000" cy="489605"/>
            <a:chOff x="76200" y="1257100"/>
            <a:chExt cx="914400" cy="612722"/>
          </a:xfrm>
        </p:grpSpPr>
        <p:pic>
          <p:nvPicPr>
            <p:cNvPr id="52"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3" name="TextBox 52"/>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4" name="Picture 6"/>
          <p:cNvPicPr>
            <a:picLocks noChangeAspect="1" noChangeArrowheads="1"/>
          </p:cNvPicPr>
          <p:nvPr/>
        </p:nvPicPr>
        <p:blipFill>
          <a:blip r:embed="rId5" cstate="print">
            <a:clrChange>
              <a:clrFrom>
                <a:srgbClr val="B97858"/>
              </a:clrFrom>
              <a:clrTo>
                <a:srgbClr val="B97858">
                  <a:alpha val="0"/>
                </a:srgbClr>
              </a:clrTo>
            </a:clrChange>
            <a:extLst>
              <a:ext uri="{28A0092B-C50C-407E-A947-70E740481C1C}">
                <a14:useLocalDpi xmlns:a14="http://schemas.microsoft.com/office/drawing/2010/main" val="0"/>
              </a:ext>
            </a:extLst>
          </a:blip>
          <a:stretch>
            <a:fillRect/>
          </a:stretch>
        </p:blipFill>
        <p:spPr bwMode="auto">
          <a:xfrm>
            <a:off x="5029200" y="2602923"/>
            <a:ext cx="421361" cy="337088"/>
          </a:xfrm>
          <a:prstGeom prst="rect">
            <a:avLst/>
          </a:prstGeom>
          <a:noFill/>
          <a:ln w="9525">
            <a:noFill/>
            <a:miter lim="800000"/>
            <a:headEnd/>
            <a:tailEnd/>
          </a:ln>
        </p:spPr>
      </p:pic>
      <p:grpSp>
        <p:nvGrpSpPr>
          <p:cNvPr id="55" name="Group 54"/>
          <p:cNvGrpSpPr/>
          <p:nvPr/>
        </p:nvGrpSpPr>
        <p:grpSpPr>
          <a:xfrm>
            <a:off x="4876800" y="6368395"/>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8"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029200" y="6096000"/>
            <a:ext cx="469043" cy="375234"/>
          </a:xfrm>
          <a:prstGeom prst="rect">
            <a:avLst/>
          </a:prstGeom>
          <a:noFill/>
          <a:ln w="9525">
            <a:noFill/>
            <a:miter lim="800000"/>
            <a:headEnd/>
            <a:tailEnd/>
          </a:ln>
          <a:effectLst/>
        </p:spPr>
      </p:pic>
      <p:grpSp>
        <p:nvGrpSpPr>
          <p:cNvPr id="62" name="Group 54"/>
          <p:cNvGrpSpPr/>
          <p:nvPr/>
        </p:nvGrpSpPr>
        <p:grpSpPr>
          <a:xfrm>
            <a:off x="6362700" y="4429935"/>
            <a:ext cx="762000" cy="489605"/>
            <a:chOff x="76200" y="1257100"/>
            <a:chExt cx="914400" cy="612722"/>
          </a:xfrm>
        </p:grpSpPr>
        <p:pic>
          <p:nvPicPr>
            <p:cNvPr id="63"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4" name="TextBox 63"/>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5" name="Group 54"/>
          <p:cNvGrpSpPr/>
          <p:nvPr/>
        </p:nvGrpSpPr>
        <p:grpSpPr>
          <a:xfrm>
            <a:off x="2705100" y="4517697"/>
            <a:ext cx="762000" cy="489605"/>
            <a:chOff x="76200" y="1257100"/>
            <a:chExt cx="914400" cy="612722"/>
          </a:xfrm>
        </p:grpSpPr>
        <p:pic>
          <p:nvPicPr>
            <p:cNvPr id="6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7" name="TextBox 66"/>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8" name="Group 54"/>
          <p:cNvGrpSpPr/>
          <p:nvPr/>
        </p:nvGrpSpPr>
        <p:grpSpPr>
          <a:xfrm>
            <a:off x="4384743" y="4158595"/>
            <a:ext cx="762000" cy="489605"/>
            <a:chOff x="76200" y="1257100"/>
            <a:chExt cx="914400" cy="612722"/>
          </a:xfrm>
        </p:grpSpPr>
        <p:pic>
          <p:nvPicPr>
            <p:cNvPr id="69"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70" name="TextBox 69"/>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1" dur="4000" fill="hold"/>
                                        <p:tgtEl>
                                          <p:spTgt spid="2"/>
                                        </p:tgtEl>
                                        <p:attrNameLst>
                                          <p:attrName>ppt_x</p:attrName>
                                          <p:attrName>ppt_y</p:attrName>
                                        </p:attrNameLst>
                                      </p:cBhvr>
                                    </p:animMotion>
                                  </p:childTnLst>
                                </p:cTn>
                              </p:par>
                              <p:par>
                                <p:cTn id="12" presetID="0" presetClass="path" presetSubtype="0" accel="50000" decel="50000" fill="hold" nodeType="withEffect">
                                  <p:stCondLst>
                                    <p:cond delay="1000"/>
                                  </p:stCondLst>
                                  <p:childTnLst>
                                    <p:animMotion origin="layout" path="M 1.73472E-18 -1.70021E-6 L 0.18333 -1.70021E-6 " pathEditMode="relative" ptsTypes="AA">
                                      <p:cBhvr>
                                        <p:cTn id="13" dur="3000" fill="hold"/>
                                        <p:tgtEl>
                                          <p:spTgt spid="9"/>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6.66667E-6 -5.10062E-6 L 0.16667 -5.10062E-6 " pathEditMode="relative" ptsTypes="AA">
                                      <p:cBhvr>
                                        <p:cTn id="15" dur="3000" fill="hold"/>
                                        <p:tgtEl>
                                          <p:spTgt spid="7"/>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1.70021E-6 L 0.29166 -0.07772 " pathEditMode="relative" ptsTypes="AA">
                                      <p:cBhvr>
                                        <p:cTn id="17" dur="4000" fill="hold"/>
                                        <p:tgtEl>
                                          <p:spTgt spid="1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0021E-6 L 0.275 -0.07772 " pathEditMode="relative" ptsTypes="AA">
                                      <p:cBhvr>
                                        <p:cTn id="19" dur="4000" fill="hold"/>
                                        <p:tgtEl>
                                          <p:spTgt spid="39"/>
                                        </p:tgtEl>
                                        <p:attrNameLst>
                                          <p:attrName>ppt_x</p:attrName>
                                          <p:attrName>ppt_y</p:attrName>
                                        </p:attrNameLst>
                                      </p:cBhvr>
                                    </p:animMotion>
                                  </p:childTnLst>
                                </p:cTn>
                              </p:par>
                              <p:par>
                                <p:cTn id="20" presetID="1" presetClass="entr" presetSubtype="0" fill="hold" grpId="0" nodeType="withEffect">
                                  <p:stCondLst>
                                    <p:cond delay="300"/>
                                  </p:stCondLst>
                                  <p:childTnLst>
                                    <p:set>
                                      <p:cBhvr>
                                        <p:cTn id="21" dur="1" fill="hold">
                                          <p:stCondLst>
                                            <p:cond delay="0"/>
                                          </p:stCondLst>
                                        </p:cTn>
                                        <p:tgtEl>
                                          <p:spTgt spid="46"/>
                                        </p:tgtEl>
                                        <p:attrNameLst>
                                          <p:attrName>style.visibility</p:attrName>
                                        </p:attrNameLst>
                                      </p:cBhvr>
                                      <p:to>
                                        <p:strVal val="visible"/>
                                      </p:to>
                                    </p:set>
                                  </p:childTnLst>
                                </p:cTn>
                              </p:par>
                              <p:par>
                                <p:cTn id="22" presetID="0" presetClass="path" presetSubtype="0" accel="50000" decel="50000" fill="hold" nodeType="withEffect">
                                  <p:stCondLst>
                                    <p:cond delay="600"/>
                                  </p:stCondLst>
                                  <p:childTnLst>
                                    <p:animMotion origin="layout" path="M 6.66667E-6 3.77516E-6 L 0.27501 3.77516E-6 " pathEditMode="relative" ptsTypes="AA">
                                      <p:cBhvr>
                                        <p:cTn id="23" dur="3700" fill="hold"/>
                                        <p:tgtEl>
                                          <p:spTgt spid="36"/>
                                        </p:tgtEl>
                                        <p:attrNameLst>
                                          <p:attrName>ppt_x</p:attrName>
                                          <p:attrName>ppt_y</p:attrName>
                                        </p:attrNameLst>
                                      </p:cBhvr>
                                    </p:animMotion>
                                  </p:childTnLst>
                                </p:cTn>
                              </p:par>
                              <p:par>
                                <p:cTn id="24" presetID="0" presetClass="path" presetSubtype="0" accel="50000" decel="50000" fill="hold" nodeType="withEffect">
                                  <p:stCondLst>
                                    <p:cond delay="1400"/>
                                  </p:stCondLst>
                                  <p:childTnLst>
                                    <p:animMotion origin="layout" path="M 8.33333E-7 9.41476E-7 L 0.26666 9.41476E-7 " pathEditMode="relative" ptsTypes="AA">
                                      <p:cBhvr>
                                        <p:cTn id="25" dur="2900" fill="hold"/>
                                        <p:tgtEl>
                                          <p:spTgt spid="43"/>
                                        </p:tgtEl>
                                        <p:attrNameLst>
                                          <p:attrName>ppt_x</p:attrName>
                                          <p:attrName>ppt_y</p:attrName>
                                        </p:attrNameLst>
                                      </p:cBhvr>
                                    </p:animMotion>
                                  </p:childTnLst>
                                </p:cTn>
                              </p:par>
                              <p:par>
                                <p:cTn id="26" presetID="1" presetClass="exit" presetSubtype="0" fill="hold" grpId="1" nodeType="withEffect">
                                  <p:stCondLst>
                                    <p:cond delay="2300"/>
                                  </p:stCondLst>
                                  <p:childTnLst>
                                    <p:set>
                                      <p:cBhvr>
                                        <p:cTn id="27" dur="1" fill="hold">
                                          <p:stCondLst>
                                            <p:cond delay="0"/>
                                          </p:stCondLst>
                                        </p:cTn>
                                        <p:tgtEl>
                                          <p:spTgt spid="46"/>
                                        </p:tgtEl>
                                        <p:attrNameLst>
                                          <p:attrName>style.visibility</p:attrName>
                                        </p:attrNameLst>
                                      </p:cBhvr>
                                      <p:to>
                                        <p:strVal val="hidden"/>
                                      </p:to>
                                    </p:set>
                                  </p:childTnLst>
                                </p:cTn>
                              </p:par>
                              <p:par>
                                <p:cTn id="28" presetID="0" presetClass="path" presetSubtype="0" accel="50000" decel="50000" fill="hold" nodeType="withEffect">
                                  <p:stCondLst>
                                    <p:cond delay="2300"/>
                                  </p:stCondLst>
                                  <p:childTnLst>
                                    <p:animMotion origin="layout" path="M 4.72222E-6 -1.70021E-6 L 0.075 0.02221 " pathEditMode="relative" ptsTypes="AA">
                                      <p:cBhvr>
                                        <p:cTn id="29" dur="2000" fill="hold"/>
                                        <p:tgtEl>
                                          <p:spTgt spid="6"/>
                                        </p:tgtEl>
                                        <p:attrNameLst>
                                          <p:attrName>ppt_x</p:attrName>
                                          <p:attrName>ppt_y</p:attrName>
                                        </p:attrNameLst>
                                      </p:cBhvr>
                                    </p:animMotion>
                                  </p:childTnLst>
                                </p:cTn>
                              </p:par>
                              <p:par>
                                <p:cTn id="30" presetID="0" presetClass="path" presetSubtype="0" accel="50000" decel="50000" fill="hold" nodeType="withEffect">
                                  <p:stCondLst>
                                    <p:cond delay="2000"/>
                                  </p:stCondLst>
                                  <p:childTnLst>
                                    <p:animMotion origin="layout" path="M -5.27778E-6 3.7474E-7 L 0.11666 -0.04442 " pathEditMode="relative" ptsTypes="AA">
                                      <p:cBhvr>
                                        <p:cTn id="31" dur="2400" fill="hold"/>
                                        <p:tgtEl>
                                          <p:spTgt spid="42"/>
                                        </p:tgtEl>
                                        <p:attrNameLst>
                                          <p:attrName>ppt_x</p:attrName>
                                          <p:attrName>ppt_y</p:attrName>
                                        </p:attrNameLst>
                                      </p:cBhvr>
                                    </p:animMotion>
                                  </p:childTnLst>
                                </p:cTn>
                              </p:par>
                            </p:childTnLst>
                          </p:cTn>
                        </p:par>
                        <p:par>
                          <p:cTn id="32" fill="hold">
                            <p:stCondLst>
                              <p:cond delay="6400"/>
                            </p:stCondLst>
                            <p:childTnLst>
                              <p:par>
                                <p:cTn id="33" presetID="1"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4.16667E-6 1.8737E-7 L -0.08333 -0.08882 " pathEditMode="relative" ptsTypes="AA">
                                      <p:cBhvr>
                                        <p:cTn id="42" dur="2000" fill="hold"/>
                                        <p:tgtEl>
                                          <p:spTgt spid="45"/>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1.70021E-6 L -0.01667 0.18876 " pathEditMode="relative" ptsTypes="AA">
                                      <p:cBhvr>
                                        <p:cTn id="44" dur="2000" fill="hold"/>
                                        <p:tgtEl>
                                          <p:spTgt spid="47"/>
                                        </p:tgtEl>
                                        <p:attrNameLst>
                                          <p:attrName>ppt_x</p:attrName>
                                          <p:attrName>ppt_y</p:attrName>
                                        </p:attrNameLst>
                                      </p:cBhvr>
                                    </p:animMotion>
                                  </p:childTnLst>
                                </p:cTn>
                              </p:par>
                              <p:par>
                                <p:cTn id="45" presetID="0" presetClass="path" presetSubtype="0" accel="50000" decel="50000" fill="hold" nodeType="withEffect">
                                  <p:stCondLst>
                                    <p:cond delay="700"/>
                                  </p:stCondLst>
                                  <p:childTnLst>
                                    <p:animMotion origin="layout" path="M 1.94444E-6 3.71733E-6 L -0.0092 -0.07171 " pathEditMode="relative" rAng="0" ptsTypes="AA">
                                      <p:cBhvr>
                                        <p:cTn id="46" dur="2000" fill="hold"/>
                                        <p:tgtEl>
                                          <p:spTgt spid="44"/>
                                        </p:tgtEl>
                                        <p:attrNameLst>
                                          <p:attrName>ppt_x</p:attrName>
                                          <p:attrName>ppt_y</p:attrName>
                                        </p:attrNameLst>
                                      </p:cBhvr>
                                      <p:rCtr x="-500" y="-3600"/>
                                    </p:animMotion>
                                  </p:childTnLst>
                                </p:cTn>
                              </p:par>
                              <p:par>
                                <p:cTn id="47" presetID="0" presetClass="path" presetSubtype="0" accel="50000" decel="50000" fill="hold" grpId="1" nodeType="withEffect">
                                  <p:stCondLst>
                                    <p:cond delay="0"/>
                                  </p:stCondLst>
                                  <p:childTnLst>
                                    <p:animMotion origin="layout" path="M 0.275 -0.07772 L 0.30417 -0.04996 " pathEditMode="relative" rAng="0" ptsTypes="AA">
                                      <p:cBhvr>
                                        <p:cTn id="48" dur="2000" fill="hold"/>
                                        <p:tgtEl>
                                          <p:spTgt spid="39"/>
                                        </p:tgtEl>
                                        <p:attrNameLst>
                                          <p:attrName>ppt_x</p:attrName>
                                          <p:attrName>ppt_y</p:attrName>
                                        </p:attrNameLst>
                                      </p:cBhvr>
                                      <p:rCtr x="1500" y="1400"/>
                                    </p:animMotion>
                                  </p:childTnLst>
                                </p:cTn>
                              </p:par>
                            </p:childTnLst>
                          </p:cTn>
                        </p:par>
                        <p:par>
                          <p:cTn id="49" fill="hold">
                            <p:stCondLst>
                              <p:cond delay="9100"/>
                            </p:stCondLst>
                            <p:childTnLst>
                              <p:par>
                                <p:cTn id="50" presetID="0" presetClass="path" presetSubtype="0" accel="50000" decel="50000" fill="hold" nodeType="afterEffect">
                                  <p:stCondLst>
                                    <p:cond delay="0"/>
                                  </p:stCondLst>
                                  <p:childTnLst>
                                    <p:animMotion origin="layout" path="M -0.01667 0.18876 L -0.25 0.27759 " pathEditMode="relative" ptsTypes="AA">
                                      <p:cBhvr>
                                        <p:cTn id="51" dur="2000" fill="hold"/>
                                        <p:tgtEl>
                                          <p:spTgt spid="47"/>
                                        </p:tgtEl>
                                        <p:attrNameLst>
                                          <p:attrName>ppt_x</p:attrName>
                                          <p:attrName>ppt_y</p:attrName>
                                        </p:attrNameLst>
                                      </p:cBhvr>
                                    </p:animMotion>
                                  </p:childTnLst>
                                </p:cTn>
                              </p:par>
                              <p:par>
                                <p:cTn id="52" presetID="1" presetClass="exit" presetSubtype="0" fill="hold" grpId="2" nodeType="withEffect">
                                  <p:stCondLst>
                                    <p:cond delay="0"/>
                                  </p:stCondLst>
                                  <p:childTnLst>
                                    <p:set>
                                      <p:cBhvr>
                                        <p:cTn id="53" dur="1" fill="hold">
                                          <p:stCondLst>
                                            <p:cond delay="0"/>
                                          </p:stCondLst>
                                        </p:cTn>
                                        <p:tgtEl>
                                          <p:spTgt spid="39"/>
                                        </p:tgtEl>
                                        <p:attrNameLst>
                                          <p:attrName>style.visibility</p:attrName>
                                        </p:attrNameLst>
                                      </p:cBhvr>
                                      <p:to>
                                        <p:strVal val="hidden"/>
                                      </p:to>
                                    </p:set>
                                  </p:childTnLst>
                                </p:cTn>
                              </p:par>
                              <p:par>
                                <p:cTn id="54" presetID="1" presetClass="entr" presetSubtype="0" fill="hold" grpId="4"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0" presetClass="path" presetSubtype="0" accel="50000" decel="50000" fill="hold" grpId="3" nodeType="withEffect">
                                  <p:stCondLst>
                                    <p:cond delay="0"/>
                                  </p:stCondLst>
                                  <p:childTnLst>
                                    <p:animMotion origin="layout" path="M 0 0 L -0.125 0.11103 " pathEditMode="relative" ptsTypes="AA">
                                      <p:cBhvr>
                                        <p:cTn id="57" dur="2000" fill="hold"/>
                                        <p:tgtEl>
                                          <p:spTgt spid="50"/>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0092 -0.07171 L -0.14254 -0.0273 " pathEditMode="relative" rAng="0" ptsTypes="AA">
                                      <p:cBhvr>
                                        <p:cTn id="59" dur="2000" fill="hold"/>
                                        <p:tgtEl>
                                          <p:spTgt spid="44"/>
                                        </p:tgtEl>
                                        <p:attrNameLst>
                                          <p:attrName>ppt_x</p:attrName>
                                          <p:attrName>ppt_y</p:attrName>
                                        </p:attrNameLst>
                                      </p:cBhvr>
                                      <p:rCtr x="-6700" y="2200"/>
                                    </p:animMotion>
                                  </p:childTnLst>
                                </p:cTn>
                              </p:par>
                              <p:par>
                                <p:cTn id="60" presetID="0" presetClass="path" presetSubtype="0" accel="50000" decel="50000" fill="hold" nodeType="withEffect">
                                  <p:stCondLst>
                                    <p:cond delay="1700"/>
                                  </p:stCondLst>
                                  <p:childTnLst>
                                    <p:animMotion origin="layout" path="M 0.075 0.02221 L 0.03247 0.1499 " pathEditMode="relative" rAng="0" ptsTypes="AA">
                                      <p:cBhvr>
                                        <p:cTn id="61" dur="2000" fill="hold"/>
                                        <p:tgtEl>
                                          <p:spTgt spid="6"/>
                                        </p:tgtEl>
                                        <p:attrNameLst>
                                          <p:attrName>ppt_x</p:attrName>
                                          <p:attrName>ppt_y</p:attrName>
                                        </p:attrNameLst>
                                      </p:cBhvr>
                                      <p:rCtr x="-2100" y="6400"/>
                                    </p:animMotion>
                                  </p:childTnLst>
                                </p:cTn>
                              </p:par>
                              <p:par>
                                <p:cTn id="62" presetID="0" presetClass="path" presetSubtype="0" accel="50000" decel="50000" fill="hold" nodeType="withEffect">
                                  <p:stCondLst>
                                    <p:cond delay="1500"/>
                                  </p:stCondLst>
                                  <p:childTnLst>
                                    <p:animMotion origin="layout" path="M 0.26666 9.41476E-7 L 0.15 9.41476E-7 " pathEditMode="relative" ptsTypes="AA">
                                      <p:cBhvr>
                                        <p:cTn id="63" dur="1500" fill="hold"/>
                                        <p:tgtEl>
                                          <p:spTgt spid="43"/>
                                        </p:tgtEl>
                                        <p:attrNameLst>
                                          <p:attrName>ppt_x</p:attrName>
                                          <p:attrName>ppt_y</p:attrName>
                                        </p:attrNameLst>
                                      </p:cBhvr>
                                    </p:animMotion>
                                  </p:childTnLst>
                                </p:cTn>
                              </p:par>
                              <p:par>
                                <p:cTn id="64" presetID="0" presetClass="path" presetSubtype="0" accel="50000" decel="50000" fill="hold" nodeType="withEffect">
                                  <p:stCondLst>
                                    <p:cond delay="500"/>
                                  </p:stCondLst>
                                  <p:childTnLst>
                                    <p:animMotion origin="layout" path="M 0.275 3.77516E-6 L 0.15834 3.77516E-6 " pathEditMode="relative" ptsTypes="AA">
                                      <p:cBhvr>
                                        <p:cTn id="65" dur="2000" fill="hold"/>
                                        <p:tgtEl>
                                          <p:spTgt spid="3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32656 0.05205 L 0.25156 0.14088 " pathEditMode="relative" ptsTypes="AA">
                                      <p:cBhvr>
                                        <p:cTn id="67" dur="2000" fill="hold"/>
                                        <p:tgtEl>
                                          <p:spTgt spid="2"/>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29166 -0.07772 L 0.20833 -0.03331 " pathEditMode="relative" rAng="0" ptsTypes="AA">
                                      <p:cBhvr>
                                        <p:cTn id="69" dur="2000" fill="hold"/>
                                        <p:tgtEl>
                                          <p:spTgt spid="18"/>
                                        </p:tgtEl>
                                        <p:attrNameLst>
                                          <p:attrName>ppt_x</p:attrName>
                                          <p:attrName>ppt_y</p:attrName>
                                        </p:attrNameLst>
                                      </p:cBhvr>
                                      <p:rCtr x="-4200" y="2200"/>
                                    </p:animMotion>
                                  </p:childTnLst>
                                </p:cTn>
                              </p:par>
                              <p:par>
                                <p:cTn id="70" presetID="1" presetClass="exit" presetSubtype="0" fill="hold" nodeType="withEffect">
                                  <p:stCondLst>
                                    <p:cond delay="3000"/>
                                  </p:stCondLst>
                                  <p:childTnLst>
                                    <p:set>
                                      <p:cBhvr>
                                        <p:cTn id="71" dur="1" fill="hold">
                                          <p:stCondLst>
                                            <p:cond delay="0"/>
                                          </p:stCondLst>
                                        </p:cTn>
                                        <p:tgtEl>
                                          <p:spTgt spid="36"/>
                                        </p:tgtEl>
                                        <p:attrNameLst>
                                          <p:attrName>style.visibility</p:attrName>
                                        </p:attrNameLst>
                                      </p:cBhvr>
                                      <p:to>
                                        <p:strVal val="hidden"/>
                                      </p:to>
                                    </p:set>
                                  </p:childTnLst>
                                </p:cTn>
                              </p:par>
                              <p:par>
                                <p:cTn id="72" presetID="1" presetClass="entr" presetSubtype="0" fill="hold" nodeType="withEffect">
                                  <p:stCondLst>
                                    <p:cond delay="3000"/>
                                  </p:stCondLst>
                                  <p:childTnLst>
                                    <p:set>
                                      <p:cBhvr>
                                        <p:cTn id="73" dur="1" fill="hold">
                                          <p:stCondLst>
                                            <p:cond delay="0"/>
                                          </p:stCondLst>
                                        </p:cTn>
                                        <p:tgtEl>
                                          <p:spTgt spid="51"/>
                                        </p:tgtEl>
                                        <p:attrNameLst>
                                          <p:attrName>style.visibility</p:attrName>
                                        </p:attrNameLst>
                                      </p:cBhvr>
                                      <p:to>
                                        <p:strVal val="visible"/>
                                      </p:to>
                                    </p:set>
                                  </p:childTnLst>
                                </p:cTn>
                              </p:par>
                              <p:par>
                                <p:cTn id="74" presetID="0" presetClass="path" presetSubtype="0" accel="50000" decel="50000" fill="hold" nodeType="withEffect">
                                  <p:stCondLst>
                                    <p:cond delay="3000"/>
                                  </p:stCondLst>
                                  <p:childTnLst>
                                    <p:animMotion origin="layout" path="M 0 -6.79158E-6 L 0 0.18875 " pathEditMode="relative" ptsTypes="AA">
                                      <p:cBhvr>
                                        <p:cTn id="75" dur="2000" fill="hold"/>
                                        <p:tgtEl>
                                          <p:spTgt spid="51"/>
                                        </p:tgtEl>
                                        <p:attrNameLst>
                                          <p:attrName>ppt_x</p:attrName>
                                          <p:attrName>ppt_y</p:attrName>
                                        </p:attrNameLst>
                                      </p:cBhvr>
                                    </p:animMotion>
                                  </p:childTnLst>
                                </p:cTn>
                              </p:par>
                              <p:par>
                                <p:cTn id="76" presetID="1" presetClass="exit" presetSubtype="0" fill="hold" nodeType="withEffect">
                                  <p:stCondLst>
                                    <p:cond delay="500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ntr" presetSubtype="0" fill="hold" nodeType="withEffect">
                                  <p:stCondLst>
                                    <p:cond delay="500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xit" presetSubtype="0" fill="hold" nodeType="withEffect">
                                  <p:stCondLst>
                                    <p:cond delay="300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ntr" presetSubtype="0" fill="hold" nodeType="withEffect">
                                  <p:stCondLst>
                                    <p:cond delay="3000"/>
                                  </p:stCondLst>
                                  <p:childTnLst>
                                    <p:set>
                                      <p:cBhvr>
                                        <p:cTn id="83" dur="1" fill="hold">
                                          <p:stCondLst>
                                            <p:cond delay="0"/>
                                          </p:stCondLst>
                                        </p:cTn>
                                        <p:tgtEl>
                                          <p:spTgt spid="55"/>
                                        </p:tgtEl>
                                        <p:attrNameLst>
                                          <p:attrName>style.visibility</p:attrName>
                                        </p:attrNameLst>
                                      </p:cBhvr>
                                      <p:to>
                                        <p:strVal val="visible"/>
                                      </p:to>
                                    </p:set>
                                  </p:childTnLst>
                                </p:cTn>
                              </p:par>
                              <p:par>
                                <p:cTn id="84" presetID="0" presetClass="path" presetSubtype="0" accel="50000" decel="50000" fill="hold" nodeType="withEffect">
                                  <p:stCondLst>
                                    <p:cond delay="3000"/>
                                  </p:stCondLst>
                                  <p:childTnLst>
                                    <p:animMotion origin="layout" path="M 0 6.79158E-6 L 0 -0.05551 " pathEditMode="relative" ptsTypes="AA">
                                      <p:cBhvr>
                                        <p:cTn id="85" dur="2000" fill="hold"/>
                                        <p:tgtEl>
                                          <p:spTgt spid="55"/>
                                        </p:tgtEl>
                                        <p:attrNameLst>
                                          <p:attrName>ppt_x</p:attrName>
                                          <p:attrName>ppt_y</p:attrName>
                                        </p:attrNameLst>
                                      </p:cBhvr>
                                    </p:animMotion>
                                  </p:childTnLst>
                                </p:cTn>
                              </p:par>
                              <p:par>
                                <p:cTn id="86" presetID="1" presetClass="exit" presetSubtype="0" fill="hold" nodeType="withEffect">
                                  <p:stCondLst>
                                    <p:cond delay="500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ntr" presetSubtype="0" fill="hold" nodeType="withEffect">
                                  <p:stCondLst>
                                    <p:cond delay="5000"/>
                                  </p:stCondLst>
                                  <p:childTnLst>
                                    <p:set>
                                      <p:cBhvr>
                                        <p:cTn id="89" dur="1" fill="hold">
                                          <p:stCondLst>
                                            <p:cond delay="0"/>
                                          </p:stCondLst>
                                        </p:cTn>
                                        <p:tgtEl>
                                          <p:spTgt spid="58"/>
                                        </p:tgtEl>
                                        <p:attrNameLst>
                                          <p:attrName>style.visibility</p:attrName>
                                        </p:attrNameLst>
                                      </p:cBhvr>
                                      <p:to>
                                        <p:strVal val="visible"/>
                                      </p:to>
                                    </p:set>
                                  </p:childTnLst>
                                </p:cTn>
                              </p:par>
                              <p:par>
                                <p:cTn id="90" presetID="1" presetClass="entr" presetSubtype="0" fill="hold" nodeType="withEffect">
                                  <p:stCondLst>
                                    <p:cond delay="3000"/>
                                  </p:stCondLst>
                                  <p:childTnLst>
                                    <p:set>
                                      <p:cBhvr>
                                        <p:cTn id="91" dur="1" fill="hold">
                                          <p:stCondLst>
                                            <p:cond delay="0"/>
                                          </p:stCondLst>
                                        </p:cTn>
                                        <p:tgtEl>
                                          <p:spTgt spid="62"/>
                                        </p:tgtEl>
                                        <p:attrNameLst>
                                          <p:attrName>style.visibility</p:attrName>
                                        </p:attrNameLst>
                                      </p:cBhvr>
                                      <p:to>
                                        <p:strVal val="visible"/>
                                      </p:to>
                                    </p:set>
                                  </p:childTnLst>
                                </p:cTn>
                              </p:par>
                              <p:par>
                                <p:cTn id="92" presetID="1" presetClass="exit" presetSubtype="0" fill="hold" nodeType="withEffect">
                                  <p:stCondLst>
                                    <p:cond delay="5000"/>
                                  </p:stCondLst>
                                  <p:childTnLst>
                                    <p:set>
                                      <p:cBhvr>
                                        <p:cTn id="93" dur="1" fill="hold">
                                          <p:stCondLst>
                                            <p:cond delay="0"/>
                                          </p:stCondLst>
                                        </p:cTn>
                                        <p:tgtEl>
                                          <p:spTgt spid="62"/>
                                        </p:tgtEl>
                                        <p:attrNameLst>
                                          <p:attrName>style.visibility</p:attrName>
                                        </p:attrNameLst>
                                      </p:cBhvr>
                                      <p:to>
                                        <p:strVal val="hidden"/>
                                      </p:to>
                                    </p:set>
                                  </p:childTnLst>
                                </p:cTn>
                              </p:par>
                              <p:par>
                                <p:cTn id="94" presetID="1" presetClass="entr" presetSubtype="0" fill="hold" nodeType="withEffect">
                                  <p:stCondLst>
                                    <p:cond delay="300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xit" presetSubtype="0" fill="hold" nodeType="withEffect">
                                  <p:stCondLst>
                                    <p:cond delay="5000"/>
                                  </p:stCondLst>
                                  <p:childTnLst>
                                    <p:set>
                                      <p:cBhvr>
                                        <p:cTn id="97" dur="1" fill="hold">
                                          <p:stCondLst>
                                            <p:cond delay="0"/>
                                          </p:stCondLst>
                                        </p:cTn>
                                        <p:tgtEl>
                                          <p:spTgt spid="65"/>
                                        </p:tgtEl>
                                        <p:attrNameLst>
                                          <p:attrName>style.visibility</p:attrName>
                                        </p:attrNameLst>
                                      </p:cBhvr>
                                      <p:to>
                                        <p:strVal val="hidden"/>
                                      </p:to>
                                    </p:set>
                                  </p:childTnLst>
                                </p:cTn>
                              </p:par>
                              <p:par>
                                <p:cTn id="98" presetID="1" presetClass="entr" presetSubtype="0" fill="hold" nodeType="withEffect">
                                  <p:stCondLst>
                                    <p:cond delay="3700"/>
                                  </p:stCondLst>
                                  <p:childTnLst>
                                    <p:set>
                                      <p:cBhvr>
                                        <p:cTn id="99" dur="1" fill="hold">
                                          <p:stCondLst>
                                            <p:cond delay="0"/>
                                          </p:stCondLst>
                                        </p:cTn>
                                        <p:tgtEl>
                                          <p:spTgt spid="68"/>
                                        </p:tgtEl>
                                        <p:attrNameLst>
                                          <p:attrName>style.visibility</p:attrName>
                                        </p:attrNameLst>
                                      </p:cBhvr>
                                      <p:to>
                                        <p:strVal val="visible"/>
                                      </p:to>
                                    </p:set>
                                  </p:childTnLst>
                                </p:cTn>
                              </p:par>
                              <p:par>
                                <p:cTn id="100" presetID="1" presetClass="exit" presetSubtype="0" fill="hold" nodeType="withEffect">
                                  <p:stCondLst>
                                    <p:cond delay="5000"/>
                                  </p:stCondLst>
                                  <p:childTnLst>
                                    <p:set>
                                      <p:cBhvr>
                                        <p:cTn id="101"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8" grpId="1" animBg="1"/>
      <p:bldP spid="39" grpId="0" animBg="1"/>
      <p:bldP spid="39" grpId="1" animBg="1"/>
      <p:bldP spid="39" grpId="2" animBg="1"/>
      <p:bldP spid="46" grpId="0" animBg="1"/>
      <p:bldP spid="46" grpId="1" animBg="1"/>
      <p:bldP spid="50" grpId="3" animBg="1"/>
      <p:bldP spid="50"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R/HL/LJ:</a:t>
            </a:r>
            <a:r>
              <a:rPr lang="en-US" dirty="0"/>
              <a:t> Count RT. </a:t>
            </a:r>
            <a:r>
              <a:rPr lang="en-US" b="1" dirty="0"/>
              <a:t>U/BJ</a:t>
            </a:r>
            <a:r>
              <a:rPr lang="en-US" dirty="0"/>
              <a:t>: Count KT.</a:t>
            </a:r>
          </a:p>
          <a:p>
            <a:pPr marL="109728" indent="0">
              <a:buNone/>
            </a:pPr>
            <a:endParaRPr lang="en-US" dirty="0"/>
          </a:p>
          <a:p>
            <a:r>
              <a:rPr lang="en-US" b="1" dirty="0"/>
              <a:t>U/BJ:</a:t>
            </a:r>
            <a:r>
              <a:rPr lang="en-US" dirty="0"/>
              <a:t> Work together to communicate with KT &amp;</a:t>
            </a:r>
          </a:p>
          <a:p>
            <a:pPr marL="109728" indent="0">
              <a:buNone/>
            </a:pPr>
            <a:r>
              <a:rPr lang="en-US" dirty="0"/>
              <a:t>   HC regarding KT players being w/in 5 YDS of </a:t>
            </a:r>
          </a:p>
          <a:p>
            <a:pPr marL="109728" indent="0">
              <a:buNone/>
            </a:pPr>
            <a:r>
              <a:rPr lang="en-US" dirty="0"/>
              <a:t>   the Free Kick Line, 4 players on both sides</a:t>
            </a:r>
          </a:p>
          <a:p>
            <a:pPr marL="109728" indent="0">
              <a:buNone/>
            </a:pPr>
            <a:r>
              <a:rPr lang="en-US" dirty="0"/>
              <a:t>   of the Kicker, &amp; no “Pop up Kicks”.</a:t>
            </a:r>
          </a:p>
          <a:p>
            <a:pPr marL="109728" indent="0">
              <a:buNone/>
            </a:pPr>
            <a:endParaRPr lang="en-US" dirty="0"/>
          </a:p>
          <a:p>
            <a:r>
              <a:rPr lang="en-US" b="1" dirty="0"/>
              <a:t>BJ:</a:t>
            </a:r>
            <a:r>
              <a:rPr lang="en-US" dirty="0"/>
              <a:t> Calls “within 5 YDS”. </a:t>
            </a:r>
            <a:r>
              <a:rPr lang="en-US" b="1" dirty="0"/>
              <a:t>BJ/U</a:t>
            </a:r>
            <a:r>
              <a:rPr lang="en-US" dirty="0"/>
              <a:t>: Can call less</a:t>
            </a:r>
          </a:p>
          <a:p>
            <a:pPr marL="109728" indent="0">
              <a:buNone/>
            </a:pPr>
            <a:r>
              <a:rPr lang="en-US" dirty="0"/>
              <a:t>   than 4 KT players on either side of Kicker at </a:t>
            </a:r>
          </a:p>
          <a:p>
            <a:pPr marL="109728" indent="0">
              <a:buNone/>
            </a:pPr>
            <a:r>
              <a:rPr lang="en-US" dirty="0">
                <a:solidFill>
                  <a:srgbClr val="FF0000"/>
                </a:solidFill>
              </a:rPr>
              <a:t>   </a:t>
            </a:r>
            <a:r>
              <a:rPr lang="en-US" dirty="0"/>
              <a:t>at the kick</a:t>
            </a:r>
            <a:r>
              <a:rPr lang="en-US" dirty="0">
                <a:solidFill>
                  <a:srgbClr val="FF0000"/>
                </a:solidFill>
              </a:rPr>
              <a:t>.</a:t>
            </a:r>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3511080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Touchback</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4577766"/>
            <a:ext cx="473176" cy="375234"/>
          </a:xfrm>
          <a:prstGeom prst="rect">
            <a:avLst/>
          </a:prstGeom>
          <a:noFill/>
          <a:ln w="9525">
            <a:noFill/>
            <a:miter lim="800000"/>
            <a:headEnd/>
            <a:tailEnd/>
          </a:ln>
          <a:effectLst/>
        </p:spPr>
      </p:pic>
      <p:pic>
        <p:nvPicPr>
          <p:cNvPr id="46" name="Picture 45" descr="beanbag.jpg"/>
          <p:cNvPicPr>
            <a:picLocks noChangeAspect="1"/>
          </p:cNvPicPr>
          <p:nvPr/>
        </p:nvPicPr>
        <p:blipFill>
          <a:blip r:embed="rId9" cstate="print"/>
          <a:stretch>
            <a:fillRect/>
          </a:stretch>
        </p:blipFill>
        <p:spPr>
          <a:xfrm rot="2586460">
            <a:off x="7598600" y="4714257"/>
            <a:ext cx="146344" cy="218186"/>
          </a:xfrm>
          <a:prstGeom prst="rect">
            <a:avLst/>
          </a:prstGeom>
        </p:spPr>
      </p:pic>
      <p:pic>
        <p:nvPicPr>
          <p:cNvPr id="45" name="Picture 4"/>
          <p:cNvPicPr>
            <a:picLocks noChangeAspect="1" noChangeArrowheads="1"/>
          </p:cNvPicPr>
          <p:nvPr/>
        </p:nvPicPr>
        <p:blipFill>
          <a:blip r:embed="rId10" cstate="print"/>
          <a:srcRect/>
          <a:stretch>
            <a:fillRect/>
          </a:stretch>
        </p:blipFill>
        <p:spPr bwMode="auto">
          <a:xfrm>
            <a:off x="7239000" y="4419600"/>
            <a:ext cx="534483" cy="638842"/>
          </a:xfrm>
          <a:prstGeom prst="rect">
            <a:avLst/>
          </a:prstGeom>
          <a:noFill/>
          <a:ln w="9525">
            <a:noFill/>
            <a:miter lim="800000"/>
            <a:headEnd/>
            <a:tailEnd/>
          </a:ln>
        </p:spPr>
      </p:pic>
      <p:pic>
        <p:nvPicPr>
          <p:cNvPr id="47" name="Picture 6"/>
          <p:cNvPicPr>
            <a:picLocks noChangeAspect="1" noChangeArrowheads="1"/>
          </p:cNvPicPr>
          <p:nvPr/>
        </p:nvPicPr>
        <p:blipFill>
          <a:blip r:embed="rId11"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39424" y="3174474"/>
            <a:ext cx="421361" cy="334143"/>
          </a:xfrm>
          <a:prstGeom prst="rect">
            <a:avLst/>
          </a:prstGeom>
          <a:noFill/>
          <a:ln w="9525">
            <a:noFill/>
            <a:miter lim="800000"/>
            <a:headEnd/>
            <a:tailEnd/>
          </a:ln>
        </p:spPr>
      </p:pic>
    </p:spTree>
    <p:extLst>
      <p:ext uri="{BB962C8B-B14F-4D97-AF65-F5344CB8AC3E}">
        <p14:creationId xmlns:p14="http://schemas.microsoft.com/office/powerpoint/2010/main" val="14914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0833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0833 -3.58316E-6 C -0.01649 -0.10988 0.07552 -0.21976 0.16788 -0.23479 C 0.26025 -0.24983 0.35313 -0.17002 0.44601 -0.08999 " pathEditMode="relative" ptsTypes="aaA">
                                      <p:cBhvr>
                                        <p:cTn id="9" dur="2000" fill="hold"/>
                                        <p:tgtEl>
                                          <p:spTgt spid="11"/>
                                        </p:tgtEl>
                                        <p:attrNameLst>
                                          <p:attrName>ppt_x</p:attrName>
                                          <p:attrName>ppt_y</p:attrName>
                                        </p:attrNameLst>
                                      </p:cBhvr>
                                    </p:animMotion>
                                  </p:childTnLst>
                                </p:cTn>
                              </p:par>
                              <p:par>
                                <p:cTn id="10" presetID="1" presetClass="exit" presetSubtype="0" fill="hold" nodeType="withEffect">
                                  <p:stCondLst>
                                    <p:cond delay="1600"/>
                                  </p:stCondLst>
                                  <p:childTnLst>
                                    <p:set>
                                      <p:cBhvr>
                                        <p:cTn id="11" dur="1" fill="hold">
                                          <p:stCondLst>
                                            <p:cond delay="0"/>
                                          </p:stCondLst>
                                        </p:cTn>
                                        <p:tgtEl>
                                          <p:spTgt spid="44"/>
                                        </p:tgtEl>
                                        <p:attrNameLst>
                                          <p:attrName>style.visibility</p:attrName>
                                        </p:attrNameLst>
                                      </p:cBhvr>
                                      <p:to>
                                        <p:strVal val="hidden"/>
                                      </p:to>
                                    </p:set>
                                  </p:childTnLst>
                                </p:cTn>
                              </p:par>
                              <p:par>
                                <p:cTn id="12" presetID="1" presetClass="entr" presetSubtype="0" fill="hold" nodeType="withEffect">
                                  <p:stCondLst>
                                    <p:cond delay="1600"/>
                                  </p:stCondLst>
                                  <p:childTnLst>
                                    <p:set>
                                      <p:cBhvr>
                                        <p:cTn id="13" dur="1" fill="hold">
                                          <p:stCondLst>
                                            <p:cond delay="0"/>
                                          </p:stCondLst>
                                        </p:cTn>
                                        <p:tgtEl>
                                          <p:spTgt spid="45"/>
                                        </p:tgtEl>
                                        <p:attrNameLst>
                                          <p:attrName>style.visibility</p:attrName>
                                        </p:attrNameLst>
                                      </p:cBhvr>
                                      <p:to>
                                        <p:strVal val="visible"/>
                                      </p:to>
                                    </p:set>
                                  </p:childTnLst>
                                </p:cTn>
                              </p:par>
                              <p:par>
                                <p:cTn id="14" presetID="56" presetClass="path" presetSubtype="0" accel="50000" decel="50000" fill="hold" nodeType="withEffect">
                                  <p:stCondLst>
                                    <p:cond delay="1600"/>
                                  </p:stCondLst>
                                  <p:childTnLst>
                                    <p:animMotion origin="layout" path="M -3.33333E-6 1.08952E-6 L -0.07083 -0.02429 " pathEditMode="relative" rAng="0" ptsTypes="AA">
                                      <p:cBhvr>
                                        <p:cTn id="15" dur="2000" fill="hold"/>
                                        <p:tgtEl>
                                          <p:spTgt spid="45"/>
                                        </p:tgtEl>
                                        <p:attrNameLst>
                                          <p:attrName>ppt_x</p:attrName>
                                          <p:attrName>ppt_y</p:attrName>
                                        </p:attrNameLst>
                                      </p:cBhvr>
                                      <p:rCtr x="-3500" y="-1200"/>
                                    </p:animMotion>
                                  </p:childTnLst>
                                </p:cTn>
                              </p:par>
                              <p:par>
                                <p:cTn id="16" presetID="1" presetClass="exit" presetSubtype="0" fill="hold" nodeType="withEffect">
                                  <p:stCondLst>
                                    <p:cond delay="160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a:p>
          <a:p>
            <a:r>
              <a:rPr lang="en-US" b="1" dirty="0"/>
              <a:t>BJ/U</a:t>
            </a:r>
            <a:r>
              <a:rPr lang="en-US" dirty="0"/>
              <a:t>: GP Upright – Your choice as to which upright to cover.</a:t>
            </a:r>
          </a:p>
          <a:p>
            <a:endParaRPr lang="en-US" dirty="0"/>
          </a:p>
          <a:p>
            <a:r>
              <a:rPr lang="en-US" b="1" dirty="0"/>
              <a:t>HL/LJ: </a:t>
            </a:r>
            <a:r>
              <a:rPr lang="en-US" dirty="0"/>
              <a:t>Stand 15 YDS wider than all KT Players. </a:t>
            </a:r>
          </a:p>
          <a:p>
            <a:endParaRPr lang="en-US" dirty="0"/>
          </a:p>
          <a:p>
            <a:r>
              <a:rPr lang="en-US" b="1" dirty="0"/>
              <a:t>BJ/U</a:t>
            </a:r>
            <a:r>
              <a:rPr lang="en-US" dirty="0"/>
              <a:t>:  If the FGA is not good, signal “No Score” followed by the TB Signal if the FB breaks the GL plane.  </a:t>
            </a:r>
            <a:r>
              <a:rPr lang="en-US" b="1" dirty="0"/>
              <a:t>U</a:t>
            </a:r>
            <a:r>
              <a:rPr lang="en-US" dirty="0"/>
              <a:t> sounds his/her whistle.</a:t>
            </a:r>
          </a:p>
          <a:p>
            <a:endParaRPr lang="en-US" dirty="0"/>
          </a:p>
          <a:p>
            <a:r>
              <a:rPr lang="en-US" b="1" dirty="0"/>
              <a:t>R</a:t>
            </a:r>
            <a:r>
              <a:rPr lang="en-US" dirty="0"/>
              <a:t>: Help</a:t>
            </a:r>
            <a:r>
              <a:rPr lang="en-US" b="1" dirty="0"/>
              <a:t> U </a:t>
            </a:r>
            <a:r>
              <a:rPr lang="en-US" dirty="0"/>
              <a:t>with direct contact on the center.  Count 1001 &amp; 1002.</a:t>
            </a:r>
          </a:p>
        </p:txBody>
      </p:sp>
      <p:sp>
        <p:nvSpPr>
          <p:cNvPr id="3" name="Title 2"/>
          <p:cNvSpPr>
            <a:spLocks noGrp="1"/>
          </p:cNvSpPr>
          <p:nvPr>
            <p:ph type="title"/>
          </p:nvPr>
        </p:nvSpPr>
        <p:spPr/>
        <p:txBody>
          <a:bodyPr>
            <a:normAutofit/>
          </a:bodyPr>
          <a:lstStyle/>
          <a:p>
            <a:r>
              <a:rPr lang="en-US" dirty="0"/>
              <a:t>Field Goal Mechanics (FGM) POE</a:t>
            </a:r>
          </a:p>
        </p:txBody>
      </p:sp>
    </p:spTree>
    <p:extLst>
      <p:ext uri="{BB962C8B-B14F-4D97-AF65-F5344CB8AC3E}">
        <p14:creationId xmlns:p14="http://schemas.microsoft.com/office/powerpoint/2010/main" val="2054887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Right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4246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48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15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4246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267200" y="5101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2628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720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339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3821813"/>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24600" y="3805649"/>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743200" y="5235718"/>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419600" y="4034249"/>
            <a:ext cx="228600" cy="22145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Left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127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935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88924" y="34671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36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03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22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079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98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175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031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26924" y="34671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127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560324" y="5143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27124" y="43053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223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175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983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031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935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255524" y="4762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64924" y="4381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079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93324" y="38642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12924" y="38481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410199" y="52578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407924" y="4076700"/>
            <a:ext cx="228600" cy="22145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Short FG (Inside +20 YL)</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495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40547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24600" y="40386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743200" y="53340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9"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10" cstate="print"/>
          <a:srcRect/>
          <a:stretch>
            <a:fillRect/>
          </a:stretch>
        </p:blipFill>
        <p:spPr bwMode="auto">
          <a:xfrm>
            <a:off x="4419600" y="4267200"/>
            <a:ext cx="228600" cy="221457"/>
          </a:xfrm>
          <a:prstGeom prst="rect">
            <a:avLst/>
          </a:prstGeom>
          <a:noFill/>
        </p:spPr>
      </p:pic>
      <p:sp>
        <p:nvSpPr>
          <p:cNvPr id="46" name="Oval Callout 45"/>
          <p:cNvSpPr/>
          <p:nvPr/>
        </p:nvSpPr>
        <p:spPr>
          <a:xfrm>
            <a:off x="2971800" y="31242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9.41476E-7 L 3.33333E-6 0.09993 " pathEditMode="relative" ptsTypes="AA">
                                      <p:cBhvr>
                                        <p:cTn id="10" dur="2000" fill="hold"/>
                                        <p:tgtEl>
                                          <p:spTgt spid="36"/>
                                        </p:tgtEl>
                                        <p:attrNameLst>
                                          <p:attrName>ppt_x</p:attrName>
                                          <p:attrName>ppt_y</p:attrName>
                                        </p:attrNameLst>
                                      </p:cBhvr>
                                    </p:animMotion>
                                  </p:childTnLst>
                                </p:cTn>
                              </p:par>
                              <p:par>
                                <p:cTn id="11" presetID="0" presetClass="path" presetSubtype="0" accel="50000" decel="50000" fill="hold" grpId="0" nodeType="withEffect">
                                  <p:stCondLst>
                                    <p:cond delay="600"/>
                                  </p:stCondLst>
                                  <p:childTnLst>
                                    <p:animMotion origin="layout" path="M -6.66667E-6 1.70021E-6 L 0.01666 -0.07772 " pathEditMode="relative" ptsTypes="A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3.33333E-6 0.09993 L -0.025 -0.56627 " pathEditMode="relative" ptsTypes="AA">
                                      <p:cBhvr>
                                        <p:cTn id="14" dur="2000" fill="hold"/>
                                        <p:tgtEl>
                                          <p:spTgt spid="36"/>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0 7.76699E-7 L 0.0526 7.76699E-7 " pathEditMode="relative" rAng="0" ptsTypes="AA">
                                      <p:cBhvr>
                                        <p:cTn id="16" dur="2000" fill="hold"/>
                                        <p:tgtEl>
                                          <p:spTgt spid="35"/>
                                        </p:tgtEl>
                                        <p:attrNameLst>
                                          <p:attrName>ppt_x</p:attrName>
                                          <p:attrName>ppt_y</p:attrName>
                                        </p:attrNameLst>
                                      </p:cBhvr>
                                      <p:rCtr x="2622" y="0"/>
                                    </p:animMotion>
                                  </p:childTnLst>
                                </p:cTn>
                              </p:par>
                              <p:par>
                                <p:cTn id="17" presetID="0" presetClass="path" presetSubtype="0" accel="50000" decel="50000" fill="hold" nodeType="withEffect">
                                  <p:stCondLst>
                                    <p:cond delay="2000"/>
                                  </p:stCondLst>
                                  <p:childTnLst>
                                    <p:animMotion origin="layout" path="M 1.11111E-6 -2.70458E-6 L -0.05556 -2.70458E-6 " pathEditMode="relative" rAng="0" ptsTypes="AA">
                                      <p:cBhvr>
                                        <p:cTn id="18" dur="2000" fill="hold"/>
                                        <p:tgtEl>
                                          <p:spTgt spid="43"/>
                                        </p:tgtEl>
                                        <p:attrNameLst>
                                          <p:attrName>ppt_x</p:attrName>
                                          <p:attrName>ppt_y</p:attrName>
                                        </p:attrNameLst>
                                      </p:cBhvr>
                                      <p:rCtr x="-2778" y="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2.64168E-6 L 1.11111E-6 0.06662 " pathEditMode="relative" ptsTypes="AA">
                                      <p:cBhvr>
                                        <p:cTn id="22" dur="2000" fill="hold"/>
                                        <p:tgtEl>
                                          <p:spTgt spid="4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2.22222E-6 -3.64793E-6 L 0.00139 0.06616 " pathEditMode="relative" rAng="0" ptsTypes="AA">
                                      <p:cBhvr>
                                        <p:cTn id="24" dur="2000" fill="hold"/>
                                        <p:tgtEl>
                                          <p:spTgt spid="44"/>
                                        </p:tgtEl>
                                        <p:attrNameLst>
                                          <p:attrName>ppt_x</p:attrName>
                                          <p:attrName>ppt_y</p:attrName>
                                        </p:attrNameLst>
                                      </p:cBhvr>
                                      <p:rCtr x="100" y="330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4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583602" y="166577"/>
            <a:ext cx="5791200" cy="7315200"/>
          </a:xfrm>
        </p:spPr>
      </p:pic>
      <p:sp>
        <p:nvSpPr>
          <p:cNvPr id="30" name="Oval 29"/>
          <p:cNvSpPr/>
          <p:nvPr/>
        </p:nvSpPr>
        <p:spPr>
          <a:xfrm>
            <a:off x="55841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4364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36502" y="466049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4060102" y="48207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498502" y="47445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6193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52793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4669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888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9745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898302" y="46683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5841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6498502" y="55065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193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88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4669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9745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4364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5431702" y="5963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4136302" y="5582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52793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57600" y="914400"/>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5065551"/>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184302" y="5049387"/>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602902" y="640869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50920" y="1374169"/>
            <a:ext cx="822960" cy="463439"/>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41520" y="1366331"/>
            <a:ext cx="822960" cy="463441"/>
          </a:xfrm>
          <a:prstGeom prst="rect">
            <a:avLst/>
          </a:prstGeom>
          <a:noFill/>
          <a:ln w="9525">
            <a:noFill/>
            <a:miter lim="800000"/>
            <a:headEnd/>
            <a:tailEnd/>
          </a:ln>
          <a:effectLst/>
        </p:spPr>
      </p:pic>
      <p:sp>
        <p:nvSpPr>
          <p:cNvPr id="25" name="Oval 24"/>
          <p:cNvSpPr/>
          <p:nvPr/>
        </p:nvSpPr>
        <p:spPr>
          <a:xfrm>
            <a:off x="5126902" y="6344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10" cstate="print"/>
          <a:srcRect/>
          <a:stretch>
            <a:fillRect/>
          </a:stretch>
        </p:blipFill>
        <p:spPr bwMode="auto">
          <a:xfrm>
            <a:off x="5279302" y="5277987"/>
            <a:ext cx="228600" cy="221457"/>
          </a:xfrm>
          <a:prstGeom prst="rect">
            <a:avLst/>
          </a:prstGeom>
          <a:noFill/>
        </p:spPr>
      </p:pic>
      <p:pic>
        <p:nvPicPr>
          <p:cNvPr id="46" name="Picture 4"/>
          <p:cNvPicPr>
            <a:picLocks noChangeAspect="1" noChangeArrowheads="1"/>
          </p:cNvPicPr>
          <p:nvPr/>
        </p:nvPicPr>
        <p:blipFill>
          <a:blip r:embed="rId11" cstate="print"/>
          <a:stretch>
            <a:fillRect/>
          </a:stretch>
        </p:blipFill>
        <p:spPr bwMode="auto">
          <a:xfrm>
            <a:off x="3657600" y="1215255"/>
            <a:ext cx="661988" cy="781265"/>
          </a:xfrm>
          <a:prstGeom prst="rect">
            <a:avLst/>
          </a:prstGeom>
          <a:noFill/>
          <a:ln w="9525">
            <a:noFill/>
            <a:miter lim="800000"/>
            <a:headEnd/>
            <a:tailEnd/>
          </a:ln>
        </p:spPr>
      </p:pic>
      <p:pic>
        <p:nvPicPr>
          <p:cNvPr id="48" name="Picture 4"/>
          <p:cNvPicPr>
            <a:picLocks noChangeAspect="1" noChangeArrowheads="1"/>
          </p:cNvPicPr>
          <p:nvPr/>
        </p:nvPicPr>
        <p:blipFill>
          <a:blip r:embed="rId11" cstate="print"/>
          <a:stretch>
            <a:fillRect/>
          </a:stretch>
        </p:blipFill>
        <p:spPr bwMode="auto">
          <a:xfrm>
            <a:off x="4681608" y="1215255"/>
            <a:ext cx="661988" cy="781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2.5E-6 4.44444E-6 L -0.09739 -0.10278 " pathEditMode="relative" rAng="0" ptsTypes="AA">
                                      <p:cBhvr>
                                        <p:cTn id="12" dur="2000" fill="hold"/>
                                        <p:tgtEl>
                                          <p:spTgt spid="35"/>
                                        </p:tgtEl>
                                        <p:attrNameLst>
                                          <p:attrName>ppt_x</p:attrName>
                                          <p:attrName>ppt_y</p:attrName>
                                        </p:attrNameLst>
                                      </p:cBhvr>
                                      <p:rCtr x="-4900" y="-5100"/>
                                    </p:animMotion>
                                  </p:childTnLst>
                                </p:cTn>
                              </p:par>
                              <p:par>
                                <p:cTn id="13" presetID="0" presetClass="path" presetSubtype="0" accel="50000" decel="50000" fill="hold" nodeType="withEffect">
                                  <p:stCondLst>
                                    <p:cond delay="2500"/>
                                  </p:stCondLst>
                                  <p:childTnLst>
                                    <p:animMotion origin="layout" path="M 1.66667E-6 4.2378E-6 L 0.01562 -0.10364 " pathEditMode="relative" rAng="0" ptsTypes="AA">
                                      <p:cBhvr>
                                        <p:cTn id="14" dur="2000" fill="hold"/>
                                        <p:tgtEl>
                                          <p:spTgt spid="43"/>
                                        </p:tgtEl>
                                        <p:attrNameLst>
                                          <p:attrName>ppt_x</p:attrName>
                                          <p:attrName>ppt_y</p:attrName>
                                        </p:attrNameLst>
                                      </p:cBhvr>
                                      <p:rCtr x="781" y="-518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2.64168E-6 L 1.11111E-6 0.06662 " pathEditMode="relative" ptsTypes="AA">
                                      <p:cBhvr>
                                        <p:cTn id="18" dur="2000" fill="hold"/>
                                        <p:tgtEl>
                                          <p:spTgt spid="4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3.64793E-6 L 0.00139 0.06616 " pathEditMode="relative" rAng="0" ptsTypes="AA">
                                      <p:cBhvr>
                                        <p:cTn id="20" dur="2000" fill="hold"/>
                                        <p:tgtEl>
                                          <p:spTgt spid="44"/>
                                        </p:tgtEl>
                                        <p:attrNameLst>
                                          <p:attrName>ppt_x</p:attrName>
                                          <p:attrName>ppt_y</p:attrName>
                                        </p:attrNameLst>
                                      </p:cBhvr>
                                      <p:rCtr x="100" y="3300"/>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xit" presetSubtype="0" fill="hold" nodeType="withEffect">
                                  <p:stCondLst>
                                    <p:cond delay="200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nodeType="withEffect">
                                  <p:stCondLst>
                                    <p:cond delay="2000"/>
                                  </p:stCondLst>
                                  <p:childTnLst>
                                    <p:set>
                                      <p:cBhvr>
                                        <p:cTn id="33" dur="1" fill="hold">
                                          <p:stCondLst>
                                            <p:cond delay="0"/>
                                          </p:stCondLst>
                                        </p:cTn>
                                        <p:tgtEl>
                                          <p:spTgt spid="60"/>
                                        </p:tgtEl>
                                        <p:attrNameLst>
                                          <p:attrName>style.visibility</p:attrName>
                                        </p:attrNameLst>
                                      </p:cBhvr>
                                      <p:to>
                                        <p:strVal val="hidden"/>
                                      </p:to>
                                    </p:set>
                                  </p:childTnLst>
                                </p:cTn>
                              </p:par>
                              <p:par>
                                <p:cTn id="34" presetID="1" presetClass="entr" presetSubtype="0" fill="hold" nodeType="withEffect">
                                  <p:stCondLst>
                                    <p:cond delay="200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2000"/>
                                  </p:stCondLst>
                                  <p:childTnLst>
                                    <p:set>
                                      <p:cBhvr>
                                        <p:cTn id="3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Short of GL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8153400" y="3352800"/>
            <a:ext cx="473178" cy="375235"/>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1816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6576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962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4290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6576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9624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A7A56"/>
              </a:clrFrom>
              <a:clrTo>
                <a:srgbClr val="BA7A56">
                  <a:alpha val="0"/>
                </a:srgbClr>
              </a:clrTo>
            </a:clrChange>
            <a:extLst>
              <a:ext uri="{28A0092B-C50C-407E-A947-70E740481C1C}">
                <a14:useLocalDpi xmlns:a14="http://schemas.microsoft.com/office/drawing/2010/main" val="0"/>
              </a:ext>
            </a:extLst>
          </a:blip>
          <a:stretch>
            <a:fillRect/>
          </a:stretch>
        </p:blipFill>
        <p:spPr bwMode="auto">
          <a:xfrm>
            <a:off x="4038600" y="21457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895600" y="2667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5486400"/>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8153400" y="4191000"/>
            <a:ext cx="473177" cy="3752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70021E-6 L -0.05833 -1.70021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900"/>
                                  </p:stCondLst>
                                  <p:childTnLst>
                                    <p:animMotion origin="layout" path="M 3.33333E-6 -1.70021E-6 L 0.075 0.02221 " pathEditMode="relative" ptsTypes="AA">
                                      <p:cBhvr>
                                        <p:cTn id="8" dur="2000" fill="hold"/>
                                        <p:tgtEl>
                                          <p:spTgt spid="41"/>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0.05834 -2.64168E-6 C 4.16667E-6 -0.11312 0.0585 -0.22623 0.12256 -0.22716 C 0.18663 -0.22808 0.25642 -0.11728 0.32638 -0.00625 " pathEditMode="relative" ptsTypes="a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2500"/>
                                  </p:stCondLst>
                                  <p:childTnLst>
                                    <p:animMotion origin="layout" path="M 8.05556E-6 -9.41476E-7 L -0.09999 -0.05552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2500"/>
                                  </p:stCondLst>
                                  <p:childTnLst>
                                    <p:animMotion origin="layout" path="M -4.72222E-6 -2.88226E-6 L -0.10086 0.06153 " pathEditMode="relative" rAng="0" ptsTypes="AA">
                                      <p:cBhvr>
                                        <p:cTn id="14" dur="2000" fill="hold"/>
                                        <p:tgtEl>
                                          <p:spTgt spid="44"/>
                                        </p:tgtEl>
                                        <p:attrNameLst>
                                          <p:attrName>ppt_x</p:attrName>
                                          <p:attrName>ppt_y</p:attrName>
                                        </p:attrNameLst>
                                      </p:cBhvr>
                                      <p:rCtr x="-51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Fake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248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01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34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200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10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29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152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39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248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p:cNvGrpSpPr/>
          <p:nvPr/>
        </p:nvGrpSpPr>
        <p:grpSpPr>
          <a:xfrm>
            <a:off x="5539249" y="4038600"/>
            <a:ext cx="304800" cy="762000"/>
            <a:chOff x="5539249" y="4038600"/>
            <a:chExt cx="304800" cy="762000"/>
          </a:xfrm>
        </p:grpSpPr>
        <p:sp>
          <p:nvSpPr>
            <p:cNvPr id="16" name="Oval 15"/>
            <p:cNvSpPr/>
            <p:nvPr/>
          </p:nvSpPr>
          <p:spPr>
            <a:xfrm>
              <a:off x="5615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Oval 25"/>
            <p:cNvSpPr/>
            <p:nvPr/>
          </p:nvSpPr>
          <p:spPr>
            <a:xfrm>
              <a:off x="5539249"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7" name="Oval 26"/>
          <p:cNvSpPr/>
          <p:nvPr/>
        </p:nvSpPr>
        <p:spPr>
          <a:xfrm>
            <a:off x="5234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29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10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152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6"/>
          <p:cNvGrpSpPr/>
          <p:nvPr/>
        </p:nvGrpSpPr>
        <p:grpSpPr>
          <a:xfrm>
            <a:off x="3405649" y="4038600"/>
            <a:ext cx="228600" cy="609600"/>
            <a:chOff x="3405649" y="4038600"/>
            <a:chExt cx="228600" cy="609600"/>
          </a:xfrm>
        </p:grpSpPr>
        <p:sp>
          <p:nvSpPr>
            <p:cNvPr id="31" name="Oval 30"/>
            <p:cNvSpPr/>
            <p:nvPr/>
          </p:nvSpPr>
          <p:spPr>
            <a:xfrm>
              <a:off x="3405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Oval 37"/>
            <p:cNvSpPr/>
            <p:nvPr/>
          </p:nvSpPr>
          <p:spPr>
            <a:xfrm>
              <a:off x="3405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9" name="Oval 38"/>
          <p:cNvSpPr/>
          <p:nvPr/>
        </p:nvSpPr>
        <p:spPr>
          <a:xfrm>
            <a:off x="4472449" y="502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 name="Group 5"/>
          <p:cNvGrpSpPr/>
          <p:nvPr/>
        </p:nvGrpSpPr>
        <p:grpSpPr>
          <a:xfrm>
            <a:off x="2948449" y="4038600"/>
            <a:ext cx="457200" cy="838200"/>
            <a:chOff x="2948449" y="4038600"/>
            <a:chExt cx="457200" cy="838200"/>
          </a:xfrm>
        </p:grpSpPr>
        <p:sp>
          <p:nvSpPr>
            <p:cNvPr id="33" name="Oval 32"/>
            <p:cNvSpPr/>
            <p:nvPr/>
          </p:nvSpPr>
          <p:spPr>
            <a:xfrm>
              <a:off x="2948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p:cNvSpPr/>
            <p:nvPr/>
          </p:nvSpPr>
          <p:spPr>
            <a:xfrm>
              <a:off x="3177049"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43200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05449" y="4130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225049" y="4114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43648" y="5532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67649"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20049" y="4343400"/>
            <a:ext cx="228600" cy="221457"/>
          </a:xfrm>
          <a:prstGeom prst="rect">
            <a:avLst/>
          </a:prstGeom>
          <a:noFill/>
        </p:spPr>
      </p:pic>
      <p:grpSp>
        <p:nvGrpSpPr>
          <p:cNvPr id="48" name="Group 47"/>
          <p:cNvGrpSpPr/>
          <p:nvPr/>
        </p:nvGrpSpPr>
        <p:grpSpPr>
          <a:xfrm>
            <a:off x="4396249" y="4960143"/>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9"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10" cstate="print"/>
          <a:stretch>
            <a:fillRect/>
          </a:stretch>
        </p:blipFill>
        <p:spPr bwMode="auto">
          <a:xfrm>
            <a:off x="7617169" y="2026295"/>
            <a:ext cx="492918" cy="739924"/>
          </a:xfrm>
          <a:prstGeom prst="rect">
            <a:avLst/>
          </a:prstGeom>
          <a:noFill/>
          <a:ln w="9525">
            <a:noFill/>
            <a:miter lim="800000"/>
            <a:headEnd/>
            <a:tailEnd/>
          </a:ln>
          <a:effectLst/>
        </p:spPr>
      </p:pic>
      <p:pic>
        <p:nvPicPr>
          <p:cNvPr id="54" name="Picture 4"/>
          <p:cNvPicPr>
            <a:picLocks noChangeAspect="1" noChangeArrowheads="1"/>
          </p:cNvPicPr>
          <p:nvPr/>
        </p:nvPicPr>
        <p:blipFill>
          <a:blip r:embed="rId10" cstate="print"/>
          <a:stretch>
            <a:fillRect/>
          </a:stretch>
        </p:blipFill>
        <p:spPr bwMode="auto">
          <a:xfrm>
            <a:off x="5043949" y="2057400"/>
            <a:ext cx="492918" cy="739924"/>
          </a:xfrm>
          <a:prstGeom prst="rect">
            <a:avLst/>
          </a:prstGeom>
          <a:noFill/>
          <a:ln w="9525">
            <a:noFill/>
            <a:miter lim="800000"/>
            <a:headEnd/>
            <a:tailEnd/>
          </a:ln>
          <a:effectLst/>
        </p:spPr>
      </p:pic>
    </p:spTree>
    <p:extLst>
      <p:ext uri="{BB962C8B-B14F-4D97-AF65-F5344CB8AC3E}">
        <p14:creationId xmlns:p14="http://schemas.microsoft.com/office/powerpoint/2010/main" val="21301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6296E-6 L 0.00729 0.09606 " pathEditMode="relative" rAng="0" ptsTypes="AA">
                                      <p:cBhvr>
                                        <p:cTn id="6" dur="2000" fill="hold"/>
                                        <p:tgtEl>
                                          <p:spTgt spid="36"/>
                                        </p:tgtEl>
                                        <p:attrNameLst>
                                          <p:attrName>ppt_x</p:attrName>
                                          <p:attrName>ppt_y</p:attrName>
                                        </p:attrNameLst>
                                      </p:cBhvr>
                                      <p:rCtr x="365" y="4792"/>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16667E-6 -3.7037E-7 L 0.2026 0.02338 " pathEditMode="relative" rAng="0" ptsTypes="AA">
                                      <p:cBhvr>
                                        <p:cTn id="15" dur="3000" fill="hold"/>
                                        <p:tgtEl>
                                          <p:spTgt spid="48"/>
                                        </p:tgtEl>
                                        <p:attrNameLst>
                                          <p:attrName>ppt_x</p:attrName>
                                          <p:attrName>ppt_y</p:attrName>
                                        </p:attrNameLst>
                                      </p:cBhvr>
                                      <p:rCtr x="10122" y="1157"/>
                                    </p:animMotion>
                                  </p:childTnLst>
                                </p:cTn>
                              </p:par>
                              <p:par>
                                <p:cTn id="16" presetID="42" presetClass="path" presetSubtype="0" accel="50000" decel="50000" fill="hold" nodeType="withEffect">
                                  <p:stCondLst>
                                    <p:cond delay="1000"/>
                                  </p:stCondLst>
                                  <p:childTnLst>
                                    <p:animMotion origin="layout" path="M 2.77778E-6 2.22222E-6 L 0.06788 -0.08959 " pathEditMode="relative" rAng="0" ptsTypes="AA">
                                      <p:cBhvr>
                                        <p:cTn id="17" dur="2000" fill="hold"/>
                                        <p:tgtEl>
                                          <p:spTgt spid="43"/>
                                        </p:tgtEl>
                                        <p:attrNameLst>
                                          <p:attrName>ppt_x</p:attrName>
                                          <p:attrName>ppt_y</p:attrName>
                                        </p:attrNameLst>
                                      </p:cBhvr>
                                      <p:rCtr x="3385" y="-4491"/>
                                    </p:animMotion>
                                  </p:childTnLst>
                                </p:cTn>
                              </p:par>
                              <p:par>
                                <p:cTn id="18" presetID="42" presetClass="path" presetSubtype="0" accel="50000" decel="50000" fill="hold" nodeType="withEffect">
                                  <p:stCondLst>
                                    <p:cond delay="1000"/>
                                  </p:stCondLst>
                                  <p:childTnLst>
                                    <p:animMotion origin="layout" path="M 5E-6 -3.7037E-6 L 5E-6 -0.09051 " pathEditMode="relative" rAng="0" ptsTypes="AA">
                                      <p:cBhvr>
                                        <p:cTn id="19" dur="2000" fill="hold"/>
                                        <p:tgtEl>
                                          <p:spTgt spid="35"/>
                                        </p:tgtEl>
                                        <p:attrNameLst>
                                          <p:attrName>ppt_x</p:attrName>
                                          <p:attrName>ppt_y</p:attrName>
                                        </p:attrNameLst>
                                      </p:cBhvr>
                                      <p:rCtr x="0" y="-4537"/>
                                    </p:animMotion>
                                  </p:childTnLst>
                                </p:cTn>
                              </p:par>
                              <p:par>
                                <p:cTn id="20" presetID="42" presetClass="path" presetSubtype="0" accel="50000" decel="50000" fill="hold" nodeType="withEffect">
                                  <p:stCondLst>
                                    <p:cond delay="1000"/>
                                  </p:stCondLst>
                                  <p:childTnLst>
                                    <p:animMotion origin="layout" path="M -4.44444E-6 3.7037E-7 L 0.04879 0.19954 " pathEditMode="relative" rAng="0" ptsTypes="AA">
                                      <p:cBhvr>
                                        <p:cTn id="21" dur="2000" fill="hold"/>
                                        <p:tgtEl>
                                          <p:spTgt spid="42"/>
                                        </p:tgtEl>
                                        <p:attrNameLst>
                                          <p:attrName>ppt_x</p:attrName>
                                          <p:attrName>ppt_y</p:attrName>
                                        </p:attrNameLst>
                                      </p:cBhvr>
                                      <p:rCtr x="2431" y="9977"/>
                                    </p:animMotion>
                                  </p:childTnLst>
                                </p:cTn>
                              </p:par>
                              <p:par>
                                <p:cTn id="22" presetID="0" presetClass="path" presetSubtype="0" accel="50000" decel="50000" fill="hold" nodeType="withEffect">
                                  <p:stCondLst>
                                    <p:cond delay="0"/>
                                  </p:stCondLst>
                                  <p:childTnLst>
                                    <p:animMotion origin="layout" path="M -7.77778E-6 4.81481E-6 L 0.04322 -0.1294 L -0.05678 -0.24861 " pathEditMode="relative" ptsTypes="AAA">
                                      <p:cBhvr>
                                        <p:cTn id="23" dur="3000" fill="hold"/>
                                        <p:tgtEl>
                                          <p:spTgt spid="5"/>
                                        </p:tgtEl>
                                        <p:attrNameLst>
                                          <p:attrName>ppt_x</p:attrName>
                                          <p:attrName>ppt_y</p:attrName>
                                        </p:attrNameLst>
                                      </p:cBhvr>
                                    </p:animMotion>
                                  </p:childTnLst>
                                </p:cTn>
                              </p:par>
                              <p:par>
                                <p:cTn id="24" presetID="42" presetClass="path" presetSubtype="0" accel="50000" decel="50000" fill="hold" nodeType="withEffect">
                                  <p:stCondLst>
                                    <p:cond delay="0"/>
                                  </p:stCondLst>
                                  <p:childTnLst>
                                    <p:animMotion origin="layout" path="M 4.16667E-6 1.11022E-16 L 4.16667E-6 -0.36111 " pathEditMode="relative" rAng="0" ptsTypes="AA">
                                      <p:cBhvr>
                                        <p:cTn id="25" dur="3000" fill="hold"/>
                                        <p:tgtEl>
                                          <p:spTgt spid="6"/>
                                        </p:tgtEl>
                                        <p:attrNameLst>
                                          <p:attrName>ppt_x</p:attrName>
                                          <p:attrName>ppt_y</p:attrName>
                                        </p:attrNameLst>
                                      </p:cBhvr>
                                      <p:rCtr x="0" y="-18056"/>
                                    </p:animMotion>
                                  </p:childTnLst>
                                </p:cTn>
                              </p:par>
                              <p:par>
                                <p:cTn id="26" presetID="0" presetClass="path" presetSubtype="0" accel="50000" decel="50000" fill="hold" nodeType="withEffect">
                                  <p:stCondLst>
                                    <p:cond delay="0"/>
                                  </p:stCondLst>
                                  <p:childTnLst>
                                    <p:animMotion origin="layout" path="M -5.55556E-6 2.59259E-6 L -5.55556E-6 -0.13055 L 0.15902 -0.13194 " pathEditMode="relative" ptsTypes="AAA">
                                      <p:cBhvr>
                                        <p:cTn id="27" dur="3000" fill="hold"/>
                                        <p:tgtEl>
                                          <p:spTgt spid="7"/>
                                        </p:tgtEl>
                                        <p:attrNameLst>
                                          <p:attrName>ppt_x</p:attrName>
                                          <p:attrName>ppt_y</p:attrName>
                                        </p:attrNameLst>
                                      </p:cBhvr>
                                    </p:animMotion>
                                  </p:childTnLst>
                                </p:cTn>
                              </p:par>
                            </p:childTnLst>
                          </p:cTn>
                        </p:par>
                        <p:par>
                          <p:cTn id="28" fill="hold">
                            <p:stCondLst>
                              <p:cond delay="5000"/>
                            </p:stCondLst>
                            <p:childTnLst>
                              <p:par>
                                <p:cTn id="29" presetID="42" presetClass="path" presetSubtype="0" accel="50000" decel="50000" fill="hold" nodeType="afterEffect">
                                  <p:stCondLst>
                                    <p:cond delay="0"/>
                                  </p:stCondLst>
                                  <p:childTnLst>
                                    <p:animMotion origin="layout" path="M 0.2026 0.02338 L 0.28333 -0.45648 " pathEditMode="relative" rAng="0" ptsTypes="AA">
                                      <p:cBhvr>
                                        <p:cTn id="30" dur="4000" fill="hold"/>
                                        <p:tgtEl>
                                          <p:spTgt spid="48"/>
                                        </p:tgtEl>
                                        <p:attrNameLst>
                                          <p:attrName>ppt_x</p:attrName>
                                          <p:attrName>ppt_y</p:attrName>
                                        </p:attrNameLst>
                                      </p:cBhvr>
                                      <p:rCtr x="4028" y="-24005"/>
                                    </p:animMotion>
                                  </p:childTnLst>
                                </p:cTn>
                              </p:par>
                              <p:par>
                                <p:cTn id="31" presetID="42" presetClass="path" presetSubtype="0" accel="50000" decel="50000" fill="hold" nodeType="withEffect">
                                  <p:stCondLst>
                                    <p:cond delay="1000"/>
                                  </p:stCondLst>
                                  <p:childTnLst>
                                    <p:animMotion origin="layout" path="M 0.06788 -0.08959 L 0.15382 -0.26736 " pathEditMode="relative" rAng="0" ptsTypes="AA">
                                      <p:cBhvr>
                                        <p:cTn id="32" dur="2000" fill="hold"/>
                                        <p:tgtEl>
                                          <p:spTgt spid="43"/>
                                        </p:tgtEl>
                                        <p:attrNameLst>
                                          <p:attrName>ppt_x</p:attrName>
                                          <p:attrName>ppt_y</p:attrName>
                                        </p:attrNameLst>
                                      </p:cBhvr>
                                      <p:rCtr x="4288" y="-8889"/>
                                    </p:animMotion>
                                  </p:childTnLst>
                                </p:cTn>
                              </p:par>
                              <p:par>
                                <p:cTn id="33" presetID="42" presetClass="path" presetSubtype="0" accel="50000" decel="50000" fill="hold" nodeType="withEffect">
                                  <p:stCondLst>
                                    <p:cond delay="1000"/>
                                  </p:stCondLst>
                                  <p:childTnLst>
                                    <p:animMotion origin="layout" path="M 5E-6 -0.09051 L 5E-6 -0.26828 " pathEditMode="relative" rAng="0" ptsTypes="AA">
                                      <p:cBhvr>
                                        <p:cTn id="34" dur="2000" fill="hold"/>
                                        <p:tgtEl>
                                          <p:spTgt spid="35"/>
                                        </p:tgtEl>
                                        <p:attrNameLst>
                                          <p:attrName>ppt_x</p:attrName>
                                          <p:attrName>ppt_y</p:attrName>
                                        </p:attrNameLst>
                                      </p:cBhvr>
                                      <p:rCtr x="0" y="-8889"/>
                                    </p:animMotion>
                                  </p:childTnLst>
                                </p:cTn>
                              </p:par>
                              <p:par>
                                <p:cTn id="35" presetID="42" presetClass="path" presetSubtype="0" accel="50000" decel="50000" fill="hold" nodeType="withEffect">
                                  <p:stCondLst>
                                    <p:cond delay="1000"/>
                                  </p:stCondLst>
                                  <p:childTnLst>
                                    <p:animMotion origin="layout" path="M 0.04879 0.19954 L 0.14046 0.20069 " pathEditMode="relative" rAng="0" ptsTypes="AA">
                                      <p:cBhvr>
                                        <p:cTn id="36" dur="2000" fill="hold"/>
                                        <p:tgtEl>
                                          <p:spTgt spid="42"/>
                                        </p:tgtEl>
                                        <p:attrNameLst>
                                          <p:attrName>ppt_x</p:attrName>
                                          <p:attrName>ppt_y</p:attrName>
                                        </p:attrNameLst>
                                      </p:cBhvr>
                                      <p:rCtr x="4583" y="46"/>
                                    </p:animMotion>
                                  </p:childTnLst>
                                </p:cTn>
                              </p:par>
                            </p:childTnLst>
                          </p:cTn>
                        </p:par>
                        <p:par>
                          <p:cTn id="37" fill="hold">
                            <p:stCondLst>
                              <p:cond delay="9000"/>
                            </p:stCondLst>
                            <p:childTnLst>
                              <p:par>
                                <p:cTn id="38" presetID="1" presetClass="exit" presetSubtype="0" fill="hold" nodeType="after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b="1" dirty="0"/>
              <a:t>U</a:t>
            </a:r>
            <a:r>
              <a:rPr lang="en-US" dirty="0"/>
              <a:t>: Strong &amp; loud whistle once ball is kicked.</a:t>
            </a:r>
          </a:p>
          <a:p>
            <a:endParaRPr lang="en-US" dirty="0"/>
          </a:p>
          <a:p>
            <a:pPr marL="109728" indent="0">
              <a:buNone/>
            </a:pPr>
            <a:r>
              <a:rPr lang="en-US" dirty="0"/>
              <a:t>  </a:t>
            </a:r>
            <a:r>
              <a:rPr lang="en-US" b="1" dirty="0"/>
              <a:t>U/BJ</a:t>
            </a:r>
            <a:r>
              <a:rPr lang="en-US" dirty="0"/>
              <a:t>: Muddle Huddle – Your IP is on the EL.</a:t>
            </a:r>
          </a:p>
          <a:p>
            <a:endParaRPr lang="en-US" dirty="0"/>
          </a:p>
          <a:p>
            <a:r>
              <a:rPr lang="en-US" b="1" dirty="0"/>
              <a:t>Wings</a:t>
            </a:r>
            <a:r>
              <a:rPr lang="en-US" dirty="0"/>
              <a:t>: Once kicked, hustle in to players.</a:t>
            </a:r>
          </a:p>
          <a:p>
            <a:pPr marL="109728" indent="0">
              <a:buNone/>
            </a:pPr>
            <a:endParaRPr lang="en-US" dirty="0"/>
          </a:p>
          <a:p>
            <a:r>
              <a:rPr lang="en-US" b="1" dirty="0"/>
              <a:t>R</a:t>
            </a:r>
            <a:r>
              <a:rPr lang="en-US" dirty="0"/>
              <a:t>: Help </a:t>
            </a:r>
            <a:r>
              <a:rPr lang="en-US" b="1" dirty="0"/>
              <a:t>U</a:t>
            </a:r>
            <a:r>
              <a:rPr lang="en-US" dirty="0"/>
              <a:t> with direct contact on the Center.  Count 1001 &amp; 1002.  Hustle to players after Kick.</a:t>
            </a:r>
          </a:p>
        </p:txBody>
      </p:sp>
      <p:sp>
        <p:nvSpPr>
          <p:cNvPr id="3" name="Title 2"/>
          <p:cNvSpPr>
            <a:spLocks noGrp="1"/>
          </p:cNvSpPr>
          <p:nvPr>
            <p:ph type="title"/>
          </p:nvPr>
        </p:nvSpPr>
        <p:spPr/>
        <p:txBody>
          <a:bodyPr>
            <a:normAutofit fontScale="90000"/>
          </a:bodyPr>
          <a:lstStyle/>
          <a:p>
            <a:r>
              <a:rPr lang="en-US" dirty="0"/>
              <a:t>Try-Kick Mechanics (TRYM) POE</a:t>
            </a:r>
          </a:p>
        </p:txBody>
      </p:sp>
    </p:spTree>
    <p:extLst>
      <p:ext uri="{BB962C8B-B14F-4D97-AF65-F5344CB8AC3E}">
        <p14:creationId xmlns:p14="http://schemas.microsoft.com/office/powerpoint/2010/main" val="1859269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Muddle Huddle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4477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19876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076700" y="2243373"/>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1530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677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296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92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918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5972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521013"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024648"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2762833"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1986481"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417306" y="29088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286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666999"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9600" y="2606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543800" y="259719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43400" y="2819400"/>
            <a:ext cx="228600" cy="221457"/>
          </a:xfrm>
          <a:prstGeom prst="rect">
            <a:avLst/>
          </a:prstGeom>
          <a:noFill/>
        </p:spPr>
      </p:pic>
    </p:spTree>
    <p:extLst>
      <p:ext uri="{BB962C8B-B14F-4D97-AF65-F5344CB8AC3E}">
        <p14:creationId xmlns:p14="http://schemas.microsoft.com/office/powerpoint/2010/main" val="41594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Wings: </a:t>
            </a:r>
            <a:r>
              <a:rPr lang="en-US" dirty="0"/>
              <a:t> Trail the runner up field a minimum of 5 YDS &amp; watch the blocking.</a:t>
            </a:r>
          </a:p>
          <a:p>
            <a:pPr marL="109728" indent="0">
              <a:buNone/>
            </a:pPr>
            <a:endParaRPr lang="en-US" dirty="0"/>
          </a:p>
          <a:p>
            <a:r>
              <a:rPr lang="en-US" b="1" dirty="0"/>
              <a:t>Wings:</a:t>
            </a:r>
            <a:r>
              <a:rPr lang="en-US" dirty="0"/>
              <a:t>  For the initial KO start at the GL.</a:t>
            </a:r>
          </a:p>
          <a:p>
            <a:pPr marL="109728" indent="0">
              <a:buNone/>
            </a:pPr>
            <a:endParaRPr lang="en-US" dirty="0"/>
          </a:p>
          <a:p>
            <a:r>
              <a:rPr lang="en-US" b="1" dirty="0"/>
              <a:t>Wings</a:t>
            </a:r>
            <a:r>
              <a:rPr lang="en-US" dirty="0"/>
              <a:t>: If previous KO goes inside the -20YL, IP on next KO is GL.</a:t>
            </a:r>
          </a:p>
          <a:p>
            <a:pPr marL="109728" indent="0">
              <a:buNone/>
            </a:pPr>
            <a:endParaRPr lang="en-US" dirty="0"/>
          </a:p>
          <a:p>
            <a:r>
              <a:rPr lang="en-US" b="1" dirty="0"/>
              <a:t>Wings: </a:t>
            </a:r>
            <a:r>
              <a:rPr lang="en-US" dirty="0"/>
              <a:t>If they disagree on their IP, stay at the GL.</a:t>
            </a:r>
          </a:p>
          <a:p>
            <a:endParaRPr lang="en-US" dirty="0"/>
          </a:p>
          <a:p>
            <a:r>
              <a:rPr lang="en-US" b="1" dirty="0"/>
              <a:t>BJ/U</a:t>
            </a:r>
            <a:r>
              <a:rPr lang="en-US" dirty="0"/>
              <a:t>: Run, not jog, to the 50 YL HM.</a:t>
            </a:r>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2939290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TRYM:  Kicked</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101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390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686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86100" y="23757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524500" y="22995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19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053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695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14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005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24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101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24500" y="30615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19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14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695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005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390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57700" y="3518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162300" y="3137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053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31892"/>
            <a:ext cx="542132" cy="429916"/>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10300" y="260435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0"/>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13019" y="412835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152900" y="3899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05300" y="2832955"/>
            <a:ext cx="228600" cy="221457"/>
          </a:xfrm>
          <a:prstGeom prst="rect">
            <a:avLst/>
          </a:prstGeom>
          <a:noFill/>
        </p:spPr>
      </p:pic>
      <p:pic>
        <p:nvPicPr>
          <p:cNvPr id="46" name="Picture 6"/>
          <p:cNvPicPr>
            <a:picLocks noChangeAspect="1" noChangeArrowheads="1"/>
          </p:cNvPicPr>
          <p:nvPr/>
        </p:nvPicPr>
        <p:blipFill>
          <a:blip r:embed="rId10"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2614127"/>
            <a:ext cx="561816" cy="449452"/>
          </a:xfrm>
          <a:prstGeom prst="rect">
            <a:avLst/>
          </a:prstGeom>
          <a:noFill/>
          <a:ln w="9525">
            <a:noFill/>
            <a:miter lim="800000"/>
            <a:headEnd/>
            <a:tailEnd/>
          </a:ln>
        </p:spPr>
      </p:pic>
    </p:spTree>
    <p:extLst>
      <p:ext uri="{BB962C8B-B14F-4D97-AF65-F5344CB8AC3E}">
        <p14:creationId xmlns:p14="http://schemas.microsoft.com/office/powerpoint/2010/main" val="14632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09993 L -0.00833 -0.32894 " pathEditMode="relative" rAng="0" ptsTypes="AA">
                                      <p:cBhvr>
                                        <p:cTn id="10" dur="2000" fill="hold"/>
                                        <p:tgtEl>
                                          <p:spTgt spid="36"/>
                                        </p:tgtEl>
                                        <p:attrNameLst>
                                          <p:attrName>ppt_x</p:attrName>
                                          <p:attrName>ppt_y</p:attrName>
                                        </p:attrNameLst>
                                      </p:cBhvr>
                                      <p:rCtr x="-417" y="-21443"/>
                                    </p:animMotion>
                                  </p:childTnLst>
                                </p:cTn>
                              </p:par>
                              <p:par>
                                <p:cTn id="11" presetID="0" presetClass="path" presetSubtype="0" accel="50000" decel="50000" fill="hold" nodeType="withEffect">
                                  <p:stCondLst>
                                    <p:cond delay="2000"/>
                                  </p:stCondLst>
                                  <p:childTnLst>
                                    <p:animMotion origin="layout" path="M -2.22222E-6 -4.8405E-6 L -0.04722 -4.8405E-6 " pathEditMode="relative" rAng="0" ptsTypes="AA">
                                      <p:cBhvr>
                                        <p:cTn id="12" dur="2000" fill="hold"/>
                                        <p:tgtEl>
                                          <p:spTgt spid="43"/>
                                        </p:tgtEl>
                                        <p:attrNameLst>
                                          <p:attrName>ppt_x</p:attrName>
                                          <p:attrName>ppt_y</p:attrName>
                                        </p:attrNameLst>
                                      </p:cBhvr>
                                      <p:rCtr x="-2361" y="0"/>
                                    </p:animMotion>
                                  </p:childTnLst>
                                </p:cTn>
                              </p:par>
                              <p:par>
                                <p:cTn id="13" presetID="0" presetClass="path" presetSubtype="0" accel="50000" decel="50000" fill="hold" nodeType="withEffect">
                                  <p:stCondLst>
                                    <p:cond delay="2000"/>
                                  </p:stCondLst>
                                  <p:childTnLst>
                                    <p:animMotion origin="layout" path="M 3.33333E-6 -9.15395E-7 L 0.06093 -9.15395E-7 " pathEditMode="relative" rAng="0" ptsTypes="AA">
                                      <p:cBhvr>
                                        <p:cTn id="14" dur="2000" fill="hold"/>
                                        <p:tgtEl>
                                          <p:spTgt spid="46"/>
                                        </p:tgtEl>
                                        <p:attrNameLst>
                                          <p:attrName>ppt_x</p:attrName>
                                          <p:attrName>ppt_y</p:attrName>
                                        </p:attrNameLst>
                                      </p:cBhvr>
                                      <p:rCtr x="3038" y="0"/>
                                    </p:animMotion>
                                  </p:childTnLst>
                                </p:cTn>
                              </p:par>
                              <p:par>
                                <p:cTn id="15" presetID="42" presetClass="path" presetSubtype="0" accel="50000" decel="50000" fill="hold" nodeType="withEffect">
                                  <p:stCondLst>
                                    <p:cond delay="2000"/>
                                  </p:stCondLst>
                                  <p:childTnLst>
                                    <p:animMotion origin="layout" path="M 1.66667E-6 -2.22222E-6 L 0.10729 -0.07916 " pathEditMode="relative" rAng="0" ptsTypes="AA">
                                      <p:cBhvr>
                                        <p:cTn id="16" dur="2000" fill="hold"/>
                                        <p:tgtEl>
                                          <p:spTgt spid="45"/>
                                        </p:tgtEl>
                                        <p:attrNameLst>
                                          <p:attrName>ppt_x</p:attrName>
                                          <p:attrName>ppt_y</p:attrName>
                                        </p:attrNameLst>
                                      </p:cBhvr>
                                      <p:rCtr x="5365" y="-3958"/>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11111E-6 2.64168E-6 L 1.11111E-6 0.06662 " pathEditMode="relative" ptsTypes="AA">
                                      <p:cBhvr>
                                        <p:cTn id="20" dur="2000" fill="hold"/>
                                        <p:tgtEl>
                                          <p:spTgt spid="4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22222E-6 -3.64793E-6 L 0.00139 0.06616 " pathEditMode="relative" rAng="0" ptsTypes="AA">
                                      <p:cBhvr>
                                        <p:cTn id="22" dur="2000" fill="hold"/>
                                        <p:tgtEl>
                                          <p:spTgt spid="44"/>
                                        </p:tgtEl>
                                        <p:attrNameLst>
                                          <p:attrName>ppt_x</p:attrName>
                                          <p:attrName>ppt_y</p:attrName>
                                        </p:attrNameLst>
                                      </p:cBhvr>
                                      <p:rCtr x="100" y="3300"/>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28800" y="2606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43400" y="2819400"/>
            <a:ext cx="228600" cy="221457"/>
          </a:xfrm>
          <a:prstGeom prst="rect">
            <a:avLst/>
          </a:prstGeom>
          <a:noFill/>
        </p:spPr>
      </p:pic>
      <p:grpSp>
        <p:nvGrpSpPr>
          <p:cNvPr id="48"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9"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10" cstate="print"/>
          <a:stretch>
            <a:fillRect/>
          </a:stretch>
        </p:blipFill>
        <p:spPr bwMode="auto">
          <a:xfrm>
            <a:off x="685800" y="1981200"/>
            <a:ext cx="492918" cy="739924"/>
          </a:xfrm>
          <a:prstGeom prst="rect">
            <a:avLst/>
          </a:prstGeom>
          <a:noFill/>
          <a:ln w="9525">
            <a:noFill/>
            <a:miter lim="800000"/>
            <a:headEnd/>
            <a:tailEnd/>
          </a:ln>
          <a:effectLst/>
        </p:spPr>
      </p:pic>
      <p:sp>
        <p:nvSpPr>
          <p:cNvPr id="53" name="Oval Callout 52"/>
          <p:cNvSpPr/>
          <p:nvPr/>
        </p:nvSpPr>
        <p:spPr>
          <a:xfrm>
            <a:off x="4648200" y="2590800"/>
            <a:ext cx="1524000" cy="990600"/>
          </a:xfrm>
          <a:prstGeom prst="wedgeEllipseCallout">
            <a:avLst>
              <a:gd name="adj1" fmla="val -52262"/>
              <a:gd name="adj2" fmla="val 51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72565E-6 L -0.0375 0.12815 " pathEditMode="relative" rAng="0" ptsTypes="AA">
                                      <p:cBhvr>
                                        <p:cTn id="6" dur="2000" fill="hold"/>
                                        <p:tgtEl>
                                          <p:spTgt spid="36"/>
                                        </p:tgtEl>
                                        <p:attrNameLst>
                                          <p:attrName>ppt_x</p:attrName>
                                          <p:attrName>ppt_y</p:attrName>
                                        </p:attrNameLst>
                                      </p:cBhvr>
                                      <p:rCtr x="-1900" y="6400"/>
                                    </p:animMotion>
                                  </p:childTnLst>
                                </p:cTn>
                              </p:par>
                              <p:par>
                                <p:cTn id="7" presetID="0" presetClass="path" presetSubtype="0" accel="50000" decel="50000" fill="hold" grpId="0" nodeType="withEffect">
                                  <p:stCondLst>
                                    <p:cond delay="1000"/>
                                  </p:stCondLst>
                                  <p:childTnLst>
                                    <p:animMotion origin="layout" path="M 6.66667E-6 1.70021E-6 L -0.01666 -0.02221 " pathEditMode="relative" ptsTypes="AA">
                                      <p:cBhvr>
                                        <p:cTn id="8" dur="1000" fill="hold"/>
                                        <p:tgtEl>
                                          <p:spTgt spid="25"/>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2.08189E-8 L -0.33333 -0.24427 " pathEditMode="relative" ptsTypes="AA">
                                      <p:cBhvr>
                                        <p:cTn id="21" dur="4000" fill="hold"/>
                                        <p:tgtEl>
                                          <p:spTgt spid="48"/>
                                        </p:tgtEl>
                                        <p:attrNameLst>
                                          <p:attrName>ppt_x</p:attrName>
                                          <p:attrName>ppt_y</p:attrName>
                                        </p:attrNameLst>
                                      </p:cBhvr>
                                    </p:animMotion>
                                  </p:childTnLst>
                                </p:cTn>
                              </p:par>
                              <p:par>
                                <p:cTn id="22" presetID="1" presetClass="exit" presetSubtype="0" fill="hold" grpId="1" nodeType="withEffect">
                                  <p:stCondLst>
                                    <p:cond delay="1000"/>
                                  </p:stCondLst>
                                  <p:childTnLst>
                                    <p:set>
                                      <p:cBhvr>
                                        <p:cTn id="23" dur="1" fill="hold">
                                          <p:stCondLst>
                                            <p:cond delay="0"/>
                                          </p:stCondLst>
                                        </p:cTn>
                                        <p:tgtEl>
                                          <p:spTgt spid="53"/>
                                        </p:tgtEl>
                                        <p:attrNameLst>
                                          <p:attrName>style.visibility</p:attrName>
                                        </p:attrNameLst>
                                      </p:cBhvr>
                                      <p:to>
                                        <p:strVal val="hidden"/>
                                      </p:to>
                                    </p:set>
                                  </p:childTnLst>
                                </p:cTn>
                              </p:par>
                              <p:par>
                                <p:cTn id="24" presetID="0" presetClass="path" presetSubtype="0" accel="50000" decel="50000" fill="hold" grpId="0" nodeType="withEffect">
                                  <p:stCondLst>
                                    <p:cond delay="500"/>
                                  </p:stCondLst>
                                  <p:childTnLst>
                                    <p:animMotion origin="layout" path="M 3.33333E-6 8.29979E-6 L -0.05 -0.06661 " pathEditMode="relative" ptsTypes="AA">
                                      <p:cBhvr>
                                        <p:cTn id="25" dur="2000" fill="hold"/>
                                        <p:tgtEl>
                                          <p:spTgt spid="40"/>
                                        </p:tgtEl>
                                        <p:attrNameLst>
                                          <p:attrName>ppt_x</p:attrName>
                                          <p:attrName>ppt_y</p:attrName>
                                        </p:attrNameLst>
                                      </p:cBhvr>
                                    </p:animMotion>
                                  </p:childTnLst>
                                </p:cTn>
                              </p:par>
                              <p:par>
                                <p:cTn id="26" presetID="42" presetClass="path" presetSubtype="0" accel="50000" decel="50000" fill="hold" nodeType="withEffect">
                                  <p:stCondLst>
                                    <p:cond delay="500"/>
                                  </p:stCondLst>
                                  <p:childTnLst>
                                    <p:animMotion origin="layout" path="M 2.22222E-6 2.22068E-7 L 0.00139 -0.05621 " pathEditMode="relative" rAng="0" ptsTypes="AA">
                                      <p:cBhvr>
                                        <p:cTn id="27" dur="2000" fill="hold"/>
                                        <p:tgtEl>
                                          <p:spTgt spid="43"/>
                                        </p:tgtEl>
                                        <p:attrNameLst>
                                          <p:attrName>ppt_x</p:attrName>
                                          <p:attrName>ppt_y</p:attrName>
                                        </p:attrNameLst>
                                      </p:cBhvr>
                                      <p:rCtr x="69" y="-2822"/>
                                    </p:animMotion>
                                  </p:childTnLst>
                                </p:cTn>
                              </p:par>
                              <p:par>
                                <p:cTn id="28" presetID="0" presetClass="path" presetSubtype="0" accel="50000" decel="50000" fill="hold" grpId="0" nodeType="withEffect">
                                  <p:stCondLst>
                                    <p:cond delay="500"/>
                                  </p:stCondLst>
                                  <p:childTnLst>
                                    <p:animMotion origin="layout" path="M -3.33333E-6 8.29979E-6 L -0.00833 -0.0333 " pathEditMode="relative" ptsTypes="AA">
                                      <p:cBhvr>
                                        <p:cTn id="29" dur="2000" fill="hold"/>
                                        <p:tgtEl>
                                          <p:spTgt spid="38"/>
                                        </p:tgtEl>
                                        <p:attrNameLst>
                                          <p:attrName>ppt_x</p:attrName>
                                          <p:attrName>ppt_y</p:attrName>
                                        </p:attrNameLst>
                                      </p:cBhvr>
                                    </p:animMotion>
                                  </p:childTnLst>
                                </p:cTn>
                              </p:par>
                              <p:par>
                                <p:cTn id="30" presetID="0" presetClass="path" presetSubtype="0" accel="50000" decel="50000" fill="hold" nodeType="withEffect">
                                  <p:stCondLst>
                                    <p:cond delay="500"/>
                                  </p:stCondLst>
                                  <p:childTnLst>
                                    <p:animMotion origin="layout" path="M 1.11111E-6 -3.96253E-6 L -0.09167 0.03331 " pathEditMode="relative" ptsTypes="AA">
                                      <p:cBhvr>
                                        <p:cTn id="31" dur="2000" fill="hold"/>
                                        <p:tgtEl>
                                          <p:spTgt spid="45"/>
                                        </p:tgtEl>
                                        <p:attrNameLst>
                                          <p:attrName>ppt_x</p:attrName>
                                          <p:attrName>ppt_y</p:attrName>
                                        </p:attrNameLst>
                                      </p:cBhvr>
                                    </p:animMotion>
                                  </p:childTnLst>
                                </p:cTn>
                              </p:par>
                              <p:par>
                                <p:cTn id="32" presetID="0" presetClass="path" presetSubtype="0" accel="50000" decel="50000" fill="hold" grpId="0" nodeType="withEffect">
                                  <p:stCondLst>
                                    <p:cond delay="500"/>
                                  </p:stCondLst>
                                  <p:childTnLst>
                                    <p:animMotion origin="layout" path="M 3.33333E-6 8.29979E-6 L -0.25 8.29979E-6 " pathEditMode="relative" ptsTypes="AA">
                                      <p:cBhvr>
                                        <p:cTn id="33" dur="3000" fill="hold"/>
                                        <p:tgtEl>
                                          <p:spTgt spid="2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8.33333E-7 4.9387E-6 L -0.13073 -0.04604 " pathEditMode="relative" rAng="0" ptsTypes="AA">
                                      <p:cBhvr>
                                        <p:cTn id="35" dur="2000" fill="hold"/>
                                        <p:tgtEl>
                                          <p:spTgt spid="35"/>
                                        </p:tgtEl>
                                        <p:attrNameLst>
                                          <p:attrName>ppt_x</p:attrName>
                                          <p:attrName>ppt_y</p:attrName>
                                        </p:attrNameLst>
                                      </p:cBhvr>
                                      <p:rCtr x="-6500" y="-2300"/>
                                    </p:animMotion>
                                  </p:childTnLst>
                                </p:cTn>
                              </p:par>
                              <p:par>
                                <p:cTn id="36" presetID="0" presetClass="path" presetSubtype="0" accel="50000" decel="50000" fill="hold" nodeType="withEffect">
                                  <p:stCondLst>
                                    <p:cond delay="500"/>
                                  </p:stCondLst>
                                  <p:childTnLst>
                                    <p:animMotion origin="layout" path="M 1.11111E-6 2.64168E-6 L -0.15833 2.64168E-6 " pathEditMode="relative" ptsTypes="AA">
                                      <p:cBhvr>
                                        <p:cTn id="37" dur="2000" fill="hold"/>
                                        <p:tgtEl>
                                          <p:spTgt spid="42"/>
                                        </p:tgtEl>
                                        <p:attrNameLst>
                                          <p:attrName>ppt_x</p:attrName>
                                          <p:attrName>ppt_y</p:attrName>
                                        </p:attrNameLst>
                                      </p:cBhvr>
                                    </p:animMotion>
                                  </p:childTnLst>
                                </p:cTn>
                              </p:par>
                              <p:par>
                                <p:cTn id="38" presetID="1" presetClass="entr" presetSubtype="0" fill="hold" nodeType="withEffect">
                                  <p:stCondLst>
                                    <p:cond delay="3500"/>
                                  </p:stCondLst>
                                  <p:childTnLst>
                                    <p:set>
                                      <p:cBhvr>
                                        <p:cTn id="39" dur="1" fill="hold">
                                          <p:stCondLst>
                                            <p:cond delay="0"/>
                                          </p:stCondLst>
                                        </p:cTn>
                                        <p:tgtEl>
                                          <p:spTgt spid="52"/>
                                        </p:tgtEl>
                                        <p:attrNameLst>
                                          <p:attrName>style.visibility</p:attrName>
                                        </p:attrNameLst>
                                      </p:cBhvr>
                                      <p:to>
                                        <p:strVal val="visible"/>
                                      </p:to>
                                    </p:set>
                                  </p:childTnLst>
                                </p:cTn>
                              </p:par>
                              <p:par>
                                <p:cTn id="40" presetID="1" presetClass="exit" presetSubtype="0" fill="hold" nodeType="withEffect">
                                  <p:stCondLst>
                                    <p:cond delay="3500"/>
                                  </p:stCondLst>
                                  <p:childTnLst>
                                    <p:set>
                                      <p:cBhvr>
                                        <p:cTn id="41"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0" grpId="0" animBg="1"/>
      <p:bldP spid="25" grpId="0" animBg="1"/>
      <p:bldP spid="25" grpId="1" animBg="1"/>
      <p:bldP spid="53" grpId="0" animBg="1"/>
      <p:bldP spid="5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1000"/>
            <a:ext cx="8229600" cy="1829761"/>
          </a:xfrm>
        </p:spPr>
        <p:txBody>
          <a:bodyPr>
            <a:normAutofit fontScale="90000"/>
          </a:bodyPr>
          <a:lstStyle/>
          <a:p>
            <a:pPr algn="ctr"/>
            <a:r>
              <a:rPr lang="en-US" dirty="0"/>
              <a:t>Mechanics: Crew of 4 Officials</a:t>
            </a:r>
            <a:br>
              <a:rPr lang="en-US" dirty="0"/>
            </a:br>
            <a:endParaRPr lang="en-US" dirty="0"/>
          </a:p>
        </p:txBody>
      </p:sp>
      <p:pic>
        <p:nvPicPr>
          <p:cNvPr id="2050" name="Picture 2" descr="N:\profiles\brigati\AppData\Local\Microsoft\Windows\Temporary Internet Files\Content.IE5\FO6UQ75W\MC900440007[1].wmf"/>
          <p:cNvPicPr>
            <a:picLocks noChangeAspect="1" noChangeArrowheads="1"/>
          </p:cNvPicPr>
          <p:nvPr/>
        </p:nvPicPr>
        <p:blipFill>
          <a:blip r:embed="rId2" cstate="print"/>
          <a:srcRect/>
          <a:stretch>
            <a:fillRect/>
          </a:stretch>
        </p:blipFill>
        <p:spPr bwMode="auto">
          <a:xfrm>
            <a:off x="3124200" y="1752600"/>
            <a:ext cx="2768685" cy="288885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R/HL:</a:t>
            </a:r>
            <a:r>
              <a:rPr lang="en-US" dirty="0"/>
              <a:t> Count RT. </a:t>
            </a:r>
            <a:r>
              <a:rPr lang="en-US" b="1" dirty="0"/>
              <a:t>U/LJ:</a:t>
            </a:r>
            <a:r>
              <a:rPr lang="en-US" dirty="0"/>
              <a:t> Count KT.</a:t>
            </a:r>
          </a:p>
          <a:p>
            <a:pPr marL="109728" indent="0">
              <a:buNone/>
            </a:pPr>
            <a:endParaRPr lang="en-US" dirty="0"/>
          </a:p>
          <a:p>
            <a:r>
              <a:rPr lang="en-US" b="1" dirty="0"/>
              <a:t>U/LJ</a:t>
            </a:r>
            <a:r>
              <a:rPr lang="en-US" dirty="0"/>
              <a:t>: Work together to communicate with KT &amp; HC regarding KT players being w/in 5 YDS of the Free Kick Line; 4 players on both sides of the Kicker at the kick; &amp; no “Pop up Kicks”.</a:t>
            </a:r>
          </a:p>
          <a:p>
            <a:pPr marL="109728" indent="0">
              <a:buNone/>
            </a:pPr>
            <a:endParaRPr lang="en-US" dirty="0"/>
          </a:p>
          <a:p>
            <a:r>
              <a:rPr lang="en-US" b="1" dirty="0"/>
              <a:t>U</a:t>
            </a:r>
            <a:r>
              <a:rPr lang="en-US" dirty="0"/>
              <a:t>: Calls “within 5 YDS.  Both call less than</a:t>
            </a:r>
          </a:p>
          <a:p>
            <a:pPr marL="109728" indent="0">
              <a:buNone/>
            </a:pPr>
            <a:r>
              <a:rPr lang="en-US" dirty="0"/>
              <a:t>   4 KT players on both side of K &amp; Pop-up</a:t>
            </a:r>
            <a:r>
              <a:rPr lang="en-US" dirty="0">
                <a:solidFill>
                  <a:srgbClr val="FF0000"/>
                </a:solidFill>
              </a:rPr>
              <a:t>.</a:t>
            </a:r>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1468628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 &amp; HL: </a:t>
            </a:r>
            <a:r>
              <a:rPr lang="en-US" dirty="0"/>
              <a:t>Trail the runner up field a minimum of 5 YDS &amp; watch blocking.</a:t>
            </a:r>
          </a:p>
          <a:p>
            <a:pPr marL="109728" indent="0">
              <a:buNone/>
            </a:pPr>
            <a:endParaRPr lang="en-US" dirty="0"/>
          </a:p>
          <a:p>
            <a:r>
              <a:rPr lang="en-US" b="1" dirty="0"/>
              <a:t>R/HL:</a:t>
            </a:r>
            <a:r>
              <a:rPr lang="en-US" dirty="0"/>
              <a:t> Retreat toward the GL if the kick is inside the -15YL.</a:t>
            </a:r>
          </a:p>
          <a:p>
            <a:pPr marL="109728" indent="0">
              <a:buNone/>
            </a:pPr>
            <a:endParaRPr lang="en-US" dirty="0"/>
          </a:p>
          <a:p>
            <a:r>
              <a:rPr lang="en-US" b="1" dirty="0"/>
              <a:t>R/HL</a:t>
            </a:r>
            <a:r>
              <a:rPr lang="en-US" dirty="0"/>
              <a:t>: If previous KO goes inside the -15YL, IP on next KO is the GL.</a:t>
            </a:r>
          </a:p>
          <a:p>
            <a:pPr marL="109728" indent="0">
              <a:buNone/>
            </a:pPr>
            <a:endParaRPr lang="en-US" dirty="0"/>
          </a:p>
          <a:p>
            <a:r>
              <a:rPr lang="en-US" b="1" dirty="0"/>
              <a:t>U/LJ:</a:t>
            </a:r>
            <a:r>
              <a:rPr lang="en-US" dirty="0"/>
              <a:t> Stay on SL after the KO.</a:t>
            </a:r>
          </a:p>
          <a:p>
            <a:pPr marL="109728" indent="0">
              <a:buNone/>
            </a:pPr>
            <a:endParaRPr lang="en-US" dirty="0"/>
          </a:p>
          <a:p>
            <a:pPr marL="109728" indent="0">
              <a:buNone/>
            </a:pPr>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2026413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676400" y="3352800"/>
            <a:ext cx="473178" cy="375235"/>
          </a:xfrm>
          <a:prstGeom prst="rect">
            <a:avLst/>
          </a:prstGeom>
          <a:noFill/>
          <a:ln w="9525">
            <a:noFill/>
            <a:miter lim="800000"/>
            <a:headEnd/>
            <a:tailEnd/>
          </a:ln>
          <a:effectLst/>
        </p:spPr>
      </p:pic>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35"/>
          <p:cNvGrpSpPr/>
          <p:nvPr/>
        </p:nvGrpSpPr>
        <p:grpSpPr>
          <a:xfrm>
            <a:off x="1524000" y="4038600"/>
            <a:ext cx="228600" cy="1447800"/>
            <a:chOff x="1371600" y="4419600"/>
            <a:chExt cx="228600" cy="1447800"/>
          </a:xfrm>
        </p:grpSpPr>
        <p:sp>
          <p:nvSpPr>
            <p:cNvPr id="37" name="Oval 36"/>
            <p:cNvSpPr/>
            <p:nvPr/>
          </p:nvSpPr>
          <p:spPr>
            <a:xfrm>
              <a:off x="13716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3716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3716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3716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324600" y="1383723"/>
            <a:ext cx="421361" cy="337088"/>
          </a:xfrm>
          <a:prstGeom prst="rect">
            <a:avLst/>
          </a:prstGeom>
          <a:noFill/>
          <a:ln w="9525">
            <a:noFill/>
            <a:miter lim="800000"/>
            <a:headEnd/>
            <a:tailEnd/>
          </a:ln>
        </p:spPr>
      </p:pic>
      <p:pic>
        <p:nvPicPr>
          <p:cNvPr id="4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324600" y="5867400"/>
            <a:ext cx="421361" cy="322932"/>
          </a:xfrm>
          <a:prstGeom prst="rect">
            <a:avLst/>
          </a:prstGeom>
          <a:noFill/>
          <a:ln w="9525">
            <a:noFill/>
            <a:miter lim="800000"/>
            <a:headEnd/>
            <a:tailEnd/>
          </a:ln>
        </p:spPr>
      </p:pic>
      <p:pic>
        <p:nvPicPr>
          <p:cNvPr id="44"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324600"/>
            <a:ext cx="421360" cy="337088"/>
          </a:xfrm>
          <a:prstGeom prst="rect">
            <a:avLst/>
          </a:prstGeom>
          <a:noFill/>
          <a:ln w="9525">
            <a:noFill/>
            <a:miter lim="800000"/>
            <a:headEnd/>
            <a:tailEnd/>
          </a:ln>
        </p:spPr>
      </p:pic>
      <p:pic>
        <p:nvPicPr>
          <p:cNvPr id="42" name="Picture 41" descr="beanbag.jpg"/>
          <p:cNvPicPr>
            <a:picLocks noChangeAspect="1"/>
          </p:cNvPicPr>
          <p:nvPr/>
        </p:nvPicPr>
        <p:blipFill>
          <a:blip r:embed="rId9" cstate="print"/>
          <a:stretch>
            <a:fillRect/>
          </a:stretch>
        </p:blipFill>
        <p:spPr>
          <a:xfrm rot="2586460">
            <a:off x="2036000" y="1087356"/>
            <a:ext cx="146344" cy="218186"/>
          </a:xfrm>
          <a:prstGeom prst="rect">
            <a:avLst/>
          </a:prstGeom>
        </p:spPr>
      </p:pic>
      <p:pic>
        <p:nvPicPr>
          <p:cNvPr id="45" name="Picture 44" descr="beanbag.jpg"/>
          <p:cNvPicPr>
            <a:picLocks noChangeAspect="1"/>
          </p:cNvPicPr>
          <p:nvPr/>
        </p:nvPicPr>
        <p:blipFill>
          <a:blip r:embed="rId9" cstate="print"/>
          <a:stretch>
            <a:fillRect/>
          </a:stretch>
        </p:blipFill>
        <p:spPr>
          <a:xfrm rot="2586460">
            <a:off x="2950400" y="64213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9.41476E-7 L -1.94444E-6 -0.34421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7526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8" name="Picture 9"/>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6324600" y="13841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7" cstate="print"/>
          <a:srcRect/>
          <a:stretch>
            <a:fillRect/>
          </a:stretch>
        </p:blipFill>
        <p:spPr bwMode="auto">
          <a:xfrm>
            <a:off x="6194476" y="1187305"/>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5908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248400" y="5867400"/>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0" cstate="print"/>
          <a:srcRect/>
          <a:stretch>
            <a:fillRect/>
          </a:stretch>
        </p:blipFill>
        <p:spPr bwMode="auto">
          <a:xfrm>
            <a:off x="6248400" y="5562600"/>
            <a:ext cx="618678" cy="681038"/>
          </a:xfrm>
          <a:prstGeom prst="rect">
            <a:avLst/>
          </a:prstGeom>
          <a:noFill/>
          <a:ln w="9525">
            <a:noFill/>
            <a:miter lim="800000"/>
            <a:headEnd/>
            <a:tailEnd/>
          </a:ln>
        </p:spPr>
      </p:pic>
      <p:pic>
        <p:nvPicPr>
          <p:cNvPr id="43" name="Picture 42" descr="beanbag.jpg"/>
          <p:cNvPicPr>
            <a:picLocks noChangeAspect="1"/>
          </p:cNvPicPr>
          <p:nvPr/>
        </p:nvPicPr>
        <p:blipFill>
          <a:blip r:embed="rId11" cstate="print"/>
          <a:stretch>
            <a:fillRect/>
          </a:stretch>
        </p:blipFill>
        <p:spPr>
          <a:xfrm rot="2586460">
            <a:off x="2112200" y="1087356"/>
            <a:ext cx="146344" cy="218186"/>
          </a:xfrm>
          <a:prstGeom prst="rect">
            <a:avLst/>
          </a:prstGeom>
        </p:spPr>
      </p:pic>
      <p:pic>
        <p:nvPicPr>
          <p:cNvPr id="42" name="Picture 4"/>
          <p:cNvPicPr>
            <a:picLocks noChangeAspect="1" noChangeArrowheads="1"/>
          </p:cNvPicPr>
          <p:nvPr/>
        </p:nvPicPr>
        <p:blipFill>
          <a:blip r:embed="rId7" cstate="print"/>
          <a:srcRect/>
          <a:stretch>
            <a:fillRect/>
          </a:stretch>
        </p:blipFill>
        <p:spPr bwMode="auto">
          <a:xfrm>
            <a:off x="1752600" y="609600"/>
            <a:ext cx="581025" cy="739924"/>
          </a:xfrm>
          <a:prstGeom prst="rect">
            <a:avLst/>
          </a:prstGeom>
          <a:noFill/>
          <a:ln w="9525">
            <a:noFill/>
            <a:miter lim="800000"/>
            <a:headEnd/>
            <a:tailEnd/>
          </a:ln>
          <a:effectLst/>
        </p:spPr>
      </p:pic>
      <p:pic>
        <p:nvPicPr>
          <p:cNvPr id="46" name="Picture 45" descr="beanbag.jpg"/>
          <p:cNvPicPr>
            <a:picLocks noChangeAspect="1"/>
          </p:cNvPicPr>
          <p:nvPr/>
        </p:nvPicPr>
        <p:blipFill>
          <a:blip r:embed="rId11" cstate="print"/>
          <a:stretch>
            <a:fillRect/>
          </a:stretch>
        </p:blipFill>
        <p:spPr>
          <a:xfrm rot="2586460">
            <a:off x="2950400" y="6497556"/>
            <a:ext cx="146344" cy="218186"/>
          </a:xfrm>
          <a:prstGeom prst="rect">
            <a:avLst/>
          </a:prstGeom>
        </p:spPr>
      </p:pic>
      <p:pic>
        <p:nvPicPr>
          <p:cNvPr id="45" name="Picture 4"/>
          <p:cNvPicPr>
            <a:picLocks noChangeAspect="1" noChangeArrowheads="1"/>
          </p:cNvPicPr>
          <p:nvPr/>
        </p:nvPicPr>
        <p:blipFill>
          <a:blip r:embed="rId7" cstate="print"/>
          <a:srcRect/>
          <a:stretch>
            <a:fillRect/>
          </a:stretch>
        </p:blipFill>
        <p:spPr bwMode="auto">
          <a:xfrm>
            <a:off x="25908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U &amp; LJ</a:t>
            </a:r>
          </a:p>
        </p:txBody>
      </p:sp>
      <p:pic>
        <p:nvPicPr>
          <p:cNvPr id="4" name="Content Placeholder 5" descr="NFHS FB Field.bmp"/>
          <p:cNvPicPr>
            <a:picLocks noGrp="1" noChangeAspect="1"/>
          </p:cNvPicPr>
          <p:nvPr>
            <p:ph idx="1"/>
          </p:nvPr>
        </p:nvPicPr>
        <p:blipFill>
          <a:blip r:embed="rId3" cstate="print"/>
          <a:srcRect l="32407" t="-720" r="36720"/>
          <a:stretch>
            <a:fillRect/>
          </a:stretch>
        </p:blipFill>
        <p:spPr>
          <a:xfrm rot="16200000">
            <a:off x="1917689" y="-393689"/>
            <a:ext cx="5466917" cy="8692695"/>
          </a:xfrm>
        </p:spPr>
      </p:pic>
      <p:grpSp>
        <p:nvGrpSpPr>
          <p:cNvPr id="2" name="Group 60"/>
          <p:cNvGrpSpPr/>
          <p:nvPr/>
        </p:nvGrpSpPr>
        <p:grpSpPr>
          <a:xfrm>
            <a:off x="990600" y="5029200"/>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61"/>
          <p:cNvGrpSpPr/>
          <p:nvPr/>
        </p:nvGrpSpPr>
        <p:grpSpPr>
          <a:xfrm>
            <a:off x="5029200" y="5029200"/>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4" cstate="print"/>
          <a:srcRect/>
          <a:stretch>
            <a:fillRect/>
          </a:stretch>
        </p:blipFill>
        <p:spPr bwMode="auto">
          <a:xfrm>
            <a:off x="4419601" y="4876800"/>
            <a:ext cx="228600" cy="221457"/>
          </a:xfrm>
          <a:prstGeom prst="rect">
            <a:avLst/>
          </a:prstGeom>
          <a:noFill/>
        </p:spPr>
      </p:pic>
      <p:pic>
        <p:nvPicPr>
          <p:cNvPr id="2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8305800" y="3276600"/>
            <a:ext cx="656661" cy="525328"/>
          </a:xfrm>
          <a:prstGeom prst="rect">
            <a:avLst/>
          </a:prstGeom>
          <a:noFill/>
          <a:ln w="9525">
            <a:noFill/>
            <a:miter lim="800000"/>
            <a:headEnd/>
            <a:tailEnd/>
          </a:ln>
          <a:effectLst/>
        </p:spPr>
      </p:pic>
      <p:grpSp>
        <p:nvGrpSpPr>
          <p:cNvPr id="9" name="Group 28"/>
          <p:cNvGrpSpPr/>
          <p:nvPr/>
        </p:nvGrpSpPr>
        <p:grpSpPr>
          <a:xfrm>
            <a:off x="76200" y="4724400"/>
            <a:ext cx="680231" cy="582286"/>
            <a:chOff x="0" y="4724400"/>
            <a:chExt cx="680231" cy="582286"/>
          </a:xfrm>
        </p:grpSpPr>
        <p:pic>
          <p:nvPicPr>
            <p:cNvPr id="6"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0" y="4724400"/>
              <a:ext cx="662449"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462522" y="4982101"/>
              <a:ext cx="217709" cy="324585"/>
            </a:xfrm>
            <a:prstGeom prst="rect">
              <a:avLst/>
            </a:prstGeom>
          </p:spPr>
        </p:pic>
      </p:grpSp>
      <p:pic>
        <p:nvPicPr>
          <p:cNvPr id="33" name="Picture 32" descr="beanbag.jpg"/>
          <p:cNvPicPr>
            <a:picLocks noChangeAspect="1"/>
          </p:cNvPicPr>
          <p:nvPr/>
        </p:nvPicPr>
        <p:blipFill>
          <a:blip r:embed="rId7" cstate="print"/>
          <a:stretch>
            <a:fillRect/>
          </a:stretch>
        </p:blipFill>
        <p:spPr>
          <a:xfrm rot="2586460">
            <a:off x="8768323" y="3535781"/>
            <a:ext cx="217709" cy="324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4 0.01156 L -0.00417 -0.53747 " pathEditMode="relative" rAng="0" ptsTypes="AA">
                                      <p:cBhvr>
                                        <p:cTn id="9" dur="2000" fill="hold"/>
                                        <p:tgtEl>
                                          <p:spTgt spid="42"/>
                                        </p:tgtEl>
                                        <p:attrNameLst>
                                          <p:attrName>ppt_x</p:attrName>
                                          <p:attrName>ppt_y</p:attrName>
                                        </p:attrNameLst>
                                      </p:cBhvr>
                                      <p:rCtr x="200" y="-27500"/>
                                    </p:animMotion>
                                  </p:childTnLst>
                                </p:cTn>
                              </p:par>
                              <p:par>
                                <p:cTn id="10" presetID="64" presetClass="path" presetSubtype="0" accel="50000" decel="50000" fill="hold" nodeType="withEffect">
                                  <p:stCondLst>
                                    <p:cond delay="0"/>
                                  </p:stCondLst>
                                  <p:childTnLst>
                                    <p:animMotion origin="layout" path="M -3.33333E-6 -1.17892E-6 L 0.02084 -0.51595 " pathEditMode="relative" rAng="0" ptsTypes="AA">
                                      <p:cBhvr>
                                        <p:cTn id="11" dur="3000" fill="hold"/>
                                        <p:tgtEl>
                                          <p:spTgt spid="2"/>
                                        </p:tgtEl>
                                        <p:attrNameLst>
                                          <p:attrName>ppt_x</p:attrName>
                                          <p:attrName>ppt_y</p:attrName>
                                        </p:attrNameLst>
                                      </p:cBhvr>
                                      <p:rCtr x="1042" y="-25798"/>
                                    </p:animMotion>
                                  </p:childTnLst>
                                </p:cTn>
                              </p:par>
                              <p:par>
                                <p:cTn id="12" presetID="64" presetClass="path" presetSubtype="0" accel="50000" decel="50000" fill="hold" nodeType="withEffect">
                                  <p:stCondLst>
                                    <p:cond delay="0"/>
                                  </p:stCondLst>
                                  <p:childTnLst>
                                    <p:animMotion origin="layout" path="M -3.33333E-6 -1.17892E-6 L -0.0125 -0.52704 " pathEditMode="relative" rAng="0" ptsTypes="AA">
                                      <p:cBhvr>
                                        <p:cTn id="13" dur="3000" fill="hold"/>
                                        <p:tgtEl>
                                          <p:spTgt spid="5"/>
                                        </p:tgtEl>
                                        <p:attrNameLst>
                                          <p:attrName>ppt_x</p:attrName>
                                          <p:attrName>ppt_y</p:attrName>
                                        </p:attrNameLst>
                                      </p:cBhvr>
                                      <p:rCtr x="-625" y="-26352"/>
                                    </p:animMotion>
                                  </p:childTnLst>
                                </p:cTn>
                              </p:par>
                              <p:par>
                                <p:cTn id="14" presetID="64" presetClass="path" presetSubtype="0" accel="50000" decel="50000" fill="hold" grpId="1" nodeType="withEffect">
                                  <p:stCondLst>
                                    <p:cond delay="0"/>
                                  </p:stCondLst>
                                  <p:childTnLst>
                                    <p:animMotion origin="layout" path="M 0.025 -0.0666 L 0.0375 -0.36078 " pathEditMode="relative" rAng="0" ptsTypes="AA">
                                      <p:cBhvr>
                                        <p:cTn id="15" dur="3000" fill="hold"/>
                                        <p:tgtEl>
                                          <p:spTgt spid="44"/>
                                        </p:tgtEl>
                                        <p:attrNameLst>
                                          <p:attrName>ppt_x</p:attrName>
                                          <p:attrName>ppt_y</p:attrName>
                                        </p:attrNameLst>
                                      </p:cBhvr>
                                      <p:rCtr x="600" y="-14700"/>
                                    </p:animMotion>
                                  </p:childTnLst>
                                </p:cTn>
                              </p:par>
                              <p:par>
                                <p:cTn id="16" presetID="1" presetClass="exit" presetSubtype="0" fill="hold" nodeType="withEffect">
                                  <p:stCondLst>
                                    <p:cond delay="2000"/>
                                  </p:stCondLst>
                                  <p:childTnLst>
                                    <p:set>
                                      <p:cBhvr>
                                        <p:cTn id="17" dur="1" fill="hold">
                                          <p:stCondLst>
                                            <p:cond delay="0"/>
                                          </p:stCondLst>
                                        </p:cTn>
                                        <p:tgtEl>
                                          <p:spTgt spid="42"/>
                                        </p:tgtEl>
                                        <p:attrNameLst>
                                          <p:attrName>style.visibility</p:attrName>
                                        </p:attrNameLst>
                                      </p:cBhvr>
                                      <p:to>
                                        <p:strVal val="hidden"/>
                                      </p:to>
                                    </p:set>
                                  </p:childTnLst>
                                </p:cTn>
                              </p:par>
                              <p:par>
                                <p:cTn id="18" presetID="64" presetClass="path" presetSubtype="0" accel="50000" decel="50000" fill="hold" nodeType="withEffect">
                                  <p:stCondLst>
                                    <p:cond delay="0"/>
                                  </p:stCondLst>
                                  <p:childTnLst>
                                    <p:animMotion origin="layout" path="M 0 -3.3025E-6 L -0.04167 -0.23311 " pathEditMode="relative" rAng="0" ptsTypes="AA">
                                      <p:cBhvr>
                                        <p:cTn id="19" dur="2000" fill="hold"/>
                                        <p:tgtEl>
                                          <p:spTgt spid="8"/>
                                        </p:tgtEl>
                                        <p:attrNameLst>
                                          <p:attrName>ppt_x</p:attrName>
                                          <p:attrName>ppt_y</p:attrName>
                                        </p:attrNameLst>
                                      </p:cBhvr>
                                      <p:rCtr x="-2100" y="-11700"/>
                                    </p:animMotion>
                                  </p:childTnLst>
                                </p:cTn>
                              </p:par>
                              <p:par>
                                <p:cTn id="20" presetID="64" presetClass="path" presetSubtype="0" accel="50000" decel="50000" fill="hold" nodeType="withEffect">
                                  <p:stCondLst>
                                    <p:cond delay="0"/>
                                  </p:stCondLst>
                                  <p:childTnLst>
                                    <p:animMotion origin="layout" path="M 3.33333E-6 -3.3025E-6 L 0.0375 -0.23311 " pathEditMode="relative" rAng="0" ptsTypes="AA">
                                      <p:cBhvr>
                                        <p:cTn id="21" dur="2000" fill="hold"/>
                                        <p:tgtEl>
                                          <p:spTgt spid="7"/>
                                        </p:tgtEl>
                                        <p:attrNameLst>
                                          <p:attrName>ppt_x</p:attrName>
                                          <p:attrName>ppt_y</p:attrName>
                                        </p:attrNameLst>
                                      </p:cBhvr>
                                      <p:rCtr x="1900" y="-11700"/>
                                    </p:animMotion>
                                  </p:childTnLst>
                                </p:cTn>
                              </p:par>
                              <p:par>
                                <p:cTn id="22" presetID="0" presetClass="path" presetSubtype="0" accel="50000" decel="50000" fill="hold" nodeType="withEffect">
                                  <p:stCondLst>
                                    <p:cond delay="800"/>
                                  </p:stCondLst>
                                  <p:childTnLst>
                                    <p:animMotion origin="layout" path="M 6.11111E-6 1.51284E-6 L 6.11111E-6 -0.21096 " pathEditMode="relative" ptsTypes="AA">
                                      <p:cBhvr>
                                        <p:cTn id="23"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(GC):  Between Hash Marks</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914400" y="3352800"/>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00417 0.22809 " pathEditMode="relative" rAng="0" ptsTypes="AA">
                                      <p:cBhvr>
                                        <p:cTn id="9" dur="2000" fill="hold"/>
                                        <p:tgtEl>
                                          <p:spTgt spid="36"/>
                                        </p:tgtEl>
                                        <p:attrNameLst>
                                          <p:attrName>ppt_x</p:attrName>
                                          <p:attrName>ppt_y</p:attrName>
                                        </p:attrNameLst>
                                      </p:cBhvr>
                                      <p:rCtr x="-208" y="11404"/>
                                    </p:animMotion>
                                  </p:childTnLst>
                                </p:cTn>
                              </p:par>
                              <p:par>
                                <p:cTn id="10" presetID="56" presetClass="path" presetSubtype="0" accel="50000" decel="50000" fill="hold" grpId="0" nodeType="withEffect">
                                  <p:stCondLst>
                                    <p:cond delay="0"/>
                                  </p:stCondLst>
                                  <p:childTnLst>
                                    <p:animMotion origin="layout" path="M 5.55112E-17 1.67939E-6 L 0.12917 -0.26093 " pathEditMode="relative" rAng="0" ptsTypes="AA">
                                      <p:cBhvr>
                                        <p:cTn id="11" dur="2000" fill="hold"/>
                                        <p:tgtEl>
                                          <p:spTgt spid="31"/>
                                        </p:tgtEl>
                                        <p:attrNameLst>
                                          <p:attrName>ppt_x</p:attrName>
                                          <p:attrName>ppt_y</p:attrName>
                                        </p:attrNameLst>
                                      </p:cBhvr>
                                      <p:rCtr x="6458" y="-13046"/>
                                    </p:animMotion>
                                  </p:childTnLst>
                                </p:cTn>
                              </p:par>
                              <p:par>
                                <p:cTn id="12" presetID="0" presetClass="path" presetSubtype="0" accel="50000" decel="50000" fill="hold" grpId="0" nodeType="withEffect">
                                  <p:stCondLst>
                                    <p:cond delay="0"/>
                                  </p:stCondLst>
                                  <p:childTnLst>
                                    <p:animMotion origin="layout" path="M 0 3.08813E-6 L -0.07917 0.00555 " pathEditMode="relative" rAng="0" ptsTypes="AA">
                                      <p:cBhvr>
                                        <p:cTn id="13" dur="2000" fill="hold"/>
                                        <p:tgtEl>
                                          <p:spTgt spid="32"/>
                                        </p:tgtEl>
                                        <p:attrNameLst>
                                          <p:attrName>ppt_x</p:attrName>
                                          <p:attrName>ppt_y</p:attrName>
                                        </p:attrNameLst>
                                      </p:cBhvr>
                                      <p:rCtr x="-3958" y="278"/>
                                    </p:animMotion>
                                  </p:childTnLst>
                                </p:cTn>
                              </p:par>
                              <p:par>
                                <p:cTn id="14" presetID="0" presetClass="path" presetSubtype="0" accel="50000" decel="50000" fill="hold" grpId="0" nodeType="withEffect">
                                  <p:stCondLst>
                                    <p:cond delay="0"/>
                                  </p:stCondLst>
                                  <p:childTnLst>
                                    <p:animMotion origin="layout" path="M 3.33333E-6 3.08813E-6 L 0.07916 0.00555 " pathEditMode="relative" rAng="0" ptsTypes="AA">
                                      <p:cBhvr>
                                        <p:cTn id="15" dur="2000" fill="hold"/>
                                        <p:tgtEl>
                                          <p:spTgt spid="33"/>
                                        </p:tgtEl>
                                        <p:attrNameLst>
                                          <p:attrName>ppt_x</p:attrName>
                                          <p:attrName>ppt_y</p:attrName>
                                        </p:attrNameLst>
                                      </p:cBhvr>
                                      <p:rCtr x="3958" y="278"/>
                                    </p:animMotion>
                                  </p:childTnLst>
                                </p:cTn>
                              </p:par>
                              <p:par>
                                <p:cTn id="16" presetID="0" presetClass="path" presetSubtype="0" accel="50000" decel="50000" fill="hold" grpId="0" nodeType="withEffect">
                                  <p:stCondLst>
                                    <p:cond delay="0"/>
                                  </p:stCondLst>
                                  <p:childTnLst>
                                    <p:animMotion origin="layout" path="M 3.33333E-6 1.67939E-6 L -0.12084 -0.13879 " pathEditMode="relative" rAng="0" ptsTypes="AA">
                                      <p:cBhvr>
                                        <p:cTn id="17" dur="2000" fill="hold"/>
                                        <p:tgtEl>
                                          <p:spTgt spid="30"/>
                                        </p:tgtEl>
                                        <p:attrNameLst>
                                          <p:attrName>ppt_x</p:attrName>
                                          <p:attrName>ppt_y</p:attrName>
                                        </p:attrNameLst>
                                      </p:cBhvr>
                                      <p:rCtr x="-6042" y="-694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HL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tretch>
            <a:fillRect/>
          </a:stretch>
        </p:blipFill>
        <p:spPr bwMode="auto">
          <a:xfrm>
            <a:off x="7772400" y="3258741"/>
            <a:ext cx="638175" cy="797718"/>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625 0.31691 " pathEditMode="relative" rAng="0" ptsTypes="AA">
                                      <p:cBhvr>
                                        <p:cTn id="9" dur="2000" fill="hold"/>
                                        <p:tgtEl>
                                          <p:spTgt spid="36"/>
                                        </p:tgtEl>
                                        <p:attrNameLst>
                                          <p:attrName>ppt_x</p:attrName>
                                          <p:attrName>ppt_y</p:attrName>
                                        </p:attrNameLst>
                                      </p:cBhvr>
                                      <p:rCtr x="13100" y="15800"/>
                                    </p:animMotion>
                                  </p:childTnLst>
                                </p:cTn>
                              </p:par>
                              <p:par>
                                <p:cTn id="10" presetID="56" presetClass="path" presetSubtype="0" accel="50000" decel="50000" fill="hold" grpId="0" nodeType="withEffect">
                                  <p:stCondLst>
                                    <p:cond delay="0"/>
                                  </p:stCondLst>
                                  <p:childTnLst>
                                    <p:animMotion origin="layout" path="M 5.55112E-17 1.67939E-6 L 0.32917 -0.161 " pathEditMode="relative" rAng="0" ptsTypes="AA">
                                      <p:cBhvr>
                                        <p:cTn id="11" dur="2000" fill="hold"/>
                                        <p:tgtEl>
                                          <p:spTgt spid="31"/>
                                        </p:tgtEl>
                                        <p:attrNameLst>
                                          <p:attrName>ppt_x</p:attrName>
                                          <p:attrName>ppt_y</p:attrName>
                                        </p:attrNameLst>
                                      </p:cBhvr>
                                      <p:rCtr x="16500" y="-8000"/>
                                    </p:animMotion>
                                  </p:childTnLst>
                                </p:cTn>
                              </p:par>
                              <p:par>
                                <p:cTn id="12" presetID="0" presetClass="path" presetSubtype="0" accel="50000" decel="50000" fill="hold" grpId="0" nodeType="withEffect">
                                  <p:stCondLst>
                                    <p:cond delay="0"/>
                                  </p:stCondLst>
                                  <p:childTnLst>
                                    <p:animMotion origin="layout" path="M 0 3.08813E-6 L 0.15417 0.07217 " pathEditMode="relative" rAng="0" ptsTypes="AA">
                                      <p:cBhvr>
                                        <p:cTn id="13" dur="2000" fill="hold"/>
                                        <p:tgtEl>
                                          <p:spTgt spid="32"/>
                                        </p:tgtEl>
                                        <p:attrNameLst>
                                          <p:attrName>ppt_x</p:attrName>
                                          <p:attrName>ppt_y</p:attrName>
                                        </p:attrNameLst>
                                      </p:cBhvr>
                                      <p:rCtr x="7700" y="3600"/>
                                    </p:animMotion>
                                  </p:childTnLst>
                                </p:cTn>
                              </p:par>
                              <p:par>
                                <p:cTn id="14" presetID="0" presetClass="path" presetSubtype="0" accel="50000" decel="50000" fill="hold" grpId="0" nodeType="withEffect">
                                  <p:stCondLst>
                                    <p:cond delay="0"/>
                                  </p:stCondLst>
                                  <p:childTnLst>
                                    <p:animMotion origin="layout" path="M 3.33333E-6 3.08813E-6 L 0.27083 0.06107 " pathEditMode="relative" rAng="0" ptsTypes="AA">
                                      <p:cBhvr>
                                        <p:cTn id="15" dur="2000" fill="hold"/>
                                        <p:tgtEl>
                                          <p:spTgt spid="33"/>
                                        </p:tgtEl>
                                        <p:attrNameLst>
                                          <p:attrName>ppt_x</p:attrName>
                                          <p:attrName>ppt_y</p:attrName>
                                        </p:attrNameLst>
                                      </p:cBhvr>
                                      <p:rCtr x="13500" y="3100"/>
                                    </p:animMotion>
                                  </p:childTnLst>
                                </p:cTn>
                              </p:par>
                              <p:par>
                                <p:cTn id="16" presetID="0" presetClass="path" presetSubtype="0" accel="50000" decel="50000" fill="hold" grpId="0" nodeType="withEffect">
                                  <p:stCondLst>
                                    <p:cond delay="0"/>
                                  </p:stCondLst>
                                  <p:childTnLst>
                                    <p:animMotion origin="layout" path="M -6.66667E-6 -1.70021E-6 L 0.14999 -0.04441 " pathEditMode="relative" ptsTypes="AA">
                                      <p:cBhvr>
                                        <p:cTn id="17" dur="2000" fill="hold"/>
                                        <p:tgtEl>
                                          <p:spTgt spid="30"/>
                                        </p:tgtEl>
                                        <p:attrNameLst>
                                          <p:attrName>ppt_x</p:attrName>
                                          <p:attrName>ppt_y</p:attrName>
                                        </p:attrNameLst>
                                      </p:cBhvr>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the Try/FG:</a:t>
            </a:r>
          </a:p>
          <a:p>
            <a:pPr lvl="1"/>
            <a:endParaRPr lang="en-US" dirty="0"/>
          </a:p>
          <a:p>
            <a:pPr lvl="1"/>
            <a:r>
              <a:rPr lang="en-US" b="1" dirty="0"/>
              <a:t>BJ </a:t>
            </a:r>
          </a:p>
          <a:p>
            <a:pPr lvl="2"/>
            <a:r>
              <a:rPr lang="en-US" dirty="0"/>
              <a:t>Start your watch (1 minute) after securing FB.</a:t>
            </a:r>
          </a:p>
          <a:p>
            <a:pPr lvl="2"/>
            <a:r>
              <a:rPr lang="en-US" dirty="0"/>
              <a:t>Run up PB SL.</a:t>
            </a:r>
          </a:p>
          <a:p>
            <a:pPr lvl="2"/>
            <a:r>
              <a:rPr lang="en-US" dirty="0"/>
              <a:t>Clear HT out of restricted area.</a:t>
            </a:r>
          </a:p>
          <a:p>
            <a:pPr lvl="1"/>
            <a:endParaRPr lang="en-US" dirty="0"/>
          </a:p>
          <a:p>
            <a:pPr lvl="1"/>
            <a:r>
              <a:rPr lang="en-US" b="1" dirty="0"/>
              <a:t>U</a:t>
            </a:r>
          </a:p>
          <a:p>
            <a:pPr lvl="2"/>
            <a:r>
              <a:rPr lang="en-US" dirty="0"/>
              <a:t>Jog up Opposite SL.</a:t>
            </a:r>
          </a:p>
          <a:p>
            <a:pPr lvl="2"/>
            <a:r>
              <a:rPr lang="en-US" dirty="0"/>
              <a:t>Clear VT out of restricted area.</a:t>
            </a:r>
          </a:p>
          <a:p>
            <a:pPr lvl="2"/>
            <a:endParaRPr lang="en-US" dirty="0"/>
          </a:p>
        </p:txBody>
      </p:sp>
      <p:sp>
        <p:nvSpPr>
          <p:cNvPr id="3" name="Title 2"/>
          <p:cNvSpPr>
            <a:spLocks noGrp="1"/>
          </p:cNvSpPr>
          <p:nvPr>
            <p:ph type="title"/>
          </p:nvPr>
        </p:nvSpPr>
        <p:spPr/>
        <p:txBody>
          <a:bodyPr/>
          <a:lstStyle/>
          <a:p>
            <a:r>
              <a:rPr lang="en-US" dirty="0"/>
              <a:t>Kickoffs (KOM)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R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914400" y="32877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30417 0.32802 " pathEditMode="relative" rAng="0" ptsTypes="AA">
                                      <p:cBhvr>
                                        <p:cTn id="9" dur="2000" fill="hold"/>
                                        <p:tgtEl>
                                          <p:spTgt spid="36"/>
                                        </p:tgtEl>
                                        <p:attrNameLst>
                                          <p:attrName>ppt_x</p:attrName>
                                          <p:attrName>ppt_y</p:attrName>
                                        </p:attrNameLst>
                                      </p:cBhvr>
                                      <p:rCtr x="-15200" y="16400"/>
                                    </p:animMotion>
                                  </p:childTnLst>
                                </p:cTn>
                              </p:par>
                              <p:par>
                                <p:cTn id="10" presetID="56" presetClass="path" presetSubtype="0" accel="50000" decel="50000" fill="hold" grpId="0" nodeType="withEffect">
                                  <p:stCondLst>
                                    <p:cond delay="0"/>
                                  </p:stCondLst>
                                  <p:childTnLst>
                                    <p:animMotion origin="layout" path="M 5.55112E-17 1.67939E-6 L -0.17917 -0.03886 " pathEditMode="relative" rAng="0" ptsTypes="AA">
                                      <p:cBhvr>
                                        <p:cTn id="11" dur="2000" fill="hold"/>
                                        <p:tgtEl>
                                          <p:spTgt spid="31"/>
                                        </p:tgtEl>
                                        <p:attrNameLst>
                                          <p:attrName>ppt_x</p:attrName>
                                          <p:attrName>ppt_y</p:attrName>
                                        </p:attrNameLst>
                                      </p:cBhvr>
                                      <p:rCtr x="-9000" y="-1900"/>
                                    </p:animMotion>
                                  </p:childTnLst>
                                </p:cTn>
                              </p:par>
                              <p:par>
                                <p:cTn id="12" presetID="0" presetClass="path" presetSubtype="0" accel="50000" decel="50000" fill="hold" grpId="0" nodeType="withEffect">
                                  <p:stCondLst>
                                    <p:cond delay="0"/>
                                  </p:stCondLst>
                                  <p:childTnLst>
                                    <p:animMotion origin="layout" path="M 0 3.08813E-6 L -0.3125 0.07217 " pathEditMode="relative" rAng="0" ptsTypes="AA">
                                      <p:cBhvr>
                                        <p:cTn id="13" dur="2000" fill="hold"/>
                                        <p:tgtEl>
                                          <p:spTgt spid="32"/>
                                        </p:tgtEl>
                                        <p:attrNameLst>
                                          <p:attrName>ppt_x</p:attrName>
                                          <p:attrName>ppt_y</p:attrName>
                                        </p:attrNameLst>
                                      </p:cBhvr>
                                      <p:rCtr x="-15600" y="3600"/>
                                    </p:animMotion>
                                  </p:childTnLst>
                                </p:cTn>
                              </p:par>
                              <p:par>
                                <p:cTn id="14" presetID="0" presetClass="path" presetSubtype="0" accel="50000" decel="50000" fill="hold" grpId="0" nodeType="withEffect">
                                  <p:stCondLst>
                                    <p:cond delay="0"/>
                                  </p:stCondLst>
                                  <p:childTnLst>
                                    <p:animMotion origin="layout" path="M 3.33333E-6 3.08813E-6 L -0.2125 0.07217 " pathEditMode="relative" rAng="0" ptsTypes="AA">
                                      <p:cBhvr>
                                        <p:cTn id="15" dur="2000" fill="hold"/>
                                        <p:tgtEl>
                                          <p:spTgt spid="33"/>
                                        </p:tgtEl>
                                        <p:attrNameLst>
                                          <p:attrName>ppt_x</p:attrName>
                                          <p:attrName>ppt_y</p:attrName>
                                        </p:attrNameLst>
                                      </p:cBhvr>
                                      <p:rCtr x="-10600" y="3600"/>
                                    </p:animMotion>
                                  </p:childTnLst>
                                </p:cTn>
                              </p:par>
                              <p:par>
                                <p:cTn id="16" presetID="0" presetClass="path" presetSubtype="0" accel="50000" decel="50000" fill="hold" grpId="0" nodeType="withEffect">
                                  <p:stCondLst>
                                    <p:cond delay="0"/>
                                  </p:stCondLst>
                                  <p:childTnLst>
                                    <p:animMotion origin="layout" path="M 3.33333E-6 1.67939E-6 L -0.3875 -0.161 " pathEditMode="relative" rAng="0" ptsTypes="AA">
                                      <p:cBhvr>
                                        <p:cTn id="17" dur="2000" fill="hold"/>
                                        <p:tgtEl>
                                          <p:spTgt spid="30"/>
                                        </p:tgtEl>
                                        <p:attrNameLst>
                                          <p:attrName>ppt_x</p:attrName>
                                          <p:attrName>ppt_y</p:attrName>
                                        </p:attrNameLst>
                                      </p:cBhvr>
                                      <p:rCtr x="-19400" y="-800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001000" y="4648200"/>
            <a:ext cx="661988" cy="781265"/>
          </a:xfrm>
          <a:prstGeom prst="rect">
            <a:avLst/>
          </a:prstGeom>
          <a:noFill/>
          <a:ln w="9525">
            <a:noFill/>
            <a:miter lim="800000"/>
            <a:headEnd/>
            <a:tailEnd/>
          </a:ln>
        </p:spPr>
      </p:pic>
      <p:pic>
        <p:nvPicPr>
          <p:cNvPr id="18"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05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8" cstate="print"/>
          <a:stretch>
            <a:fillRect/>
          </a:stretch>
        </p:blipFill>
        <p:spPr bwMode="auto">
          <a:xfrm>
            <a:off x="533400" y="4648200"/>
            <a:ext cx="685800" cy="82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3.33333E-6 L -0.04166 0.21112 " pathEditMode="relative" ptsTypes="AA">
                                      <p:cBhvr>
                                        <p:cTn id="6" dur="2000" fill="hold"/>
                                        <p:tgtEl>
                                          <p:spTgt spid="1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4.44444E-6 L 0.03333 0.21112 " pathEditMode="relative" ptsTypes="AA">
                                      <p:cBhvr>
                                        <p:cTn id="8" dur="2000" fill="hold"/>
                                        <p:tgtEl>
                                          <p:spTgt spid="16"/>
                                        </p:tgtEl>
                                        <p:attrNameLst>
                                          <p:attrName>ppt_x</p:attrName>
                                          <p:attrName>ppt_y</p:attrName>
                                        </p:attrNameLst>
                                      </p:cBhvr>
                                    </p:animMotion>
                                  </p:childTnLst>
                                </p:cTn>
                              </p:par>
                              <p:par>
                                <p:cTn id="9" presetID="1" presetClass="entr" presetSubtype="0" fill="hold" nodeType="withEffect">
                                  <p:stCondLst>
                                    <p:cond delay="1000"/>
                                  </p:stCondLst>
                                  <p:childTnLst>
                                    <p:set>
                                      <p:cBhvr>
                                        <p:cTn id="10" dur="1" fill="hold">
                                          <p:stCondLst>
                                            <p:cond delay="0"/>
                                          </p:stCondLst>
                                        </p:cTn>
                                        <p:tgtEl>
                                          <p:spTgt spid="36"/>
                                        </p:tgtEl>
                                        <p:attrNameLst>
                                          <p:attrName>style.visibility</p:attrName>
                                        </p:attrNameLst>
                                      </p:cBhvr>
                                      <p:to>
                                        <p:strVal val="visible"/>
                                      </p:to>
                                    </p:set>
                                  </p:childTnLst>
                                </p:cTn>
                              </p:par>
                              <p:par>
                                <p:cTn id="11" presetID="49" presetClass="path" presetSubtype="0" accel="50000" decel="50000" fill="hold" nodeType="withEffect">
                                  <p:stCondLst>
                                    <p:cond delay="1000"/>
                                  </p:stCondLst>
                                  <p:childTnLst>
                                    <p:animMotion origin="layout" path="M -1.11022E-16 -3.46519E-6 L 0.17917 0.68333 " pathEditMode="relative" rAng="0" ptsTypes="AA">
                                      <p:cBhvr>
                                        <p:cTn id="12" dur="2000" fill="hold"/>
                                        <p:tgtEl>
                                          <p:spTgt spid="36"/>
                                        </p:tgtEl>
                                        <p:attrNameLst>
                                          <p:attrName>ppt_x</p:attrName>
                                          <p:attrName>ppt_y</p:attrName>
                                        </p:attrNameLst>
                                      </p:cBhvr>
                                      <p:rCtr x="9000" y="34200"/>
                                    </p:animMotion>
                                  </p:childTnLst>
                                </p:cTn>
                              </p:par>
                            </p:childTnLst>
                          </p:cTn>
                        </p:par>
                        <p:par>
                          <p:cTn id="13" fill="hold">
                            <p:stCondLst>
                              <p:cond delay="3000"/>
                            </p:stCondLst>
                            <p:childTnLst>
                              <p:par>
                                <p:cTn id="14" presetID="1" presetClass="exit" presetSubtype="0" fill="hold" nodeType="afterEffect">
                                  <p:stCondLst>
                                    <p:cond delay="0"/>
                                  </p:stCondLst>
                                  <p:childTnLst>
                                    <p:set>
                                      <p:cBhvr>
                                        <p:cTn id="15" dur="1" fill="hold">
                                          <p:stCondLst>
                                            <p:cond delay="0"/>
                                          </p:stCondLst>
                                        </p:cTn>
                                        <p:tgtEl>
                                          <p:spTgt spid="1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1.38778E-17 -2.16516E-6 L 0.1625 -0.17141 " pathEditMode="relative" rAng="0" ptsTypes="AA">
                                      <p:cBhvr>
                                        <p:cTn id="25" dur="2000" fill="hold"/>
                                        <p:tgtEl>
                                          <p:spTgt spid="5125"/>
                                        </p:tgtEl>
                                        <p:attrNameLst>
                                          <p:attrName>ppt_x</p:attrName>
                                          <p:attrName>ppt_y</p:attrName>
                                        </p:attrNameLst>
                                      </p:cBhvr>
                                      <p:rCtr x="8100" y="-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Near Pylon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5" name="Picture 4"/>
          <p:cNvPicPr>
            <a:picLocks noChangeAspect="1" noChangeArrowheads="1"/>
          </p:cNvPicPr>
          <p:nvPr/>
        </p:nvPicPr>
        <p:blipFill>
          <a:blip r:embed="rId5" cstate="print"/>
          <a:stretch>
            <a:fillRect/>
          </a:stretch>
        </p:blipFill>
        <p:spPr bwMode="auto">
          <a:xfrm>
            <a:off x="8229600" y="4648200"/>
            <a:ext cx="661988" cy="781265"/>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tretch>
            <a:fillRect/>
          </a:stretch>
        </p:blipFill>
        <p:spPr bwMode="auto">
          <a:xfrm>
            <a:off x="304800" y="4724400"/>
            <a:ext cx="685800" cy="824813"/>
          </a:xfrm>
          <a:prstGeom prst="rect">
            <a:avLst/>
          </a:prstGeom>
          <a:noFill/>
          <a:ln w="9525">
            <a:noFill/>
            <a:miter lim="800000"/>
            <a:headEnd/>
            <a:tailEnd/>
          </a:ln>
        </p:spPr>
      </p:pic>
      <p:pic>
        <p:nvPicPr>
          <p:cNvPr id="1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05200"/>
            <a:ext cx="561815" cy="430577"/>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clrChange>
              <a:clrFrom>
                <a:srgbClr val="B77B56"/>
              </a:clrFrom>
              <a:clrTo>
                <a:srgbClr val="B77B56">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278 -0.02014 L 0.05695 0.19098 " pathEditMode="relative" rAng="0" ptsTypes="AA">
                                      <p:cBhvr>
                                        <p:cTn id="8" dur="2000" fill="hold"/>
                                        <p:tgtEl>
                                          <p:spTgt spid="14"/>
                                        </p:tgtEl>
                                        <p:attrNameLst>
                                          <p:attrName>ppt_x</p:attrName>
                                          <p:attrName>ppt_y</p:attrName>
                                        </p:attrNameLst>
                                      </p:cBhvr>
                                      <p:rCtr x="2700" y="10600"/>
                                    </p:animMotion>
                                  </p:childTnLst>
                                </p:cTn>
                              </p:par>
                              <p:par>
                                <p:cTn id="9" presetID="0" presetClass="path" presetSubtype="0" accel="50000" decel="50000" fill="hold" nodeType="withEffect">
                                  <p:stCondLst>
                                    <p:cond delay="0"/>
                                  </p:stCondLst>
                                  <p:childTnLst>
                                    <p:animMotion origin="layout" path="M 8.33333E-7 -1.11111E-6 L -0.06406 0.2132 " pathEditMode="relative" rAng="0" ptsTypes="AA">
                                      <p:cBhvr>
                                        <p:cTn id="10" dur="2000" fill="hold"/>
                                        <p:tgtEl>
                                          <p:spTgt spid="13"/>
                                        </p:tgtEl>
                                        <p:attrNameLst>
                                          <p:attrName>ppt_x</p:attrName>
                                          <p:attrName>ppt_y</p:attrName>
                                        </p:attrNameLst>
                                      </p:cBhvr>
                                      <p:rCtr x="-3200" y="10600"/>
                                    </p:animMotion>
                                  </p:childTnLst>
                                </p:cTn>
                              </p:par>
                              <p:par>
                                <p:cTn id="11" presetID="49" presetClass="path" presetSubtype="0" accel="50000" decel="50000" fill="hold" nodeType="withEffect">
                                  <p:stCondLst>
                                    <p:cond delay="800"/>
                                  </p:stCondLst>
                                  <p:childTnLst>
                                    <p:animMotion origin="layout" path="M -1.11022E-16 -3.46519E-6 L 0.42083 0.63891 " pathEditMode="relative" rAng="0" ptsTypes="AA">
                                      <p:cBhvr>
                                        <p:cTn id="12" dur="2000" fill="hold"/>
                                        <p:tgtEl>
                                          <p:spTgt spid="36"/>
                                        </p:tgtEl>
                                        <p:attrNameLst>
                                          <p:attrName>ppt_x</p:attrName>
                                          <p:attrName>ppt_y</p:attrName>
                                        </p:attrNameLst>
                                      </p:cBhvr>
                                      <p:rCtr x="21000" y="31900"/>
                                    </p:animMotion>
                                  </p:childTnLst>
                                </p:cTn>
                              </p:par>
                            </p:childTnLst>
                          </p:cTn>
                        </p:par>
                        <p:par>
                          <p:cTn id="13" fill="hold">
                            <p:stCondLst>
                              <p:cond delay="2800"/>
                            </p:stCondLst>
                            <p:childTnLst>
                              <p:par>
                                <p:cTn id="14" presetID="1" presetClass="entr" presetSubtype="0" fill="hold" nodeType="afterEffect">
                                  <p:stCondLst>
                                    <p:cond delay="0"/>
                                  </p:stCondLst>
                                  <p:childTnLst>
                                    <p:set>
                                      <p:cBhvr>
                                        <p:cTn id="15" dur="1" fill="hold">
                                          <p:stCondLst>
                                            <p:cond delay="0"/>
                                          </p:stCondLst>
                                        </p:cTn>
                                        <p:tgtEl>
                                          <p:spTgt spid="512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1.38778E-17 4.43442E-6 L 0.1625 -0.19362 " pathEditMode="relative" rAng="0" ptsTypes="AA">
                                      <p:cBhvr>
                                        <p:cTn id="25" dur="2000" fill="hold"/>
                                        <p:tgtEl>
                                          <p:spTgt spid="5125"/>
                                        </p:tgtEl>
                                        <p:attrNameLst>
                                          <p:attrName>ppt_x</p:attrName>
                                          <p:attrName>ppt_y</p:attrName>
                                        </p:attrNameLst>
                                      </p:cBhvr>
                                      <p:rCtr x="8100" y="-9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Out of Bounds</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2667000" y="1143000"/>
            <a:ext cx="228600" cy="221457"/>
          </a:xfrm>
          <a:prstGeom prst="rect">
            <a:avLst/>
          </a:prstGeom>
          <a:noFill/>
        </p:spPr>
      </p:pic>
      <p:pic>
        <p:nvPicPr>
          <p:cNvPr id="17"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3581400"/>
            <a:ext cx="561815" cy="430577"/>
          </a:xfrm>
          <a:prstGeom prst="rect">
            <a:avLst/>
          </a:prstGeom>
          <a:noFill/>
          <a:ln w="9525">
            <a:noFill/>
            <a:miter lim="800000"/>
            <a:headEnd/>
            <a:tailEnd/>
          </a:ln>
        </p:spPr>
      </p:pic>
      <p:pic>
        <p:nvPicPr>
          <p:cNvPr id="2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09600" y="2133600"/>
            <a:ext cx="561815" cy="430577"/>
          </a:xfrm>
          <a:prstGeom prst="rect">
            <a:avLst/>
          </a:prstGeom>
          <a:noFill/>
          <a:ln w="9525">
            <a:noFill/>
            <a:miter lim="800000"/>
            <a:headEnd/>
            <a:tailEnd/>
          </a:ln>
        </p:spPr>
      </p:pic>
      <p:grpSp>
        <p:nvGrpSpPr>
          <p:cNvPr id="2" name="Group 14"/>
          <p:cNvGrpSpPr/>
          <p:nvPr/>
        </p:nvGrpSpPr>
        <p:grpSpPr>
          <a:xfrm>
            <a:off x="762000" y="3429000"/>
            <a:ext cx="914400" cy="620099"/>
            <a:chOff x="76200" y="1257100"/>
            <a:chExt cx="914400" cy="620099"/>
          </a:xfrm>
        </p:grpSpPr>
        <p:pic>
          <p:nvPicPr>
            <p:cNvPr id="19" name="stopclock.wmv">
              <a:hlinkClick r:id="" action="ppaction://media"/>
            </p:cNvPr>
            <p:cNvPicPr>
              <a:picLocks noRot="1" noChangeAspect="1"/>
            </p:cNvPicPr>
            <p:nvPr>
              <a:videoFile r:link="rId1"/>
            </p:nvPr>
          </p:nvPicPr>
          <p:blipFill>
            <a:blip r:embed="rId7" cstate="print"/>
            <a:stretch>
              <a:fillRect/>
            </a:stretch>
          </p:blipFill>
          <p:spPr>
            <a:xfrm>
              <a:off x="76200" y="1257100"/>
              <a:ext cx="914400" cy="609999"/>
            </a:xfrm>
            <a:prstGeom prst="rect">
              <a:avLst/>
            </a:prstGeom>
          </p:spPr>
        </p:pic>
        <p:sp>
          <p:nvSpPr>
            <p:cNvPr id="20" name="TextBox 19"/>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22" name="Picture 21" descr="flag.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219200" y="3657600"/>
            <a:ext cx="442913" cy="426659"/>
          </a:xfrm>
          <a:prstGeom prst="rect">
            <a:avLst/>
          </a:prstGeom>
        </p:spPr>
      </p:pic>
      <p:pic>
        <p:nvPicPr>
          <p:cNvPr id="18" name="Picture 6"/>
          <p:cNvPicPr>
            <a:picLocks noChangeAspect="1" noChangeArrowheads="1"/>
          </p:cNvPicPr>
          <p:nvPr/>
        </p:nvPicPr>
        <p:blipFill>
          <a:blip r:embed="rId9"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3.7037E-7 L -0.2375 0.1838 " pathEditMode="relative" rAng="0" ptsTypes="AA">
                                      <p:cBhvr>
                                        <p:cTn id="9" dur="2000" fill="hold"/>
                                        <p:tgtEl>
                                          <p:spTgt spid="36"/>
                                        </p:tgtEl>
                                        <p:attrNameLst>
                                          <p:attrName>ppt_x</p:attrName>
                                          <p:attrName>ppt_y</p:attrName>
                                        </p:attrNameLst>
                                      </p:cBhvr>
                                      <p:rCtr x="-11900" y="9200"/>
                                    </p:animMotion>
                                  </p:childTnLst>
                                </p:cTn>
                              </p:par>
                              <p:par>
                                <p:cTn id="10" presetID="1" presetClass="exit" presetSubtype="0" fill="hold" nodeType="withEffect">
                                  <p:stCondLst>
                                    <p:cond delay="2500"/>
                                  </p:stCondLst>
                                  <p:childTnLst>
                                    <p:set>
                                      <p:cBhvr>
                                        <p:cTn id="11" dur="1" fill="hold">
                                          <p:stCondLst>
                                            <p:cond delay="0"/>
                                          </p:stCondLst>
                                        </p:cTn>
                                        <p:tgtEl>
                                          <p:spTgt spid="17"/>
                                        </p:tgtEl>
                                        <p:attrNameLst>
                                          <p:attrName>style.visibility</p:attrName>
                                        </p:attrNameLst>
                                      </p:cBhvr>
                                      <p:to>
                                        <p:strVal val="hidden"/>
                                      </p:to>
                                    </p:se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2500"/>
                            </p:stCondLst>
                            <p:childTnLst>
                              <p:par>
                                <p:cTn id="18" presetID="0" presetClass="path" presetSubtype="0" accel="50000" decel="50000" fill="hold" nodeType="afterEffect">
                                  <p:stCondLst>
                                    <p:cond delay="0"/>
                                  </p:stCondLst>
                                  <p:childTnLst>
                                    <p:animMotion origin="layout" path="M -8.33333E-6 -1.48148E-6 C 0.00173 -0.15555 0.00364 -0.31111 -0.00539 -0.34745 C -0.01442 -0.38379 -0.03438 -0.30115 -0.05435 -0.21852 " pathEditMode="relative" ptsTypes="aaA">
                                      <p:cBhvr>
                                        <p:cTn id="19" dur="2000" fill="hold"/>
                                        <p:tgtEl>
                                          <p:spTgt spid="22"/>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1.11111E-6 L -0.03333 -0.2007 " pathEditMode="relative" rAng="0" ptsTypes="AA">
                                      <p:cBhvr>
                                        <p:cTn id="21" dur="2000" fill="hold"/>
                                        <p:tgtEl>
                                          <p:spTgt spid="2"/>
                                        </p:tgtEl>
                                        <p:attrNameLst>
                                          <p:attrName>ppt_x</p:attrName>
                                          <p:attrName>ppt_y</p:attrName>
                                        </p:attrNameLst>
                                      </p:cBhvr>
                                      <p:rCtr x="-1700" y="-10000"/>
                                    </p:animMotion>
                                  </p:childTnLst>
                                </p:cTn>
                              </p:par>
                            </p:childTnLst>
                          </p:cTn>
                        </p:par>
                        <p:par>
                          <p:cTn id="22" fill="hold">
                            <p:stCondLst>
                              <p:cond delay="4500"/>
                            </p:stCondLst>
                            <p:childTnLst>
                              <p:par>
                                <p:cTn id="23" presetID="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KOM:  Short Return</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6" cstate="print">
            <a:clrChange>
              <a:clrFrom>
                <a:srgbClr val="B87854"/>
              </a:clrFrom>
              <a:clrTo>
                <a:srgbClr val="B87854">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tretch>
            <a:fillRect/>
          </a:stretch>
        </p:blipFill>
        <p:spPr bwMode="auto">
          <a:xfrm>
            <a:off x="8283120" y="3347231"/>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937157" y="3590837"/>
            <a:ext cx="561815" cy="430577"/>
          </a:xfrm>
          <a:prstGeom prst="rect">
            <a:avLst/>
          </a:prstGeom>
          <a:noFill/>
          <a:ln w="9525">
            <a:noFill/>
            <a:miter lim="800000"/>
            <a:headEnd/>
            <a:tailEnd/>
          </a:ln>
        </p:spPr>
      </p:pic>
      <p:grpSp>
        <p:nvGrpSpPr>
          <p:cNvPr id="20" name="Group 19"/>
          <p:cNvGrpSpPr/>
          <p:nvPr/>
        </p:nvGrpSpPr>
        <p:grpSpPr>
          <a:xfrm>
            <a:off x="6553200" y="2269402"/>
            <a:ext cx="304800" cy="228600"/>
            <a:chOff x="6934200" y="4343400"/>
            <a:chExt cx="304800" cy="228600"/>
          </a:xfrm>
        </p:grpSpPr>
        <p:sp>
          <p:nvSpPr>
            <p:cNvPr id="19" name="Oval 18"/>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 name="Picture 28" descr="MCj01988200000[1]"/>
            <p:cNvPicPr>
              <a:picLocks noChangeAspect="1" noChangeArrowheads="1"/>
            </p:cNvPicPr>
            <p:nvPr/>
          </p:nvPicPr>
          <p:blipFill>
            <a:blip r:embed="rId5" cstate="print"/>
            <a:srcRect/>
            <a:stretch>
              <a:fillRect/>
            </a:stretch>
          </p:blipFill>
          <p:spPr bwMode="auto">
            <a:xfrm>
              <a:off x="7010400" y="4343400"/>
              <a:ext cx="228600" cy="221457"/>
            </a:xfrm>
            <a:prstGeom prst="rect">
              <a:avLst/>
            </a:prstGeom>
            <a:noFill/>
          </p:spPr>
        </p:pic>
      </p:grpSp>
      <p:sp>
        <p:nvSpPr>
          <p:cNvPr id="21" name="Oval 20"/>
          <p:cNvSpPr/>
          <p:nvPr/>
        </p:nvSpPr>
        <p:spPr>
          <a:xfrm>
            <a:off x="5334000" y="114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p:nvPr/>
        </p:nvGrpSpPr>
        <p:grpSpPr>
          <a:xfrm>
            <a:off x="784757" y="1257100"/>
            <a:ext cx="914400" cy="620099"/>
            <a:chOff x="76200" y="1257100"/>
            <a:chExt cx="914400" cy="620099"/>
          </a:xfrm>
        </p:grpSpPr>
        <p:pic>
          <p:nvPicPr>
            <p:cNvPr id="23"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25" name="TextBox 24"/>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28" name="Group 27"/>
          <p:cNvGrpSpPr/>
          <p:nvPr/>
        </p:nvGrpSpPr>
        <p:grpSpPr>
          <a:xfrm>
            <a:off x="8229600" y="1295400"/>
            <a:ext cx="914400" cy="620099"/>
            <a:chOff x="76200" y="1257100"/>
            <a:chExt cx="914400" cy="620099"/>
          </a:xfrm>
        </p:grpSpPr>
        <p:pic>
          <p:nvPicPr>
            <p:cNvPr id="29"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7" name="Picture 6"/>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514600" y="1381037"/>
            <a:ext cx="561815" cy="430577"/>
          </a:xfrm>
          <a:prstGeom prst="rect">
            <a:avLst/>
          </a:prstGeom>
          <a:noFill/>
          <a:ln w="9525">
            <a:noFill/>
            <a:miter lim="800000"/>
            <a:headEnd/>
            <a:tailEnd/>
          </a:ln>
        </p:spPr>
      </p:pic>
      <p:pic>
        <p:nvPicPr>
          <p:cNvPr id="35"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467600" y="1387764"/>
            <a:ext cx="561815" cy="449452"/>
          </a:xfrm>
          <a:prstGeom prst="rect">
            <a:avLst/>
          </a:prstGeom>
          <a:noFill/>
          <a:ln w="9525">
            <a:noFill/>
            <a:miter lim="800000"/>
            <a:headEnd/>
            <a:tailEnd/>
          </a:ln>
        </p:spPr>
      </p:pic>
    </p:spTree>
    <p:extLst>
      <p:ext uri="{BB962C8B-B14F-4D97-AF65-F5344CB8AC3E}">
        <p14:creationId xmlns:p14="http://schemas.microsoft.com/office/powerpoint/2010/main" val="26098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2083 0.16147 " pathEditMode="relative" rAng="0" ptsTypes="AA">
                                      <p:cBhvr>
                                        <p:cTn id="9" dur="2000" fill="hold"/>
                                        <p:tgtEl>
                                          <p:spTgt spid="36"/>
                                        </p:tgtEl>
                                        <p:attrNameLst>
                                          <p:attrName>ppt_x</p:attrName>
                                          <p:attrName>ppt_y</p:attrName>
                                        </p:attrNameLst>
                                      </p:cBhvr>
                                      <p:rCtr x="11042" y="8073"/>
                                    </p:animMotion>
                                  </p:childTnLst>
                                </p:cTn>
                              </p:par>
                              <p:par>
                                <p:cTn id="10" presetID="56" presetClass="path" presetSubtype="0" accel="50000" decel="50000" fill="hold" grpId="0" nodeType="withEffect">
                                  <p:stCondLst>
                                    <p:cond delay="0"/>
                                  </p:stCondLst>
                                  <p:childTnLst>
                                    <p:animMotion origin="layout" path="M 5.55112E-17 1.67939E-6 L 0.30417 -0.26093 " pathEditMode="relative" rAng="0" ptsTypes="AA">
                                      <p:cBhvr>
                                        <p:cTn id="11" dur="2000" fill="hold"/>
                                        <p:tgtEl>
                                          <p:spTgt spid="31"/>
                                        </p:tgtEl>
                                        <p:attrNameLst>
                                          <p:attrName>ppt_x</p:attrName>
                                          <p:attrName>ppt_y</p:attrName>
                                        </p:attrNameLst>
                                      </p:cBhvr>
                                      <p:rCtr x="15208" y="-13046"/>
                                    </p:animMotion>
                                  </p:childTnLst>
                                </p:cTn>
                              </p:par>
                              <p:par>
                                <p:cTn id="12" presetID="0" presetClass="path" presetSubtype="0" accel="50000" decel="50000" fill="hold" grpId="0" nodeType="withEffect">
                                  <p:stCondLst>
                                    <p:cond delay="0"/>
                                  </p:stCondLst>
                                  <p:childTnLst>
                                    <p:animMotion origin="layout" path="M 0 3.08813E-6 L 0.14583 -0.03886 " pathEditMode="relative" rAng="0" ptsTypes="AA">
                                      <p:cBhvr>
                                        <p:cTn id="13" dur="2000" fill="hold"/>
                                        <p:tgtEl>
                                          <p:spTgt spid="32"/>
                                        </p:tgtEl>
                                        <p:attrNameLst>
                                          <p:attrName>ppt_x</p:attrName>
                                          <p:attrName>ppt_y</p:attrName>
                                        </p:attrNameLst>
                                      </p:cBhvr>
                                      <p:rCtr x="7292" y="-1943"/>
                                    </p:animMotion>
                                  </p:childTnLst>
                                </p:cTn>
                              </p:par>
                              <p:par>
                                <p:cTn id="14" presetID="0" presetClass="path" presetSubtype="0" accel="50000" decel="50000" fill="hold" grpId="0" nodeType="withEffect">
                                  <p:stCondLst>
                                    <p:cond delay="0"/>
                                  </p:stCondLst>
                                  <p:childTnLst>
                                    <p:animMotion origin="layout" path="M -0.00416 0.01666 L 0.25834 -1.81124E-6 " pathEditMode="relative" rAng="0" ptsTypes="AA">
                                      <p:cBhvr>
                                        <p:cTn id="15" dur="2000" fill="hold"/>
                                        <p:tgtEl>
                                          <p:spTgt spid="33"/>
                                        </p:tgtEl>
                                        <p:attrNameLst>
                                          <p:attrName>ppt_x</p:attrName>
                                          <p:attrName>ppt_y</p:attrName>
                                        </p:attrNameLst>
                                      </p:cBhvr>
                                      <p:rCtr x="13125" y="-833"/>
                                    </p:animMotion>
                                  </p:childTnLst>
                                </p:cTn>
                              </p:par>
                              <p:par>
                                <p:cTn id="16" presetID="0" presetClass="path" presetSubtype="0" accel="50000" decel="50000" fill="hold" grpId="0" nodeType="withEffect">
                                  <p:stCondLst>
                                    <p:cond delay="0"/>
                                  </p:stCondLst>
                                  <p:childTnLst>
                                    <p:animMotion origin="layout" path="M 0.00834 1.67939E-6 L 0.10417 -0.20541 " pathEditMode="relative" rAng="0" ptsTypes="AA">
                                      <p:cBhvr>
                                        <p:cTn id="17" dur="2000" fill="hold"/>
                                        <p:tgtEl>
                                          <p:spTgt spid="30"/>
                                        </p:tgtEl>
                                        <p:attrNameLst>
                                          <p:attrName>ppt_x</p:attrName>
                                          <p:attrName>ppt_y</p:attrName>
                                        </p:attrNameLst>
                                      </p:cBhvr>
                                      <p:rCtr x="4792" y="-10271"/>
                                    </p:animMotion>
                                  </p:childTnLst>
                                </p:cTn>
                              </p:par>
                              <p:par>
                                <p:cTn id="18" presetID="1" presetClass="entr" presetSubtype="0" fill="hold" nodeType="withEffect">
                                  <p:stCondLst>
                                    <p:cond delay="2000"/>
                                  </p:stCondLst>
                                  <p:childTnLst>
                                    <p:set>
                                      <p:cBhvr>
                                        <p:cTn id="19" dur="1" fill="hold">
                                          <p:stCondLst>
                                            <p:cond delay="0"/>
                                          </p:stCondLst>
                                        </p:cTn>
                                        <p:tgtEl>
                                          <p:spTgt spid="4102"/>
                                        </p:tgtEl>
                                        <p:attrNameLst>
                                          <p:attrName>style.visibility</p:attrName>
                                        </p:attrNameLst>
                                      </p:cBhvr>
                                      <p:to>
                                        <p:strVal val="visible"/>
                                      </p:to>
                                    </p:set>
                                  </p:childTnLst>
                                </p:cTn>
                              </p:par>
                              <p:par>
                                <p:cTn id="20" presetID="1" presetClass="exit" presetSubtype="0" fill="hold" grpId="1" nodeType="withEffect">
                                  <p:stCondLst>
                                    <p:cond delay="200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ntr" presetSubtype="0" fill="hold" nodeType="withEffect">
                                  <p:stCondLst>
                                    <p:cond delay="200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3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3.33333E-6 -7.35369E-6 L 3.33333E-6 -0.2887 " pathEditMode="relative" ptsTypes="AA">
                                      <p:cBhvr>
                                        <p:cTn id="31" dur="2500" fill="hold"/>
                                        <p:tgtEl>
                                          <p:spTgt spid="14"/>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0.00243 0.00625 L 0.0026 -0.32616 " pathEditMode="relative" rAng="0" ptsTypes="AA">
                                      <p:cBhvr>
                                        <p:cTn id="33" dur="2500" fill="hold"/>
                                        <p:tgtEl>
                                          <p:spTgt spid="15"/>
                                        </p:tgtEl>
                                        <p:attrNameLst>
                                          <p:attrName>ppt_x</p:attrName>
                                          <p:attrName>ppt_y</p:attrName>
                                        </p:attrNameLst>
                                      </p:cBhvr>
                                      <p:rCtr x="0" y="-16632"/>
                                    </p:animMotion>
                                  </p:childTnLst>
                                </p:cTn>
                              </p:par>
                              <p:par>
                                <p:cTn id="34" presetID="0" presetClass="path" presetSubtype="0" accel="50000" decel="50000" fill="hold" nodeType="withEffect">
                                  <p:stCondLst>
                                    <p:cond delay="0"/>
                                  </p:stCondLst>
                                  <p:childTnLst>
                                    <p:animMotion origin="layout" path="M -3.33333E-6 -0.00324 L -0.05 -0.0953 " pathEditMode="relative" rAng="0" ptsTypes="AA">
                                      <p:cBhvr>
                                        <p:cTn id="35" dur="2000" fill="hold"/>
                                        <p:tgtEl>
                                          <p:spTgt spid="20"/>
                                        </p:tgtEl>
                                        <p:attrNameLst>
                                          <p:attrName>ppt_x</p:attrName>
                                          <p:attrName>ppt_y</p:attrName>
                                        </p:attrNameLst>
                                      </p:cBhvr>
                                      <p:rCtr x="-2500" y="-4603"/>
                                    </p:animMotion>
                                  </p:childTnLst>
                                </p:cTn>
                              </p:par>
                              <p:par>
                                <p:cTn id="36" presetID="0" presetClass="path" presetSubtype="0" accel="50000" decel="50000" fill="hold" grpId="1" nodeType="withEffect">
                                  <p:stCondLst>
                                    <p:cond delay="0"/>
                                  </p:stCondLst>
                                  <p:childTnLst>
                                    <p:animMotion origin="layout" path="M 0.25833 3.08813E-6 L 0.27083 -0.12769 " pathEditMode="relative" rAng="0" ptsTypes="AA">
                                      <p:cBhvr>
                                        <p:cTn id="37" dur="2000" fill="hold"/>
                                        <p:tgtEl>
                                          <p:spTgt spid="33"/>
                                        </p:tgtEl>
                                        <p:attrNameLst>
                                          <p:attrName>ppt_x</p:attrName>
                                          <p:attrName>ppt_y</p:attrName>
                                        </p:attrNameLst>
                                      </p:cBhvr>
                                      <p:rCtr x="625" y="-6384"/>
                                    </p:animMotion>
                                  </p:childTnLst>
                                </p:cTn>
                              </p:par>
                              <p:par>
                                <p:cTn id="38" presetID="0" presetClass="path" presetSubtype="0" accel="50000" decel="50000" fill="hold" grpId="1" nodeType="withEffect">
                                  <p:stCondLst>
                                    <p:cond delay="0"/>
                                  </p:stCondLst>
                                  <p:childTnLst>
                                    <p:animMotion origin="layout" path="M 0.30417 -0.26093 L 0.3375 -0.34976 " pathEditMode="relative" rAng="0" ptsTypes="AA">
                                      <p:cBhvr>
                                        <p:cTn id="39" dur="2000" fill="hold"/>
                                        <p:tgtEl>
                                          <p:spTgt spid="31"/>
                                        </p:tgtEl>
                                        <p:attrNameLst>
                                          <p:attrName>ppt_x</p:attrName>
                                          <p:attrName>ppt_y</p:attrName>
                                        </p:attrNameLst>
                                      </p:cBhvr>
                                      <p:rCtr x="1667" y="-4441"/>
                                    </p:animMotion>
                                  </p:childTnLst>
                                </p:cTn>
                              </p:par>
                              <p:par>
                                <p:cTn id="40" presetID="0" presetClass="path" presetSubtype="0" accel="50000" decel="50000" fill="hold" grpId="1" nodeType="withEffect">
                                  <p:stCondLst>
                                    <p:cond delay="0"/>
                                  </p:stCondLst>
                                  <p:childTnLst>
                                    <p:animMotion origin="layout" path="M 0.14583 -0.03886 L 0.17917 -0.11659 " pathEditMode="relative" rAng="0" ptsTypes="AA">
                                      <p:cBhvr>
                                        <p:cTn id="41" dur="2000" fill="hold"/>
                                        <p:tgtEl>
                                          <p:spTgt spid="32"/>
                                        </p:tgtEl>
                                        <p:attrNameLst>
                                          <p:attrName>ppt_x</p:attrName>
                                          <p:attrName>ppt_y</p:attrName>
                                        </p:attrNameLst>
                                      </p:cBhvr>
                                      <p:rCtr x="1667" y="-3886"/>
                                    </p:animMotion>
                                  </p:childTnLst>
                                </p:cTn>
                              </p:par>
                              <p:par>
                                <p:cTn id="42" presetID="1" presetClass="entr" presetSubtype="0" fill="hold" grpId="0" nodeType="withEffect">
                                  <p:stCondLst>
                                    <p:cond delay="600"/>
                                  </p:stCondLst>
                                  <p:childTnLst>
                                    <p:set>
                                      <p:cBhvr>
                                        <p:cTn id="43" dur="1" fill="hold">
                                          <p:stCondLst>
                                            <p:cond delay="0"/>
                                          </p:stCondLst>
                                        </p:cTn>
                                        <p:tgtEl>
                                          <p:spTgt spid="21"/>
                                        </p:tgtEl>
                                        <p:attrNameLst>
                                          <p:attrName>style.visibility</p:attrName>
                                        </p:attrNameLst>
                                      </p:cBhvr>
                                      <p:to>
                                        <p:strVal val="visible"/>
                                      </p:to>
                                    </p:set>
                                  </p:childTnLst>
                                </p:cTn>
                              </p:par>
                              <p:par>
                                <p:cTn id="44" presetID="0" presetClass="path" presetSubtype="0" accel="50000" decel="50000" fill="hold" grpId="1" nodeType="withEffect">
                                  <p:stCondLst>
                                    <p:cond delay="600"/>
                                  </p:stCondLst>
                                  <p:childTnLst>
                                    <p:animMotion origin="layout" path="M -3.33333E-6 3.89313E-6 L 0.0875 0.07217 " pathEditMode="relative" rAng="0" ptsTypes="AA">
                                      <p:cBhvr>
                                        <p:cTn id="45" dur="1400" fill="hold"/>
                                        <p:tgtEl>
                                          <p:spTgt spid="21"/>
                                        </p:tgtEl>
                                        <p:attrNameLst>
                                          <p:attrName>ppt_x</p:attrName>
                                          <p:attrName>ppt_y</p:attrName>
                                        </p:attrNameLst>
                                      </p:cBhvr>
                                      <p:rCtr x="44" y="3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3.33333E-6 -1.40874E-6 L -0.1 -1.40874E-6 " pathEditMode="relative" rAng="0" ptsTypes="AA">
                                      <p:cBhvr>
                                        <p:cTn id="57" dur="2000" fill="hold"/>
                                        <p:tgtEl>
                                          <p:spTgt spid="28"/>
                                        </p:tgtEl>
                                        <p:attrNameLst>
                                          <p:attrName>ppt_x</p:attrName>
                                          <p:attrName>ppt_y</p:attrName>
                                        </p:attrNameLst>
                                      </p:cBhvr>
                                      <p:rCtr x="-50" y="0"/>
                                    </p:animMotion>
                                  </p:childTnLst>
                                </p:cTn>
                              </p:par>
                              <p:par>
                                <p:cTn id="58" presetID="0" presetClass="path" presetSubtype="0" accel="50000" decel="50000" fill="hold" nodeType="withEffect">
                                  <p:stCondLst>
                                    <p:cond delay="0"/>
                                  </p:stCondLst>
                                  <p:childTnLst>
                                    <p:animMotion origin="layout" path="M -3.33333E-6 1.79042E-6 L 0.1724 -0.0007 " pathEditMode="relative" rAng="0" ptsTypes="AA">
                                      <p:cBhvr>
                                        <p:cTn id="59" dur="2000" fill="hold"/>
                                        <p:tgtEl>
                                          <p:spTgt spid="26"/>
                                        </p:tgtEl>
                                        <p:attrNameLst>
                                          <p:attrName>ppt_x</p:attrName>
                                          <p:attrName>ppt_y</p:attrName>
                                        </p:attrNameLst>
                                      </p:cBhvr>
                                      <p:rCtr x="8611" y="-46"/>
                                    </p:animMotion>
                                  </p:child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21" grpId="0" animBg="1"/>
      <p:bldP spid="2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Long Return</a:t>
            </a:r>
          </a:p>
        </p:txBody>
      </p:sp>
      <p:pic>
        <p:nvPicPr>
          <p:cNvPr id="4" name="Content Placeholder 5" descr="NFHS FB Field.bmp"/>
          <p:cNvPicPr>
            <a:picLocks noGrp="1" noChangeAspect="1"/>
          </p:cNvPicPr>
          <p:nvPr>
            <p:ph idx="1"/>
          </p:nvPr>
        </p:nvPicPr>
        <p:blipFill>
          <a:blip r:embed="rId3" cstate="print"/>
          <a:srcRect l="312" t="-720"/>
          <a:stretch>
            <a:fillRect/>
          </a:stretch>
        </p:blipFill>
        <p:spPr>
          <a:xfrm>
            <a:off x="14068" y="1676400"/>
            <a:ext cx="9129932" cy="4495800"/>
          </a:xfrm>
        </p:spPr>
      </p:pic>
      <p:grpSp>
        <p:nvGrpSpPr>
          <p:cNvPr id="2" name="Group 53"/>
          <p:cNvGrpSpPr/>
          <p:nvPr/>
        </p:nvGrpSpPr>
        <p:grpSpPr>
          <a:xfrm>
            <a:off x="4648200" y="1981200"/>
            <a:ext cx="228600" cy="3581400"/>
            <a:chOff x="3124200" y="1981200"/>
            <a:chExt cx="228600" cy="3581400"/>
          </a:xfrm>
        </p:grpSpPr>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Oval 20"/>
          <p:cNvSpPr/>
          <p:nvPr/>
        </p:nvSpPr>
        <p:spPr>
          <a:xfrm>
            <a:off x="72390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 name="Group 52"/>
          <p:cNvGrpSpPr/>
          <p:nvPr/>
        </p:nvGrpSpPr>
        <p:grpSpPr>
          <a:xfrm>
            <a:off x="5334000" y="2667000"/>
            <a:ext cx="1447800" cy="2438400"/>
            <a:chOff x="4114800" y="2590800"/>
            <a:chExt cx="1447800" cy="2438400"/>
          </a:xfrm>
        </p:grpSpPr>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72390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28"/>
          <p:cNvGrpSpPr/>
          <p:nvPr/>
        </p:nvGrpSpPr>
        <p:grpSpPr>
          <a:xfrm>
            <a:off x="2971800" y="1981200"/>
            <a:ext cx="685800" cy="1905000"/>
            <a:chOff x="1371600" y="1981200"/>
            <a:chExt cx="685800" cy="1905000"/>
          </a:xfrm>
        </p:grpSpPr>
        <p:sp>
          <p:nvSpPr>
            <p:cNvPr id="30" name="Oval 29"/>
            <p:cNvSpPr/>
            <p:nvPr/>
          </p:nvSpPr>
          <p:spPr>
            <a:xfrm>
              <a:off x="13716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8288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600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35814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8" name="Group 35"/>
          <p:cNvGrpSpPr/>
          <p:nvPr/>
        </p:nvGrpSpPr>
        <p:grpSpPr>
          <a:xfrm>
            <a:off x="2971800" y="3962400"/>
            <a:ext cx="457200" cy="1447800"/>
            <a:chOff x="1371600" y="4419600"/>
            <a:chExt cx="457200" cy="1447800"/>
          </a:xfrm>
        </p:grpSpPr>
        <p:sp>
          <p:nvSpPr>
            <p:cNvPr id="37" name="Oval 36"/>
            <p:cNvSpPr/>
            <p:nvPr/>
          </p:nvSpPr>
          <p:spPr>
            <a:xfrm>
              <a:off x="13716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600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600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600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33528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9" name="Group 51"/>
          <p:cNvGrpSpPr/>
          <p:nvPr/>
        </p:nvGrpSpPr>
        <p:grpSpPr>
          <a:xfrm>
            <a:off x="6667500" y="4074059"/>
            <a:ext cx="228600" cy="228601"/>
            <a:chOff x="8763000" y="3048000"/>
            <a:chExt cx="228600" cy="228601"/>
          </a:xfrm>
        </p:grpSpPr>
        <p:sp>
          <p:nvSpPr>
            <p:cNvPr id="51" name="Oval 50"/>
            <p:cNvSpPr/>
            <p:nvPr/>
          </p:nvSpPr>
          <p:spPr>
            <a:xfrm>
              <a:off x="8763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4" cstate="print"/>
            <a:srcRect/>
            <a:stretch>
              <a:fillRect/>
            </a:stretch>
          </p:blipFill>
          <p:spPr bwMode="auto">
            <a:xfrm rot="5400000">
              <a:off x="8759429" y="3051572"/>
              <a:ext cx="228600" cy="221457"/>
            </a:xfrm>
            <a:prstGeom prst="rect">
              <a:avLst/>
            </a:prstGeom>
            <a:noFill/>
          </p:spPr>
        </p:pic>
      </p:grpSp>
      <p:pic>
        <p:nvPicPr>
          <p:cNvPr id="11" name="Picture 28" descr="MCj01988200000[1]"/>
          <p:cNvPicPr>
            <a:picLocks noChangeAspect="1" noChangeArrowheads="1"/>
          </p:cNvPicPr>
          <p:nvPr/>
        </p:nvPicPr>
        <p:blipFill>
          <a:blip r:embed="rId4" cstate="print"/>
          <a:srcRect/>
          <a:stretch>
            <a:fillRect/>
          </a:stretch>
        </p:blipFill>
        <p:spPr bwMode="auto">
          <a:xfrm rot="5400000">
            <a:off x="3654029" y="3661172"/>
            <a:ext cx="228600" cy="221457"/>
          </a:xfrm>
          <a:prstGeom prst="rect">
            <a:avLst/>
          </a:prstGeom>
          <a:noFill/>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1612789"/>
            <a:ext cx="437570" cy="350056"/>
          </a:xfrm>
          <a:prstGeom prst="rect">
            <a:avLst/>
          </a:prstGeom>
          <a:noFill/>
          <a:ln w="9525">
            <a:noFill/>
            <a:miter lim="800000"/>
            <a:headEnd/>
            <a:tailEnd/>
          </a:ln>
          <a:effectLst/>
        </p:spPr>
      </p:pic>
      <p:pic>
        <p:nvPicPr>
          <p:cNvPr id="50"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239000" y="5867400"/>
            <a:ext cx="473178" cy="362645"/>
          </a:xfrm>
          <a:prstGeom prst="rect">
            <a:avLst/>
          </a:prstGeom>
          <a:noFill/>
          <a:ln w="9525">
            <a:noFill/>
            <a:miter lim="800000"/>
            <a:headEnd/>
            <a:tailEnd/>
          </a:ln>
          <a:effectLst/>
        </p:spPr>
      </p:pic>
      <p:pic>
        <p:nvPicPr>
          <p:cNvPr id="55" name="Picture 5"/>
          <p:cNvPicPr>
            <a:picLocks noChangeAspect="1" noChangeArrowheads="1"/>
          </p:cNvPicPr>
          <p:nvPr/>
        </p:nvPicPr>
        <p:blipFill>
          <a:blip r:embed="rId7" cstate="print"/>
          <a:stretch>
            <a:fillRect/>
          </a:stretch>
        </p:blipFill>
        <p:spPr bwMode="auto">
          <a:xfrm>
            <a:off x="7239000" y="5647230"/>
            <a:ext cx="465970" cy="582462"/>
          </a:xfrm>
          <a:prstGeom prst="rect">
            <a:avLst/>
          </a:prstGeom>
          <a:noFill/>
          <a:ln w="9525">
            <a:noFill/>
            <a:miter lim="800000"/>
            <a:headEnd/>
            <a:tailEnd/>
          </a:ln>
        </p:spPr>
      </p:pic>
      <p:pic>
        <p:nvPicPr>
          <p:cNvPr id="56" name="Picture 4"/>
          <p:cNvPicPr>
            <a:picLocks noChangeAspect="1" noChangeArrowheads="1"/>
          </p:cNvPicPr>
          <p:nvPr/>
        </p:nvPicPr>
        <p:blipFill>
          <a:blip r:embed="rId8" cstate="print"/>
          <a:stretch>
            <a:fillRect/>
          </a:stretch>
        </p:blipFill>
        <p:spPr bwMode="auto">
          <a:xfrm>
            <a:off x="762000" y="1447800"/>
            <a:ext cx="391393" cy="587524"/>
          </a:xfrm>
          <a:prstGeom prst="rect">
            <a:avLst/>
          </a:prstGeom>
          <a:noFill/>
          <a:ln w="9525">
            <a:noFill/>
            <a:miter lim="800000"/>
            <a:headEnd/>
            <a:tailEnd/>
          </a:ln>
          <a:effectLst/>
        </p:spPr>
      </p:pic>
      <p:pic>
        <p:nvPicPr>
          <p:cNvPr id="42" name="Picture 4"/>
          <p:cNvPicPr>
            <a:picLocks noChangeAspect="1" noChangeArrowheads="1"/>
          </p:cNvPicPr>
          <p:nvPr/>
        </p:nvPicPr>
        <p:blipFill>
          <a:blip r:embed="rId8" cstate="print"/>
          <a:stretch>
            <a:fillRect/>
          </a:stretch>
        </p:blipFill>
        <p:spPr bwMode="auto">
          <a:xfrm>
            <a:off x="762000" y="5562600"/>
            <a:ext cx="391393" cy="587524"/>
          </a:xfrm>
          <a:prstGeom prst="rect">
            <a:avLst/>
          </a:prstGeom>
          <a:noFill/>
          <a:ln w="9525">
            <a:noFill/>
            <a:miter lim="800000"/>
            <a:headEnd/>
            <a:tailEnd/>
          </a:ln>
          <a:effectLst/>
        </p:spPr>
      </p:pic>
      <p:grpSp>
        <p:nvGrpSpPr>
          <p:cNvPr id="10" name="Group 46"/>
          <p:cNvGrpSpPr/>
          <p:nvPr/>
        </p:nvGrpSpPr>
        <p:grpSpPr>
          <a:xfrm>
            <a:off x="3581400" y="1600200"/>
            <a:ext cx="505945" cy="391143"/>
            <a:chOff x="3581400" y="1600200"/>
            <a:chExt cx="505945" cy="391143"/>
          </a:xfrm>
        </p:grpSpPr>
        <p:pic>
          <p:nvPicPr>
            <p:cNvPr id="6"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3581400" y="1600200"/>
              <a:ext cx="473178" cy="375235"/>
            </a:xfrm>
            <a:prstGeom prst="rect">
              <a:avLst/>
            </a:prstGeom>
            <a:noFill/>
            <a:ln w="9525">
              <a:noFill/>
              <a:miter lim="800000"/>
              <a:headEnd/>
              <a:tailEnd/>
            </a:ln>
            <a:effectLst/>
          </p:spPr>
        </p:pic>
        <p:pic>
          <p:nvPicPr>
            <p:cNvPr id="43" name="Picture 42" descr="beanbag.jpg"/>
            <p:cNvPicPr>
              <a:picLocks noChangeAspect="1"/>
            </p:cNvPicPr>
            <p:nvPr/>
          </p:nvPicPr>
          <p:blipFill>
            <a:blip r:embed="rId10" cstate="print"/>
            <a:stretch>
              <a:fillRect/>
            </a:stretch>
          </p:blipFill>
          <p:spPr>
            <a:xfrm rot="2586460">
              <a:off x="3941001" y="1773157"/>
              <a:ext cx="146344" cy="218186"/>
            </a:xfrm>
            <a:prstGeom prst="rect">
              <a:avLst/>
            </a:prstGeom>
          </p:spPr>
        </p:pic>
      </p:grpSp>
      <p:grpSp>
        <p:nvGrpSpPr>
          <p:cNvPr id="12" name="Group 44"/>
          <p:cNvGrpSpPr/>
          <p:nvPr/>
        </p:nvGrpSpPr>
        <p:grpSpPr>
          <a:xfrm>
            <a:off x="4343400" y="5867400"/>
            <a:ext cx="505944" cy="391143"/>
            <a:chOff x="4343400" y="5867400"/>
            <a:chExt cx="505944" cy="391143"/>
          </a:xfrm>
        </p:grpSpPr>
        <p:pic>
          <p:nvPicPr>
            <p:cNvPr id="49" name="Picture 9"/>
            <p:cNvPicPr>
              <a:picLocks noChangeAspect="1" noChangeArrowheads="1"/>
            </p:cNvPicPr>
            <p:nvPr/>
          </p:nvPicPr>
          <p:blipFill>
            <a:blip r:embed="rId11" cstate="print">
              <a:clrChange>
                <a:clrFrom>
                  <a:srgbClr val="B97A57"/>
                </a:clrFrom>
                <a:clrTo>
                  <a:srgbClr val="B97A57">
                    <a:alpha val="0"/>
                  </a:srgbClr>
                </a:clrTo>
              </a:clrChange>
            </a:blip>
            <a:stretch>
              <a:fillRect/>
            </a:stretch>
          </p:blipFill>
          <p:spPr bwMode="auto">
            <a:xfrm>
              <a:off x="4343400" y="58674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10" cstate="print"/>
            <a:stretch>
              <a:fillRect/>
            </a:stretch>
          </p:blipFill>
          <p:spPr>
            <a:xfrm rot="2586460">
              <a:off x="4703000" y="6040357"/>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00393 C 0.04254 -0.10548 0.08525 -0.21467 0.14011 -0.20541 C 0.19497 -0.19593 0.26216 -0.06755 0.32952 0.06107 " pathEditMode="relative" rAng="0" ptsTypes="aaA">
                                      <p:cBhvr>
                                        <p:cTn id="6" dur="2500" fill="hold"/>
                                        <p:tgtEl>
                                          <p:spTgt spid="11"/>
                                        </p:tgtEl>
                                        <p:attrNameLst>
                                          <p:attrName>ppt_x</p:attrName>
                                          <p:attrName>ppt_y</p:attrName>
                                        </p:attrNameLst>
                                      </p:cBhvr>
                                      <p:rCtr x="16476" y="-8073"/>
                                    </p:animMotion>
                                  </p:childTnLst>
                                </p:cTn>
                              </p:par>
                              <p:par>
                                <p:cTn id="7" presetID="0" presetClass="path" presetSubtype="0" accel="50000" decel="50000" fill="hold" nodeType="withEffect">
                                  <p:stCondLst>
                                    <p:cond delay="0"/>
                                  </p:stCondLst>
                                  <p:childTnLst>
                                    <p:animMotion origin="layout" path="M 1.11022E-16 -3.42124E-6 L 0.04583 0.09993 " pathEditMode="relative" rAng="0" ptsTypes="AA">
                                      <p:cBhvr>
                                        <p:cTn id="8" dur="2000" fill="hold"/>
                                        <p:tgtEl>
                                          <p:spTgt spid="5"/>
                                        </p:tgtEl>
                                        <p:attrNameLst>
                                          <p:attrName>ppt_x</p:attrName>
                                          <p:attrName>ppt_y</p:attrName>
                                        </p:attrNameLst>
                                      </p:cBhvr>
                                      <p:rCtr x="2300" y="5000"/>
                                    </p:animMotion>
                                  </p:childTnLst>
                                </p:cTn>
                              </p:par>
                              <p:par>
                                <p:cTn id="9" presetID="0" presetClass="path" presetSubtype="0" accel="50000" decel="50000" fill="hold" grpId="0" nodeType="withEffect">
                                  <p:stCondLst>
                                    <p:cond delay="0"/>
                                  </p:stCondLst>
                                  <p:childTnLst>
                                    <p:animMotion origin="layout" path="M -0.02916 1.88064E-6 L -0.14166 0.04996 " pathEditMode="relative" rAng="0" ptsTypes="AA">
                                      <p:cBhvr>
                                        <p:cTn id="10" dur="2000" fill="hold"/>
                                        <p:tgtEl>
                                          <p:spTgt spid="21"/>
                                        </p:tgtEl>
                                        <p:attrNameLst>
                                          <p:attrName>ppt_x</p:attrName>
                                          <p:attrName>ppt_y</p:attrName>
                                        </p:attrNameLst>
                                      </p:cBhvr>
                                      <p:rCtr x="-5625" y="2498"/>
                                    </p:animMotion>
                                  </p:childTnLst>
                                </p:cTn>
                              </p:par>
                              <p:par>
                                <p:cTn id="11" presetID="0" presetClass="path" presetSubtype="0" accel="50000" decel="50000" fill="hold" nodeType="withEffect">
                                  <p:stCondLst>
                                    <p:cond delay="0"/>
                                  </p:stCondLst>
                                  <p:childTnLst>
                                    <p:animMotion origin="layout" path="M 3.33333E-6 -4.89938E-6 L 0.09167 -4.89938E-6 " pathEditMode="relative" ptsTypes="AA">
                                      <p:cBhvr>
                                        <p:cTn id="12" dur="2000" fill="hold"/>
                                        <p:tgtEl>
                                          <p:spTgt spid="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3.33333E-6 1.70021E-6 L 0.21667 0.09993 " pathEditMode="relative" ptsTypes="AA">
                                      <p:cBhvr>
                                        <p:cTn id="14" dur="2000" fill="hold"/>
                                        <p:tgtEl>
                                          <p:spTgt spid="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46945E-18 -1.90146E-6 L 0.19167 -1.90146E-6 " pathEditMode="relative" ptsTypes="AA">
                                      <p:cBhvr>
                                        <p:cTn id="16" dur="2000" fill="hold"/>
                                        <p:tgtEl>
                                          <p:spTgt spid="8"/>
                                        </p:tgtEl>
                                        <p:attrNameLst>
                                          <p:attrName>ppt_x</p:attrName>
                                          <p:attrName>ppt_y</p:attrName>
                                        </p:attrNameLst>
                                      </p:cBhvr>
                                    </p:animMotion>
                                  </p:childTnLst>
                                </p:cTn>
                              </p:par>
                              <p:par>
                                <p:cTn id="17" presetID="42" presetClass="path" presetSubtype="0" accel="50000" decel="50000" fill="hold" grpId="1" nodeType="withEffect">
                                  <p:stCondLst>
                                    <p:cond delay="0"/>
                                  </p:stCondLst>
                                  <p:childTnLst>
                                    <p:animMotion origin="layout" path="M -0.00833 4.67731E-6 L -0.0625 0.00555 " pathEditMode="relative" rAng="0" ptsTypes="AA">
                                      <p:cBhvr>
                                        <p:cTn id="18" dur="2000" fill="hold"/>
                                        <p:tgtEl>
                                          <p:spTgt spid="25"/>
                                        </p:tgtEl>
                                        <p:attrNameLst>
                                          <p:attrName>ppt_x</p:attrName>
                                          <p:attrName>ppt_y</p:attrName>
                                        </p:attrNameLst>
                                      </p:cBhvr>
                                      <p:rCtr x="-2708" y="278"/>
                                    </p:animMotion>
                                  </p:childTnLst>
                                </p:cTn>
                              </p:par>
                              <p:par>
                                <p:cTn id="19" presetID="0" presetClass="path" presetSubtype="0" accel="50000" decel="50000" fill="hold" nodeType="withEffect">
                                  <p:stCondLst>
                                    <p:cond delay="500"/>
                                  </p:stCondLst>
                                  <p:childTnLst>
                                    <p:animMotion origin="layout" path="M 4.16667E-6 5.66273E-6 L 0.08333 5.66273E-6 " pathEditMode="relative" ptsTypes="A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6.66667E-6 -1.70021E-6 L 0.22499 -0.05552 " pathEditMode="relative" ptsTypes="AA">
                                      <p:cBhvr>
                                        <p:cTn id="22" dur="2000" fill="hold"/>
                                        <p:tgtEl>
                                          <p:spTgt spid="41"/>
                                        </p:tgtEl>
                                        <p:attrNameLst>
                                          <p:attrName>ppt_x</p:attrName>
                                          <p:attrName>ppt_y</p:attrName>
                                        </p:attrNameLst>
                                      </p:cBhvr>
                                    </p:animMotion>
                                  </p:childTnLst>
                                </p:cTn>
                              </p:par>
                              <p:par>
                                <p:cTn id="23" presetID="0" presetClass="path" presetSubtype="0" accel="50000" decel="50000" fill="hold" grpId="0" nodeType="withEffect">
                                  <p:stCondLst>
                                    <p:cond delay="500"/>
                                  </p:stCondLst>
                                  <p:childTnLst>
                                    <p:animMotion origin="layout" path="M -3.33333E-6 -1.70021E-6 L 0.125 0.02221 " pathEditMode="relative" ptsTypes="AA">
                                      <p:cBhvr>
                                        <p:cTn id="24" dur="2000" fill="hold"/>
                                        <p:tgtEl>
                                          <p:spTgt spid="35"/>
                                        </p:tgtEl>
                                        <p:attrNameLst>
                                          <p:attrName>ppt_x</p:attrName>
                                          <p:attrName>ppt_y</p:attrName>
                                        </p:attrNameLst>
                                      </p:cBhvr>
                                    </p:animMotion>
                                  </p:childTnLst>
                                </p:cTn>
                              </p:par>
                            </p:childTnLst>
                          </p:cTn>
                        </p:par>
                        <p:par>
                          <p:cTn id="25" fill="hold">
                            <p:stCondLst>
                              <p:cond delay="2500"/>
                            </p:stCondLst>
                            <p:childTnLst>
                              <p:par>
                                <p:cTn id="26" presetID="1" presetClass="exit"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xit" presetSubtype="0" fill="hold" nodeType="withEffect">
                                  <p:stCondLst>
                                    <p:cond delay="200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ntr" presetSubtype="0" fill="hold" nodeType="withEffect">
                                  <p:stCondLst>
                                    <p:cond delay="200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3.33333E-6 0.00046 C -0.0415 0.03933 -0.08299 0.07819 -0.19688 0.08166 C -0.31077 0.08513 -0.49705 0.05344 -0.68334 0.02198 " pathEditMode="relative" rAng="0" ptsTypes="aaA">
                                      <p:cBhvr>
                                        <p:cTn id="44" dur="8000" fill="hold"/>
                                        <p:tgtEl>
                                          <p:spTgt spid="9"/>
                                        </p:tgtEl>
                                        <p:attrNameLst>
                                          <p:attrName>ppt_x</p:attrName>
                                          <p:attrName>ppt_y</p:attrName>
                                        </p:attrNameLst>
                                      </p:cBhvr>
                                      <p:rCtr x="-34167" y="4233"/>
                                    </p:animMotion>
                                  </p:childTnLst>
                                </p:cTn>
                              </p:par>
                              <p:par>
                                <p:cTn id="45" presetID="0" presetClass="path" presetSubtype="0" accel="50000" decel="50000" fill="hold" nodeType="withEffect">
                                  <p:stCondLst>
                                    <p:cond delay="1000"/>
                                  </p:stCondLst>
                                  <p:childTnLst>
                                    <p:animMotion origin="layout" path="M 5E-6 2.7319E-6 L -0.47396 -0.00509 " pathEditMode="relative" rAng="0" ptsTypes="AA">
                                      <p:cBhvr>
                                        <p:cTn id="46" dur="7000" fill="hold"/>
                                        <p:tgtEl>
                                          <p:spTgt spid="48"/>
                                        </p:tgtEl>
                                        <p:attrNameLst>
                                          <p:attrName>ppt_x</p:attrName>
                                          <p:attrName>ppt_y</p:attrName>
                                        </p:attrNameLst>
                                      </p:cBhvr>
                                      <p:rCtr x="-23700" y="-300"/>
                                    </p:animMotion>
                                  </p:childTnLst>
                                </p:cTn>
                              </p:par>
                              <p:par>
                                <p:cTn id="47" presetID="0" presetClass="path" presetSubtype="0" accel="50000" decel="50000" fill="hold" nodeType="withEffect">
                                  <p:stCondLst>
                                    <p:cond delay="1000"/>
                                  </p:stCondLst>
                                  <p:childTnLst>
                                    <p:animMotion origin="layout" path="M 4.72222E-6 3.7474E-7 L -0.48333 3.7474E-7 " pathEditMode="relative" ptsTypes="AA">
                                      <p:cBhvr>
                                        <p:cTn id="48" dur="7000" fill="hold"/>
                                        <p:tgtEl>
                                          <p:spTgt spid="50"/>
                                        </p:tgtEl>
                                        <p:attrNameLst>
                                          <p:attrName>ppt_x</p:attrName>
                                          <p:attrName>ppt_y</p:attrName>
                                        </p:attrNameLst>
                                      </p:cBhvr>
                                    </p:animMotion>
                                  </p:childTnLst>
                                </p:cTn>
                              </p:par>
                              <p:par>
                                <p:cTn id="49" presetID="0" presetClass="path" presetSubtype="0" accel="50000" decel="50000" fill="hold" nodeType="withEffect">
                                  <p:stCondLst>
                                    <p:cond delay="2200"/>
                                  </p:stCondLst>
                                  <p:childTnLst>
                                    <p:animMotion origin="layout" path="M 4.16667E-6 5.66273E-6 L -0.4 5.66273E-6 " pathEditMode="relative" ptsTypes="AA">
                                      <p:cBhvr>
                                        <p:cTn id="50" dur="4800" fill="hold"/>
                                        <p:tgtEl>
                                          <p:spTgt spid="12"/>
                                        </p:tgtEl>
                                        <p:attrNameLst>
                                          <p:attrName>ppt_x</p:attrName>
                                          <p:attrName>ppt_y</p:attrName>
                                        </p:attrNameLst>
                                      </p:cBhvr>
                                    </p:animMotion>
                                  </p:childTnLst>
                                </p:cTn>
                              </p:par>
                              <p:par>
                                <p:cTn id="51" presetID="0" presetClass="path" presetSubtype="0" accel="50000" decel="50000" fill="hold" nodeType="withEffect">
                                  <p:stCondLst>
                                    <p:cond delay="2200"/>
                                  </p:stCondLst>
                                  <p:childTnLst>
                                    <p:animMotion origin="layout" path="M 0.08333 2.26232E-6 L -0.31667 2.26232E-6 " pathEditMode="relative" ptsTypes="AA">
                                      <p:cBhvr>
                                        <p:cTn id="52" dur="4800" fill="hold"/>
                                        <p:tgtEl>
                                          <p:spTgt spid="10"/>
                                        </p:tgtEl>
                                        <p:attrNameLst>
                                          <p:attrName>ppt_x</p:attrName>
                                          <p:attrName>ppt_y</p:attrName>
                                        </p:attrNameLst>
                                      </p:cBhvr>
                                    </p:animMotion>
                                  </p:childTnLst>
                                </p:cTn>
                              </p:par>
                              <p:par>
                                <p:cTn id="53" presetID="1" presetClass="entr" presetSubtype="0" fill="hold" nodeType="withEffect">
                                  <p:stCondLst>
                                    <p:cond delay="750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750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xit" presetSubtype="0" fill="hold" nodeType="withEffect">
                                  <p:stCondLst>
                                    <p:cond delay="750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7500"/>
                                  </p:stCondLst>
                                  <p:childTnLst>
                                    <p:set>
                                      <p:cBhvr>
                                        <p:cTn id="6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5" grpId="1" animBg="1"/>
      <p:bldP spid="35" grpId="0" animBg="1"/>
      <p:bldP spid="4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Pooch Kick</a:t>
            </a:r>
          </a:p>
        </p:txBody>
      </p:sp>
      <p:pic>
        <p:nvPicPr>
          <p:cNvPr id="4" name="Content Placeholder 5" descr="NFHS FB Field.bmp"/>
          <p:cNvPicPr>
            <a:picLocks noGrp="1" noChangeAspect="1"/>
          </p:cNvPicPr>
          <p:nvPr>
            <p:ph idx="1"/>
          </p:nvPr>
        </p:nvPicPr>
        <p:blipFill>
          <a:blip r:embed="rId4"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5"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21931" y="3280635"/>
            <a:ext cx="675564" cy="583766"/>
            <a:chOff x="8310468" y="4724400"/>
            <a:chExt cx="675564" cy="583766"/>
          </a:xfrm>
        </p:grpSpPr>
        <p:pic>
          <p:nvPicPr>
            <p:cNvPr id="2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0468" y="4724400"/>
              <a:ext cx="653112"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8768323" y="4983581"/>
              <a:ext cx="217709" cy="324585"/>
            </a:xfrm>
            <a:prstGeom prst="rect">
              <a:avLst/>
            </a:prstGeom>
          </p:spPr>
        </p:pic>
      </p:grpSp>
      <p:grpSp>
        <p:nvGrpSpPr>
          <p:cNvPr id="31" name="Group 30"/>
          <p:cNvGrpSpPr/>
          <p:nvPr/>
        </p:nvGrpSpPr>
        <p:grpSpPr>
          <a:xfrm>
            <a:off x="3928" y="4724400"/>
            <a:ext cx="680232" cy="579731"/>
            <a:chOff x="-1" y="3280635"/>
            <a:chExt cx="680232" cy="579731"/>
          </a:xfrm>
        </p:grpSpPr>
        <p:pic>
          <p:nvPicPr>
            <p:cNvPr id="6"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7" cstate="print"/>
            <a:stretch>
              <a:fillRect/>
            </a:stretch>
          </p:blipFill>
          <p:spPr>
            <a:xfrm rot="2586460">
              <a:off x="462522" y="3535781"/>
              <a:ext cx="217709" cy="324585"/>
            </a:xfrm>
            <a:prstGeom prst="rect">
              <a:avLst/>
            </a:prstGeom>
          </p:spPr>
        </p:pic>
      </p:grpSp>
      <p:grpSp>
        <p:nvGrpSpPr>
          <p:cNvPr id="32" name="Group 31">
            <a:extLst>
              <a:ext uri="{FF2B5EF4-FFF2-40B4-BE49-F238E27FC236}">
                <a16:creationId xmlns:a16="http://schemas.microsoft.com/office/drawing/2014/main" xmlns="" id="{AA320F1D-7CFB-492E-B2AC-7C176E347FC0}"/>
              </a:ext>
            </a:extLst>
          </p:cNvPr>
          <p:cNvGrpSpPr/>
          <p:nvPr/>
        </p:nvGrpSpPr>
        <p:grpSpPr>
          <a:xfrm>
            <a:off x="-787" y="2466001"/>
            <a:ext cx="914400" cy="620099"/>
            <a:chOff x="76200" y="1257100"/>
            <a:chExt cx="914400" cy="620099"/>
          </a:xfrm>
        </p:grpSpPr>
        <p:pic>
          <p:nvPicPr>
            <p:cNvPr id="33" name="stopclock.wmv">
              <a:hlinkClick r:id="" action="ppaction://media"/>
              <a:extLst>
                <a:ext uri="{FF2B5EF4-FFF2-40B4-BE49-F238E27FC236}">
                  <a16:creationId xmlns:a16="http://schemas.microsoft.com/office/drawing/2014/main" xmlns="" id="{446571C1-CF96-4F4F-8D38-9C0FB6D18630}"/>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a:extLst>
                <a:ext uri="{FF2B5EF4-FFF2-40B4-BE49-F238E27FC236}">
                  <a16:creationId xmlns:a16="http://schemas.microsoft.com/office/drawing/2014/main" xmlns="" id="{402B359E-17D9-4665-B0E0-39CD89C3470C}"/>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35" name="Group 34">
            <a:extLst>
              <a:ext uri="{FF2B5EF4-FFF2-40B4-BE49-F238E27FC236}">
                <a16:creationId xmlns:a16="http://schemas.microsoft.com/office/drawing/2014/main" xmlns="" id="{A760BB04-4356-40A7-A924-F88E3A051722}"/>
              </a:ext>
            </a:extLst>
          </p:cNvPr>
          <p:cNvGrpSpPr/>
          <p:nvPr/>
        </p:nvGrpSpPr>
        <p:grpSpPr>
          <a:xfrm>
            <a:off x="8250810" y="2514600"/>
            <a:ext cx="914400" cy="651735"/>
            <a:chOff x="76200" y="1134150"/>
            <a:chExt cx="914400" cy="651735"/>
          </a:xfrm>
        </p:grpSpPr>
        <p:pic>
          <p:nvPicPr>
            <p:cNvPr id="36" name="stopclock.wmv">
              <a:hlinkClick r:id="" action="ppaction://media"/>
              <a:extLst>
                <a:ext uri="{FF2B5EF4-FFF2-40B4-BE49-F238E27FC236}">
                  <a16:creationId xmlns:a16="http://schemas.microsoft.com/office/drawing/2014/main" xmlns="" id="{362ED46C-8A79-474C-BB61-43BA379EE44D}"/>
                </a:ext>
              </a:extLst>
            </p:cNvPr>
            <p:cNvPicPr>
              <a:picLocks noRot="1" noChangeAspect="1"/>
            </p:cNvPicPr>
            <p:nvPr>
              <a:videoFile r:link="rId1"/>
            </p:nvPr>
          </p:nvPicPr>
          <p:blipFill>
            <a:blip r:embed="rId9" cstate="print"/>
            <a:stretch>
              <a:fillRect/>
            </a:stretch>
          </p:blipFill>
          <p:spPr>
            <a:xfrm>
              <a:off x="76200" y="1134150"/>
              <a:ext cx="914400" cy="609999"/>
            </a:xfrm>
            <a:prstGeom prst="rect">
              <a:avLst/>
            </a:prstGeom>
          </p:spPr>
        </p:pic>
        <p:sp>
          <p:nvSpPr>
            <p:cNvPr id="37" name="TextBox 36">
              <a:extLst>
                <a:ext uri="{FF2B5EF4-FFF2-40B4-BE49-F238E27FC236}">
                  <a16:creationId xmlns:a16="http://schemas.microsoft.com/office/drawing/2014/main" xmlns="" id="{26AFD048-A7AC-44D0-AB8B-C35F5ED525B2}"/>
                </a:ext>
              </a:extLst>
            </p:cNvPr>
            <p:cNvSpPr txBox="1"/>
            <p:nvPr/>
          </p:nvSpPr>
          <p:spPr>
            <a:xfrm>
              <a:off x="609600" y="1508886"/>
              <a:ext cx="381000" cy="276999"/>
            </a:xfrm>
            <a:prstGeom prst="rect">
              <a:avLst/>
            </a:prstGeom>
            <a:noFill/>
          </p:spPr>
          <p:txBody>
            <a:bodyPr wrap="square" rtlCol="0">
              <a:spAutoFit/>
            </a:bodyPr>
            <a:lstStyle/>
            <a:p>
              <a:r>
                <a:rPr lang="en-US" sz="1200" dirty="0"/>
                <a:t>2x</a:t>
              </a:r>
            </a:p>
          </p:txBody>
        </p:sp>
      </p:grpSp>
      <p:pic>
        <p:nvPicPr>
          <p:cNvPr id="41" name="Picture 9">
            <a:extLst>
              <a:ext uri="{FF2B5EF4-FFF2-40B4-BE49-F238E27FC236}">
                <a16:creationId xmlns:a16="http://schemas.microsoft.com/office/drawing/2014/main" xmlns="" id="{AE6BBDDC-4442-425E-A463-1D14FC75DC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0615" y="2538268"/>
            <a:ext cx="653112" cy="525329"/>
          </a:xfrm>
          <a:prstGeom prst="rect">
            <a:avLst/>
          </a:prstGeom>
          <a:noFill/>
          <a:ln w="9525">
            <a:noFill/>
            <a:miter lim="800000"/>
            <a:headEnd/>
            <a:tailEnd/>
          </a:ln>
          <a:effectLst/>
        </p:spPr>
      </p:pic>
      <p:pic>
        <p:nvPicPr>
          <p:cNvPr id="43" name="Picture 9">
            <a:extLst>
              <a:ext uri="{FF2B5EF4-FFF2-40B4-BE49-F238E27FC236}">
                <a16:creationId xmlns:a16="http://schemas.microsoft.com/office/drawing/2014/main" xmlns="" id="{87868E16-2E70-40E9-84F4-8F2663D2C537}"/>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3673" y="2508335"/>
            <a:ext cx="662449" cy="525329"/>
          </a:xfrm>
          <a:prstGeom prst="rect">
            <a:avLst/>
          </a:prstGeom>
          <a:noFill/>
          <a:ln w="9525">
            <a:noFill/>
            <a:miter lim="800000"/>
            <a:headEnd/>
            <a:tailEnd/>
          </a:ln>
          <a:effectLst/>
        </p:spPr>
      </p:pic>
    </p:spTree>
    <p:extLst>
      <p:ext uri="{BB962C8B-B14F-4D97-AF65-F5344CB8AC3E}">
        <p14:creationId xmlns:p14="http://schemas.microsoft.com/office/powerpoint/2010/main" val="8801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3 0.01158 L -0.27083 -0.33842 " pathEditMode="relative" rAng="0" ptsTypes="AA">
                                      <p:cBhvr>
                                        <p:cTn id="9" dur="2000" fill="hold"/>
                                        <p:tgtEl>
                                          <p:spTgt spid="42"/>
                                        </p:tgtEl>
                                        <p:attrNameLst>
                                          <p:attrName>ppt_x</p:attrName>
                                          <p:attrName>ppt_y</p:attrName>
                                        </p:attrNameLst>
                                      </p:cBhvr>
                                      <p:rCtr x="-13125" y="-17500"/>
                                    </p:animMotion>
                                  </p:childTnLst>
                                </p:cTn>
                              </p:par>
                              <p:par>
                                <p:cTn id="10" presetID="64" presetClass="path" presetSubtype="0" accel="50000" decel="50000" fill="hold" nodeType="withEffect">
                                  <p:stCondLst>
                                    <p:cond delay="0"/>
                                  </p:stCondLst>
                                  <p:childTnLst>
                                    <p:animMotion origin="layout" path="M -3.33333E-6 4.07407E-6 L -0.02083 -0.32037 " pathEditMode="relative" rAng="0" ptsTypes="AA">
                                      <p:cBhvr>
                                        <p:cTn id="11" dur="3000" fill="hold"/>
                                        <p:tgtEl>
                                          <p:spTgt spid="61"/>
                                        </p:tgtEl>
                                        <p:attrNameLst>
                                          <p:attrName>ppt_x</p:attrName>
                                          <p:attrName>ppt_y</p:attrName>
                                        </p:attrNameLst>
                                      </p:cBhvr>
                                      <p:rCtr x="-1042" y="-16019"/>
                                    </p:animMotion>
                                  </p:childTnLst>
                                </p:cTn>
                              </p:par>
                              <p:par>
                                <p:cTn id="12" presetID="64" presetClass="path" presetSubtype="0" accel="50000" decel="50000" fill="hold" nodeType="withEffect">
                                  <p:stCondLst>
                                    <p:cond delay="0"/>
                                  </p:stCondLst>
                                  <p:childTnLst>
                                    <p:animMotion origin="layout" path="M -3.33333E-6 3.7037E-6 L -0.22916 -0.31088 " pathEditMode="relative" rAng="0" ptsTypes="AA">
                                      <p:cBhvr>
                                        <p:cTn id="13" dur="3000" fill="hold"/>
                                        <p:tgtEl>
                                          <p:spTgt spid="62"/>
                                        </p:tgtEl>
                                        <p:attrNameLst>
                                          <p:attrName>ppt_x</p:attrName>
                                          <p:attrName>ppt_y</p:attrName>
                                        </p:attrNameLst>
                                      </p:cBhvr>
                                      <p:rCtr x="-11458" y="-15556"/>
                                    </p:animMotion>
                                  </p:childTnLst>
                                </p:cTn>
                              </p:par>
                              <p:par>
                                <p:cTn id="14" presetID="64" presetClass="path" presetSubtype="0" accel="50000" decel="50000" fill="hold" grpId="1" nodeType="withEffect">
                                  <p:stCondLst>
                                    <p:cond delay="0"/>
                                  </p:stCondLst>
                                  <p:childTnLst>
                                    <p:animMotion origin="layout" path="M 0.025 -0.06667 L -0.15417 -0.20116 " pathEditMode="relative" rAng="0" ptsTypes="AA">
                                      <p:cBhvr>
                                        <p:cTn id="15" dur="3000" fill="hold"/>
                                        <p:tgtEl>
                                          <p:spTgt spid="44"/>
                                        </p:tgtEl>
                                        <p:attrNameLst>
                                          <p:attrName>ppt_x</p:attrName>
                                          <p:attrName>ppt_y</p:attrName>
                                        </p:attrNameLst>
                                      </p:cBhvr>
                                      <p:rCtr x="-8958" y="-6736"/>
                                    </p:animMotion>
                                  </p:childTnLst>
                                </p:cTn>
                              </p:par>
                              <p:par>
                                <p:cTn id="16" presetID="64" presetClass="path" presetSubtype="0" accel="50000" decel="50000" fill="hold" nodeType="withEffect">
                                  <p:stCondLst>
                                    <p:cond delay="0"/>
                                  </p:stCondLst>
                                  <p:childTnLst>
                                    <p:animMotion origin="layout" path="M 0 -4.44444E-6 L -0.16667 -0.11111 " pathEditMode="relative" rAng="0" ptsTypes="AA">
                                      <p:cBhvr>
                                        <p:cTn id="17" dur="2000" fill="hold"/>
                                        <p:tgtEl>
                                          <p:spTgt spid="64"/>
                                        </p:tgtEl>
                                        <p:attrNameLst>
                                          <p:attrName>ppt_x</p:attrName>
                                          <p:attrName>ppt_y</p:attrName>
                                        </p:attrNameLst>
                                      </p:cBhvr>
                                      <p:rCtr x="-8333" y="-5556"/>
                                    </p:animMotion>
                                  </p:childTnLst>
                                </p:cTn>
                              </p:par>
                              <p:par>
                                <p:cTn id="18" presetID="64" presetClass="path" presetSubtype="0" accel="50000" decel="50000" fill="hold" nodeType="withEffect">
                                  <p:stCondLst>
                                    <p:cond delay="0"/>
                                  </p:stCondLst>
                                  <p:childTnLst>
                                    <p:animMotion origin="layout" path="M 3.33333E-6 -4.44444E-6 L -0.05417 -0.04444 " pathEditMode="relative" rAng="0" ptsTypes="AA">
                                      <p:cBhvr>
                                        <p:cTn id="19" dur="2000" fill="hold"/>
                                        <p:tgtEl>
                                          <p:spTgt spid="63"/>
                                        </p:tgtEl>
                                        <p:attrNameLst>
                                          <p:attrName>ppt_x</p:attrName>
                                          <p:attrName>ppt_y</p:attrName>
                                        </p:attrNameLst>
                                      </p:cBhvr>
                                      <p:rCtr x="-2708" y="-2222"/>
                                    </p:animMotion>
                                  </p:childTnLst>
                                </p:cTn>
                              </p:par>
                              <p:par>
                                <p:cTn id="20" presetID="0" presetClass="path" presetSubtype="0" accel="50000" decel="50000" fill="hold" nodeType="withEffect">
                                  <p:stCondLst>
                                    <p:cond delay="800"/>
                                  </p:stCondLst>
                                  <p:childTnLst>
                                    <p:animMotion origin="layout" path="M 1.38889E-6 0.00139 L 0.00226 -0.11111 " pathEditMode="relative" rAng="0" ptsTypes="AA">
                                      <p:cBhvr>
                                        <p:cTn id="21" dur="2000" fill="hold"/>
                                        <p:tgtEl>
                                          <p:spTgt spid="30"/>
                                        </p:tgtEl>
                                        <p:attrNameLst>
                                          <p:attrName>ppt_x</p:attrName>
                                          <p:attrName>ppt_y</p:attrName>
                                        </p:attrNameLst>
                                      </p:cBhvr>
                                      <p:rCtr x="104" y="-5625"/>
                                    </p:animMotion>
                                  </p:childTnLst>
                                </p:cTn>
                              </p:par>
                              <p:par>
                                <p:cTn id="22" presetID="0" presetClass="path" presetSubtype="0" accel="50000" decel="50000" fill="hold" nodeType="withEffect">
                                  <p:stCondLst>
                                    <p:cond delay="1000"/>
                                  </p:stCondLst>
                                  <p:childTnLst>
                                    <p:animMotion origin="layout" path="M 6.93889E-18 1.48148E-6 L 0.00417 -0.33102 " pathEditMode="relative" rAng="0" ptsTypes="AA">
                                      <p:cBhvr>
                                        <p:cTn id="23" dur="2000" fill="hold"/>
                                        <p:tgtEl>
                                          <p:spTgt spid="31"/>
                                        </p:tgtEl>
                                        <p:attrNameLst>
                                          <p:attrName>ppt_x</p:attrName>
                                          <p:attrName>ppt_y</p:attrName>
                                        </p:attrNameLst>
                                      </p:cBhvr>
                                      <p:rCtr x="208" y="-16551"/>
                                    </p:animMotion>
                                  </p:childTnLst>
                                </p:cTn>
                              </p:par>
                              <p:par>
                                <p:cTn id="24" presetID="42" presetClass="path" presetSubtype="0" accel="50000" decel="50000" fill="hold" grpId="0" nodeType="withEffect">
                                  <p:stCondLst>
                                    <p:cond delay="0"/>
                                  </p:stCondLst>
                                  <p:childTnLst>
                                    <p:animMotion origin="layout" path="M 3.33333E-6 4.44444E-6 L -0.27917 0.18333 " pathEditMode="relative" rAng="0" ptsTypes="AA">
                                      <p:cBhvr>
                                        <p:cTn id="25" dur="2000" fill="hold"/>
                                        <p:tgtEl>
                                          <p:spTgt spid="60"/>
                                        </p:tgtEl>
                                        <p:attrNameLst>
                                          <p:attrName>ppt_x</p:attrName>
                                          <p:attrName>ppt_y</p:attrName>
                                        </p:attrNameLst>
                                      </p:cBhvr>
                                      <p:rCtr x="-13958" y="9167"/>
                                    </p:animMotion>
                                  </p:childTnLst>
                                </p:cTn>
                              </p:par>
                              <p:par>
                                <p:cTn id="26" presetID="1" presetClass="entr" presetSubtype="0" fill="hold" nodeType="withEffect">
                                  <p:stCondLst>
                                    <p:cond delay="350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nodeType="withEffect">
                                  <p:stCondLst>
                                    <p:cond delay="350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xit" presetSubtype="0" fill="hold" nodeType="withEffect">
                                  <p:stCondLst>
                                    <p:cond delay="350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nodeType="withEffect">
                                  <p:stCondLst>
                                    <p:cond delay="3500"/>
                                  </p:stCondLst>
                                  <p:childTnLst>
                                    <p:set>
                                      <p:cBhvr>
                                        <p:cTn id="33" dur="1" fill="hold">
                                          <p:stCondLst>
                                            <p:cond delay="0"/>
                                          </p:stCondLst>
                                        </p:cTn>
                                        <p:tgtEl>
                                          <p:spTgt spid="31"/>
                                        </p:tgtEl>
                                        <p:attrNameLst>
                                          <p:attrName>style.visibility</p:attrName>
                                        </p:attrNameLst>
                                      </p:cBhvr>
                                      <p:to>
                                        <p:strVal val="hidden"/>
                                      </p:to>
                                    </p:set>
                                  </p:childTnLst>
                                </p:cTn>
                              </p:par>
                              <p:par>
                                <p:cTn id="34" presetID="42" presetClass="path" presetSubtype="0" accel="50000" decel="50000" fill="hold" nodeType="withEffect">
                                  <p:stCondLst>
                                    <p:cond delay="3500"/>
                                  </p:stCondLst>
                                  <p:childTnLst>
                                    <p:animMotion origin="layout" path="M 3.05556E-6 -3.7037E-7 L -0.21059 -0.00486 " pathEditMode="relative" rAng="0" ptsTypes="AA">
                                      <p:cBhvr>
                                        <p:cTn id="35" dur="2000" fill="hold"/>
                                        <p:tgtEl>
                                          <p:spTgt spid="35"/>
                                        </p:tgtEl>
                                        <p:attrNameLst>
                                          <p:attrName>ppt_x</p:attrName>
                                          <p:attrName>ppt_y</p:attrName>
                                        </p:attrNameLst>
                                      </p:cBhvr>
                                      <p:rCtr x="-10538" y="-255"/>
                                    </p:animMotion>
                                  </p:childTnLst>
                                </p:cTn>
                              </p:par>
                            </p:childTnLst>
                          </p:cTn>
                        </p:par>
                        <p:par>
                          <p:cTn id="36" fill="hold">
                            <p:stCondLst>
                              <p:cond delay="7500"/>
                            </p:stCondLst>
                            <p:childTnLst>
                              <p:par>
                                <p:cTn id="37" presetID="1" presetClass="exit" presetSubtype="0" fill="hold" nodeType="after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6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676400" y="914400"/>
            <a:ext cx="473178"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67000" y="9269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3246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6248400" y="3429000"/>
            <a:ext cx="618678" cy="681038"/>
          </a:xfrm>
          <a:prstGeom prst="rect">
            <a:avLst/>
          </a:prstGeom>
          <a:noFill/>
          <a:ln w="9525">
            <a:noFill/>
            <a:miter lim="800000"/>
            <a:headEnd/>
            <a:tailEnd/>
          </a:ln>
        </p:spPr>
      </p:pic>
      <p:sp>
        <p:nvSpPr>
          <p:cNvPr id="51" name="Oval 50"/>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Oval 54"/>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35052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35052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9" cstate="print"/>
          <a:srcRect/>
          <a:stretch>
            <a:fillRect/>
          </a:stretch>
        </p:blipFill>
        <p:spPr bwMode="auto">
          <a:xfrm rot="5400000">
            <a:off x="1749028" y="2822972"/>
            <a:ext cx="228600" cy="221457"/>
          </a:xfrm>
          <a:prstGeom prst="rect">
            <a:avLst/>
          </a:prstGeom>
          <a:noFill/>
        </p:spPr>
      </p:pic>
      <p:sp>
        <p:nvSpPr>
          <p:cNvPr id="63" name="Oval 62"/>
          <p:cNvSpPr/>
          <p:nvPr/>
        </p:nvSpPr>
        <p:spPr>
          <a:xfrm>
            <a:off x="15240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15240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a:off x="1532553"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1524000" y="3238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1524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1513892" y="4191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1524000" y="462331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1509227" y="557115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5" name="Picture 34" descr="beanbag.jpg"/>
          <p:cNvPicPr>
            <a:picLocks noChangeAspect="1"/>
          </p:cNvPicPr>
          <p:nvPr/>
        </p:nvPicPr>
        <p:blipFill>
          <a:blip r:embed="rId10" cstate="print"/>
          <a:stretch>
            <a:fillRect/>
          </a:stretch>
        </p:blipFill>
        <p:spPr>
          <a:xfrm rot="2586460">
            <a:off x="2036000" y="1087356"/>
            <a:ext cx="146344" cy="218186"/>
          </a:xfrm>
          <a:prstGeom prst="rect">
            <a:avLst/>
          </a:prstGeom>
        </p:spPr>
      </p:pic>
      <p:pic>
        <p:nvPicPr>
          <p:cNvPr id="42" name="Picture 4"/>
          <p:cNvPicPr>
            <a:picLocks noChangeAspect="1" noChangeArrowheads="1"/>
          </p:cNvPicPr>
          <p:nvPr/>
        </p:nvPicPr>
        <p:blipFill>
          <a:blip r:embed="rId11" cstate="print"/>
          <a:srcRect/>
          <a:stretch>
            <a:fillRect/>
          </a:stretch>
        </p:blipFill>
        <p:spPr bwMode="auto">
          <a:xfrm>
            <a:off x="1676400" y="609600"/>
            <a:ext cx="581025" cy="739924"/>
          </a:xfrm>
          <a:prstGeom prst="rect">
            <a:avLst/>
          </a:prstGeom>
          <a:noFill/>
          <a:ln w="9525">
            <a:noFill/>
            <a:miter lim="800000"/>
            <a:headEnd/>
            <a:tailEnd/>
          </a:ln>
          <a:effectLst/>
        </p:spPr>
      </p:pic>
      <p:pic>
        <p:nvPicPr>
          <p:cNvPr id="36" name="Picture 35" descr="beanbag.jpg"/>
          <p:cNvPicPr>
            <a:picLocks noChangeAspect="1"/>
          </p:cNvPicPr>
          <p:nvPr/>
        </p:nvPicPr>
        <p:blipFill>
          <a:blip r:embed="rId10" cstate="print"/>
          <a:stretch>
            <a:fillRect/>
          </a:stretch>
        </p:blipFill>
        <p:spPr>
          <a:xfrm rot="2586460">
            <a:off x="2950400" y="1087356"/>
            <a:ext cx="146344" cy="218186"/>
          </a:xfrm>
          <a:prstGeom prst="rect">
            <a:avLst/>
          </a:prstGeom>
        </p:spPr>
      </p:pic>
      <p:pic>
        <p:nvPicPr>
          <p:cNvPr id="44" name="Picture 4"/>
          <p:cNvPicPr>
            <a:picLocks noChangeAspect="1" noChangeArrowheads="1"/>
          </p:cNvPicPr>
          <p:nvPr/>
        </p:nvPicPr>
        <p:blipFill>
          <a:blip r:embed="rId11" cstate="print"/>
          <a:srcRect/>
          <a:stretch>
            <a:fillRect/>
          </a:stretch>
        </p:blipFill>
        <p:spPr bwMode="auto">
          <a:xfrm>
            <a:off x="2595272" y="603336"/>
            <a:ext cx="581025" cy="739924"/>
          </a:xfrm>
          <a:prstGeom prst="rect">
            <a:avLst/>
          </a:prstGeom>
          <a:noFill/>
          <a:ln w="9525">
            <a:noFill/>
            <a:miter lim="800000"/>
            <a:headEnd/>
            <a:tailEnd/>
          </a:ln>
          <a:effectLst/>
        </p:spPr>
      </p:pic>
      <p:pic>
        <p:nvPicPr>
          <p:cNvPr id="37" name="Picture 36" descr="beanbag.jpg"/>
          <p:cNvPicPr>
            <a:picLocks noChangeAspect="1"/>
          </p:cNvPicPr>
          <p:nvPr/>
        </p:nvPicPr>
        <p:blipFill>
          <a:blip r:embed="rId10" cstate="print"/>
          <a:stretch>
            <a:fillRect/>
          </a:stretch>
        </p:blipFill>
        <p:spPr>
          <a:xfrm rot="2586460">
            <a:off x="3026600" y="6497557"/>
            <a:ext cx="146344" cy="218186"/>
          </a:xfrm>
          <a:prstGeom prst="rect">
            <a:avLst/>
          </a:prstGeom>
        </p:spPr>
      </p:pic>
      <p:pic>
        <p:nvPicPr>
          <p:cNvPr id="45" name="Picture 4"/>
          <p:cNvPicPr>
            <a:picLocks noChangeAspect="1" noChangeArrowheads="1"/>
          </p:cNvPicPr>
          <p:nvPr/>
        </p:nvPicPr>
        <p:blipFill>
          <a:blip r:embed="rId11" cstate="print"/>
          <a:srcRect/>
          <a:stretch>
            <a:fillRect/>
          </a:stretch>
        </p:blipFill>
        <p:spPr bwMode="auto">
          <a:xfrm>
            <a:off x="26670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Stop-N-Watch</a:t>
            </a:r>
          </a:p>
        </p:txBody>
      </p:sp>
      <p:pic>
        <p:nvPicPr>
          <p:cNvPr id="4" name="Content Placeholder 5" descr="NFHS FB Field.bmp"/>
          <p:cNvPicPr>
            <a:picLocks noGrp="1" noChangeAspect="1"/>
          </p:cNvPicPr>
          <p:nvPr>
            <p:ph idx="1"/>
          </p:nvPr>
        </p:nvPicPr>
        <p:blipFill>
          <a:blip r:embed="rId4" cstate="print"/>
          <a:srcRect l="34371" t="-720" r="40103"/>
          <a:stretch>
            <a:fillRect/>
          </a:stretch>
        </p:blipFill>
        <p:spPr>
          <a:xfrm rot="5400000">
            <a:off x="2344616" y="-363415"/>
            <a:ext cx="4419600" cy="8499231"/>
          </a:xfrm>
        </p:spPr>
      </p:pic>
      <p:sp>
        <p:nvSpPr>
          <p:cNvPr id="55" name="Oval 54"/>
          <p:cNvSpPr/>
          <p:nvPr/>
        </p:nvSpPr>
        <p:spPr>
          <a:xfrm>
            <a:off x="6172200" y="5181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4876800" y="5257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5" name="Group 84"/>
          <p:cNvGrpSpPr/>
          <p:nvPr/>
        </p:nvGrpSpPr>
        <p:grpSpPr>
          <a:xfrm>
            <a:off x="1828800" y="4572000"/>
            <a:ext cx="2667000" cy="228600"/>
            <a:chOff x="1828800" y="4572000"/>
            <a:chExt cx="2667000" cy="228600"/>
          </a:xfrm>
        </p:grpSpPr>
        <p:sp>
          <p:nvSpPr>
            <p:cNvPr id="51" name="Oval 50"/>
            <p:cNvSpPr/>
            <p:nvPr/>
          </p:nvSpPr>
          <p:spPr>
            <a:xfrm>
              <a:off x="2667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352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1828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4267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6" name="Group 85"/>
          <p:cNvGrpSpPr/>
          <p:nvPr/>
        </p:nvGrpSpPr>
        <p:grpSpPr>
          <a:xfrm>
            <a:off x="5791200" y="4572000"/>
            <a:ext cx="1676400" cy="228600"/>
            <a:chOff x="5791200" y="4572000"/>
            <a:chExt cx="1676400" cy="228600"/>
          </a:xfrm>
        </p:grpSpPr>
        <p:sp>
          <p:nvSpPr>
            <p:cNvPr id="53" name="Oval 52"/>
            <p:cNvSpPr/>
            <p:nvPr/>
          </p:nvSpPr>
          <p:spPr>
            <a:xfrm>
              <a:off x="5791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6553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7239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4" name="Group 83"/>
          <p:cNvGrpSpPr/>
          <p:nvPr/>
        </p:nvGrpSpPr>
        <p:grpSpPr>
          <a:xfrm>
            <a:off x="1600200" y="2438400"/>
            <a:ext cx="1676400" cy="533400"/>
            <a:chOff x="1600200" y="2438400"/>
            <a:chExt cx="1676400" cy="533400"/>
          </a:xfrm>
        </p:grpSpPr>
        <p:sp>
          <p:nvSpPr>
            <p:cNvPr id="63" name="Oval 62"/>
            <p:cNvSpPr/>
            <p:nvPr/>
          </p:nvSpPr>
          <p:spPr>
            <a:xfrm>
              <a:off x="2057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30480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251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6" name="Group 75"/>
          <p:cNvGrpSpPr/>
          <p:nvPr/>
        </p:nvGrpSpPr>
        <p:grpSpPr>
          <a:xfrm>
            <a:off x="2895600" y="2422954"/>
            <a:ext cx="4419600" cy="244046"/>
            <a:chOff x="2895600" y="2422954"/>
            <a:chExt cx="4419600" cy="244046"/>
          </a:xfrm>
        </p:grpSpPr>
        <p:sp>
          <p:nvSpPr>
            <p:cNvPr id="66" name="Oval 65"/>
            <p:cNvSpPr/>
            <p:nvPr/>
          </p:nvSpPr>
          <p:spPr>
            <a:xfrm>
              <a:off x="46482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4038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5334000" y="242707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632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2895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7086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60198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6" name="Group 45"/>
          <p:cNvGrpSpPr/>
          <p:nvPr/>
        </p:nvGrpSpPr>
        <p:grpSpPr>
          <a:xfrm>
            <a:off x="316476" y="4114800"/>
            <a:ext cx="597925" cy="451435"/>
            <a:chOff x="314119" y="4191000"/>
            <a:chExt cx="477249" cy="375235"/>
          </a:xfrm>
        </p:grpSpPr>
        <p:pic>
          <p:nvPicPr>
            <p:cNvPr id="49"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314119" y="4191000"/>
              <a:ext cx="450405" cy="375235"/>
            </a:xfrm>
            <a:prstGeom prst="rect">
              <a:avLst/>
            </a:prstGeom>
            <a:noFill/>
            <a:ln>
              <a:noFill/>
            </a:ln>
          </p:spPr>
        </p:pic>
        <p:pic>
          <p:nvPicPr>
            <p:cNvPr id="38" name="Picture 37"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4361395"/>
              <a:ext cx="131785" cy="196479"/>
            </a:xfrm>
            <a:prstGeom prst="rect">
              <a:avLst/>
            </a:prstGeom>
            <a:noFill/>
            <a:ln>
              <a:noFill/>
            </a:ln>
          </p:spPr>
        </p:pic>
      </p:grpSp>
      <p:grpSp>
        <p:nvGrpSpPr>
          <p:cNvPr id="74" name="Group 73"/>
          <p:cNvGrpSpPr/>
          <p:nvPr/>
        </p:nvGrpSpPr>
        <p:grpSpPr>
          <a:xfrm>
            <a:off x="8458199" y="2743200"/>
            <a:ext cx="585377" cy="451435"/>
            <a:chOff x="8458200" y="2819400"/>
            <a:chExt cx="486568" cy="375235"/>
          </a:xfrm>
        </p:grpSpPr>
        <p:pic>
          <p:nvPicPr>
            <p:cNvPr id="6"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8458200" y="2819400"/>
              <a:ext cx="473178" cy="375235"/>
            </a:xfrm>
            <a:prstGeom prst="rect">
              <a:avLst/>
            </a:prstGeom>
            <a:noFill/>
            <a:ln>
              <a:noFill/>
            </a:ln>
          </p:spPr>
        </p:pic>
        <p:pic>
          <p:nvPicPr>
            <p:cNvPr id="39" name="Picture 38"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8812983" y="2989795"/>
              <a:ext cx="131785" cy="196479"/>
            </a:xfrm>
            <a:prstGeom prst="rect">
              <a:avLst/>
            </a:prstGeom>
            <a:noFill/>
            <a:ln>
              <a:noFill/>
            </a:ln>
          </p:spPr>
        </p:pic>
      </p:grpSp>
      <p:grpSp>
        <p:nvGrpSpPr>
          <p:cNvPr id="75" name="Group 74"/>
          <p:cNvGrpSpPr/>
          <p:nvPr/>
        </p:nvGrpSpPr>
        <p:grpSpPr>
          <a:xfrm>
            <a:off x="8458200" y="4111890"/>
            <a:ext cx="609600" cy="443871"/>
            <a:chOff x="8458200" y="4203589"/>
            <a:chExt cx="486567" cy="354287"/>
          </a:xfrm>
        </p:grpSpPr>
        <p:pic>
          <p:nvPicPr>
            <p:cNvPr id="48" name="Picture 9"/>
            <p:cNvPicPr>
              <a:picLocks noChangeAspect="1" noChangeArrowheads="1"/>
            </p:cNvPicPr>
            <p:nvPr/>
          </p:nvPicPr>
          <p:blipFill>
            <a:blip r:embed="rId8" cstate="print">
              <a:clrChange>
                <a:clrFrom>
                  <a:srgbClr val="BA7A57"/>
                </a:clrFrom>
                <a:clrTo>
                  <a:srgbClr val="BA7A57">
                    <a:alpha val="0"/>
                  </a:srgbClr>
                </a:clrTo>
              </a:clrChange>
              <a:extLst>
                <a:ext uri="{28A0092B-C50C-407E-A947-70E740481C1C}">
                  <a14:useLocalDpi xmlns:a14="http://schemas.microsoft.com/office/drawing/2010/main" val="0"/>
                </a:ext>
              </a:extLst>
            </a:blip>
            <a:stretch>
              <a:fillRect/>
            </a:stretch>
          </p:blipFill>
          <p:spPr bwMode="auto">
            <a:xfrm>
              <a:off x="8458200" y="4203589"/>
              <a:ext cx="437570" cy="350057"/>
            </a:xfrm>
            <a:prstGeom prst="rect">
              <a:avLst/>
            </a:prstGeom>
            <a:noFill/>
            <a:ln>
              <a:noFill/>
            </a:ln>
          </p:spPr>
        </p:pic>
        <p:pic>
          <p:nvPicPr>
            <p:cNvPr id="40" name="Picture 39" descr="beanbag.jpg"/>
            <p:cNvPicPr>
              <a:picLocks noChangeAspect="1"/>
            </p:cNvPicPr>
            <p:nvPr/>
          </p:nvPicPr>
          <p:blipFill>
            <a:blip r:embed="rId6" cstate="print">
              <a:clrChange>
                <a:clrFrom>
                  <a:srgbClr val="BA7A56"/>
                </a:clrFrom>
                <a:clrTo>
                  <a:srgbClr val="BA7A56">
                    <a:alpha val="0"/>
                  </a:srgbClr>
                </a:clrTo>
              </a:clrChange>
            </a:blip>
            <a:stretch>
              <a:fillRect/>
            </a:stretch>
          </p:blipFill>
          <p:spPr>
            <a:xfrm rot="2672993">
              <a:off x="8812982" y="4361397"/>
              <a:ext cx="131785" cy="196479"/>
            </a:xfrm>
            <a:prstGeom prst="rect">
              <a:avLst/>
            </a:prstGeom>
            <a:noFill/>
            <a:ln>
              <a:noFill/>
            </a:ln>
          </p:spPr>
        </p:pic>
      </p:grpSp>
      <p:sp>
        <p:nvSpPr>
          <p:cNvPr id="58" name="Oval 57"/>
          <p:cNvSpPr/>
          <p:nvPr/>
        </p:nvSpPr>
        <p:spPr>
          <a:xfrm>
            <a:off x="5029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9" cstate="print"/>
          <a:srcRect/>
          <a:stretch>
            <a:fillRect/>
          </a:stretch>
        </p:blipFill>
        <p:spPr bwMode="auto">
          <a:xfrm rot="5400000">
            <a:off x="3196829" y="2822972"/>
            <a:ext cx="228600" cy="221457"/>
          </a:xfrm>
          <a:prstGeom prst="rect">
            <a:avLst/>
          </a:prstGeom>
          <a:noFill/>
        </p:spPr>
      </p:pic>
      <p:grpSp>
        <p:nvGrpSpPr>
          <p:cNvPr id="77" name="Group 76"/>
          <p:cNvGrpSpPr/>
          <p:nvPr/>
        </p:nvGrpSpPr>
        <p:grpSpPr>
          <a:xfrm>
            <a:off x="8305800" y="4419600"/>
            <a:ext cx="914400" cy="620099"/>
            <a:chOff x="76200" y="1257100"/>
            <a:chExt cx="914400" cy="620099"/>
          </a:xfrm>
        </p:grpSpPr>
        <p:pic>
          <p:nvPicPr>
            <p:cNvPr id="78"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79" name="TextBox 78"/>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80" name="Group 79"/>
          <p:cNvGrpSpPr/>
          <p:nvPr/>
        </p:nvGrpSpPr>
        <p:grpSpPr>
          <a:xfrm>
            <a:off x="228600" y="4419600"/>
            <a:ext cx="914400" cy="620099"/>
            <a:chOff x="76200" y="1257100"/>
            <a:chExt cx="914400" cy="620099"/>
          </a:xfrm>
        </p:grpSpPr>
        <p:pic>
          <p:nvPicPr>
            <p:cNvPr id="81"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82" name="TextBox 81"/>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88"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858000" y="4511571"/>
            <a:ext cx="548214" cy="438571"/>
          </a:xfrm>
          <a:prstGeom prst="rect">
            <a:avLst/>
          </a:prstGeom>
          <a:noFill/>
          <a:ln w="9525">
            <a:noFill/>
            <a:miter lim="800000"/>
            <a:headEnd/>
            <a:tailEnd/>
          </a:ln>
          <a:effectLst/>
        </p:spPr>
      </p:pic>
      <p:pic>
        <p:nvPicPr>
          <p:cNvPr id="91"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2678676" y="4495800"/>
            <a:ext cx="564293" cy="451435"/>
          </a:xfrm>
          <a:prstGeom prst="rect">
            <a:avLst/>
          </a:prstGeom>
          <a:noFill/>
          <a:ln w="9525">
            <a:noFill/>
            <a:miter lim="800000"/>
            <a:headEnd/>
            <a:tailEnd/>
          </a:ln>
          <a:effectLst/>
        </p:spPr>
      </p:pic>
      <p:grpSp>
        <p:nvGrpSpPr>
          <p:cNvPr id="94" name="Group 93"/>
          <p:cNvGrpSpPr/>
          <p:nvPr/>
        </p:nvGrpSpPr>
        <p:grpSpPr>
          <a:xfrm>
            <a:off x="8285633" y="2646575"/>
            <a:ext cx="914400" cy="620099"/>
            <a:chOff x="76200" y="1257100"/>
            <a:chExt cx="914400" cy="620099"/>
          </a:xfrm>
        </p:grpSpPr>
        <p:pic>
          <p:nvPicPr>
            <p:cNvPr id="95"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96" name="TextBox 95"/>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59" name="Picture 9">
            <a:extLst>
              <a:ext uri="{FF2B5EF4-FFF2-40B4-BE49-F238E27FC236}">
                <a16:creationId xmlns:a16="http://schemas.microsoft.com/office/drawing/2014/main" xmlns="" id="{133AE2D2-1341-4306-8DAB-3B10516BBC22}"/>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620866" y="3465141"/>
            <a:ext cx="569268" cy="451435"/>
          </a:xfrm>
          <a:prstGeom prst="rect">
            <a:avLst/>
          </a:prstGeom>
          <a:noFill/>
          <a:ln>
            <a:noFill/>
          </a:ln>
        </p:spPr>
      </p:pic>
    </p:spTree>
    <p:extLst>
      <p:ext uri="{BB962C8B-B14F-4D97-AF65-F5344CB8AC3E}">
        <p14:creationId xmlns:p14="http://schemas.microsoft.com/office/powerpoint/2010/main" val="11924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58709E-6 L -0.01667 0.28868 " pathEditMode="relative" rAng="0" ptsTypes="AA">
                                      <p:cBhvr>
                                        <p:cTn id="6" dur="2000" fill="hold"/>
                                        <p:tgtEl>
                                          <p:spTgt spid="76"/>
                                        </p:tgtEl>
                                        <p:attrNameLst>
                                          <p:attrName>ppt_x</p:attrName>
                                          <p:attrName>ppt_y</p:attrName>
                                        </p:attrNameLst>
                                      </p:cBhvr>
                                      <p:rCtr x="-8" y="144"/>
                                    </p:animMotion>
                                  </p:childTnLst>
                                </p:cTn>
                              </p:par>
                              <p:par>
                                <p:cTn id="7" presetID="0" presetClass="path" presetSubtype="0" accel="50000" decel="50000" fill="hold" nodeType="withEffect">
                                  <p:stCondLst>
                                    <p:cond delay="200"/>
                                  </p:stCondLst>
                                  <p:childTnLst>
                                    <p:animMotion origin="layout" path="M -2.77778E-6 -9.16031E-7 L 0.04045 0.01295 L 0.04636 0.05853 L 0.08716 0.065 L 0.09028 0.12098 L 0.16268 0.13139 L 0.17361 0.19362 L 0.22934 0.20148 L 0.24618 0.24983 " pathEditMode="relative" rAng="0" ptsTypes="AAAAAAAAA">
                                      <p:cBhvr>
                                        <p:cTn id="8" dur="1300" fill="hold"/>
                                        <p:tgtEl>
                                          <p:spTgt spid="62"/>
                                        </p:tgtEl>
                                        <p:attrNameLst>
                                          <p:attrName>ppt_x</p:attrName>
                                          <p:attrName>ppt_y</p:attrName>
                                        </p:attrNameLst>
                                      </p:cBhvr>
                                      <p:rCtr x="123" y="125"/>
                                    </p:animMotion>
                                  </p:childTnLst>
                                </p:cTn>
                              </p:par>
                              <p:par>
                                <p:cTn id="9" presetID="0" presetClass="path" presetSubtype="0" accel="50000" decel="50000" fill="hold" nodeType="withEffect">
                                  <p:stCondLst>
                                    <p:cond delay="200"/>
                                  </p:stCondLst>
                                  <p:childTnLst>
                                    <p:animMotion origin="layout" path="M -3.33333E-6 1.70021E-6 L 0.09167 0.15544 " pathEditMode="relative" ptsTypes="AA">
                                      <p:cBhvr>
                                        <p:cTn id="10" dur="1100" fill="hold"/>
                                        <p:tgtEl>
                                          <p:spTgt spid="84"/>
                                        </p:tgtEl>
                                        <p:attrNameLst>
                                          <p:attrName>ppt_x</p:attrName>
                                          <p:attrName>ppt_y</p:attrName>
                                        </p:attrNameLst>
                                      </p:cBhvr>
                                    </p:animMotion>
                                  </p:childTnLst>
                                </p:cTn>
                              </p:par>
                              <p:par>
                                <p:cTn id="11" presetID="0" presetClass="path" presetSubtype="0" accel="50000" decel="50000" fill="hold" grpId="0" nodeType="withEffect">
                                  <p:stCondLst>
                                    <p:cond delay="200"/>
                                  </p:stCondLst>
                                  <p:childTnLst>
                                    <p:animMotion origin="layout" path="M 0 8.74393E-7 L 0.04583 -0.00555 " pathEditMode="relative" rAng="0" ptsTypes="AA">
                                      <p:cBhvr>
                                        <p:cTn id="12" dur="1300" fill="hold"/>
                                        <p:tgtEl>
                                          <p:spTgt spid="58"/>
                                        </p:tgtEl>
                                        <p:attrNameLst>
                                          <p:attrName>ppt_x</p:attrName>
                                          <p:attrName>ppt_y</p:attrName>
                                        </p:attrNameLst>
                                      </p:cBhvr>
                                      <p:rCtr x="23" y="-3"/>
                                    </p:animMotion>
                                  </p:childTnLst>
                                </p:cTn>
                              </p:par>
                              <p:par>
                                <p:cTn id="13" presetID="0" presetClass="path" presetSubtype="0" accel="50000" decel="50000" fill="hold" nodeType="withEffect">
                                  <p:stCondLst>
                                    <p:cond delay="200"/>
                                  </p:stCondLst>
                                  <p:childTnLst>
                                    <p:animMotion origin="layout" path="M 3.33333E-6 1.70021E-6 L -0.01667 -0.08883 " pathEditMode="relative" ptsTypes="AA">
                                      <p:cBhvr>
                                        <p:cTn id="14" dur="2000" fill="hold"/>
                                        <p:tgtEl>
                                          <p:spTgt spid="86"/>
                                        </p:tgtEl>
                                        <p:attrNameLst>
                                          <p:attrName>ppt_x</p:attrName>
                                          <p:attrName>ppt_y</p:attrName>
                                        </p:attrNameLst>
                                      </p:cBhvr>
                                    </p:animMotion>
                                  </p:childTnLst>
                                </p:cTn>
                              </p:par>
                              <p:par>
                                <p:cTn id="15" presetID="0" presetClass="path" presetSubtype="0" accel="50000" decel="50000" fill="hold" nodeType="withEffect">
                                  <p:stCondLst>
                                    <p:cond delay="200"/>
                                  </p:stCondLst>
                                  <p:childTnLst>
                                    <p:animMotion origin="layout" path="M 1.38778E-17 1.70021E-6 L 0.13334 -0.09993 " pathEditMode="relative" ptsTypes="AA">
                                      <p:cBhvr>
                                        <p:cTn id="16" dur="2000" fill="hold"/>
                                        <p:tgtEl>
                                          <p:spTgt spid="85"/>
                                        </p:tgtEl>
                                        <p:attrNameLst>
                                          <p:attrName>ppt_x</p:attrName>
                                          <p:attrName>ppt_y</p:attrName>
                                        </p:attrNameLst>
                                      </p:cBhvr>
                                    </p:animMotion>
                                  </p:childTnLst>
                                </p:cTn>
                              </p:par>
                            </p:childTnLst>
                          </p:cTn>
                        </p:par>
                        <p:par>
                          <p:cTn id="17" fill="hold">
                            <p:stCondLst>
                              <p:cond delay="2200"/>
                            </p:stCondLst>
                            <p:childTnLst>
                              <p:par>
                                <p:cTn id="18" presetID="0" presetClass="path" presetSubtype="0" accel="50000" decel="50000" fill="hold" nodeType="afterEffect">
                                  <p:stCondLst>
                                    <p:cond delay="0"/>
                                  </p:stCondLst>
                                  <p:childTnLst>
                                    <p:animMotion origin="layout" path="M 3.33333E-6 0.00046 L 3.33333E-6 0.05598 " pathEditMode="relative" ptsTypes="AA">
                                      <p:cBhvr>
                                        <p:cTn id="19" dur="1000" fill="hold"/>
                                        <p:tgtEl>
                                          <p:spTgt spid="46"/>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2.83368E-6 L -3.33333E-6 0.06662 " pathEditMode="relative" ptsTypes="AA">
                                      <p:cBhvr>
                                        <p:cTn id="21" dur="1000" fill="hold"/>
                                        <p:tgtEl>
                                          <p:spTgt spid="75"/>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childTnLst>
                          </p:cTn>
                        </p:par>
                        <p:par>
                          <p:cTn id="36" fill="hold">
                            <p:stCondLst>
                              <p:cond delay="0"/>
                            </p:stCondLst>
                            <p:childTnLst>
                              <p:par>
                                <p:cTn id="37" presetID="0" presetClass="path" presetSubtype="0" accel="50000" decel="50000" fill="hold" nodeType="afterEffect">
                                  <p:stCondLst>
                                    <p:cond delay="0"/>
                                  </p:stCondLst>
                                  <p:childTnLst>
                                    <p:animMotion origin="layout" path="M -3.33333E-6 5.6211E-7 L 0.25 5.6211E-7 " pathEditMode="relative" ptsTypes="AA">
                                      <p:cBhvr>
                                        <p:cTn id="38" dur="2000" fill="hold"/>
                                        <p:tgtEl>
                                          <p:spTgt spid="80"/>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1.85185E-6 L -0.18333 -0.00046 " pathEditMode="relative" rAng="0" ptsTypes="AA">
                                      <p:cBhvr>
                                        <p:cTn id="40" dur="2000" fill="hold"/>
                                        <p:tgtEl>
                                          <p:spTgt spid="77"/>
                                        </p:tgtEl>
                                        <p:attrNameLst>
                                          <p:attrName>ppt_x</p:attrName>
                                          <p:attrName>ppt_y</p:attrName>
                                        </p:attrNameLst>
                                      </p:cBhvr>
                                      <p:rCtr x="-92" y="0"/>
                                    </p:animMotion>
                                  </p:childTnLst>
                                </p:cTn>
                              </p:par>
                              <p:par>
                                <p:cTn id="41" presetID="0" presetClass="path" presetSubtype="0" accel="50000" decel="50000" fill="hold" nodeType="withEffect">
                                  <p:stCondLst>
                                    <p:cond delay="0"/>
                                  </p:stCondLst>
                                  <p:childTnLst>
                                    <p:animMotion origin="layout" path="M 3.61111E-6 1.48148E-6 L -0.30504 0.10069 " pathEditMode="relative" rAng="0" ptsTypes="AA">
                                      <p:cBhvr>
                                        <p:cTn id="42" dur="2000" fill="hold"/>
                                        <p:tgtEl>
                                          <p:spTgt spid="94"/>
                                        </p:tgtEl>
                                        <p:attrNameLst>
                                          <p:attrName>ppt_x</p:attrName>
                                          <p:attrName>ppt_y</p:attrName>
                                        </p:attrNameLst>
                                      </p:cBhvr>
                                      <p:rCtr x="-15260" y="5023"/>
                                    </p:animMotion>
                                  </p:childTnLst>
                                </p:cTn>
                              </p:par>
                            </p:childTnLst>
                          </p:cTn>
                        </p:par>
                        <p:par>
                          <p:cTn id="43" fill="hold">
                            <p:stCondLst>
                              <p:cond delay="2000"/>
                            </p:stCondLst>
                            <p:childTnLst>
                              <p:par>
                                <p:cTn id="44" presetID="1" presetClass="exit" presetSubtype="0" fill="hold" nodeType="afterEffect">
                                  <p:stCondLst>
                                    <p:cond delay="0"/>
                                  </p:stCondLst>
                                  <p:childTnLst>
                                    <p:set>
                                      <p:cBhvr>
                                        <p:cTn id="45" dur="1" fill="hold">
                                          <p:stCondLst>
                                            <p:cond delay="0"/>
                                          </p:stCondLst>
                                        </p:cTn>
                                        <p:tgtEl>
                                          <p:spTgt spid="8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par>
                          <p:cTn id="50" fill="hold">
                            <p:stCondLst>
                              <p:cond delay="2000"/>
                            </p:stCondLst>
                            <p:childTnLst>
                              <p:par>
                                <p:cTn id="51" presetID="1" presetClass="exit" presetSubtype="0" fill="hold" nodeType="afterEffect">
                                  <p:stCondLst>
                                    <p:cond delay="0"/>
                                  </p:stCondLst>
                                  <p:childTnLst>
                                    <p:set>
                                      <p:cBhvr>
                                        <p:cTn id="52" dur="1" fill="hold">
                                          <p:stCondLst>
                                            <p:cond delay="0"/>
                                          </p:stCondLst>
                                        </p:cTn>
                                        <p:tgtEl>
                                          <p:spTgt spid="9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Long KO</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grpSp>
        <p:nvGrpSpPr>
          <p:cNvPr id="2" name="Group 51"/>
          <p:cNvGrpSpPr/>
          <p:nvPr/>
        </p:nvGrpSpPr>
        <p:grpSpPr>
          <a:xfrm>
            <a:off x="3124200" y="1981200"/>
            <a:ext cx="609600" cy="3886200"/>
            <a:chOff x="3124200" y="1981200"/>
            <a:chExt cx="609600" cy="3886200"/>
          </a:xfrm>
        </p:grpSpPr>
        <p:sp>
          <p:nvSpPr>
            <p:cNvPr id="14" name="Oval 13"/>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505200" y="5638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505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1749028" y="2822972"/>
            <a:ext cx="228600" cy="221457"/>
          </a:xfrm>
          <a:prstGeom prst="rect">
            <a:avLst/>
          </a:prstGeom>
          <a:noFill/>
        </p:spPr>
      </p:pic>
      <p:grpSp>
        <p:nvGrpSpPr>
          <p:cNvPr id="5" name="Group 50"/>
          <p:cNvGrpSpPr/>
          <p:nvPr/>
        </p:nvGrpSpPr>
        <p:grpSpPr>
          <a:xfrm>
            <a:off x="1524000" y="1447800"/>
            <a:ext cx="304800" cy="4648200"/>
            <a:chOff x="1524000" y="1447800"/>
            <a:chExt cx="304800" cy="4648200"/>
          </a:xfrm>
        </p:grpSpPr>
        <p:sp>
          <p:nvSpPr>
            <p:cNvPr id="30" name="Oval 29"/>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50"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3587695"/>
            <a:ext cx="473178" cy="362645"/>
          </a:xfrm>
          <a:prstGeom prst="rect">
            <a:avLst/>
          </a:prstGeom>
          <a:noFill/>
          <a:ln w="9525">
            <a:noFill/>
            <a:miter lim="800000"/>
            <a:headEnd/>
            <a:tailEnd/>
          </a:ln>
          <a:effectLst/>
        </p:spPr>
      </p:pic>
      <p:grpSp>
        <p:nvGrpSpPr>
          <p:cNvPr id="7" name="Group 52"/>
          <p:cNvGrpSpPr/>
          <p:nvPr/>
        </p:nvGrpSpPr>
        <p:grpSpPr>
          <a:xfrm>
            <a:off x="1676400" y="914400"/>
            <a:ext cx="505944" cy="391142"/>
            <a:chOff x="1676400" y="914400"/>
            <a:chExt cx="505944" cy="391142"/>
          </a:xfrm>
        </p:grpSpPr>
        <p:pic>
          <p:nvPicPr>
            <p:cNvPr id="6"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914400"/>
              <a:ext cx="473178" cy="375235"/>
            </a:xfrm>
            <a:prstGeom prst="rect">
              <a:avLst/>
            </a:prstGeom>
            <a:noFill/>
            <a:ln w="9525">
              <a:noFill/>
              <a:miter lim="800000"/>
              <a:headEnd/>
              <a:tailEnd/>
            </a:ln>
            <a:effectLst/>
          </p:spPr>
        </p:pic>
        <p:pic>
          <p:nvPicPr>
            <p:cNvPr id="36" name="Picture 35" descr="beanbag.jpg"/>
            <p:cNvPicPr>
              <a:picLocks noChangeAspect="1"/>
            </p:cNvPicPr>
            <p:nvPr/>
          </p:nvPicPr>
          <p:blipFill>
            <a:blip r:embed="rId7" cstate="print"/>
            <a:stretch>
              <a:fillRect/>
            </a:stretch>
          </p:blipFill>
          <p:spPr>
            <a:xfrm rot="2586460">
              <a:off x="2036000" y="1087356"/>
              <a:ext cx="146344" cy="218186"/>
            </a:xfrm>
            <a:prstGeom prst="rect">
              <a:avLst/>
            </a:prstGeom>
          </p:spPr>
        </p:pic>
      </p:grpSp>
      <p:grpSp>
        <p:nvGrpSpPr>
          <p:cNvPr id="8" name="Group 45"/>
          <p:cNvGrpSpPr/>
          <p:nvPr/>
        </p:nvGrpSpPr>
        <p:grpSpPr>
          <a:xfrm>
            <a:off x="2667000" y="926989"/>
            <a:ext cx="505944" cy="378554"/>
            <a:chOff x="2667000" y="926989"/>
            <a:chExt cx="505944" cy="378554"/>
          </a:xfrm>
        </p:grpSpPr>
        <p:pic>
          <p:nvPicPr>
            <p:cNvPr id="48"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67000" y="926989"/>
              <a:ext cx="437570" cy="350056"/>
            </a:xfrm>
            <a:prstGeom prst="rect">
              <a:avLst/>
            </a:prstGeom>
            <a:noFill/>
            <a:ln w="9525">
              <a:noFill/>
              <a:miter lim="800000"/>
              <a:headEnd/>
              <a:tailEnd/>
            </a:ln>
            <a:effectLst/>
          </p:spPr>
        </p:pic>
        <p:pic>
          <p:nvPicPr>
            <p:cNvPr id="43" name="Picture 42" descr="beanbag.jpg"/>
            <p:cNvPicPr>
              <a:picLocks noChangeAspect="1"/>
            </p:cNvPicPr>
            <p:nvPr/>
          </p:nvPicPr>
          <p:blipFill>
            <a:blip r:embed="rId7" cstate="print"/>
            <a:stretch>
              <a:fillRect/>
            </a:stretch>
          </p:blipFill>
          <p:spPr>
            <a:xfrm rot="2586460">
              <a:off x="3026600" y="1087357"/>
              <a:ext cx="146344" cy="218186"/>
            </a:xfrm>
            <a:prstGeom prst="rect">
              <a:avLst/>
            </a:prstGeom>
          </p:spPr>
        </p:pic>
      </p:grpSp>
      <p:grpSp>
        <p:nvGrpSpPr>
          <p:cNvPr id="9" name="Group 44"/>
          <p:cNvGrpSpPr/>
          <p:nvPr/>
        </p:nvGrpSpPr>
        <p:grpSpPr>
          <a:xfrm>
            <a:off x="2667000" y="6324600"/>
            <a:ext cx="505944" cy="391142"/>
            <a:chOff x="2667000" y="6324600"/>
            <a:chExt cx="505944" cy="391142"/>
          </a:xfrm>
        </p:grpSpPr>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7" cstate="print"/>
            <a:stretch>
              <a:fillRect/>
            </a:stretch>
          </p:blipFill>
          <p:spPr>
            <a:xfrm rot="2586460">
              <a:off x="3026600" y="6497556"/>
              <a:ext cx="146344" cy="218186"/>
            </a:xfrm>
            <a:prstGeom prst="rect">
              <a:avLst/>
            </a:prstGeom>
          </p:spPr>
        </p:pic>
      </p:grpSp>
      <p:pic>
        <p:nvPicPr>
          <p:cNvPr id="55" name="Picture 5"/>
          <p:cNvPicPr>
            <a:picLocks noChangeAspect="1" noChangeArrowheads="1"/>
          </p:cNvPicPr>
          <p:nvPr/>
        </p:nvPicPr>
        <p:blipFill>
          <a:blip r:embed="rId10" cstate="print"/>
          <a:srcRect/>
          <a:stretch>
            <a:fillRect/>
          </a:stretch>
        </p:blipFill>
        <p:spPr bwMode="auto">
          <a:xfrm>
            <a:off x="6248400" y="3352800"/>
            <a:ext cx="584460" cy="7517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1499E-6 C 0.06962 -0.0849 0.13923 -0.16979 0.21423 -0.14851 C 0.28923 -0.12723 0.36979 0.00046 0.45052 0.12815 " pathEditMode="relative" ptsTypes="aaA">
                                      <p:cBhvr>
                                        <p:cTn id="6" dur="35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4.16667E-6 5.66273E-6 L 0.275 5.66273E-6 " pathEditMode="relative" ptsTypes="AA">
                                      <p:cBhvr>
                                        <p:cTn id="8" dur="35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500"/>
                                  </p:stCondLst>
                                  <p:childTnLst>
                                    <p:animMotion origin="layout" path="M 4.16667E-6 5.66273E-6 L 0.275 5.66273E-6 " pathEditMode="relative" ptsTypes="AA">
                                      <p:cBhvr>
                                        <p:cTn id="10" dur="35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3.33333E-6 -4.69813E-6 L 0.175 -4.69813E-6 " pathEditMode="relative" ptsTypes="AA">
                                      <p:cBhvr>
                                        <p:cTn id="12" dur="3500" fill="hold"/>
                                        <p:tgtEl>
                                          <p:spTgt spid="2"/>
                                        </p:tgtEl>
                                        <p:attrNameLst>
                                          <p:attrName>ppt_x</p:attrName>
                                          <p:attrName>ppt_y</p:attrName>
                                        </p:attrNameLst>
                                      </p:cBhvr>
                                    </p:animMotion>
                                  </p:childTnLst>
                                </p:cTn>
                              </p:par>
                              <p:par>
                                <p:cTn id="13" presetID="0" presetClass="path" presetSubtype="0" accel="50000" decel="50000" fill="hold" nodeType="withEffect">
                                  <p:stCondLst>
                                    <p:cond delay="200"/>
                                  </p:stCondLst>
                                  <p:childTnLst>
                                    <p:animMotion origin="layout" path="M -3.33333E-6 1.90146E-6 L 0.3 1.90146E-6 " pathEditMode="relative" ptsTypes="AA">
                                      <p:cBhvr>
                                        <p:cTn id="14" dur="3600" fill="hold"/>
                                        <p:tgtEl>
                                          <p:spTgt spid="5"/>
                                        </p:tgtEl>
                                        <p:attrNameLst>
                                          <p:attrName>ppt_x</p:attrName>
                                          <p:attrName>ppt_y</p:attrName>
                                        </p:attrNameLst>
                                      </p:cBhvr>
                                    </p:animMotion>
                                  </p:childTnLst>
                                </p:cTn>
                              </p:par>
                              <p:par>
                                <p:cTn id="15" presetID="0" presetClass="path" presetSubtype="0" accel="50000" decel="50000" fill="hold" nodeType="withEffect">
                                  <p:stCondLst>
                                    <p:cond delay="1500"/>
                                  </p:stCondLst>
                                  <p:childTnLst>
                                    <p:animMotion origin="layout" path="M -5.83333E-6 2.26232E-6 L 0.10833 2.26232E-6 " pathEditMode="relative" ptsTypes="AA">
                                      <p:cBhvr>
                                        <p:cTn id="16" dur="2000" fill="hold"/>
                                        <p:tgtEl>
                                          <p:spTgt spid="7"/>
                                        </p:tgtEl>
                                        <p:attrNameLst>
                                          <p:attrName>ppt_x</p:attrName>
                                          <p:attrName>ppt_y</p:attrName>
                                        </p:attrNameLst>
                                      </p:cBhvr>
                                    </p:animMotion>
                                  </p:childTnLst>
                                </p:cTn>
                              </p:par>
                              <p:par>
                                <p:cTn id="17" presetID="1" presetClass="entr" presetSubtype="0" fill="hold" nodeType="withEffect">
                                  <p:stCondLst>
                                    <p:cond delay="350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xit" presetSubtype="0" fill="hold" nodeType="withEffect">
                                  <p:stCondLst>
                                    <p:cond delay="5500"/>
                                  </p:stCondLst>
                                  <p:childTnLst>
                                    <p:set>
                                      <p:cBhvr>
                                        <p:cTn id="20"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GL)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4038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7256919" y="9265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752600" y="3886200"/>
            <a:ext cx="473177" cy="375235"/>
          </a:xfrm>
          <a:prstGeom prst="rect">
            <a:avLst/>
          </a:prstGeom>
          <a:noFill/>
          <a:ln w="9525">
            <a:noFill/>
            <a:miter lim="800000"/>
            <a:headEnd/>
            <a:tailEnd/>
          </a:ln>
          <a:effectLst/>
        </p:spPr>
      </p:pic>
      <p:pic>
        <p:nvPicPr>
          <p:cNvPr id="43"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3657600"/>
            <a:ext cx="421361" cy="322932"/>
          </a:xfrm>
          <a:prstGeom prst="rect">
            <a:avLst/>
          </a:prstGeom>
          <a:noFill/>
          <a:ln w="9525">
            <a:noFill/>
            <a:miter lim="800000"/>
            <a:headEnd/>
            <a:tailEnd/>
          </a:ln>
        </p:spPr>
      </p:pic>
      <p:pic>
        <p:nvPicPr>
          <p:cNvPr id="44" name="Picture 6"/>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39000" y="6248400"/>
            <a:ext cx="421360" cy="337088"/>
          </a:xfrm>
          <a:prstGeom prst="rect">
            <a:avLst/>
          </a:prstGeom>
          <a:noFill/>
          <a:ln w="9525">
            <a:noFill/>
            <a:miter lim="800000"/>
            <a:headEnd/>
            <a:tailEnd/>
          </a:ln>
        </p:spPr>
      </p:pic>
      <p:pic>
        <p:nvPicPr>
          <p:cNvPr id="45" name="Picture 44" descr="beanbag.jpg"/>
          <p:cNvPicPr>
            <a:picLocks noChangeAspect="1"/>
          </p:cNvPicPr>
          <p:nvPr/>
        </p:nvPicPr>
        <p:blipFill>
          <a:blip r:embed="rId10" cstate="print"/>
          <a:stretch>
            <a:fillRect/>
          </a:stretch>
        </p:blipFill>
        <p:spPr>
          <a:xfrm rot="2586460">
            <a:off x="3026599" y="1087356"/>
            <a:ext cx="146344" cy="218186"/>
          </a:xfrm>
          <a:prstGeom prst="rect">
            <a:avLst/>
          </a:prstGeom>
        </p:spPr>
      </p:pic>
      <p:pic>
        <p:nvPicPr>
          <p:cNvPr id="46" name="Picture 45" descr="beanbag.jpg"/>
          <p:cNvPicPr>
            <a:picLocks noChangeAspect="1"/>
          </p:cNvPicPr>
          <p:nvPr/>
        </p:nvPicPr>
        <p:blipFill>
          <a:blip r:embed="rId10" cstate="print"/>
          <a:stretch>
            <a:fillRect/>
          </a:stretch>
        </p:blipFill>
        <p:spPr>
          <a:xfrm rot="2586460">
            <a:off x="2112200" y="6421357"/>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19408E-7 L -0.00087 0.35022 " pathEditMode="relative" rAng="0" ptsTypes="AA">
                                      <p:cBhvr>
                                        <p:cTn id="6" dur="2000" fill="hold"/>
                                        <p:tgtEl>
                                          <p:spTgt spid="42"/>
                                        </p:tgtEl>
                                        <p:attrNameLst>
                                          <p:attrName>ppt_x</p:attrName>
                                          <p:attrName>ppt_y</p:attrName>
                                        </p:attrNameLst>
                                      </p:cBhvr>
                                      <p:rCtr x="-100" y="1750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Free Kick After Fair Catch:  IP</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736361" y="6393099"/>
            <a:ext cx="581126" cy="464900"/>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2835564"/>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16764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648200" y="1676400"/>
            <a:ext cx="228600" cy="221457"/>
          </a:xfrm>
          <a:prstGeom prst="rect">
            <a:avLst/>
          </a:prstGeom>
          <a:noFill/>
        </p:spPr>
      </p:pic>
      <p:pic>
        <p:nvPicPr>
          <p:cNvPr id="59" name="Picture 4"/>
          <p:cNvPicPr>
            <a:picLocks noChangeAspect="1" noChangeArrowheads="1"/>
          </p:cNvPicPr>
          <p:nvPr/>
        </p:nvPicPr>
        <p:blipFill>
          <a:blip r:embed="rId9" cstate="print"/>
          <a:stretch>
            <a:fillRect/>
          </a:stretch>
        </p:blipFill>
        <p:spPr bwMode="auto">
          <a:xfrm>
            <a:off x="3810000" y="5715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stretch>
            <a:fillRect/>
          </a:stretch>
        </p:blipFill>
        <p:spPr bwMode="auto">
          <a:xfrm>
            <a:off x="4800600" y="5715000"/>
            <a:ext cx="492918" cy="739924"/>
          </a:xfrm>
          <a:prstGeom prst="rect">
            <a:avLst/>
          </a:prstGeom>
          <a:noFill/>
          <a:ln w="9525">
            <a:noFill/>
            <a:miter lim="800000"/>
            <a:headEnd/>
            <a:tailEnd/>
          </a:ln>
          <a:effectLst/>
        </p:spPr>
      </p:pic>
      <p:pic>
        <p:nvPicPr>
          <p:cNvPr id="43" name="Picture 42" descr="beanbag.jpg"/>
          <p:cNvPicPr>
            <a:picLocks noChangeAspect="1"/>
          </p:cNvPicPr>
          <p:nvPr/>
        </p:nvPicPr>
        <p:blipFill>
          <a:blip r:embed="rId10" cstate="print"/>
          <a:stretch>
            <a:fillRect/>
          </a:stretch>
        </p:blipFill>
        <p:spPr>
          <a:xfrm rot="2586460">
            <a:off x="1197798" y="1925556"/>
            <a:ext cx="146344" cy="218186"/>
          </a:xfrm>
          <a:prstGeom prst="rect">
            <a:avLst/>
          </a:prstGeom>
        </p:spPr>
      </p:pic>
      <p:pic>
        <p:nvPicPr>
          <p:cNvPr id="46" name="Picture 45" descr="beanbag.jpg"/>
          <p:cNvPicPr>
            <a:picLocks noChangeAspect="1"/>
          </p:cNvPicPr>
          <p:nvPr/>
        </p:nvPicPr>
        <p:blipFill>
          <a:blip r:embed="rId10" cstate="print"/>
          <a:stretch>
            <a:fillRect/>
          </a:stretch>
        </p:blipFill>
        <p:spPr>
          <a:xfrm rot="2586460">
            <a:off x="8132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6.66667E-6 -4.34189E-6 L -0.03333 0.71062 " pathEditMode="relative" ptsTypes="AA">
                                      <p:cBhvr>
                                        <p:cTn id="9" dur="2000" fill="hold"/>
                                        <p:tgtEl>
                                          <p:spTgt spid="36"/>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5.6211E-7 L 1.11111E-6 -0.05551 " pathEditMode="relative" ptsTypes="AA">
                                      <p:cBhvr>
                                        <p:cTn id="13" dur="2000" fill="hold"/>
                                        <p:tgtEl>
                                          <p:spTgt spid="42"/>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1.8737E-6 L 0.00139 -0.05482 " pathEditMode="relative" rAng="0" ptsTypes="AA">
                                      <p:cBhvr>
                                        <p:cTn id="15" dur="2000" fill="hold"/>
                                        <p:tgtEl>
                                          <p:spTgt spid="44"/>
                                        </p:tgtEl>
                                        <p:attrNameLst>
                                          <p:attrName>ppt_x</p:attrName>
                                          <p:attrName>ppt_y</p:attrName>
                                        </p:attrNameLst>
                                      </p:cBhvr>
                                      <p:rCtr x="100" y="-280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Free Kick After Fair Catch:  Short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736361" y="6393099"/>
            <a:ext cx="581126"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2835564"/>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16764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648200" y="1676400"/>
            <a:ext cx="228600" cy="221457"/>
          </a:xfrm>
          <a:prstGeom prst="rect">
            <a:avLst/>
          </a:prstGeom>
          <a:noFill/>
        </p:spPr>
      </p:pic>
      <p:pic>
        <p:nvPicPr>
          <p:cNvPr id="43" name="Picture 42" descr="beanbag.jpg"/>
          <p:cNvPicPr>
            <a:picLocks noChangeAspect="1"/>
          </p:cNvPicPr>
          <p:nvPr/>
        </p:nvPicPr>
        <p:blipFill>
          <a:blip r:embed="rId9" cstate="print"/>
          <a:stretch>
            <a:fillRect/>
          </a:stretch>
        </p:blipFill>
        <p:spPr>
          <a:xfrm rot="2586460">
            <a:off x="1197800" y="1925556"/>
            <a:ext cx="146344" cy="218186"/>
          </a:xfrm>
          <a:prstGeom prst="rect">
            <a:avLst/>
          </a:prstGeom>
        </p:spPr>
      </p:pic>
      <p:pic>
        <p:nvPicPr>
          <p:cNvPr id="46" name="Picture 45" descr="beanbag.jpg"/>
          <p:cNvPicPr>
            <a:picLocks noChangeAspect="1"/>
          </p:cNvPicPr>
          <p:nvPr/>
        </p:nvPicPr>
        <p:blipFill>
          <a:blip r:embed="rId9" cstate="print"/>
          <a:stretch>
            <a:fillRect/>
          </a:stretch>
        </p:blipFill>
        <p:spPr>
          <a:xfrm rot="2586460">
            <a:off x="8132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1.79042E-6 L 0.03333 0.42193 " pathEditMode="relative" rAng="0" ptsTypes="AA">
                                      <p:cBhvr>
                                        <p:cTn id="9" dur="2000" fill="hold"/>
                                        <p:tgtEl>
                                          <p:spTgt spid="36"/>
                                        </p:tgtEl>
                                        <p:attrNameLst>
                                          <p:attrName>ppt_x</p:attrName>
                                          <p:attrName>ppt_y</p:attrName>
                                        </p:attrNameLst>
                                      </p:cBhvr>
                                      <p:rCtr x="1700" y="21100"/>
                                    </p:animMotion>
                                  </p:childTnLst>
                                </p:cTn>
                              </p:par>
                              <p:par>
                                <p:cTn id="10" presetID="0" presetClass="path" presetSubtype="0" accel="50000" decel="50000" fill="hold" nodeType="withEffect">
                                  <p:stCondLst>
                                    <p:cond delay="500"/>
                                  </p:stCondLst>
                                  <p:childTnLst>
                                    <p:animMotion origin="layout" path="M 3.33333E-6 4.16378E-6 L -0.05834 -0.17766 " pathEditMode="relative" rAng="0" ptsTypes="AA">
                                      <p:cBhvr>
                                        <p:cTn id="11" dur="1500" fill="hold"/>
                                        <p:tgtEl>
                                          <p:spTgt spid="42"/>
                                        </p:tgtEl>
                                        <p:attrNameLst>
                                          <p:attrName>ppt_x</p:attrName>
                                          <p:attrName>ppt_y</p:attrName>
                                        </p:attrNameLst>
                                      </p:cBhvr>
                                      <p:rCtr x="-2900" y="-8900"/>
                                    </p:animMotion>
                                  </p:childTnLst>
                                </p:cTn>
                              </p:par>
                              <p:par>
                                <p:cTn id="12" presetID="0" presetClass="path" presetSubtype="0" accel="50000" decel="50000" fill="hold" nodeType="withEffect">
                                  <p:stCondLst>
                                    <p:cond delay="500"/>
                                  </p:stCondLst>
                                  <p:childTnLst>
                                    <p:animMotion origin="layout" path="M -1.11111E-6 -1.8737E-6 L 0.05972 -0.17696 " pathEditMode="relative" rAng="0" ptsTypes="AA">
                                      <p:cBhvr>
                                        <p:cTn id="13" dur="1500" fill="hold"/>
                                        <p:tgtEl>
                                          <p:spTgt spid="44"/>
                                        </p:tgtEl>
                                        <p:attrNameLst>
                                          <p:attrName>ppt_x</p:attrName>
                                          <p:attrName>ppt_y</p:attrName>
                                        </p:attrNameLst>
                                      </p:cBhvr>
                                      <p:rCtr x="30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Free Kick After Safety:  IP</a:t>
            </a:r>
          </a:p>
        </p:txBody>
      </p:sp>
      <p:pic>
        <p:nvPicPr>
          <p:cNvPr id="4" name="Content Placeholder 5" descr="NFHS FB Field.bmp"/>
          <p:cNvPicPr>
            <a:picLocks noGrp="1" noChangeAspect="1"/>
          </p:cNvPicPr>
          <p:nvPr>
            <p:ph idx="1"/>
          </p:nvPr>
        </p:nvPicPr>
        <p:blipFill>
          <a:blip r:embed="rId3" cstate="print"/>
          <a:srcRect l="17166" t="-720" r="7289"/>
          <a:stretch>
            <a:fillRect/>
          </a:stretch>
        </p:blipFill>
        <p:spPr>
          <a:xfrm>
            <a:off x="228600" y="1066800"/>
            <a:ext cx="86868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066800" y="990600"/>
            <a:ext cx="473178" cy="375235"/>
          </a:xfrm>
          <a:prstGeom prst="rect">
            <a:avLst/>
          </a:prstGeom>
          <a:noFill/>
          <a:ln w="9525">
            <a:noFill/>
            <a:miter lim="800000"/>
            <a:headEnd/>
            <a:tailEnd/>
          </a:ln>
          <a:effectLst/>
        </p:spPr>
      </p:pic>
      <p:sp>
        <p:nvSpPr>
          <p:cNvPr id="14" name="Oval 13"/>
          <p:cNvSpPr/>
          <p:nvPr/>
        </p:nvSpPr>
        <p:spPr>
          <a:xfrm>
            <a:off x="3810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4384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438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4384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438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0386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096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029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0292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096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8382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8"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5638800" y="14603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905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562600" y="5867400"/>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5486400" y="5562600"/>
            <a:ext cx="618678" cy="681038"/>
          </a:xfrm>
          <a:prstGeom prst="rect">
            <a:avLst/>
          </a:prstGeom>
          <a:noFill/>
          <a:ln w="9525">
            <a:noFill/>
            <a:miter lim="800000"/>
            <a:headEnd/>
            <a:tailEnd/>
          </a:ln>
        </p:spPr>
      </p:pic>
      <p:pic>
        <p:nvPicPr>
          <p:cNvPr id="36" name="Picture 35" descr="beanbag.jpg"/>
          <p:cNvPicPr>
            <a:picLocks noChangeAspect="1"/>
          </p:cNvPicPr>
          <p:nvPr/>
        </p:nvPicPr>
        <p:blipFill>
          <a:blip r:embed="rId10" cstate="print"/>
          <a:stretch>
            <a:fillRect/>
          </a:stretch>
        </p:blipFill>
        <p:spPr>
          <a:xfrm rot="2586460">
            <a:off x="1426401" y="1163556"/>
            <a:ext cx="146344" cy="218186"/>
          </a:xfrm>
          <a:prstGeom prst="rect">
            <a:avLst/>
          </a:prstGeom>
        </p:spPr>
      </p:pic>
      <p:pic>
        <p:nvPicPr>
          <p:cNvPr id="42" name="Picture 41" descr="beanbag.jpg"/>
          <p:cNvPicPr>
            <a:picLocks noChangeAspect="1"/>
          </p:cNvPicPr>
          <p:nvPr/>
        </p:nvPicPr>
        <p:blipFill>
          <a:blip r:embed="rId10" cstate="print"/>
          <a:stretch>
            <a:fillRect/>
          </a:stretch>
        </p:blipFill>
        <p:spPr>
          <a:xfrm rot="2586460">
            <a:off x="2264600" y="6497555"/>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HL</a:t>
            </a:r>
            <a:r>
              <a:rPr lang="en-US" dirty="0"/>
              <a:t>: Hold at LOS until there is no threat of a blocked punt. Let KT move downfield before moving downfield initially 10 YDS.</a:t>
            </a:r>
          </a:p>
          <a:p>
            <a:endParaRPr lang="en-US" dirty="0"/>
          </a:p>
          <a:p>
            <a:r>
              <a:rPr lang="en-US" b="1" dirty="0"/>
              <a:t>U</a:t>
            </a:r>
            <a:r>
              <a:rPr lang="en-US" dirty="0"/>
              <a:t>:  Your IP is 8 YDS wide &amp; 8 YDS deep with a single receiver.</a:t>
            </a:r>
          </a:p>
          <a:p>
            <a:pPr marL="109728" indent="0">
              <a:buNone/>
            </a:pPr>
            <a:endParaRPr lang="en-US" dirty="0">
              <a:solidFill>
                <a:srgbClr val="FF0000"/>
              </a:solidFill>
            </a:endParaRPr>
          </a:p>
          <a:p>
            <a:r>
              <a:rPr lang="en-US" b="1" dirty="0"/>
              <a:t>LJ</a:t>
            </a:r>
            <a:r>
              <a:rPr lang="en-US" dirty="0"/>
              <a:t>:  Hold until you are sure the kick will cross the LOS.  Your reference point is the down box.</a:t>
            </a:r>
          </a:p>
          <a:p>
            <a:pPr marL="109728" indent="0">
              <a:buNone/>
            </a:pPr>
            <a:endParaRPr lang="en-US" dirty="0"/>
          </a:p>
          <a:p>
            <a:r>
              <a:rPr lang="en-US" b="1" dirty="0"/>
              <a:t>Wings</a:t>
            </a:r>
            <a:r>
              <a:rPr lang="en-US" dirty="0"/>
              <a:t>: Read length of punt. Your “drop” is only 10 YDS unless the punt is more than 30 YDS downfield.</a:t>
            </a:r>
          </a:p>
        </p:txBody>
      </p:sp>
      <p:sp>
        <p:nvSpPr>
          <p:cNvPr id="3" name="Title 2"/>
          <p:cNvSpPr>
            <a:spLocks noGrp="1"/>
          </p:cNvSpPr>
          <p:nvPr>
            <p:ph type="title"/>
          </p:nvPr>
        </p:nvSpPr>
        <p:spPr/>
        <p:txBody>
          <a:bodyPr>
            <a:normAutofit/>
          </a:bodyPr>
          <a:lstStyle/>
          <a:p>
            <a:r>
              <a:rPr lang="en-US" dirty="0"/>
              <a:t>Punt Mechanics POE </a:t>
            </a:r>
          </a:p>
        </p:txBody>
      </p:sp>
    </p:spTree>
    <p:extLst>
      <p:ext uri="{BB962C8B-B14F-4D97-AF65-F5344CB8AC3E}">
        <p14:creationId xmlns:p14="http://schemas.microsoft.com/office/powerpoint/2010/main" val="1412309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Coverage's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603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42"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620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cxnSp>
        <p:nvCxnSpPr>
          <p:cNvPr id="47" name="Straight Connector 46"/>
          <p:cNvCxnSpPr>
            <a:endCxn id="39" idx="7"/>
          </p:cNvCxnSpPr>
          <p:nvPr/>
        </p:nvCxnSpPr>
        <p:spPr>
          <a:xfrm flipH="1">
            <a:off x="2785922" y="4724399"/>
            <a:ext cx="3843478" cy="643079"/>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602056" y="4572000"/>
            <a:ext cx="473177" cy="375234"/>
          </a:xfrm>
          <a:prstGeom prst="rect">
            <a:avLst/>
          </a:prstGeom>
          <a:noFill/>
          <a:ln w="9525">
            <a:noFill/>
            <a:miter lim="800000"/>
            <a:headEnd/>
            <a:tailEnd/>
          </a:ln>
          <a:effectLst/>
        </p:spPr>
      </p:pic>
      <p:cxnSp>
        <p:nvCxnSpPr>
          <p:cNvPr id="49" name="Straight Connector 48"/>
          <p:cNvCxnSpPr>
            <a:endCxn id="31" idx="0"/>
          </p:cNvCxnSpPr>
          <p:nvPr/>
        </p:nvCxnSpPr>
        <p:spPr>
          <a:xfrm rot="5400000">
            <a:off x="2266950" y="1809750"/>
            <a:ext cx="1066800" cy="190500"/>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6" name="Picture 6"/>
          <p:cNvPicPr>
            <a:picLocks noChangeAspect="1" noChangeArrowheads="1"/>
          </p:cNvPicPr>
          <p:nvPr/>
        </p:nvPicPr>
        <p:blipFill>
          <a:blip r:embed="rId8" cstate="print">
            <a:clrChange>
              <a:clrFrom>
                <a:srgbClr val="B97B56"/>
              </a:clrFrom>
              <a:clrTo>
                <a:srgbClr val="B97B56">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5" name="Picture 44" descr="beanbag.jpg"/>
          <p:cNvPicPr>
            <a:picLocks noChangeAspect="1"/>
          </p:cNvPicPr>
          <p:nvPr/>
        </p:nvPicPr>
        <p:blipFill>
          <a:blip r:embed="rId9" cstate="print"/>
          <a:stretch>
            <a:fillRect/>
          </a:stretch>
        </p:blipFill>
        <p:spPr>
          <a:xfrm rot="2586460">
            <a:off x="6961656" y="4744956"/>
            <a:ext cx="146344" cy="218186"/>
          </a:xfrm>
          <a:prstGeom prst="rect">
            <a:avLst/>
          </a:prstGeom>
        </p:spPr>
      </p:pic>
      <p:sp>
        <p:nvSpPr>
          <p:cNvPr id="46" name="Oval Callout 45"/>
          <p:cNvSpPr/>
          <p:nvPr/>
        </p:nvSpPr>
        <p:spPr>
          <a:xfrm>
            <a:off x="914400" y="3225674"/>
            <a:ext cx="2971800" cy="16764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1000"/>
                                        <p:tgtEl>
                                          <p:spTgt spid="47"/>
                                        </p:tgtEl>
                                      </p:cBhvr>
                                    </p:animEffect>
                                  </p:childTnLst>
                                </p:cTn>
                              </p:par>
                              <p:par>
                                <p:cTn id="8" presetID="22" presetClass="entr" presetSubtype="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1000"/>
                                        <p:tgtEl>
                                          <p:spTgt spid="49"/>
                                        </p:tgtEl>
                                      </p:cBhvr>
                                    </p:animEffect>
                                  </p:childTnLst>
                                </p:cTn>
                              </p:par>
                            </p:childTnLst>
                          </p:cTn>
                        </p:par>
                        <p:par>
                          <p:cTn id="11" fill="hold">
                            <p:stCondLst>
                              <p:cond delay="1000"/>
                            </p:stCondLst>
                            <p:childTnLst>
                              <p:par>
                                <p:cTn id="12" presetID="6" presetClass="emph" presetSubtype="0" fill="hold" grpId="0" nodeType="afterEffect">
                                  <p:stCondLst>
                                    <p:cond delay="0"/>
                                  </p:stCondLst>
                                  <p:childTnLst>
                                    <p:animScale>
                                      <p:cBhvr>
                                        <p:cTn id="13" dur="1000" fill="hold"/>
                                        <p:tgtEl>
                                          <p:spTgt spid="39"/>
                                        </p:tgtEl>
                                      </p:cBhvr>
                                      <p:by x="150000" y="150000"/>
                                    </p:animScale>
                                  </p:childTnLst>
                                </p:cTn>
                              </p:par>
                              <p:par>
                                <p:cTn id="14" presetID="6" presetClass="emph" presetSubtype="0" fill="hold" grpId="0" nodeType="withEffect">
                                  <p:stCondLst>
                                    <p:cond delay="0"/>
                                  </p:stCondLst>
                                  <p:childTnLst>
                                    <p:animScale>
                                      <p:cBhvr>
                                        <p:cTn id="15" dur="1000" fill="hold"/>
                                        <p:tgtEl>
                                          <p:spTgt spid="31"/>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HL’s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3200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160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228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3505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133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00647"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29753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54011" y="40386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525855" y="38555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885456" y="4028457"/>
            <a:ext cx="146344" cy="21818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LJ’s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541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667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609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518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6096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4575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B7956"/>
              </a:clrFrom>
              <a:clrTo>
                <a:srgbClr val="BB7956">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35235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29400" y="38100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989000" y="3982956"/>
            <a:ext cx="146344" cy="218186"/>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IP:  Punter Between -5 &amp; GL</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sp>
        <p:nvSpPr>
          <p:cNvPr id="14" name="Oval 13"/>
          <p:cNvSpPr/>
          <p:nvPr/>
        </p:nvSpPr>
        <p:spPr>
          <a:xfrm>
            <a:off x="3401656"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401656"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401656"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401656"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401656"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401656"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706456"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401656"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401656"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706456"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373456"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020656"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020656"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020656"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715856"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20656"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5634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0206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020656"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020656"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715856"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817434"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3093284"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114775"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431822" y="49713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96856"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059256" y="4548092"/>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418856" y="4714257"/>
            <a:ext cx="146344" cy="218186"/>
          </a:xfrm>
          <a:prstGeom prst="rect">
            <a:avLst/>
          </a:prstGeom>
        </p:spPr>
      </p:pic>
    </p:spTree>
    <p:extLst>
      <p:ext uri="{BB962C8B-B14F-4D97-AF65-F5344CB8AC3E}">
        <p14:creationId xmlns:p14="http://schemas.microsoft.com/office/powerpoint/2010/main" val="3550693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Punter in EZ</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57200" y="46482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678256" y="45413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037856" y="4714257"/>
            <a:ext cx="146344" cy="218186"/>
          </a:xfrm>
          <a:prstGeom prst="rect">
            <a:avLst/>
          </a:prstGeom>
        </p:spPr>
      </p:pic>
    </p:spTree>
    <p:extLst>
      <p:ext uri="{BB962C8B-B14F-4D97-AF65-F5344CB8AC3E}">
        <p14:creationId xmlns:p14="http://schemas.microsoft.com/office/powerpoint/2010/main" val="3078790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Twin Receivers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943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3805096"/>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02056" y="38100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961656" y="3982957"/>
            <a:ext cx="146344" cy="2181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GL)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6"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2"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180604" y="9269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8" cstate="print"/>
          <a:srcRect/>
          <a:stretch>
            <a:fillRect/>
          </a:stretch>
        </p:blipFill>
        <p:spPr bwMode="auto">
          <a:xfrm>
            <a:off x="7159202" y="566528"/>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41067" y="6248400"/>
            <a:ext cx="469043"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8" cstate="print"/>
          <a:srcRect/>
          <a:stretch>
            <a:fillRect/>
          </a:stretch>
        </p:blipFill>
        <p:spPr bwMode="auto">
          <a:xfrm>
            <a:off x="7162800" y="5943600"/>
            <a:ext cx="581025" cy="739924"/>
          </a:xfrm>
          <a:prstGeom prst="rect">
            <a:avLst/>
          </a:prstGeom>
          <a:noFill/>
          <a:ln w="9525">
            <a:noFill/>
            <a:miter lim="800000"/>
            <a:headEnd/>
            <a:tailEnd/>
          </a:ln>
          <a:effectLst/>
        </p:spPr>
      </p:pic>
      <p:pic>
        <p:nvPicPr>
          <p:cNvPr id="50"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7162800" y="3429000"/>
            <a:ext cx="618678" cy="681038"/>
          </a:xfrm>
          <a:prstGeom prst="rect">
            <a:avLst/>
          </a:prstGeom>
          <a:noFill/>
          <a:ln w="9525">
            <a:noFill/>
            <a:miter lim="800000"/>
            <a:headEnd/>
            <a:tailEnd/>
          </a:ln>
        </p:spPr>
      </p:pic>
      <p:pic>
        <p:nvPicPr>
          <p:cNvPr id="46" name="Picture 45" descr="beanbag.jpg"/>
          <p:cNvPicPr>
            <a:picLocks noChangeAspect="1"/>
          </p:cNvPicPr>
          <p:nvPr/>
        </p:nvPicPr>
        <p:blipFill>
          <a:blip r:embed="rId12" cstate="print"/>
          <a:stretch>
            <a:fillRect/>
          </a:stretch>
        </p:blipFill>
        <p:spPr>
          <a:xfrm rot="2586460">
            <a:off x="3026599" y="1087356"/>
            <a:ext cx="146344" cy="218186"/>
          </a:xfrm>
          <a:prstGeom prst="rect">
            <a:avLst/>
          </a:prstGeom>
        </p:spPr>
      </p:pic>
      <p:pic>
        <p:nvPicPr>
          <p:cNvPr id="42" name="Picture 4"/>
          <p:cNvPicPr>
            <a:picLocks noChangeAspect="1" noChangeArrowheads="1"/>
          </p:cNvPicPr>
          <p:nvPr/>
        </p:nvPicPr>
        <p:blipFill>
          <a:blip r:embed="rId8" cstate="print"/>
          <a:srcRect/>
          <a:stretch>
            <a:fillRect/>
          </a:stretch>
        </p:blipFill>
        <p:spPr bwMode="auto">
          <a:xfrm>
            <a:off x="2667000" y="609600"/>
            <a:ext cx="581025" cy="739924"/>
          </a:xfrm>
          <a:prstGeom prst="rect">
            <a:avLst/>
          </a:prstGeom>
          <a:noFill/>
          <a:ln w="9525">
            <a:noFill/>
            <a:miter lim="800000"/>
            <a:headEnd/>
            <a:tailEnd/>
          </a:ln>
          <a:effectLst/>
        </p:spPr>
      </p:pic>
      <p:pic>
        <p:nvPicPr>
          <p:cNvPr id="51" name="Picture 50" descr="beanbag.jpg"/>
          <p:cNvPicPr>
            <a:picLocks noChangeAspect="1"/>
          </p:cNvPicPr>
          <p:nvPr/>
        </p:nvPicPr>
        <p:blipFill>
          <a:blip r:embed="rId12" cstate="print"/>
          <a:stretch>
            <a:fillRect/>
          </a:stretch>
        </p:blipFill>
        <p:spPr>
          <a:xfrm rot="2586460">
            <a:off x="2035999" y="6497556"/>
            <a:ext cx="146344" cy="218186"/>
          </a:xfrm>
          <a:prstGeom prst="rect">
            <a:avLst/>
          </a:prstGeom>
        </p:spPr>
      </p:pic>
      <p:pic>
        <p:nvPicPr>
          <p:cNvPr id="43" name="Picture 4"/>
          <p:cNvPicPr>
            <a:picLocks noChangeAspect="1" noChangeArrowheads="1"/>
          </p:cNvPicPr>
          <p:nvPr/>
        </p:nvPicPr>
        <p:blipFill>
          <a:blip r:embed="rId8" cstate="print"/>
          <a:srcRect/>
          <a:stretch>
            <a:fillRect/>
          </a:stretch>
        </p:blipFill>
        <p:spPr bwMode="auto">
          <a:xfrm>
            <a:off x="16764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RT’s Heels on -10 YL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797278" y="3810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201811"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46175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598600" y="4790457"/>
            <a:ext cx="146344" cy="21818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Blocked Punt (R&amp;R1):  RT Recovers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grpSp>
        <p:nvGrpSpPr>
          <p:cNvPr id="5" name="Group 46"/>
          <p:cNvGrpSpPr/>
          <p:nvPr/>
        </p:nvGrpSpPr>
        <p:grpSpPr>
          <a:xfrm>
            <a:off x="2286000" y="1143000"/>
            <a:ext cx="762000" cy="489605"/>
            <a:chOff x="76200" y="1257100"/>
            <a:chExt cx="914400" cy="612722"/>
          </a:xfrm>
        </p:grpSpPr>
        <p:pic>
          <p:nvPicPr>
            <p:cNvPr id="4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7" name="Group 49"/>
          <p:cNvGrpSpPr/>
          <p:nvPr/>
        </p:nvGrpSpPr>
        <p:grpSpPr>
          <a:xfrm>
            <a:off x="2286000" y="6368395"/>
            <a:ext cx="762000" cy="489605"/>
            <a:chOff x="76200" y="1257100"/>
            <a:chExt cx="914400" cy="612722"/>
          </a:xfrm>
        </p:grpSpPr>
        <p:pic>
          <p:nvPicPr>
            <p:cNvPr id="5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438400" y="5029200"/>
            <a:ext cx="469043" cy="375234"/>
          </a:xfrm>
          <a:prstGeom prst="rect">
            <a:avLst/>
          </a:prstGeom>
          <a:noFill/>
          <a:ln w="9525">
            <a:noFill/>
            <a:miter lim="800000"/>
            <a:headEnd/>
            <a:tailEnd/>
          </a:ln>
          <a:effectLst/>
        </p:spPr>
      </p:pic>
      <p:pic>
        <p:nvPicPr>
          <p:cNvPr id="5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438400" y="2983923"/>
            <a:ext cx="421361" cy="337088"/>
          </a:xfrm>
          <a:prstGeom prst="rect">
            <a:avLst/>
          </a:prstGeom>
          <a:noFill/>
          <a:ln w="9525">
            <a:noFill/>
            <a:miter lim="800000"/>
            <a:headEnd/>
            <a:tailEnd/>
          </a:ln>
        </p:spPr>
      </p:pic>
      <p:grpSp>
        <p:nvGrpSpPr>
          <p:cNvPr id="46" name="Group 54"/>
          <p:cNvGrpSpPr/>
          <p:nvPr/>
        </p:nvGrpSpPr>
        <p:grpSpPr>
          <a:xfrm>
            <a:off x="1066800" y="4881154"/>
            <a:ext cx="762000" cy="489605"/>
            <a:chOff x="76200" y="1257100"/>
            <a:chExt cx="914400" cy="612722"/>
          </a:xfrm>
        </p:grpSpPr>
        <p:pic>
          <p:nvPicPr>
            <p:cNvPr id="47"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0" name="TextBox 49"/>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5" name="Group 54">
            <a:extLst>
              <a:ext uri="{FF2B5EF4-FFF2-40B4-BE49-F238E27FC236}">
                <a16:creationId xmlns:a16="http://schemas.microsoft.com/office/drawing/2014/main" xmlns="" id="{A766C78E-59A5-40A3-BB9E-4DD6C5499FC0}"/>
              </a:ext>
            </a:extLst>
          </p:cNvPr>
          <p:cNvGrpSpPr/>
          <p:nvPr/>
        </p:nvGrpSpPr>
        <p:grpSpPr>
          <a:xfrm>
            <a:off x="7876056" y="4657072"/>
            <a:ext cx="762000" cy="489605"/>
            <a:chOff x="76200" y="1257100"/>
            <a:chExt cx="914400" cy="612722"/>
          </a:xfrm>
        </p:grpSpPr>
        <p:pic>
          <p:nvPicPr>
            <p:cNvPr id="56" name="stopclock.wmv">
              <a:hlinkClick r:id="" action="ppaction://media"/>
              <a:extLst>
                <a:ext uri="{FF2B5EF4-FFF2-40B4-BE49-F238E27FC236}">
                  <a16:creationId xmlns:a16="http://schemas.microsoft.com/office/drawing/2014/main" xmlns="" id="{DC65E305-14B1-4F4E-9FE7-E82AE6A4EFC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7" name="TextBox 56">
              <a:extLst>
                <a:ext uri="{FF2B5EF4-FFF2-40B4-BE49-F238E27FC236}">
                  <a16:creationId xmlns:a16="http://schemas.microsoft.com/office/drawing/2014/main" xmlns="" id="{945A2443-C79A-4909-A8A5-B6835FE8FC1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85 0.00555 L -0.13368 0.1 " pathEditMode="relative" rAng="0" ptsTypes="AA">
                                      <p:cBhvr>
                                        <p:cTn id="8" dur="2000" fill="hold"/>
                                        <p:tgtEl>
                                          <p:spTgt spid="20"/>
                                        </p:tgtEl>
                                        <p:attrNameLst>
                                          <p:attrName>ppt_x</p:attrName>
                                          <p:attrName>ppt_y</p:attrName>
                                        </p:attrNameLst>
                                      </p:cBhvr>
                                      <p:rCtr x="-6000" y="4700"/>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1 -2.64168E-6 C -0.10452 0.00231 -0.10486 0.00809 -0.10955 0.01018 C -0.11181 0.01457 -0.11389 0.01457 -0.11615 0.01897 C -0.11285 0.02359 -0.10886 0.02822 -0.10469 0.03169 C -0.11094 0.04002 -0.12136 0.03978 -0.12952 0.04071 C -0.12847 0.04927 -0.12639 0.05829 -0.12188 0.06477 C -0.12483 0.07055 -0.13108 0.07148 -0.13611 0.07356 C -0.13299 0.08027 -0.12865 0.08512 -0.12656 0.09276 C -0.13611 0.09646 -0.14618 0.10155 -0.15625 0.10155 L -0.16563 0.10525 " pathEditMode="relative" ptsTypes="ffffffffAA">
                                      <p:cBhvr>
                                        <p:cTn id="11" dur="3000" fill="hold"/>
                                        <p:tgtEl>
                                          <p:spTgt spid="11"/>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5.27778E-6 3.7474E-7 L -0.14167 3.7474E-7 " pathEditMode="relative" ptsTypes="AA">
                                      <p:cBhvr>
                                        <p:cTn id="13" dur="3000" fill="hold"/>
                                        <p:tgtEl>
                                          <p:spTgt spid="42"/>
                                        </p:tgtEl>
                                        <p:attrNameLst>
                                          <p:attrName>ppt_x</p:attrName>
                                          <p:attrName>ppt_y</p:attrName>
                                        </p:attrNameLst>
                                      </p:cBhvr>
                                    </p:animMotion>
                                  </p:childTnLst>
                                </p:cTn>
                              </p:par>
                              <p:par>
                                <p:cTn id="14" presetID="0" presetClass="path" presetSubtype="0" accel="50000" decel="50000" fill="hold" grpId="0" nodeType="withEffect">
                                  <p:stCondLst>
                                    <p:cond delay="500"/>
                                  </p:stCondLst>
                                  <p:childTnLst>
                                    <p:animMotion origin="layout" path="M 3.33333E-6 -1.70021E-6 L -0.10833 0.05552 " pathEditMode="relative" ptsTypes="AA">
                                      <p:cBhvr>
                                        <p:cTn id="15" dur="3000" fill="hold"/>
                                        <p:tgtEl>
                                          <p:spTgt spid="35"/>
                                        </p:tgtEl>
                                        <p:attrNameLst>
                                          <p:attrName>ppt_x</p:attrName>
                                          <p:attrName>ppt_y</p:attrName>
                                        </p:attrNameLst>
                                      </p:cBhvr>
                                    </p:animMotion>
                                  </p:childTnLst>
                                </p:cTn>
                              </p:par>
                              <p:par>
                                <p:cTn id="16" presetID="0" presetClass="path" presetSubtype="0" accel="50000" decel="50000" fill="hold" grpId="0" nodeType="withEffect">
                                  <p:stCondLst>
                                    <p:cond delay="500"/>
                                  </p:stCondLst>
                                  <p:childTnLst>
                                    <p:animMotion origin="layout" path="M -3.33333E-6 1.70021E-6 L -0.19166 -0.0111 " pathEditMode="relative" ptsTypes="AA">
                                      <p:cBhvr>
                                        <p:cTn id="17" dur="2500" fill="hold"/>
                                        <p:tgtEl>
                                          <p:spTgt spid="14"/>
                                        </p:tgtEl>
                                        <p:attrNameLst>
                                          <p:attrName>ppt_x</p:attrName>
                                          <p:attrName>ppt_y</p:attrName>
                                        </p:attrNameLst>
                                      </p:cBhvr>
                                    </p:animMotion>
                                  </p:childTnLst>
                                </p:cTn>
                              </p:par>
                              <p:par>
                                <p:cTn id="18" presetID="0" presetClass="path" presetSubtype="0" accel="50000" decel="50000" fill="hold" nodeType="withEffect">
                                  <p:stCondLst>
                                    <p:cond delay="200"/>
                                  </p:stCondLst>
                                  <p:childTnLst>
                                    <p:animMotion origin="layout" path="M 6.66667E-6 3.77516E-6 L -0.18333 3.77516E-6 " pathEditMode="relative" ptsTypes="AA">
                                      <p:cBhvr>
                                        <p:cTn id="19" dur="3300" fill="hold"/>
                                        <p:tgtEl>
                                          <p:spTgt spid="36"/>
                                        </p:tgtEl>
                                        <p:attrNameLst>
                                          <p:attrName>ppt_x</p:attrName>
                                          <p:attrName>ppt_y</p:attrName>
                                        </p:attrNameLst>
                                      </p:cBhvr>
                                    </p:animMotion>
                                  </p:childTnLst>
                                </p:cTn>
                              </p:par>
                            </p:childTnLst>
                          </p:cTn>
                        </p:par>
                        <p:par>
                          <p:cTn id="20" fill="hold">
                            <p:stCondLst>
                              <p:cond delay="55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8.33333E-7 4.34189E-6 L -0.18334 4.34189E-6 " pathEditMode="relative" ptsTypes="AA">
                                      <p:cBhvr>
                                        <p:cTn id="24" dur="1700" fill="hold"/>
                                        <p:tgtEl>
                                          <p:spTgt spid="43"/>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17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xit" presetSubtype="0" fill="hold" nodeType="withEffect">
                                  <p:stCondLst>
                                    <p:cond delay="1700"/>
                                  </p:stCondLst>
                                  <p:childTnLst>
                                    <p:set>
                                      <p:cBhvr>
                                        <p:cTn id="34" dur="1" fill="hold">
                                          <p:stCondLst>
                                            <p:cond delay="0"/>
                                          </p:stCondLst>
                                        </p:cTn>
                                        <p:tgtEl>
                                          <p:spTgt spid="43"/>
                                        </p:tgtEl>
                                        <p:attrNameLst>
                                          <p:attrName>style.visibility</p:attrName>
                                        </p:attrNameLst>
                                      </p:cBhvr>
                                      <p:to>
                                        <p:strVal val="hidden"/>
                                      </p:to>
                                    </p:set>
                                  </p:childTnLst>
                                </p:cTn>
                              </p:par>
                              <p:par>
                                <p:cTn id="35" presetID="0" presetClass="path" presetSubtype="0" accel="50000" decel="50000" fill="hold" nodeType="withEffect">
                                  <p:stCondLst>
                                    <p:cond delay="2000"/>
                                  </p:stCondLst>
                                  <p:childTnLst>
                                    <p:animMotion origin="layout" path="M 3.33333E-6 1.91996E-7 L 3.33333E-6 -0.18876 " pathEditMode="relative" ptsTypes="AA">
                                      <p:cBhvr>
                                        <p:cTn id="36" dur="2000" fill="hold"/>
                                        <p:tgtEl>
                                          <p:spTgt spid="7"/>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3.33333E-6 -1.91996E-7 L 3.33333E-6 0.24428 " pathEditMode="relative" ptsTypes="AA">
                                      <p:cBhvr>
                                        <p:cTn id="38" dur="2000" fill="hold"/>
                                        <p:tgtEl>
                                          <p:spTgt spid="5"/>
                                        </p:tgtEl>
                                        <p:attrNameLst>
                                          <p:attrName>ppt_x</p:attrName>
                                          <p:attrName>ppt_y</p:attrName>
                                        </p:attrNameLst>
                                      </p:cBhvr>
                                    </p:animMotion>
                                  </p:childTnLst>
                                </p:cTn>
                              </p:par>
                            </p:childTnLst>
                          </p:cTn>
                        </p:par>
                        <p:par>
                          <p:cTn id="39" fill="hold">
                            <p:stCondLst>
                              <p:cond delay="9500"/>
                            </p:stCondLst>
                            <p:childTnLst>
                              <p:par>
                                <p:cTn id="40" presetID="1" presetClass="exit" presetSubtype="0" fill="hold" nodeType="after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(R&amp;R2) – Less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77B57"/>
                </a:clrFrom>
                <a:clrTo>
                  <a:srgbClr val="B77B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sp>
        <p:nvSpPr>
          <p:cNvPr id="46" name="Oval Callout 45"/>
          <p:cNvSpPr/>
          <p:nvPr/>
        </p:nvSpPr>
        <p:spPr>
          <a:xfrm>
            <a:off x="10668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xmlns="" id="{0C415D3D-8B98-423D-ABD4-6AB2147F2670}"/>
              </a:ext>
            </a:extLst>
          </p:cNvPr>
          <p:cNvGrpSpPr/>
          <p:nvPr/>
        </p:nvGrpSpPr>
        <p:grpSpPr>
          <a:xfrm>
            <a:off x="4876800" y="1219200"/>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xmlns="" id="{181F4003-1F4D-4D0F-ADCE-636A11D6DBED}"/>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xmlns="" id="{AFA89CDA-5A3C-4535-93ED-40E4EF26EA9B}"/>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6">
            <a:extLst>
              <a:ext uri="{FF2B5EF4-FFF2-40B4-BE49-F238E27FC236}">
                <a16:creationId xmlns:a16="http://schemas.microsoft.com/office/drawing/2014/main" xmlns="" id="{5993F222-EC8C-4D12-8045-E99DE5DE5120}"/>
              </a:ext>
            </a:extLst>
          </p:cNvPr>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35458" y="2108187"/>
            <a:ext cx="421361" cy="337088"/>
          </a:xfrm>
          <a:prstGeom prst="rect">
            <a:avLst/>
          </a:prstGeom>
          <a:noFill/>
          <a:ln w="9525">
            <a:noFill/>
            <a:miter lim="800000"/>
            <a:headEnd/>
            <a:tailEnd/>
          </a:ln>
        </p:spPr>
      </p:pic>
      <p:grpSp>
        <p:nvGrpSpPr>
          <p:cNvPr id="54" name="Group 50">
            <a:extLst>
              <a:ext uri="{FF2B5EF4-FFF2-40B4-BE49-F238E27FC236}">
                <a16:creationId xmlns:a16="http://schemas.microsoft.com/office/drawing/2014/main" xmlns="" id="{336C5FA7-62B8-46C0-81B1-656C13786421}"/>
              </a:ext>
            </a:extLst>
          </p:cNvPr>
          <p:cNvGrpSpPr/>
          <p:nvPr/>
        </p:nvGrpSpPr>
        <p:grpSpPr>
          <a:xfrm>
            <a:off x="6885456" y="4636352"/>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xmlns="" id="{6492BBB9-F396-4F75-A994-F626CD255A3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xmlns="" id="{34B8C450-71A0-4AE8-81D5-BBECE2B4D0C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xmlns="" id="{A95ABAE5-14E3-44A3-A158-4081D1A4B579}"/>
              </a:ext>
            </a:extLst>
          </p:cNvPr>
          <p:cNvGrpSpPr/>
          <p:nvPr/>
        </p:nvGrpSpPr>
        <p:grpSpPr>
          <a:xfrm>
            <a:off x="2310372" y="4891268"/>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xmlns="" id="{5B6170C9-0998-45C6-AFCA-B06A34C84553}"/>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xmlns="" id="{B7954D4E-7EA1-4DF1-8051-76CBD854866A}"/>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0">
            <a:extLst>
              <a:ext uri="{FF2B5EF4-FFF2-40B4-BE49-F238E27FC236}">
                <a16:creationId xmlns:a16="http://schemas.microsoft.com/office/drawing/2014/main" xmlns="" id="{E8711587-41E6-4178-AB83-7F50F39F57C4}"/>
              </a:ext>
            </a:extLst>
          </p:cNvPr>
          <p:cNvGrpSpPr/>
          <p:nvPr/>
        </p:nvGrpSpPr>
        <p:grpSpPr>
          <a:xfrm>
            <a:off x="4762500" y="6369484"/>
            <a:ext cx="762000" cy="489605"/>
            <a:chOff x="76200" y="1257100"/>
            <a:chExt cx="914400" cy="612722"/>
          </a:xfrm>
        </p:grpSpPr>
        <p:pic>
          <p:nvPicPr>
            <p:cNvPr id="61" name="stopclock.wmv">
              <a:hlinkClick r:id="" action="ppaction://media"/>
              <a:extLst>
                <a:ext uri="{FF2B5EF4-FFF2-40B4-BE49-F238E27FC236}">
                  <a16:creationId xmlns:a16="http://schemas.microsoft.com/office/drawing/2014/main" xmlns="" id="{C78F7CBA-BD03-4AAC-ADDA-128732195102}"/>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a:extLst>
                <a:ext uri="{FF2B5EF4-FFF2-40B4-BE49-F238E27FC236}">
                  <a16:creationId xmlns:a16="http://schemas.microsoft.com/office/drawing/2014/main" xmlns="" id="{017C201F-A5F6-4E8E-9E85-6B7BCBF202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3" name="Picture 9">
            <a:extLst>
              <a:ext uri="{FF2B5EF4-FFF2-40B4-BE49-F238E27FC236}">
                <a16:creationId xmlns:a16="http://schemas.microsoft.com/office/drawing/2014/main" xmlns="" id="{E0B07C02-7CD7-493A-A762-00A8A8FC64F7}"/>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051978" y="5562600"/>
            <a:ext cx="469043" cy="375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408 -0.1388 0.01858 -0.27736 0.07535 -0.27528 C 0.13212 -0.2732 0.18646 -0.13024 0.24097 0.01272 " pathEditMode="relative" ptsTypes="aaA">
                                      <p:cBhvr>
                                        <p:cTn id="9" dur="3500" fill="hold"/>
                                        <p:tgtEl>
                                          <p:spTgt spid="11"/>
                                        </p:tgtEl>
                                        <p:attrNameLst>
                                          <p:attrName>ppt_x</p:attrName>
                                          <p:attrName>ppt_y</p:attrName>
                                        </p:attrNameLst>
                                      </p:cBhvr>
                                    </p:animMotion>
                                  </p:childTnLst>
                                </p:cTn>
                              </p:par>
                              <p:par>
                                <p:cTn id="10" presetID="1" presetClass="entr" presetSubtype="0" fill="hold" grpId="0" nodeType="withEffect">
                                  <p:stCondLst>
                                    <p:cond delay="300"/>
                                  </p:stCondLst>
                                  <p:childTnLst>
                                    <p:set>
                                      <p:cBhvr>
                                        <p:cTn id="11" dur="1" fill="hold">
                                          <p:stCondLst>
                                            <p:cond delay="0"/>
                                          </p:stCondLst>
                                        </p:cTn>
                                        <p:tgtEl>
                                          <p:spTgt spid="46"/>
                                        </p:tgtEl>
                                        <p:attrNameLst>
                                          <p:attrName>style.visibility</p:attrName>
                                        </p:attrNameLst>
                                      </p:cBhvr>
                                      <p:to>
                                        <p:strVal val="visible"/>
                                      </p:to>
                                    </p:set>
                                  </p:childTnLst>
                                </p:cTn>
                              </p:par>
                              <p:par>
                                <p:cTn id="12" presetID="0" presetClass="path" presetSubtype="0" accel="50000" decel="50000" fill="hold" grpId="0" nodeType="withEffect">
                                  <p:stCondLst>
                                    <p:cond delay="900"/>
                                  </p:stCondLst>
                                  <p:childTnLst>
                                    <p:animMotion origin="layout" path="M -3.33333E-6 -1.70021E-6 L -0.11666 -1.70021E-6 " pathEditMode="relative" ptsTypes="AA">
                                      <p:cBhvr>
                                        <p:cTn id="13" dur="2300" fill="hold"/>
                                        <p:tgtEl>
                                          <p:spTgt spid="25"/>
                                        </p:tgtEl>
                                        <p:attrNameLst>
                                          <p:attrName>ppt_x</p:attrName>
                                          <p:attrName>ppt_y</p:attrName>
                                        </p:attrNameLst>
                                      </p:cBhvr>
                                    </p:animMotion>
                                  </p:childTnLst>
                                </p:cTn>
                              </p:par>
                              <p:par>
                                <p:cTn id="14" presetID="0" presetClass="path" presetSubtype="0" accel="50000" decel="50000" fill="hold" nodeType="withEffect">
                                  <p:stCondLst>
                                    <p:cond delay="1200"/>
                                  </p:stCondLst>
                                  <p:childTnLst>
                                    <p:animMotion origin="layout" path="M 4.16667E-6 5.66273E-6 L -0.10834 5.66273E-6 " pathEditMode="relative" ptsTypes="AA">
                                      <p:cBhvr>
                                        <p:cTn id="15" dur="2400" fill="hold"/>
                                        <p:tgtEl>
                                          <p:spTgt spid="2"/>
                                        </p:tgtEl>
                                        <p:attrNameLst>
                                          <p:attrName>ppt_x</p:attrName>
                                          <p:attrName>ppt_y</p:attrName>
                                        </p:attrNameLst>
                                      </p:cBhvr>
                                    </p:animMotion>
                                  </p:childTnLst>
                                </p:cTn>
                              </p:par>
                              <p:par>
                                <p:cTn id="16" presetID="0" presetClass="path" presetSubtype="0" accel="50000" decel="50000" fill="hold" nodeType="withEffect">
                                  <p:stCondLst>
                                    <p:cond delay="500"/>
                                  </p:stCondLst>
                                  <p:childTnLst>
                                    <p:animMotion origin="layout" path="M 6.66667E-6 3.77516E-6 L 0.10001 3.77516E-6 " pathEditMode="relative" ptsTypes="AA">
                                      <p:cBhvr>
                                        <p:cTn id="17" dur="3100" fill="hold"/>
                                        <p:tgtEl>
                                          <p:spTgt spid="36"/>
                                        </p:tgtEl>
                                        <p:attrNameLst>
                                          <p:attrName>ppt_x</p:attrName>
                                          <p:attrName>ppt_y</p:attrName>
                                        </p:attrNameLst>
                                      </p:cBhvr>
                                    </p:animMotion>
                                  </p:childTnLst>
                                </p:cTn>
                              </p:par>
                              <p:par>
                                <p:cTn id="18" presetID="0" presetClass="path" presetSubtype="0" accel="50000" decel="50000" fill="hold" nodeType="withEffect">
                                  <p:stCondLst>
                                    <p:cond delay="1400"/>
                                  </p:stCondLst>
                                  <p:childTnLst>
                                    <p:animMotion origin="layout" path="M 8.33333E-7 9.41476E-7 L 0.1 9.41476E-7 " pathEditMode="relative" ptsTypes="AA">
                                      <p:cBhvr>
                                        <p:cTn id="19" dur="2200" fill="hold"/>
                                        <p:tgtEl>
                                          <p:spTgt spid="43"/>
                                        </p:tgtEl>
                                        <p:attrNameLst>
                                          <p:attrName>ppt_x</p:attrName>
                                          <p:attrName>ppt_y</p:attrName>
                                        </p:attrNameLst>
                                      </p:cBhvr>
                                    </p:animMotion>
                                  </p:childTnLst>
                                </p:cTn>
                              </p:par>
                              <p:par>
                                <p:cTn id="20" presetID="1" presetClass="exit" presetSubtype="0" fill="hold" grpId="1" nodeType="withEffect">
                                  <p:stCondLst>
                                    <p:cond delay="2300"/>
                                  </p:stCondLst>
                                  <p:childTnLst>
                                    <p:set>
                                      <p:cBhvr>
                                        <p:cTn id="21" dur="1" fill="hold">
                                          <p:stCondLst>
                                            <p:cond delay="0"/>
                                          </p:stCondLst>
                                        </p:cTn>
                                        <p:tgtEl>
                                          <p:spTgt spid="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0" presetClass="path" presetSubtype="0" accel="50000" decel="50000" fill="hold" nodeType="withEffect">
                                  <p:stCondLst>
                                    <p:cond delay="0"/>
                                  </p:stCondLst>
                                  <p:childTnLst>
                                    <p:animMotion origin="layout" path="M -0.00382 -0.00718 L 0.11059 -0.00718 L 0.11163 0.11226 " pathEditMode="relative" ptsTypes="AAA">
                                      <p:cBhvr>
                                        <p:cTn id="37" dur="2000" fill="hold"/>
                                        <p:tgtEl>
                                          <p:spTgt spid="47"/>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00451 0.0088 L 0.12622 0.00741 L 0.12622 -0.12731 " pathEditMode="relative" ptsTypes="AAA">
                                      <p:cBhvr>
                                        <p:cTn id="39" dur="2000" fill="hold"/>
                                        <p:tgtEl>
                                          <p:spTgt spid="60"/>
                                        </p:tgtEl>
                                        <p:attrNameLst>
                                          <p:attrName>ppt_x</p:attrName>
                                          <p:attrName>ppt_y</p:attrName>
                                        </p:attrNameLst>
                                      </p:cBhvr>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4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P spid="46"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Punt (R&amp;R3):  More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 name="Group 47"/>
          <p:cNvGrpSpPr/>
          <p:nvPr/>
        </p:nvGrpSpPr>
        <p:grpSpPr>
          <a:xfrm>
            <a:off x="3505200" y="5334000"/>
            <a:ext cx="609600" cy="228600"/>
            <a:chOff x="3505200" y="5334000"/>
            <a:chExt cx="609600" cy="228600"/>
          </a:xfrm>
        </p:grpSpPr>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9812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grpSp>
        <p:nvGrpSpPr>
          <p:cNvPr id="8" name="Group 45"/>
          <p:cNvGrpSpPr/>
          <p:nvPr/>
        </p:nvGrpSpPr>
        <p:grpSpPr>
          <a:xfrm>
            <a:off x="80284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6096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xmlns="" id="{ED01A51F-45AD-45DC-960E-BA1F6C72EBBE}"/>
              </a:ext>
            </a:extLst>
          </p:cNvPr>
          <p:cNvGrpSpPr/>
          <p:nvPr/>
        </p:nvGrpSpPr>
        <p:grpSpPr>
          <a:xfrm>
            <a:off x="1836789" y="4889519"/>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xmlns="" id="{5823A2DB-18A5-4C89-A114-D8CC24A4858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xmlns="" id="{469E2EB6-8807-4792-93FF-8C9DB1527C1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50">
            <a:extLst>
              <a:ext uri="{FF2B5EF4-FFF2-40B4-BE49-F238E27FC236}">
                <a16:creationId xmlns:a16="http://schemas.microsoft.com/office/drawing/2014/main" xmlns="" id="{78789FF1-C017-4E27-A121-C0A60593297D}"/>
              </a:ext>
            </a:extLst>
          </p:cNvPr>
          <p:cNvGrpSpPr/>
          <p:nvPr/>
        </p:nvGrpSpPr>
        <p:grpSpPr>
          <a:xfrm>
            <a:off x="5867400" y="6368395"/>
            <a:ext cx="762000" cy="489605"/>
            <a:chOff x="76200" y="1257100"/>
            <a:chExt cx="914400" cy="612722"/>
          </a:xfrm>
        </p:grpSpPr>
        <p:pic>
          <p:nvPicPr>
            <p:cNvPr id="51" name="stopclock.wmv">
              <a:hlinkClick r:id="" action="ppaction://media"/>
              <a:extLst>
                <a:ext uri="{FF2B5EF4-FFF2-40B4-BE49-F238E27FC236}">
                  <a16:creationId xmlns:a16="http://schemas.microsoft.com/office/drawing/2014/main" xmlns="" id="{80BE170A-9D82-4EF4-894C-A91AD7B8BE38}"/>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a:extLst>
                <a:ext uri="{FF2B5EF4-FFF2-40B4-BE49-F238E27FC236}">
                  <a16:creationId xmlns:a16="http://schemas.microsoft.com/office/drawing/2014/main" xmlns="" id="{A8A3AD67-C066-41C9-A2DC-3985D27DEA34}"/>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3" name="Group 50">
            <a:extLst>
              <a:ext uri="{FF2B5EF4-FFF2-40B4-BE49-F238E27FC236}">
                <a16:creationId xmlns:a16="http://schemas.microsoft.com/office/drawing/2014/main" xmlns="" id="{F35D0780-3835-4D04-A5D5-DB3428F6FF98}"/>
              </a:ext>
            </a:extLst>
          </p:cNvPr>
          <p:cNvGrpSpPr/>
          <p:nvPr/>
        </p:nvGrpSpPr>
        <p:grpSpPr>
          <a:xfrm>
            <a:off x="5930900" y="1155064"/>
            <a:ext cx="762000" cy="489605"/>
            <a:chOff x="76200" y="1257100"/>
            <a:chExt cx="914400" cy="612722"/>
          </a:xfrm>
        </p:grpSpPr>
        <p:pic>
          <p:nvPicPr>
            <p:cNvPr id="54" name="stopclock.wmv">
              <a:hlinkClick r:id="" action="ppaction://media"/>
              <a:extLst>
                <a:ext uri="{FF2B5EF4-FFF2-40B4-BE49-F238E27FC236}">
                  <a16:creationId xmlns:a16="http://schemas.microsoft.com/office/drawing/2014/main" xmlns="" id="{AB5A1806-117C-446B-9220-63AD52A33A94}"/>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5" name="TextBox 54">
              <a:extLst>
                <a:ext uri="{FF2B5EF4-FFF2-40B4-BE49-F238E27FC236}">
                  <a16:creationId xmlns:a16="http://schemas.microsoft.com/office/drawing/2014/main" xmlns="" id="{FCB74A22-540D-4DC3-80EF-7CBE0BDA5D1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6" name="Group 50">
            <a:extLst>
              <a:ext uri="{FF2B5EF4-FFF2-40B4-BE49-F238E27FC236}">
                <a16:creationId xmlns:a16="http://schemas.microsoft.com/office/drawing/2014/main" xmlns="" id="{026C18D2-5E2C-4B33-8AC2-C942BCC273CA}"/>
              </a:ext>
            </a:extLst>
          </p:cNvPr>
          <p:cNvGrpSpPr/>
          <p:nvPr/>
        </p:nvGrpSpPr>
        <p:grpSpPr>
          <a:xfrm>
            <a:off x="7878789" y="4661506"/>
            <a:ext cx="762000" cy="489605"/>
            <a:chOff x="76200" y="1257100"/>
            <a:chExt cx="914400" cy="612722"/>
          </a:xfrm>
        </p:grpSpPr>
        <p:pic>
          <p:nvPicPr>
            <p:cNvPr id="57" name="stopclock.wmv">
              <a:hlinkClick r:id="" action="ppaction://media"/>
              <a:extLst>
                <a:ext uri="{FF2B5EF4-FFF2-40B4-BE49-F238E27FC236}">
                  <a16:creationId xmlns:a16="http://schemas.microsoft.com/office/drawing/2014/main" xmlns="" id="{AE4F4E9B-A2D4-4CB3-9B84-EB77D522978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8" name="TextBox 57">
              <a:extLst>
                <a:ext uri="{FF2B5EF4-FFF2-40B4-BE49-F238E27FC236}">
                  <a16:creationId xmlns:a16="http://schemas.microsoft.com/office/drawing/2014/main" xmlns="" id="{BF896EF0-CA18-42DF-BE4C-5188F15C9D3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9" name="Group 45">
            <a:extLst>
              <a:ext uri="{FF2B5EF4-FFF2-40B4-BE49-F238E27FC236}">
                <a16:creationId xmlns:a16="http://schemas.microsoft.com/office/drawing/2014/main" xmlns="" id="{D2D97116-15C1-4312-83E1-57BF19538713}"/>
              </a:ext>
            </a:extLst>
          </p:cNvPr>
          <p:cNvGrpSpPr/>
          <p:nvPr/>
        </p:nvGrpSpPr>
        <p:grpSpPr>
          <a:xfrm>
            <a:off x="7252728" y="4724400"/>
            <a:ext cx="505944" cy="391142"/>
            <a:chOff x="7848600" y="4267200"/>
            <a:chExt cx="505944" cy="391142"/>
          </a:xfrm>
        </p:grpSpPr>
        <p:pic>
          <p:nvPicPr>
            <p:cNvPr id="60" name="Picture 9">
              <a:extLst>
                <a:ext uri="{FF2B5EF4-FFF2-40B4-BE49-F238E27FC236}">
                  <a16:creationId xmlns:a16="http://schemas.microsoft.com/office/drawing/2014/main" xmlns="" id="{3FEAE145-E929-4EFB-AF0D-892106EE4989}"/>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61" name="Picture 60" descr="beanbag.jpg">
              <a:extLst>
                <a:ext uri="{FF2B5EF4-FFF2-40B4-BE49-F238E27FC236}">
                  <a16:creationId xmlns:a16="http://schemas.microsoft.com/office/drawing/2014/main" xmlns="" id="{492B284E-634A-4D92-ABD7-9AA92BFF5A00}"/>
                </a:ext>
              </a:extLst>
            </p:cNvPr>
            <p:cNvPicPr>
              <a:picLocks noChangeAspect="1"/>
            </p:cNvPicPr>
            <p:nvPr/>
          </p:nvPicPr>
          <p:blipFill>
            <a:blip r:embed="rId9" cstate="print"/>
            <a:stretch>
              <a:fillRect/>
            </a:stretch>
          </p:blipFill>
          <p:spPr>
            <a:xfrm rot="2586460">
              <a:off x="8208200" y="4440156"/>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1400"/>
                                  </p:stCondLst>
                                  <p:childTnLst>
                                    <p:animMotion origin="layout" path="M -3.88889E-6 -8.29979E-6 L -0.1 -8.29979E-6 " pathEditMode="relative" ptsTypes="AA">
                                      <p:cBhvr>
                                        <p:cTn id="6" dur="6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8.1078E-6 C 0.03802 0.04095 0.07604 0.08189 0.13246 0.07125 C 0.18888 0.06061 0.26388 -0.00138 0.33906 -0.06338 " pathEditMode="relative" ptsTypes="aaA">
                                      <p:cBhvr>
                                        <p:cTn id="11" dur="4000" fill="hold"/>
                                        <p:tgtEl>
                                          <p:spTgt spid="5"/>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3" dur="4000" fill="hold"/>
                                        <p:tgtEl>
                                          <p:spTgt spid="2"/>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1.73472E-18 -1.70021E-6 L 0.18333 -1.70021E-6 " pathEditMode="relative" ptsTypes="AA">
                                      <p:cBhvr>
                                        <p:cTn id="15" dur="3000" fill="hold"/>
                                        <p:tgtEl>
                                          <p:spTgt spid="9"/>
                                        </p:tgtEl>
                                        <p:attrNameLst>
                                          <p:attrName>ppt_x</p:attrName>
                                          <p:attrName>ppt_y</p:attrName>
                                        </p:attrNameLst>
                                      </p:cBhvr>
                                    </p:animMotion>
                                  </p:childTnLst>
                                </p:cTn>
                              </p:par>
                              <p:par>
                                <p:cTn id="16" presetID="0" presetClass="path" presetSubtype="0" accel="50000" decel="50000" fill="hold" nodeType="withEffect">
                                  <p:stCondLst>
                                    <p:cond delay="1000"/>
                                  </p:stCondLst>
                                  <p:childTnLst>
                                    <p:animMotion origin="layout" path="M 6.66667E-6 -5.10062E-6 L 0.16667 -5.10062E-6 " pathEditMode="relative" ptsTypes="AA">
                                      <p:cBhvr>
                                        <p:cTn id="17" dur="3000" fill="hold"/>
                                        <p:tgtEl>
                                          <p:spTgt spid="7"/>
                                        </p:tgtEl>
                                        <p:attrNameLst>
                                          <p:attrName>ppt_x</p:attrName>
                                          <p:attrName>ppt_y</p:attrName>
                                        </p:attrNameLst>
                                      </p:cBhvr>
                                    </p:animMotion>
                                  </p:childTnLst>
                                </p:cTn>
                              </p:par>
                              <p:par>
                                <p:cTn id="18" presetID="1" presetClass="entr" presetSubtype="0" fill="hold" grpId="0" nodeType="withEffect">
                                  <p:stCondLst>
                                    <p:cond delay="300"/>
                                  </p:stCondLst>
                                  <p:childTnLst>
                                    <p:set>
                                      <p:cBhvr>
                                        <p:cTn id="19" dur="1" fill="hold">
                                          <p:stCondLst>
                                            <p:cond delay="0"/>
                                          </p:stCondLst>
                                        </p:cTn>
                                        <p:tgtEl>
                                          <p:spTgt spid="46"/>
                                        </p:tgtEl>
                                        <p:attrNameLst>
                                          <p:attrName>style.visibility</p:attrName>
                                        </p:attrNameLst>
                                      </p:cBhvr>
                                      <p:to>
                                        <p:strVal val="visible"/>
                                      </p:to>
                                    </p:set>
                                  </p:childTnLst>
                                </p:cTn>
                              </p:par>
                              <p:par>
                                <p:cTn id="20" presetID="0" presetClass="path" presetSubtype="0" accel="50000" decel="50000" fill="hold" nodeType="withEffect">
                                  <p:stCondLst>
                                    <p:cond delay="1200"/>
                                  </p:stCondLst>
                                  <p:childTnLst>
                                    <p:animMotion origin="layout" path="M 6.66667E-6 3.77516E-6 L 0.27501 3.77516E-6 " pathEditMode="relative" ptsTypes="AA">
                                      <p:cBhvr>
                                        <p:cTn id="21" dur="3500" fill="hold"/>
                                        <p:tgtEl>
                                          <p:spTgt spid="36"/>
                                        </p:tgtEl>
                                        <p:attrNameLst>
                                          <p:attrName>ppt_x</p:attrName>
                                          <p:attrName>ppt_y</p:attrName>
                                        </p:attrNameLst>
                                      </p:cBhvr>
                                    </p:animMotion>
                                  </p:childTnLst>
                                </p:cTn>
                              </p:par>
                              <p:par>
                                <p:cTn id="22" presetID="0" presetClass="path" presetSubtype="0" accel="50000" decel="50000" fill="hold" nodeType="withEffect">
                                  <p:stCondLst>
                                    <p:cond delay="1400"/>
                                  </p:stCondLst>
                                  <p:childTnLst>
                                    <p:animMotion origin="layout" path="M 8.33333E-7 9.41476E-7 L 0.26666 9.41476E-7 " pathEditMode="relative" ptsTypes="AA">
                                      <p:cBhvr>
                                        <p:cTn id="23" dur="3500" fill="hold"/>
                                        <p:tgtEl>
                                          <p:spTgt spid="43"/>
                                        </p:tgtEl>
                                        <p:attrNameLst>
                                          <p:attrName>ppt_x</p:attrName>
                                          <p:attrName>ppt_y</p:attrName>
                                        </p:attrNameLst>
                                      </p:cBhvr>
                                    </p:animMotion>
                                  </p:childTnLst>
                                </p:cTn>
                              </p:par>
                              <p:par>
                                <p:cTn id="24" presetID="1" presetClass="exit" presetSubtype="0" fill="hold" grpId="1" nodeType="withEffect">
                                  <p:stCondLst>
                                    <p:cond delay="230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ntr" presetSubtype="0" fill="hold" nodeType="withEffect">
                                  <p:stCondLst>
                                    <p:cond delay="490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nodeType="withEffect">
                                  <p:stCondLst>
                                    <p:cond delay="490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nodeType="withEffect">
                                  <p:stCondLst>
                                    <p:cond delay="490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490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xit" presetSubtype="0" fill="hold" nodeType="withEffect">
                                  <p:stCondLst>
                                    <p:cond delay="4900"/>
                                  </p:stCondLst>
                                  <p:childTnLst>
                                    <p:set>
                                      <p:cBhvr>
                                        <p:cTn id="35" dur="1" fill="hold">
                                          <p:stCondLst>
                                            <p:cond delay="0"/>
                                          </p:stCondLst>
                                        </p:cTn>
                                        <p:tgtEl>
                                          <p:spTgt spid="8"/>
                                        </p:tgtEl>
                                        <p:attrNameLst>
                                          <p:attrName>style.visibility</p:attrName>
                                        </p:attrNameLst>
                                      </p:cBhvr>
                                      <p:to>
                                        <p:strVal val="hidden"/>
                                      </p:to>
                                    </p:set>
                                  </p:childTnLst>
                                </p:cTn>
                              </p:par>
                              <p:par>
                                <p:cTn id="36" presetID="42" presetClass="path" presetSubtype="0" accel="50000" decel="50000" fill="hold" nodeType="withEffect">
                                  <p:stCondLst>
                                    <p:cond delay="4900"/>
                                  </p:stCondLst>
                                  <p:childTnLst>
                                    <p:animMotion origin="layout" path="M 1.38889E-6 2.22222E-6 L -0.08333 -0.00417 " pathEditMode="relative" rAng="0" ptsTypes="AA">
                                      <p:cBhvr>
                                        <p:cTn id="37" dur="2000" fill="hold"/>
                                        <p:tgtEl>
                                          <p:spTgt spid="56"/>
                                        </p:tgtEl>
                                        <p:attrNameLst>
                                          <p:attrName>ppt_x</p:attrName>
                                          <p:attrName>ppt_y</p:attrName>
                                        </p:attrNameLst>
                                      </p:cBhvr>
                                      <p:rCtr x="-4167" y="-208"/>
                                    </p:animMotion>
                                  </p:childTnLst>
                                </p:cTn>
                              </p:par>
                              <p:par>
                                <p:cTn id="38" presetID="1" presetClass="exit" presetSubtype="0" fill="hold" nodeType="withEffect">
                                  <p:stCondLst>
                                    <p:cond delay="6900"/>
                                  </p:stCondLst>
                                  <p:childTnLst>
                                    <p:set>
                                      <p:cBhvr>
                                        <p:cTn id="39" dur="1" fill="hold">
                                          <p:stCondLst>
                                            <p:cond delay="0"/>
                                          </p:stCondLst>
                                        </p:cTn>
                                        <p:tgtEl>
                                          <p:spTgt spid="56"/>
                                        </p:tgtEl>
                                        <p:attrNameLst>
                                          <p:attrName>style.visibility</p:attrName>
                                        </p:attrNameLst>
                                      </p:cBhvr>
                                      <p:to>
                                        <p:strVal val="hidden"/>
                                      </p:to>
                                    </p:set>
                                  </p:childTnLst>
                                </p:cTn>
                              </p:par>
                              <p:par>
                                <p:cTn id="40" presetID="1" presetClass="exit" presetSubtype="0" fill="hold" nodeType="withEffect">
                                  <p:stCondLst>
                                    <p:cond delay="6900"/>
                                  </p:stCondLst>
                                  <p:childTnLst>
                                    <p:set>
                                      <p:cBhvr>
                                        <p:cTn id="41" dur="1" fill="hold">
                                          <p:stCondLst>
                                            <p:cond delay="0"/>
                                          </p:stCondLst>
                                        </p:cTn>
                                        <p:tgtEl>
                                          <p:spTgt spid="47"/>
                                        </p:tgtEl>
                                        <p:attrNameLst>
                                          <p:attrName>style.visibility</p:attrName>
                                        </p:attrNameLst>
                                      </p:cBhvr>
                                      <p:to>
                                        <p:strVal val="hidden"/>
                                      </p:to>
                                    </p:set>
                                  </p:childTnLst>
                                </p:cTn>
                              </p:par>
                              <p:par>
                                <p:cTn id="42" presetID="1" presetClass="exit" presetSubtype="0" fill="hold" nodeType="withEffect">
                                  <p:stCondLst>
                                    <p:cond delay="6900"/>
                                  </p:stCondLst>
                                  <p:childTnLst>
                                    <p:set>
                                      <p:cBhvr>
                                        <p:cTn id="43" dur="1" fill="hold">
                                          <p:stCondLst>
                                            <p:cond delay="0"/>
                                          </p:stCondLst>
                                        </p:cTn>
                                        <p:tgtEl>
                                          <p:spTgt spid="50"/>
                                        </p:tgtEl>
                                        <p:attrNameLst>
                                          <p:attrName>style.visibility</p:attrName>
                                        </p:attrNameLst>
                                      </p:cBhvr>
                                      <p:to>
                                        <p:strVal val="hidden"/>
                                      </p:to>
                                    </p:set>
                                  </p:childTnLst>
                                </p:cTn>
                              </p:par>
                              <p:par>
                                <p:cTn id="44" presetID="1" presetClass="exit" presetSubtype="0" fill="hold" nodeType="withEffect">
                                  <p:stCondLst>
                                    <p:cond delay="6900"/>
                                  </p:stCondLst>
                                  <p:childTnLst>
                                    <p:set>
                                      <p:cBhvr>
                                        <p:cTn id="45" dur="1" fill="hold">
                                          <p:stCondLst>
                                            <p:cond delay="0"/>
                                          </p:stCondLst>
                                        </p:cTn>
                                        <p:tgtEl>
                                          <p:spTgt spid="53"/>
                                        </p:tgtEl>
                                        <p:attrNameLst>
                                          <p:attrName>style.visibility</p:attrName>
                                        </p:attrNameLst>
                                      </p:cBhvr>
                                      <p:to>
                                        <p:strVal val="hidden"/>
                                      </p:to>
                                    </p:set>
                                  </p:childTnLst>
                                </p:cTn>
                              </p:par>
                              <p:par>
                                <p:cTn id="46" presetID="1" presetClass="entr" presetSubtype="0" fill="hold" nodeType="withEffect">
                                  <p:stCondLst>
                                    <p:cond delay="690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Out of Bounds</a:t>
            </a:r>
          </a:p>
        </p:txBody>
      </p:sp>
      <p:pic>
        <p:nvPicPr>
          <p:cNvPr id="4" name="Content Placeholder 5" descr="NFHS FB Field.bmp"/>
          <p:cNvPicPr>
            <a:picLocks noGrp="1" noChangeAspect="1"/>
          </p:cNvPicPr>
          <p:nvPr>
            <p:ph idx="1"/>
          </p:nvPr>
        </p:nvPicPr>
        <p:blipFill>
          <a:blip r:embed="rId4"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676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906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4572000"/>
            <a:ext cx="473177"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10" cstate="print"/>
          <a:srcRect/>
          <a:stretch>
            <a:fillRect/>
          </a:stretch>
        </p:blipFill>
        <p:spPr bwMode="auto">
          <a:xfrm>
            <a:off x="6477000" y="990600"/>
            <a:ext cx="581025" cy="739924"/>
          </a:xfrm>
          <a:prstGeom prst="rect">
            <a:avLst/>
          </a:prstGeom>
          <a:noFill/>
          <a:ln w="9525">
            <a:noFill/>
            <a:miter lim="800000"/>
            <a:headEnd/>
            <a:tailEnd/>
          </a:ln>
          <a:effectLst/>
        </p:spPr>
      </p:pic>
      <p:pic>
        <p:nvPicPr>
          <p:cNvPr id="46" name="Picture 5"/>
          <p:cNvPicPr>
            <a:picLocks noChangeAspect="1" noChangeArrowheads="1"/>
          </p:cNvPicPr>
          <p:nvPr/>
        </p:nvPicPr>
        <p:blipFill>
          <a:blip r:embed="rId11" cstate="print"/>
          <a:srcRect/>
          <a:stretch>
            <a:fillRect/>
          </a:stretch>
        </p:blipFill>
        <p:spPr bwMode="auto">
          <a:xfrm flipH="1">
            <a:off x="1295400" y="3657600"/>
            <a:ext cx="676722" cy="681038"/>
          </a:xfrm>
          <a:prstGeom prst="rect">
            <a:avLst/>
          </a:prstGeom>
          <a:noFill/>
          <a:ln w="9525">
            <a:noFill/>
            <a:miter lim="800000"/>
            <a:headEnd/>
            <a:tailEnd/>
          </a:ln>
        </p:spPr>
      </p:pic>
      <p:pic>
        <p:nvPicPr>
          <p:cNvPr id="47" name="Picture 46" descr="beanbag.jpg"/>
          <p:cNvPicPr>
            <a:picLocks noChangeAspect="1"/>
          </p:cNvPicPr>
          <p:nvPr/>
        </p:nvPicPr>
        <p:blipFill>
          <a:blip r:embed="rId12" cstate="print"/>
          <a:stretch>
            <a:fillRect/>
          </a:stretch>
        </p:blipFill>
        <p:spPr>
          <a:xfrm rot="2586460">
            <a:off x="6961656" y="4744957"/>
            <a:ext cx="146344" cy="218186"/>
          </a:xfrm>
          <a:prstGeom prst="rect">
            <a:avLst/>
          </a:prstGeom>
        </p:spPr>
      </p:pic>
      <p:grpSp>
        <p:nvGrpSpPr>
          <p:cNvPr id="48" name="Group 50">
            <a:extLst>
              <a:ext uri="{FF2B5EF4-FFF2-40B4-BE49-F238E27FC236}">
                <a16:creationId xmlns:a16="http://schemas.microsoft.com/office/drawing/2014/main" xmlns="" id="{72D2D2D6-0704-4F9B-BDE2-EB0217606AE8}"/>
              </a:ext>
            </a:extLst>
          </p:cNvPr>
          <p:cNvGrpSpPr/>
          <p:nvPr/>
        </p:nvGrpSpPr>
        <p:grpSpPr>
          <a:xfrm>
            <a:off x="1252127" y="3776013"/>
            <a:ext cx="762000" cy="489605"/>
            <a:chOff x="76200" y="1257100"/>
            <a:chExt cx="914400" cy="612722"/>
          </a:xfrm>
        </p:grpSpPr>
        <p:pic>
          <p:nvPicPr>
            <p:cNvPr id="49" name="stopclock.wmv">
              <a:hlinkClick r:id="" action="ppaction://media"/>
              <a:extLst>
                <a:ext uri="{FF2B5EF4-FFF2-40B4-BE49-F238E27FC236}">
                  <a16:creationId xmlns:a16="http://schemas.microsoft.com/office/drawing/2014/main" xmlns="" id="{039EE01E-06B4-414C-B7C5-C5EBD25DEE7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0" name="TextBox 49">
              <a:extLst>
                <a:ext uri="{FF2B5EF4-FFF2-40B4-BE49-F238E27FC236}">
                  <a16:creationId xmlns:a16="http://schemas.microsoft.com/office/drawing/2014/main" xmlns="" id="{38F7BF26-B860-42D6-AF48-1D84160C0D8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1" name="Group 50">
            <a:extLst>
              <a:ext uri="{FF2B5EF4-FFF2-40B4-BE49-F238E27FC236}">
                <a16:creationId xmlns:a16="http://schemas.microsoft.com/office/drawing/2014/main" xmlns="" id="{32835182-5175-4C84-98FC-D0408E4F2CD4}"/>
              </a:ext>
            </a:extLst>
          </p:cNvPr>
          <p:cNvGrpSpPr/>
          <p:nvPr/>
        </p:nvGrpSpPr>
        <p:grpSpPr>
          <a:xfrm>
            <a:off x="2571946" y="6350332"/>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xmlns="" id="{057D37E0-7145-4160-B910-EEF242C4149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3" name="TextBox 52">
              <a:extLst>
                <a:ext uri="{FF2B5EF4-FFF2-40B4-BE49-F238E27FC236}">
                  <a16:creationId xmlns:a16="http://schemas.microsoft.com/office/drawing/2014/main" xmlns="" id="{FC936789-1C27-481F-A80A-9B367F7A9D7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4" name="Group 50">
            <a:extLst>
              <a:ext uri="{FF2B5EF4-FFF2-40B4-BE49-F238E27FC236}">
                <a16:creationId xmlns:a16="http://schemas.microsoft.com/office/drawing/2014/main" xmlns="" id="{D6FF1C38-7A8D-4F42-A886-CF3CB30D30CE}"/>
              </a:ext>
            </a:extLst>
          </p:cNvPr>
          <p:cNvGrpSpPr/>
          <p:nvPr/>
        </p:nvGrpSpPr>
        <p:grpSpPr>
          <a:xfrm>
            <a:off x="6477000" y="4536696"/>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xmlns="" id="{91C45547-FEAD-470D-96FC-7EC593E85D6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xmlns="" id="{65B095D2-9BC9-4E03-8532-6C6B1F4484F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xmlns="" id="{37A4980E-A838-45EE-B07E-F49C27794EC8}"/>
              </a:ext>
            </a:extLst>
          </p:cNvPr>
          <p:cNvGrpSpPr/>
          <p:nvPr/>
        </p:nvGrpSpPr>
        <p:grpSpPr>
          <a:xfrm>
            <a:off x="4958990" y="1078864"/>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xmlns="" id="{6427BD2F-1C53-4643-A8F5-B0333FFB0229}"/>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xmlns="" id="{DCD67F29-905D-4BE1-9B6F-48C30D3A9C0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1.70021E-6 L 0.43333 -0.41083 " pathEditMode="relative" ptsTypes="AA">
                                      <p:cBhvr>
                                        <p:cTn id="9" dur="20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3.33333E-6 1.11111E-6 L 0.04913 -0.15972 " pathEditMode="relative" rAng="0" ptsTypes="AA">
                                      <p:cBhvr>
                                        <p:cTn id="11" dur="2000" fill="hold"/>
                                        <p:tgtEl>
                                          <p:spTgt spid="42"/>
                                        </p:tgtEl>
                                        <p:attrNameLst>
                                          <p:attrName>ppt_x</p:attrName>
                                          <p:attrName>ppt_y</p:attrName>
                                        </p:attrNameLst>
                                      </p:cBhvr>
                                      <p:rCtr x="2400" y="-8000"/>
                                    </p:animMotion>
                                  </p:childTnLst>
                                </p:cTn>
                              </p:par>
                              <p:par>
                                <p:cTn id="12" presetID="42" presetClass="path" presetSubtype="0" accel="50000" decel="50000" fill="hold" nodeType="withEffect">
                                  <p:stCondLst>
                                    <p:cond delay="1000"/>
                                  </p:stCondLst>
                                  <p:childTnLst>
                                    <p:animMotion origin="layout" path="M 3.33333E-6 4.44444E-6 L 0.26666 -0.00255 " pathEditMode="relative" rAng="0" ptsTypes="AA">
                                      <p:cBhvr>
                                        <p:cTn id="13" dur="2000" fill="hold"/>
                                        <p:tgtEl>
                                          <p:spTgt spid="36"/>
                                        </p:tgtEl>
                                        <p:attrNameLst>
                                          <p:attrName>ppt_x</p:attrName>
                                          <p:attrName>ppt_y</p:attrName>
                                        </p:attrNameLst>
                                      </p:cBhvr>
                                      <p:rCtr x="13333" y="-139"/>
                                    </p:animMotion>
                                  </p:childTnLst>
                                </p:cTn>
                              </p:par>
                            </p:childTnLst>
                          </p:cTn>
                        </p:par>
                        <p:par>
                          <p:cTn id="14" fill="hold">
                            <p:stCondLst>
                              <p:cond delay="5000"/>
                            </p:stCondLst>
                            <p:childTnLst>
                              <p:par>
                                <p:cTn id="15" presetID="1" presetClass="exit" presetSubtype="0" fill="hold" nodeType="after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par>
                          <p:cTn id="25" fill="hold">
                            <p:stCondLst>
                              <p:cond delay="5000"/>
                            </p:stCondLst>
                            <p:childTnLst>
                              <p:par>
                                <p:cTn id="26" presetID="0" presetClass="path" presetSubtype="0" accel="50000" decel="50000" fill="hold" nodeType="afterEffect">
                                  <p:stCondLst>
                                    <p:cond delay="0"/>
                                  </p:stCondLst>
                                  <p:childTnLst>
                                    <p:animMotion origin="layout" path="M 0.00156 -0.0007 L 0.22934 -0.0088 L 0.26337 0.0074 L 0.26441 0.02268 L 0.15295 0.02129 " pathEditMode="relative" ptsTypes="AAAAA">
                                      <p:cBhvr>
                                        <p:cTn id="27" dur="2000" fill="hold"/>
                                        <p:tgtEl>
                                          <p:spTgt spid="57"/>
                                        </p:tgtEl>
                                        <p:attrNameLst>
                                          <p:attrName>ppt_x</p:attrName>
                                          <p:attrName>ppt_y</p:attrName>
                                        </p:attrNameLst>
                                      </p:cBhvr>
                                    </p:animMotion>
                                  </p:childTnLst>
                                </p:cTn>
                              </p:par>
                            </p:childTnLst>
                          </p:cTn>
                        </p:par>
                        <p:par>
                          <p:cTn id="28" fill="hold">
                            <p:stCondLst>
                              <p:cond delay="7000"/>
                            </p:stCondLst>
                            <p:childTnLst>
                              <p:par>
                                <p:cTn id="29" presetID="1" presetClass="exit" presetSubtype="0" fill="hold" nodeType="afterEffect">
                                  <p:stCondLst>
                                    <p:cond delay="0"/>
                                  </p:stCondLst>
                                  <p:childTnLst>
                                    <p:set>
                                      <p:cBhvr>
                                        <p:cTn id="30" dur="1" fill="hold">
                                          <p:stCondLst>
                                            <p:cond delay="0"/>
                                          </p:stCondLst>
                                        </p:cTn>
                                        <p:tgtEl>
                                          <p:spTgt spid="5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par>
                          <p:cTn id="35" fill="hold">
                            <p:stCondLst>
                              <p:cond delay="7000"/>
                            </p:stCondLst>
                            <p:childTnLst>
                              <p:par>
                                <p:cTn id="36" presetID="1" presetClass="exit" presetSubtype="0" fill="hold" nodeType="afterEffect">
                                  <p:stCondLst>
                                    <p:cond delay="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4"/>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par>
                          <p:cTn id="42" fill="hold">
                            <p:stCondLst>
                              <p:cond delay="7000"/>
                            </p:stCondLst>
                            <p:childTnLst>
                              <p:par>
                                <p:cTn id="43" presetID="0" presetClass="path" presetSubtype="0" accel="50000" decel="50000" fill="hold" nodeType="afterEffect">
                                  <p:stCondLst>
                                    <p:cond delay="0"/>
                                  </p:stCondLst>
                                  <p:childTnLst>
                                    <p:animMotion origin="layout" path="M 8.33333E-7 -2.64631E-6 L -0.06666 -2.64631E-6 " pathEditMode="relative" ptsTypes="AA">
                                      <p:cBhvr>
                                        <p:cTn id="44" dur="2000" fill="hold"/>
                                        <p:tgtEl>
                                          <p:spTgt spid="45"/>
                                        </p:tgtEl>
                                        <p:attrNameLst>
                                          <p:attrName>ppt_x</p:attrName>
                                          <p:attrName>ppt_y</p:attrName>
                                        </p:attrNameLst>
                                      </p:cBhvr>
                                    </p:animMotion>
                                  </p:childTnLst>
                                </p:cTn>
                              </p:par>
                            </p:childTnLst>
                          </p:cTn>
                        </p:par>
                        <p:par>
                          <p:cTn id="45" fill="hold">
                            <p:stCondLst>
                              <p:cond delay="9000"/>
                            </p:stCondLst>
                            <p:childTnLst>
                              <p:par>
                                <p:cTn id="46" presetID="1" presetClass="exit" presetSubtype="0" fill="hold" nodeType="afterEffect">
                                  <p:stCondLst>
                                    <p:cond delay="0"/>
                                  </p:stCondLst>
                                  <p:childTnLst>
                                    <p:set>
                                      <p:cBhvr>
                                        <p:cTn id="47" dur="1" fill="hold">
                                          <p:stCondLst>
                                            <p:cond delay="0"/>
                                          </p:stCondLst>
                                        </p:cTn>
                                        <p:tgtEl>
                                          <p:spTgt spid="4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Punt:  Return</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828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8049856" y="4698606"/>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409456" y="4866657"/>
            <a:ext cx="146344" cy="218186"/>
          </a:xfrm>
          <a:prstGeom prst="rect">
            <a:avLst/>
          </a:prstGeom>
        </p:spPr>
      </p:pic>
      <p:grpSp>
        <p:nvGrpSpPr>
          <p:cNvPr id="7"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457200" y="36576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8" name="Group 46"/>
          <p:cNvGrpSpPr/>
          <p:nvPr/>
        </p:nvGrpSpPr>
        <p:grpSpPr>
          <a:xfrm>
            <a:off x="7391400" y="3886200"/>
            <a:ext cx="304800" cy="228600"/>
            <a:chOff x="6934200" y="4343400"/>
            <a:chExt cx="304800" cy="228600"/>
          </a:xfrm>
        </p:grpSpPr>
        <p:sp>
          <p:nvSpPr>
            <p:cNvPr id="48" name="Oval 47"/>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 name="Picture 28" descr="MCj01988200000[1]"/>
            <p:cNvPicPr>
              <a:picLocks noChangeAspect="1" noChangeArrowheads="1"/>
            </p:cNvPicPr>
            <p:nvPr/>
          </p:nvPicPr>
          <p:blipFill>
            <a:blip r:embed="rId10" cstate="print"/>
            <a:srcRect/>
            <a:stretch>
              <a:fillRect/>
            </a:stretch>
          </p:blipFill>
          <p:spPr bwMode="auto">
            <a:xfrm>
              <a:off x="7010400" y="4343400"/>
              <a:ext cx="228600" cy="221457"/>
            </a:xfrm>
            <a:prstGeom prst="rect">
              <a:avLst/>
            </a:prstGeom>
            <a:noFill/>
          </p:spPr>
        </p:pic>
      </p:grpSp>
      <p:sp>
        <p:nvSpPr>
          <p:cNvPr id="50" name="Oval 49"/>
          <p:cNvSpPr/>
          <p:nvPr/>
        </p:nvSpPr>
        <p:spPr>
          <a:xfrm>
            <a:off x="62484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9" name="Group 50"/>
          <p:cNvGrpSpPr/>
          <p:nvPr/>
        </p:nvGrpSpPr>
        <p:grpSpPr>
          <a:xfrm>
            <a:off x="4876800" y="1219200"/>
            <a:ext cx="762000" cy="489605"/>
            <a:chOff x="76200" y="1257100"/>
            <a:chExt cx="914400" cy="612722"/>
          </a:xfrm>
        </p:grpSpPr>
        <p:pic>
          <p:nvPicPr>
            <p:cNvPr id="52"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3" name="TextBox 52"/>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4" name="Picture 6"/>
          <p:cNvPicPr>
            <a:picLocks noChangeAspect="1" noChangeArrowheads="1"/>
          </p:cNvPicPr>
          <p:nvPr/>
        </p:nvPicPr>
        <p:blipFill>
          <a:blip r:embed="rId5" cstate="print">
            <a:clrChange>
              <a:clrFrom>
                <a:srgbClr val="B77C54"/>
              </a:clrFrom>
              <a:clrTo>
                <a:srgbClr val="B77C54">
                  <a:alpha val="0"/>
                </a:srgbClr>
              </a:clrTo>
            </a:clrChange>
            <a:extLst>
              <a:ext uri="{28A0092B-C50C-407E-A947-70E740481C1C}">
                <a14:useLocalDpi xmlns:a14="http://schemas.microsoft.com/office/drawing/2010/main" val="0"/>
              </a:ext>
            </a:extLst>
          </a:blip>
          <a:stretch>
            <a:fillRect/>
          </a:stretch>
        </p:blipFill>
        <p:spPr bwMode="auto">
          <a:xfrm>
            <a:off x="5029200" y="2602923"/>
            <a:ext cx="421361" cy="337088"/>
          </a:xfrm>
          <a:prstGeom prst="rect">
            <a:avLst/>
          </a:prstGeom>
          <a:noFill/>
          <a:ln w="9525">
            <a:noFill/>
            <a:miter lim="800000"/>
            <a:headEnd/>
            <a:tailEnd/>
          </a:ln>
        </p:spPr>
      </p:pic>
      <p:grpSp>
        <p:nvGrpSpPr>
          <p:cNvPr id="10" name="Group 54"/>
          <p:cNvGrpSpPr/>
          <p:nvPr/>
        </p:nvGrpSpPr>
        <p:grpSpPr>
          <a:xfrm>
            <a:off x="4876800" y="6368395"/>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8"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029200" y="6096000"/>
            <a:ext cx="469043" cy="375234"/>
          </a:xfrm>
          <a:prstGeom prst="rect">
            <a:avLst/>
          </a:prstGeom>
          <a:noFill/>
          <a:ln w="9525">
            <a:noFill/>
            <a:miter lim="800000"/>
            <a:headEnd/>
            <a:tailEnd/>
          </a:ln>
          <a:effectLst/>
        </p:spPr>
      </p:pic>
      <p:grpSp>
        <p:nvGrpSpPr>
          <p:cNvPr id="51" name="Group 54"/>
          <p:cNvGrpSpPr/>
          <p:nvPr/>
        </p:nvGrpSpPr>
        <p:grpSpPr>
          <a:xfrm>
            <a:off x="6629400" y="4443716"/>
            <a:ext cx="762000" cy="489605"/>
            <a:chOff x="76200" y="1257100"/>
            <a:chExt cx="914400" cy="612722"/>
          </a:xfrm>
        </p:grpSpPr>
        <p:pic>
          <p:nvPicPr>
            <p:cNvPr id="55"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4"/>
          <p:cNvGrpSpPr/>
          <p:nvPr/>
        </p:nvGrpSpPr>
        <p:grpSpPr>
          <a:xfrm>
            <a:off x="2725636" y="4488394"/>
            <a:ext cx="762000" cy="489605"/>
            <a:chOff x="76200" y="1257100"/>
            <a:chExt cx="914400" cy="612722"/>
          </a:xfrm>
        </p:grpSpPr>
        <p:pic>
          <p:nvPicPr>
            <p:cNvPr id="6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1" dur="4000" fill="hold"/>
                                        <p:tgtEl>
                                          <p:spTgt spid="2"/>
                                        </p:tgtEl>
                                        <p:attrNameLst>
                                          <p:attrName>ppt_x</p:attrName>
                                          <p:attrName>ppt_y</p:attrName>
                                        </p:attrNameLst>
                                      </p:cBhvr>
                                    </p:animMotion>
                                  </p:childTnLst>
                                </p:cTn>
                              </p:par>
                              <p:par>
                                <p:cTn id="12" presetID="0" presetClass="path" presetSubtype="0" accel="50000" decel="50000" fill="hold" nodeType="withEffect">
                                  <p:stCondLst>
                                    <p:cond delay="1000"/>
                                  </p:stCondLst>
                                  <p:childTnLst>
                                    <p:animMotion origin="layout" path="M 1.73472E-18 -1.70021E-6 L 0.18333 -1.70021E-6 " pathEditMode="relative" ptsTypes="AA">
                                      <p:cBhvr>
                                        <p:cTn id="13" dur="3000" fill="hold"/>
                                        <p:tgtEl>
                                          <p:spTgt spid="7"/>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6.66667E-6 -5.10062E-6 L 0.16667 -5.10062E-6 " pathEditMode="relative" ptsTypes="AA">
                                      <p:cBhvr>
                                        <p:cTn id="15" dur="3000" fill="hold"/>
                                        <p:tgtEl>
                                          <p:spTgt spid="5"/>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1.70021E-6 L 0.29166 -0.07772 " pathEditMode="relative" ptsTypes="AA">
                                      <p:cBhvr>
                                        <p:cTn id="17" dur="4000" fill="hold"/>
                                        <p:tgtEl>
                                          <p:spTgt spid="1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0021E-6 L 0.275 -0.07772 " pathEditMode="relative" ptsTypes="AA">
                                      <p:cBhvr>
                                        <p:cTn id="19" dur="4000" fill="hold"/>
                                        <p:tgtEl>
                                          <p:spTgt spid="39"/>
                                        </p:tgtEl>
                                        <p:attrNameLst>
                                          <p:attrName>ppt_x</p:attrName>
                                          <p:attrName>ppt_y</p:attrName>
                                        </p:attrNameLst>
                                      </p:cBhvr>
                                    </p:animMotion>
                                  </p:childTnLst>
                                </p:cTn>
                              </p:par>
                              <p:par>
                                <p:cTn id="20" presetID="1" presetClass="entr" presetSubtype="0" fill="hold" grpId="0" nodeType="withEffect">
                                  <p:stCondLst>
                                    <p:cond delay="300"/>
                                  </p:stCondLst>
                                  <p:childTnLst>
                                    <p:set>
                                      <p:cBhvr>
                                        <p:cTn id="21" dur="1" fill="hold">
                                          <p:stCondLst>
                                            <p:cond delay="0"/>
                                          </p:stCondLst>
                                        </p:cTn>
                                        <p:tgtEl>
                                          <p:spTgt spid="46"/>
                                        </p:tgtEl>
                                        <p:attrNameLst>
                                          <p:attrName>style.visibility</p:attrName>
                                        </p:attrNameLst>
                                      </p:cBhvr>
                                      <p:to>
                                        <p:strVal val="visible"/>
                                      </p:to>
                                    </p:set>
                                  </p:childTnLst>
                                </p:cTn>
                              </p:par>
                              <p:par>
                                <p:cTn id="22" presetID="0" presetClass="path" presetSubtype="0" accel="50000" decel="50000" fill="hold" nodeType="withEffect">
                                  <p:stCondLst>
                                    <p:cond delay="1000"/>
                                  </p:stCondLst>
                                  <p:childTnLst>
                                    <p:animMotion origin="layout" path="M 6.66667E-6 3.77516E-6 L 0.27501 3.77516E-6 " pathEditMode="relative" ptsTypes="AA">
                                      <p:cBhvr>
                                        <p:cTn id="23" dur="3500" fill="hold"/>
                                        <p:tgtEl>
                                          <p:spTgt spid="36"/>
                                        </p:tgtEl>
                                        <p:attrNameLst>
                                          <p:attrName>ppt_x</p:attrName>
                                          <p:attrName>ppt_y</p:attrName>
                                        </p:attrNameLst>
                                      </p:cBhvr>
                                    </p:animMotion>
                                  </p:childTnLst>
                                </p:cTn>
                              </p:par>
                              <p:par>
                                <p:cTn id="24" presetID="0" presetClass="path" presetSubtype="0" accel="50000" decel="50000" fill="hold" nodeType="withEffect">
                                  <p:stCondLst>
                                    <p:cond delay="1400"/>
                                  </p:stCondLst>
                                  <p:childTnLst>
                                    <p:animMotion origin="layout" path="M 8.33333E-7 9.41476E-7 L 0.26666 9.41476E-7 " pathEditMode="relative" ptsTypes="AA">
                                      <p:cBhvr>
                                        <p:cTn id="25" dur="2900" fill="hold"/>
                                        <p:tgtEl>
                                          <p:spTgt spid="43"/>
                                        </p:tgtEl>
                                        <p:attrNameLst>
                                          <p:attrName>ppt_x</p:attrName>
                                          <p:attrName>ppt_y</p:attrName>
                                        </p:attrNameLst>
                                      </p:cBhvr>
                                    </p:animMotion>
                                  </p:childTnLst>
                                </p:cTn>
                              </p:par>
                              <p:par>
                                <p:cTn id="26" presetID="1" presetClass="exit" presetSubtype="0" fill="hold" grpId="1" nodeType="withEffect">
                                  <p:stCondLst>
                                    <p:cond delay="2300"/>
                                  </p:stCondLst>
                                  <p:childTnLst>
                                    <p:set>
                                      <p:cBhvr>
                                        <p:cTn id="27" dur="1" fill="hold">
                                          <p:stCondLst>
                                            <p:cond delay="0"/>
                                          </p:stCondLst>
                                        </p:cTn>
                                        <p:tgtEl>
                                          <p:spTgt spid="46"/>
                                        </p:tgtEl>
                                        <p:attrNameLst>
                                          <p:attrName>style.visibility</p:attrName>
                                        </p:attrNameLst>
                                      </p:cBhvr>
                                      <p:to>
                                        <p:strVal val="hidden"/>
                                      </p:to>
                                    </p:set>
                                  </p:childTnLst>
                                </p:cTn>
                              </p:par>
                              <p:par>
                                <p:cTn id="28" presetID="0" presetClass="path" presetSubtype="0" accel="50000" decel="50000" fill="hold" nodeType="withEffect">
                                  <p:stCondLst>
                                    <p:cond delay="2000"/>
                                  </p:stCondLst>
                                  <p:childTnLst>
                                    <p:animMotion origin="layout" path="M -5.27778E-6 3.7474E-7 L 0.11666 -0.04442 " pathEditMode="relative" ptsTypes="AA">
                                      <p:cBhvr>
                                        <p:cTn id="29" dur="2400" fill="hold"/>
                                        <p:tgtEl>
                                          <p:spTgt spid="42"/>
                                        </p:tgtEl>
                                        <p:attrNameLst>
                                          <p:attrName>ppt_x</p:attrName>
                                          <p:attrName>ppt_y</p:attrName>
                                        </p:attrNameLst>
                                      </p:cBhvr>
                                    </p:animMotion>
                                  </p:childTnLst>
                                </p:cTn>
                              </p:par>
                            </p:childTnLst>
                          </p:cTn>
                        </p:par>
                        <p:par>
                          <p:cTn id="30" fill="hold">
                            <p:stCondLst>
                              <p:cond delay="6500"/>
                            </p:stCondLst>
                            <p:childTnLst>
                              <p:par>
                                <p:cTn id="31" presetID="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4.16667E-6 1.8737E-7 L -0.08333 -0.08882 " pathEditMode="relative" ptsTypes="AA">
                                      <p:cBhvr>
                                        <p:cTn id="40" dur="2000" fill="hold"/>
                                        <p:tgtEl>
                                          <p:spTgt spid="45"/>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1.70021E-6 L -0.01667 0.18876 " pathEditMode="relative" ptsTypes="AA">
                                      <p:cBhvr>
                                        <p:cTn id="42" dur="20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700"/>
                                  </p:stCondLst>
                                  <p:childTnLst>
                                    <p:animMotion origin="layout" path="M 1.94444E-6 3.71733E-6 L -0.0092 -0.07171 " pathEditMode="relative" rAng="0" ptsTypes="AA">
                                      <p:cBhvr>
                                        <p:cTn id="44" dur="2000" fill="hold"/>
                                        <p:tgtEl>
                                          <p:spTgt spid="44"/>
                                        </p:tgtEl>
                                        <p:attrNameLst>
                                          <p:attrName>ppt_x</p:attrName>
                                          <p:attrName>ppt_y</p:attrName>
                                        </p:attrNameLst>
                                      </p:cBhvr>
                                      <p:rCtr x="-500" y="-3600"/>
                                    </p:animMotion>
                                  </p:childTnLst>
                                </p:cTn>
                              </p:par>
                              <p:par>
                                <p:cTn id="45" presetID="0" presetClass="path" presetSubtype="0" accel="50000" decel="50000" fill="hold" grpId="1" nodeType="withEffect">
                                  <p:stCondLst>
                                    <p:cond delay="0"/>
                                  </p:stCondLst>
                                  <p:childTnLst>
                                    <p:animMotion origin="layout" path="M 0.275 -0.07772 L 0.30417 -0.04996 " pathEditMode="relative" rAng="0" ptsTypes="AA">
                                      <p:cBhvr>
                                        <p:cTn id="46" dur="2000" fill="hold"/>
                                        <p:tgtEl>
                                          <p:spTgt spid="39"/>
                                        </p:tgtEl>
                                        <p:attrNameLst>
                                          <p:attrName>ppt_x</p:attrName>
                                          <p:attrName>ppt_y</p:attrName>
                                        </p:attrNameLst>
                                      </p:cBhvr>
                                      <p:rCtr x="1500" y="1400"/>
                                    </p:animMotion>
                                  </p:childTnLst>
                                </p:cTn>
                              </p:par>
                            </p:childTnLst>
                          </p:cTn>
                        </p:par>
                        <p:par>
                          <p:cTn id="47" fill="hold">
                            <p:stCondLst>
                              <p:cond delay="9200"/>
                            </p:stCondLst>
                            <p:childTnLst>
                              <p:par>
                                <p:cTn id="48" presetID="0" presetClass="path" presetSubtype="0" accel="50000" decel="50000" fill="hold" nodeType="afterEffect">
                                  <p:stCondLst>
                                    <p:cond delay="0"/>
                                  </p:stCondLst>
                                  <p:childTnLst>
                                    <p:animMotion origin="layout" path="M -0.01667 0.18876 L -0.25 0.27759 " pathEditMode="relative" ptsTypes="AA">
                                      <p:cBhvr>
                                        <p:cTn id="49" dur="2000" fill="hold"/>
                                        <p:tgtEl>
                                          <p:spTgt spid="8"/>
                                        </p:tgtEl>
                                        <p:attrNameLst>
                                          <p:attrName>ppt_x</p:attrName>
                                          <p:attrName>ppt_y</p:attrName>
                                        </p:attrNameLst>
                                      </p:cBhvr>
                                    </p:animMotion>
                                  </p:childTnLst>
                                </p:cTn>
                              </p:par>
                              <p:par>
                                <p:cTn id="50" presetID="1" presetClass="exit" presetSubtype="0" fill="hold" grpId="2"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par>
                                <p:cTn id="52" presetID="1" presetClass="entr" presetSubtype="0" fill="hold" grpId="1" nodeType="with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0" presetClass="path" presetSubtype="0" accel="50000" decel="50000" fill="hold" grpId="0" nodeType="withEffect">
                                  <p:stCondLst>
                                    <p:cond delay="0"/>
                                  </p:stCondLst>
                                  <p:childTnLst>
                                    <p:animMotion origin="layout" path="M 0 0 L -0.125 0.11103 " pathEditMode="relative" ptsTypes="AA">
                                      <p:cBhvr>
                                        <p:cTn id="55" dur="2000" fill="hold"/>
                                        <p:tgtEl>
                                          <p:spTgt spid="50"/>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092 -0.07171 L -0.14254 -0.0273 " pathEditMode="relative" rAng="0" ptsTypes="AA">
                                      <p:cBhvr>
                                        <p:cTn id="57" dur="2000" fill="hold"/>
                                        <p:tgtEl>
                                          <p:spTgt spid="44"/>
                                        </p:tgtEl>
                                        <p:attrNameLst>
                                          <p:attrName>ppt_x</p:attrName>
                                          <p:attrName>ppt_y</p:attrName>
                                        </p:attrNameLst>
                                      </p:cBhvr>
                                      <p:rCtr x="-6700" y="2200"/>
                                    </p:animMotion>
                                  </p:childTnLst>
                                </p:cTn>
                              </p:par>
                              <p:par>
                                <p:cTn id="58" presetID="0" presetClass="path" presetSubtype="0" accel="50000" decel="50000" fill="hold" nodeType="withEffect">
                                  <p:stCondLst>
                                    <p:cond delay="1500"/>
                                  </p:stCondLst>
                                  <p:childTnLst>
                                    <p:animMotion origin="layout" path="M 0.26666 9.41476E-7 L 0.15 9.41476E-7 " pathEditMode="relative" ptsTypes="AA">
                                      <p:cBhvr>
                                        <p:cTn id="59" dur="1500" fill="hold"/>
                                        <p:tgtEl>
                                          <p:spTgt spid="43"/>
                                        </p:tgtEl>
                                        <p:attrNameLst>
                                          <p:attrName>ppt_x</p:attrName>
                                          <p:attrName>ppt_y</p:attrName>
                                        </p:attrNameLst>
                                      </p:cBhvr>
                                    </p:animMotion>
                                  </p:childTnLst>
                                </p:cTn>
                              </p:par>
                              <p:par>
                                <p:cTn id="60" presetID="0" presetClass="path" presetSubtype="0" accel="50000" decel="50000" fill="hold" nodeType="withEffect">
                                  <p:stCondLst>
                                    <p:cond delay="500"/>
                                  </p:stCondLst>
                                  <p:childTnLst>
                                    <p:animMotion origin="layout" path="M 0.275 3.77516E-6 L 0.15834 3.77516E-6 " pathEditMode="relative" ptsTypes="AA">
                                      <p:cBhvr>
                                        <p:cTn id="61" dur="2000" fill="hold"/>
                                        <p:tgtEl>
                                          <p:spTgt spid="36"/>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32656 0.05205 L 0.25156 0.14088 " pathEditMode="relative" ptsTypes="AA">
                                      <p:cBhvr>
                                        <p:cTn id="63" dur="2000" fill="hold"/>
                                        <p:tgtEl>
                                          <p:spTgt spid="2"/>
                                        </p:tgtEl>
                                        <p:attrNameLst>
                                          <p:attrName>ppt_x</p:attrName>
                                          <p:attrName>ppt_y</p:attrName>
                                        </p:attrNameLst>
                                      </p:cBhvr>
                                    </p:animMotion>
                                  </p:childTnLst>
                                </p:cTn>
                              </p:par>
                              <p:par>
                                <p:cTn id="64" presetID="0" presetClass="path" presetSubtype="0" accel="50000" decel="50000" fill="hold" grpId="1" nodeType="withEffect">
                                  <p:stCondLst>
                                    <p:cond delay="0"/>
                                  </p:stCondLst>
                                  <p:childTnLst>
                                    <p:animMotion origin="layout" path="M 0.29166 -0.07772 L 0.20833 -0.03331 " pathEditMode="relative" rAng="0" ptsTypes="AA">
                                      <p:cBhvr>
                                        <p:cTn id="65" dur="2000" fill="hold"/>
                                        <p:tgtEl>
                                          <p:spTgt spid="18"/>
                                        </p:tgtEl>
                                        <p:attrNameLst>
                                          <p:attrName>ppt_x</p:attrName>
                                          <p:attrName>ppt_y</p:attrName>
                                        </p:attrNameLst>
                                      </p:cBhvr>
                                      <p:rCtr x="-4200" y="2200"/>
                                    </p:animMotion>
                                  </p:childTnLst>
                                </p:cTn>
                              </p:par>
                              <p:par>
                                <p:cTn id="66" presetID="1" presetClass="exit" presetSubtype="0" fill="hold" nodeType="withEffect">
                                  <p:stCondLst>
                                    <p:cond delay="3000"/>
                                  </p:stCondLst>
                                  <p:childTnLst>
                                    <p:set>
                                      <p:cBhvr>
                                        <p:cTn id="67" dur="1" fill="hold">
                                          <p:stCondLst>
                                            <p:cond delay="0"/>
                                          </p:stCondLst>
                                        </p:cTn>
                                        <p:tgtEl>
                                          <p:spTgt spid="36"/>
                                        </p:tgtEl>
                                        <p:attrNameLst>
                                          <p:attrName>style.visibility</p:attrName>
                                        </p:attrNameLst>
                                      </p:cBhvr>
                                      <p:to>
                                        <p:strVal val="hidden"/>
                                      </p:to>
                                    </p:set>
                                  </p:childTnLst>
                                </p:cTn>
                              </p:par>
                              <p:par>
                                <p:cTn id="68" presetID="1" presetClass="entr" presetSubtype="0" fill="hold" nodeType="withEffect">
                                  <p:stCondLst>
                                    <p:cond delay="3000"/>
                                  </p:stCondLst>
                                  <p:childTnLst>
                                    <p:set>
                                      <p:cBhvr>
                                        <p:cTn id="69" dur="1" fill="hold">
                                          <p:stCondLst>
                                            <p:cond delay="0"/>
                                          </p:stCondLst>
                                        </p:cTn>
                                        <p:tgtEl>
                                          <p:spTgt spid="9"/>
                                        </p:tgtEl>
                                        <p:attrNameLst>
                                          <p:attrName>style.visibility</p:attrName>
                                        </p:attrNameLst>
                                      </p:cBhvr>
                                      <p:to>
                                        <p:strVal val="visible"/>
                                      </p:to>
                                    </p:set>
                                  </p:childTnLst>
                                </p:cTn>
                              </p:par>
                              <p:par>
                                <p:cTn id="70" presetID="0" presetClass="path" presetSubtype="0" accel="50000" decel="50000" fill="hold" nodeType="withEffect">
                                  <p:stCondLst>
                                    <p:cond delay="3000"/>
                                  </p:stCondLst>
                                  <p:childTnLst>
                                    <p:animMotion origin="layout" path="M 0 -6.79158E-6 L 0 0.18875 " pathEditMode="relative" ptsTypes="AA">
                                      <p:cBhvr>
                                        <p:cTn id="71" dur="2000" fill="hold"/>
                                        <p:tgtEl>
                                          <p:spTgt spid="9"/>
                                        </p:tgtEl>
                                        <p:attrNameLst>
                                          <p:attrName>ppt_x</p:attrName>
                                          <p:attrName>ppt_y</p:attrName>
                                        </p:attrNameLst>
                                      </p:cBhvr>
                                    </p:animMotion>
                                  </p:childTnLst>
                                </p:cTn>
                              </p:par>
                              <p:par>
                                <p:cTn id="72" presetID="1" presetClass="exit" presetSubtype="0" fill="hold" nodeType="withEffect">
                                  <p:stCondLst>
                                    <p:cond delay="5000"/>
                                  </p:stCondLst>
                                  <p:childTnLst>
                                    <p:set>
                                      <p:cBhvr>
                                        <p:cTn id="73" dur="1" fill="hold">
                                          <p:stCondLst>
                                            <p:cond delay="0"/>
                                          </p:stCondLst>
                                        </p:cTn>
                                        <p:tgtEl>
                                          <p:spTgt spid="9"/>
                                        </p:tgtEl>
                                        <p:attrNameLst>
                                          <p:attrName>style.visibility</p:attrName>
                                        </p:attrNameLst>
                                      </p:cBhvr>
                                      <p:to>
                                        <p:strVal val="hidden"/>
                                      </p:to>
                                    </p:set>
                                  </p:childTnLst>
                                </p:cTn>
                              </p:par>
                              <p:par>
                                <p:cTn id="74" presetID="1" presetClass="entr" presetSubtype="0" fill="hold" nodeType="withEffect">
                                  <p:stCondLst>
                                    <p:cond delay="500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xit" presetSubtype="0" fill="hold" nodeType="withEffect">
                                  <p:stCondLst>
                                    <p:cond delay="3000"/>
                                  </p:stCondLst>
                                  <p:childTnLst>
                                    <p:set>
                                      <p:cBhvr>
                                        <p:cTn id="77" dur="1" fill="hold">
                                          <p:stCondLst>
                                            <p:cond delay="0"/>
                                          </p:stCondLst>
                                        </p:cTn>
                                        <p:tgtEl>
                                          <p:spTgt spid="43"/>
                                        </p:tgtEl>
                                        <p:attrNameLst>
                                          <p:attrName>style.visibility</p:attrName>
                                        </p:attrNameLst>
                                      </p:cBhvr>
                                      <p:to>
                                        <p:strVal val="hidden"/>
                                      </p:to>
                                    </p:set>
                                  </p:childTnLst>
                                </p:cTn>
                              </p:par>
                              <p:par>
                                <p:cTn id="78" presetID="1" presetClass="entr" presetSubtype="0" fill="hold" nodeType="withEffect">
                                  <p:stCondLst>
                                    <p:cond delay="3000"/>
                                  </p:stCondLst>
                                  <p:childTnLst>
                                    <p:set>
                                      <p:cBhvr>
                                        <p:cTn id="79" dur="1" fill="hold">
                                          <p:stCondLst>
                                            <p:cond delay="0"/>
                                          </p:stCondLst>
                                        </p:cTn>
                                        <p:tgtEl>
                                          <p:spTgt spid="10"/>
                                        </p:tgtEl>
                                        <p:attrNameLst>
                                          <p:attrName>style.visibility</p:attrName>
                                        </p:attrNameLst>
                                      </p:cBhvr>
                                      <p:to>
                                        <p:strVal val="visible"/>
                                      </p:to>
                                    </p:set>
                                  </p:childTnLst>
                                </p:cTn>
                              </p:par>
                              <p:par>
                                <p:cTn id="80" presetID="0" presetClass="path" presetSubtype="0" accel="50000" decel="50000" fill="hold" nodeType="withEffect">
                                  <p:stCondLst>
                                    <p:cond delay="3000"/>
                                  </p:stCondLst>
                                  <p:childTnLst>
                                    <p:animMotion origin="layout" path="M 0 6.79158E-6 L 0 -0.05551 " pathEditMode="relative" ptsTypes="AA">
                                      <p:cBhvr>
                                        <p:cTn id="81" dur="2000" fill="hold"/>
                                        <p:tgtEl>
                                          <p:spTgt spid="10"/>
                                        </p:tgtEl>
                                        <p:attrNameLst>
                                          <p:attrName>ppt_x</p:attrName>
                                          <p:attrName>ppt_y</p:attrName>
                                        </p:attrNameLst>
                                      </p:cBhvr>
                                    </p:animMotion>
                                  </p:childTnLst>
                                </p:cTn>
                              </p:par>
                              <p:par>
                                <p:cTn id="82" presetID="1" presetClass="exit" presetSubtype="0" fill="hold" nodeType="withEffect">
                                  <p:stCondLst>
                                    <p:cond delay="5000"/>
                                  </p:stCondLst>
                                  <p:childTnLst>
                                    <p:set>
                                      <p:cBhvr>
                                        <p:cTn id="83" dur="1" fill="hold">
                                          <p:stCondLst>
                                            <p:cond delay="0"/>
                                          </p:stCondLst>
                                        </p:cTn>
                                        <p:tgtEl>
                                          <p:spTgt spid="10"/>
                                        </p:tgtEl>
                                        <p:attrNameLst>
                                          <p:attrName>style.visibility</p:attrName>
                                        </p:attrNameLst>
                                      </p:cBhvr>
                                      <p:to>
                                        <p:strVal val="hidden"/>
                                      </p:to>
                                    </p:set>
                                  </p:childTnLst>
                                </p:cTn>
                              </p:par>
                              <p:par>
                                <p:cTn id="84" presetID="1" presetClass="entr" presetSubtype="0" fill="hold" nodeType="withEffect">
                                  <p:stCondLst>
                                    <p:cond delay="5000"/>
                                  </p:stCondLst>
                                  <p:childTnLst>
                                    <p:set>
                                      <p:cBhvr>
                                        <p:cTn id="85" dur="1" fill="hold">
                                          <p:stCondLst>
                                            <p:cond delay="0"/>
                                          </p:stCondLst>
                                        </p:cTn>
                                        <p:tgtEl>
                                          <p:spTgt spid="58"/>
                                        </p:tgtEl>
                                        <p:attrNameLst>
                                          <p:attrName>style.visibility</p:attrName>
                                        </p:attrNameLst>
                                      </p:cBhvr>
                                      <p:to>
                                        <p:strVal val="visible"/>
                                      </p:to>
                                    </p:set>
                                  </p:childTnLst>
                                </p:cTn>
                              </p:par>
                              <p:par>
                                <p:cTn id="86" presetID="1" presetClass="entr" presetSubtype="0" fill="hold" nodeType="withEffect">
                                  <p:stCondLst>
                                    <p:cond delay="3000"/>
                                  </p:stCondLst>
                                  <p:childTnLst>
                                    <p:set>
                                      <p:cBhvr>
                                        <p:cTn id="87" dur="1" fill="hold">
                                          <p:stCondLst>
                                            <p:cond delay="0"/>
                                          </p:stCondLst>
                                        </p:cTn>
                                        <p:tgtEl>
                                          <p:spTgt spid="51"/>
                                        </p:tgtEl>
                                        <p:attrNameLst>
                                          <p:attrName>style.visibility</p:attrName>
                                        </p:attrNameLst>
                                      </p:cBhvr>
                                      <p:to>
                                        <p:strVal val="visible"/>
                                      </p:to>
                                    </p:set>
                                  </p:childTnLst>
                                </p:cTn>
                              </p:par>
                              <p:par>
                                <p:cTn id="88" presetID="1" presetClass="exit" presetSubtype="0" fill="hold" nodeType="withEffect">
                                  <p:stCondLst>
                                    <p:cond delay="5000"/>
                                  </p:stCondLst>
                                  <p:childTnLst>
                                    <p:set>
                                      <p:cBhvr>
                                        <p:cTn id="89" dur="1" fill="hold">
                                          <p:stCondLst>
                                            <p:cond delay="0"/>
                                          </p:stCondLst>
                                        </p:cTn>
                                        <p:tgtEl>
                                          <p:spTgt spid="51"/>
                                        </p:tgtEl>
                                        <p:attrNameLst>
                                          <p:attrName>style.visibility</p:attrName>
                                        </p:attrNameLst>
                                      </p:cBhvr>
                                      <p:to>
                                        <p:strVal val="hidden"/>
                                      </p:to>
                                    </p:set>
                                  </p:childTnLst>
                                </p:cTn>
                              </p:par>
                              <p:par>
                                <p:cTn id="90" presetID="1" presetClass="entr" presetSubtype="0" fill="hold" nodeType="withEffect">
                                  <p:stCondLst>
                                    <p:cond delay="3000"/>
                                  </p:stCondLst>
                                  <p:childTnLst>
                                    <p:set>
                                      <p:cBhvr>
                                        <p:cTn id="91" dur="1" fill="hold">
                                          <p:stCondLst>
                                            <p:cond delay="0"/>
                                          </p:stCondLst>
                                        </p:cTn>
                                        <p:tgtEl>
                                          <p:spTgt spid="60"/>
                                        </p:tgtEl>
                                        <p:attrNameLst>
                                          <p:attrName>style.visibility</p:attrName>
                                        </p:attrNameLst>
                                      </p:cBhvr>
                                      <p:to>
                                        <p:strVal val="visible"/>
                                      </p:to>
                                    </p:set>
                                  </p:childTnLst>
                                </p:cTn>
                              </p:par>
                              <p:par>
                                <p:cTn id="92" presetID="1" presetClass="exit" presetSubtype="0" fill="hold" nodeType="withEffect">
                                  <p:stCondLst>
                                    <p:cond delay="5000"/>
                                  </p:stCondLst>
                                  <p:childTnLst>
                                    <p:set>
                                      <p:cBhvr>
                                        <p:cTn id="93"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8" grpId="1" animBg="1"/>
      <p:bldP spid="39" grpId="0" animBg="1"/>
      <p:bldP spid="39" grpId="1" animBg="1"/>
      <p:bldP spid="39" grpId="2" animBg="1"/>
      <p:bldP spid="46" grpId="0" animBg="1"/>
      <p:bldP spid="46" grpId="1" animBg="1"/>
      <p:bldP spid="50" grpId="0" animBg="1"/>
      <p:bldP spid="50"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Touchback</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4577766"/>
            <a:ext cx="473177" cy="375234"/>
          </a:xfrm>
          <a:prstGeom prst="rect">
            <a:avLst/>
          </a:prstGeom>
          <a:noFill/>
          <a:ln w="9525">
            <a:noFill/>
            <a:miter lim="800000"/>
            <a:headEnd/>
            <a:tailEnd/>
          </a:ln>
          <a:effectLst/>
        </p:spPr>
      </p:pic>
      <p:pic>
        <p:nvPicPr>
          <p:cNvPr id="46" name="Picture 45" descr="beanbag.jpg"/>
          <p:cNvPicPr>
            <a:picLocks noChangeAspect="1"/>
          </p:cNvPicPr>
          <p:nvPr/>
        </p:nvPicPr>
        <p:blipFill>
          <a:blip r:embed="rId9" cstate="print"/>
          <a:stretch>
            <a:fillRect/>
          </a:stretch>
        </p:blipFill>
        <p:spPr>
          <a:xfrm rot="2586460">
            <a:off x="7598600" y="4714257"/>
            <a:ext cx="146344" cy="218186"/>
          </a:xfrm>
          <a:prstGeom prst="rect">
            <a:avLst/>
          </a:prstGeom>
        </p:spPr>
      </p:pic>
      <p:pic>
        <p:nvPicPr>
          <p:cNvPr id="45" name="Picture 4"/>
          <p:cNvPicPr>
            <a:picLocks noChangeAspect="1" noChangeArrowheads="1"/>
          </p:cNvPicPr>
          <p:nvPr/>
        </p:nvPicPr>
        <p:blipFill>
          <a:blip r:embed="rId10" cstate="print"/>
          <a:srcRect/>
          <a:stretch>
            <a:fillRect/>
          </a:stretch>
        </p:blipFill>
        <p:spPr bwMode="auto">
          <a:xfrm>
            <a:off x="7239000" y="4390358"/>
            <a:ext cx="534483" cy="638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0833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0833 -3.58316E-6 C -0.01649 -0.10988 0.07552 -0.21976 0.16788 -0.23479 C 0.26025 -0.24983 0.35313 -0.17002 0.44601 -0.08999 " pathEditMode="relative" ptsTypes="aaA">
                                      <p:cBhvr>
                                        <p:cTn id="9" dur="2000" fill="hold"/>
                                        <p:tgtEl>
                                          <p:spTgt spid="11"/>
                                        </p:tgtEl>
                                        <p:attrNameLst>
                                          <p:attrName>ppt_x</p:attrName>
                                          <p:attrName>ppt_y</p:attrName>
                                        </p:attrNameLst>
                                      </p:cBhvr>
                                    </p:animMotion>
                                  </p:childTnLst>
                                </p:cTn>
                              </p:par>
                              <p:par>
                                <p:cTn id="10" presetID="1" presetClass="exit" presetSubtype="0" fill="hold" nodeType="withEffect">
                                  <p:stCondLst>
                                    <p:cond delay="1600"/>
                                  </p:stCondLst>
                                  <p:childTnLst>
                                    <p:set>
                                      <p:cBhvr>
                                        <p:cTn id="11" dur="1" fill="hold">
                                          <p:stCondLst>
                                            <p:cond delay="0"/>
                                          </p:stCondLst>
                                        </p:cTn>
                                        <p:tgtEl>
                                          <p:spTgt spid="44"/>
                                        </p:tgtEl>
                                        <p:attrNameLst>
                                          <p:attrName>style.visibility</p:attrName>
                                        </p:attrNameLst>
                                      </p:cBhvr>
                                      <p:to>
                                        <p:strVal val="hidden"/>
                                      </p:to>
                                    </p:set>
                                  </p:childTnLst>
                                </p:cTn>
                              </p:par>
                              <p:par>
                                <p:cTn id="12" presetID="1" presetClass="entr" presetSubtype="0" fill="hold" nodeType="withEffect">
                                  <p:stCondLst>
                                    <p:cond delay="1600"/>
                                  </p:stCondLst>
                                  <p:childTnLst>
                                    <p:set>
                                      <p:cBhvr>
                                        <p:cTn id="13" dur="1" fill="hold">
                                          <p:stCondLst>
                                            <p:cond delay="0"/>
                                          </p:stCondLst>
                                        </p:cTn>
                                        <p:tgtEl>
                                          <p:spTgt spid="45"/>
                                        </p:tgtEl>
                                        <p:attrNameLst>
                                          <p:attrName>style.visibility</p:attrName>
                                        </p:attrNameLst>
                                      </p:cBhvr>
                                      <p:to>
                                        <p:strVal val="visible"/>
                                      </p:to>
                                    </p:set>
                                  </p:childTnLst>
                                </p:cTn>
                              </p:par>
                              <p:par>
                                <p:cTn id="14" presetID="56" presetClass="path" presetSubtype="0" accel="50000" decel="50000" fill="hold" nodeType="withEffect">
                                  <p:stCondLst>
                                    <p:cond delay="1600"/>
                                  </p:stCondLst>
                                  <p:childTnLst>
                                    <p:animMotion origin="layout" path="M -3.33333E-6 1.08952E-6 L -0.07083 -0.02429 " pathEditMode="relative" rAng="0" ptsTypes="AA">
                                      <p:cBhvr>
                                        <p:cTn id="15" dur="2000" fill="hold"/>
                                        <p:tgtEl>
                                          <p:spTgt spid="45"/>
                                        </p:tgtEl>
                                        <p:attrNameLst>
                                          <p:attrName>ppt_x</p:attrName>
                                          <p:attrName>ppt_y</p:attrName>
                                        </p:attrNameLst>
                                      </p:cBhvr>
                                      <p:rCtr x="-3500" y="-1200"/>
                                    </p:animMotion>
                                  </p:childTnLst>
                                </p:cTn>
                              </p:par>
                              <p:par>
                                <p:cTn id="16" presetID="1" presetClass="exit" presetSubtype="0" fill="hold" nodeType="withEffect">
                                  <p:stCondLst>
                                    <p:cond delay="160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b="1" dirty="0"/>
              <a:t>Wing/U</a:t>
            </a:r>
            <a:r>
              <a:rPr lang="en-US" dirty="0"/>
              <a:t>: GP Upright – </a:t>
            </a:r>
            <a:r>
              <a:rPr lang="en-US" b="1" dirty="0"/>
              <a:t>Wing</a:t>
            </a:r>
            <a:r>
              <a:rPr lang="en-US" dirty="0"/>
              <a:t> cover your upright, </a:t>
            </a:r>
            <a:r>
              <a:rPr lang="en-US" b="1" dirty="0"/>
              <a:t>U</a:t>
            </a:r>
            <a:r>
              <a:rPr lang="en-US" dirty="0"/>
              <a:t> cover other upright.</a:t>
            </a:r>
          </a:p>
          <a:p>
            <a:endParaRPr lang="en-US" dirty="0"/>
          </a:p>
          <a:p>
            <a:r>
              <a:rPr lang="en-US" b="1" dirty="0"/>
              <a:t>Wing/U</a:t>
            </a:r>
            <a:r>
              <a:rPr lang="en-US" dirty="0"/>
              <a:t>:  If FGA is not good, signal “No Score” followed by the TB Signal if the kick breaks the GL plane. </a:t>
            </a:r>
            <a:r>
              <a:rPr lang="en-US" b="1" dirty="0"/>
              <a:t> U </a:t>
            </a:r>
            <a:r>
              <a:rPr lang="en-US" dirty="0"/>
              <a:t>sounds his/her whistle.</a:t>
            </a:r>
          </a:p>
          <a:p>
            <a:pPr marL="109728" indent="0">
              <a:buNone/>
            </a:pPr>
            <a:endParaRPr lang="en-US" dirty="0"/>
          </a:p>
          <a:p>
            <a:r>
              <a:rPr lang="en-US" b="1" dirty="0"/>
              <a:t>R</a:t>
            </a:r>
            <a:r>
              <a:rPr lang="en-US" dirty="0"/>
              <a:t>: Help </a:t>
            </a:r>
            <a:r>
              <a:rPr lang="en-US" b="1" dirty="0"/>
              <a:t>U</a:t>
            </a:r>
            <a:r>
              <a:rPr lang="en-US" dirty="0"/>
              <a:t> with Center/MG contact.  Count 1001 &amp; 1002.</a:t>
            </a:r>
          </a:p>
        </p:txBody>
      </p:sp>
      <p:sp>
        <p:nvSpPr>
          <p:cNvPr id="3" name="Title 2"/>
          <p:cNvSpPr>
            <a:spLocks noGrp="1"/>
          </p:cNvSpPr>
          <p:nvPr>
            <p:ph type="title"/>
          </p:nvPr>
        </p:nvSpPr>
        <p:spPr/>
        <p:txBody>
          <a:bodyPr>
            <a:normAutofit/>
          </a:bodyPr>
          <a:lstStyle/>
          <a:p>
            <a:r>
              <a:rPr lang="en-US" dirty="0"/>
              <a:t>Field Goal Mechanics (FGM) POE</a:t>
            </a:r>
          </a:p>
        </p:txBody>
      </p:sp>
    </p:spTree>
    <p:extLst>
      <p:ext uri="{BB962C8B-B14F-4D97-AF65-F5344CB8AC3E}">
        <p14:creationId xmlns:p14="http://schemas.microsoft.com/office/powerpoint/2010/main" val="2662222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Right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48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15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2672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38100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43199" y="523536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419600" y="4038600"/>
            <a:ext cx="228600" cy="221457"/>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Left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153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961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91547" y="34518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38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05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24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05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00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01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057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29547" y="34518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153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562947" y="5128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29747" y="42900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249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01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009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057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961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258147" y="4747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67547" y="4366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05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95947" y="3848973"/>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50761" y="914400"/>
            <a:ext cx="581126" cy="464900"/>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401147" y="5238936"/>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410547" y="4061409"/>
            <a:ext cx="228600" cy="2214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-10 YL)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67C57"/>
              </a:clrFrom>
              <a:clrTo>
                <a:srgbClr val="B67C57">
                  <a:alpha val="0"/>
                </a:srgbClr>
              </a:clrTo>
            </a:clrChange>
            <a:extLst>
              <a:ext uri="{28A0092B-C50C-407E-A947-70E740481C1C}">
                <a14:useLocalDpi xmlns:a14="http://schemas.microsoft.com/office/drawing/2010/main" val="0"/>
              </a:ext>
            </a:extLst>
          </a:blip>
          <a:stretch>
            <a:fillRect/>
          </a:stretch>
        </p:blipFill>
        <p:spPr bwMode="auto">
          <a:xfrm>
            <a:off x="6324600" y="9269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8" cstate="print"/>
          <a:srcRect/>
          <a:stretch>
            <a:fillRect/>
          </a:stretch>
        </p:blipFill>
        <p:spPr bwMode="auto">
          <a:xfrm>
            <a:off x="6268608" y="597159"/>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324600" y="6248400"/>
            <a:ext cx="469043"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8" cstate="print"/>
          <a:srcRect/>
          <a:stretch>
            <a:fillRect/>
          </a:stretch>
        </p:blipFill>
        <p:spPr bwMode="auto">
          <a:xfrm>
            <a:off x="6248400" y="5943600"/>
            <a:ext cx="581025" cy="739924"/>
          </a:xfrm>
          <a:prstGeom prst="rect">
            <a:avLst/>
          </a:prstGeom>
          <a:noFill/>
          <a:ln w="9525">
            <a:noFill/>
            <a:miter lim="800000"/>
            <a:headEnd/>
            <a:tailEnd/>
          </a:ln>
          <a:effectLst/>
        </p:spPr>
      </p:pic>
      <p:pic>
        <p:nvPicPr>
          <p:cNvPr id="50"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7162800" y="3429000"/>
            <a:ext cx="618678" cy="681038"/>
          </a:xfrm>
          <a:prstGeom prst="rect">
            <a:avLst/>
          </a:prstGeom>
          <a:noFill/>
          <a:ln w="9525">
            <a:noFill/>
            <a:miter lim="800000"/>
            <a:headEnd/>
            <a:tailEnd/>
          </a:ln>
        </p:spPr>
      </p:pic>
      <p:pic>
        <p:nvPicPr>
          <p:cNvPr id="46" name="Picture 45" descr="beanbag.jpg"/>
          <p:cNvPicPr>
            <a:picLocks noChangeAspect="1"/>
          </p:cNvPicPr>
          <p:nvPr/>
        </p:nvPicPr>
        <p:blipFill>
          <a:blip r:embed="rId12" cstate="print"/>
          <a:stretch>
            <a:fillRect/>
          </a:stretch>
        </p:blipFill>
        <p:spPr>
          <a:xfrm rot="2586460">
            <a:off x="3026599" y="1087356"/>
            <a:ext cx="146344" cy="218186"/>
          </a:xfrm>
          <a:prstGeom prst="rect">
            <a:avLst/>
          </a:prstGeom>
        </p:spPr>
      </p:pic>
      <p:pic>
        <p:nvPicPr>
          <p:cNvPr id="42" name="Picture 4"/>
          <p:cNvPicPr>
            <a:picLocks noChangeAspect="1" noChangeArrowheads="1"/>
          </p:cNvPicPr>
          <p:nvPr/>
        </p:nvPicPr>
        <p:blipFill>
          <a:blip r:embed="rId8" cstate="print"/>
          <a:srcRect/>
          <a:stretch>
            <a:fillRect/>
          </a:stretch>
        </p:blipFill>
        <p:spPr bwMode="auto">
          <a:xfrm>
            <a:off x="2667000" y="609600"/>
            <a:ext cx="581025" cy="739924"/>
          </a:xfrm>
          <a:prstGeom prst="rect">
            <a:avLst/>
          </a:prstGeom>
          <a:noFill/>
          <a:ln w="9525">
            <a:noFill/>
            <a:miter lim="800000"/>
            <a:headEnd/>
            <a:tailEnd/>
          </a:ln>
          <a:effectLst/>
        </p:spPr>
      </p:pic>
      <p:pic>
        <p:nvPicPr>
          <p:cNvPr id="51" name="Picture 50" descr="beanbag.jpg"/>
          <p:cNvPicPr>
            <a:picLocks noChangeAspect="1"/>
          </p:cNvPicPr>
          <p:nvPr/>
        </p:nvPicPr>
        <p:blipFill>
          <a:blip r:embed="rId12" cstate="print"/>
          <a:stretch>
            <a:fillRect/>
          </a:stretch>
        </p:blipFill>
        <p:spPr>
          <a:xfrm rot="2586460">
            <a:off x="2035999" y="6497556"/>
            <a:ext cx="146344" cy="218186"/>
          </a:xfrm>
          <a:prstGeom prst="rect">
            <a:avLst/>
          </a:prstGeom>
        </p:spPr>
      </p:pic>
      <p:pic>
        <p:nvPicPr>
          <p:cNvPr id="43" name="Picture 4"/>
          <p:cNvPicPr>
            <a:picLocks noChangeAspect="1" noChangeArrowheads="1"/>
          </p:cNvPicPr>
          <p:nvPr/>
        </p:nvPicPr>
        <p:blipFill>
          <a:blip r:embed="rId8" cstate="print"/>
          <a:srcRect/>
          <a:stretch>
            <a:fillRect/>
          </a:stretch>
        </p:blipFill>
        <p:spPr bwMode="auto">
          <a:xfrm>
            <a:off x="16764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Short FG (Inside +20 YL)</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495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40386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28451" y="54483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419600" y="4267200"/>
            <a:ext cx="228600" cy="221457"/>
          </a:xfrm>
          <a:prstGeom prst="rect">
            <a:avLst/>
          </a:prstGeom>
          <a:noFill/>
        </p:spPr>
      </p:pic>
      <p:sp>
        <p:nvSpPr>
          <p:cNvPr id="46" name="Oval Callout 45"/>
          <p:cNvSpPr/>
          <p:nvPr/>
        </p:nvSpPr>
        <p:spPr>
          <a:xfrm>
            <a:off x="2933700" y="32385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9.41476E-7 L 3.33333E-6 0.09993 " pathEditMode="relative" ptsTypes="AA">
                                      <p:cBhvr>
                                        <p:cTn id="10" dur="2000" fill="hold"/>
                                        <p:tgtEl>
                                          <p:spTgt spid="36"/>
                                        </p:tgtEl>
                                        <p:attrNameLst>
                                          <p:attrName>ppt_x</p:attrName>
                                          <p:attrName>ppt_y</p:attrName>
                                        </p:attrNameLst>
                                      </p:cBhvr>
                                    </p:animMotion>
                                  </p:childTnLst>
                                </p:cTn>
                              </p:par>
                              <p:par>
                                <p:cTn id="11" presetID="0" presetClass="path" presetSubtype="0" accel="50000" decel="50000" fill="hold" grpId="0" nodeType="withEffect">
                                  <p:stCondLst>
                                    <p:cond delay="600"/>
                                  </p:stCondLst>
                                  <p:childTnLst>
                                    <p:animMotion origin="layout" path="M -6.66667E-6 1.70021E-6 L 0.01666 -0.07772 " pathEditMode="relative" ptsTypes="A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3.33333E-6 0.09993 L -0.025 -0.56627 " pathEditMode="relative" ptsTypes="AA">
                                      <p:cBhvr>
                                        <p:cTn id="14" dur="2000" fill="hold"/>
                                        <p:tgtEl>
                                          <p:spTgt spid="36"/>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2.22222E-6 7.76699E-7 L -0.04028 7.76699E-7 " pathEditMode="relative" rAng="0" ptsTypes="AA">
                                      <p:cBhvr>
                                        <p:cTn id="16" dur="2000" fill="hold"/>
                                        <p:tgtEl>
                                          <p:spTgt spid="43"/>
                                        </p:tgtEl>
                                        <p:attrNameLst>
                                          <p:attrName>ppt_x</p:attrName>
                                          <p:attrName>ppt_y</p:attrName>
                                        </p:attrNameLst>
                                      </p:cBhvr>
                                      <p:rCtr x="-2014"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11111E-6 2.64168E-6 L 1.11111E-6 0.06662 " pathEditMode="relative" ptsTypes="AA">
                                      <p:cBhvr>
                                        <p:cTn id="20" dur="2000" fill="hold"/>
                                        <p:tgtEl>
                                          <p:spTgt spid="4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22222E-6 -3.64793E-6 L 0.00139 0.06616 " pathEditMode="relative" rAng="0" ptsTypes="AA">
                                      <p:cBhvr>
                                        <p:cTn id="22" dur="2000" fill="hold"/>
                                        <p:tgtEl>
                                          <p:spTgt spid="44"/>
                                        </p:tgtEl>
                                        <p:attrNameLst>
                                          <p:attrName>ppt_x</p:attrName>
                                          <p:attrName>ppt_y</p:attrName>
                                        </p:attrNameLst>
                                      </p:cBhvr>
                                      <p:rCtr x="100" y="3300"/>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583602" y="166577"/>
            <a:ext cx="5791200" cy="7315200"/>
          </a:xfrm>
        </p:spPr>
      </p:pic>
      <p:sp>
        <p:nvSpPr>
          <p:cNvPr id="30" name="Oval 29"/>
          <p:cNvSpPr/>
          <p:nvPr/>
        </p:nvSpPr>
        <p:spPr>
          <a:xfrm>
            <a:off x="55841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4364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36502" y="466049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4060102" y="48207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498502" y="47445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6193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52793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4669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888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9745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898302" y="46683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5841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6498502" y="55065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193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88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4669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9745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4364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5431702" y="5963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4136302" y="5582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52793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60161" y="914400"/>
            <a:ext cx="581126" cy="464901"/>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184302" y="5049387"/>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602902" y="640869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50920" y="1374169"/>
            <a:ext cx="822960" cy="463439"/>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541520" y="1366331"/>
            <a:ext cx="822960" cy="463441"/>
          </a:xfrm>
          <a:prstGeom prst="rect">
            <a:avLst/>
          </a:prstGeom>
          <a:noFill/>
          <a:ln w="9525">
            <a:noFill/>
            <a:miter lim="800000"/>
            <a:headEnd/>
            <a:tailEnd/>
          </a:ln>
          <a:effectLst/>
        </p:spPr>
      </p:pic>
      <p:sp>
        <p:nvSpPr>
          <p:cNvPr id="25" name="Oval 24"/>
          <p:cNvSpPr/>
          <p:nvPr/>
        </p:nvSpPr>
        <p:spPr>
          <a:xfrm>
            <a:off x="5126902" y="6344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5279302" y="5277987"/>
            <a:ext cx="228600" cy="221457"/>
          </a:xfrm>
          <a:prstGeom prst="rect">
            <a:avLst/>
          </a:prstGeom>
          <a:noFill/>
        </p:spPr>
      </p:pic>
      <p:pic>
        <p:nvPicPr>
          <p:cNvPr id="46" name="Picture 4"/>
          <p:cNvPicPr>
            <a:picLocks noChangeAspect="1" noChangeArrowheads="1"/>
          </p:cNvPicPr>
          <p:nvPr/>
        </p:nvPicPr>
        <p:blipFill>
          <a:blip r:embed="rId10" cstate="print"/>
          <a:stretch>
            <a:fillRect/>
          </a:stretch>
        </p:blipFill>
        <p:spPr bwMode="auto">
          <a:xfrm>
            <a:off x="3657600" y="1215255"/>
            <a:ext cx="661988" cy="781265"/>
          </a:xfrm>
          <a:prstGeom prst="rect">
            <a:avLst/>
          </a:prstGeom>
          <a:noFill/>
          <a:ln w="9525">
            <a:noFill/>
            <a:miter lim="800000"/>
            <a:headEnd/>
            <a:tailEnd/>
          </a:ln>
        </p:spPr>
      </p:pic>
      <p:pic>
        <p:nvPicPr>
          <p:cNvPr id="48" name="Picture 4"/>
          <p:cNvPicPr>
            <a:picLocks noChangeAspect="1" noChangeArrowheads="1"/>
          </p:cNvPicPr>
          <p:nvPr/>
        </p:nvPicPr>
        <p:blipFill>
          <a:blip r:embed="rId10" cstate="print"/>
          <a:stretch>
            <a:fillRect/>
          </a:stretch>
        </p:blipFill>
        <p:spPr bwMode="auto">
          <a:xfrm>
            <a:off x="4681608" y="1215255"/>
            <a:ext cx="661988" cy="781265"/>
          </a:xfrm>
          <a:prstGeom prst="rect">
            <a:avLst/>
          </a:prstGeom>
          <a:noFill/>
          <a:ln w="9525">
            <a:noFill/>
            <a:miter lim="800000"/>
            <a:headEnd/>
            <a:tailEnd/>
          </a:ln>
        </p:spPr>
      </p:pic>
    </p:spTree>
    <p:extLst>
      <p:ext uri="{BB962C8B-B14F-4D97-AF65-F5344CB8AC3E}">
        <p14:creationId xmlns:p14="http://schemas.microsoft.com/office/powerpoint/2010/main" val="31479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1.66667E-6 4.2378E-6 L 0.01562 -0.10364 " pathEditMode="relative" rAng="0" ptsTypes="AA">
                                      <p:cBhvr>
                                        <p:cTn id="12" dur="2000" fill="hold"/>
                                        <p:tgtEl>
                                          <p:spTgt spid="43"/>
                                        </p:tgtEl>
                                        <p:attrNameLst>
                                          <p:attrName>ppt_x</p:attrName>
                                          <p:attrName>ppt_y</p:attrName>
                                        </p:attrNameLst>
                                      </p:cBhvr>
                                      <p:rCtr x="781" y="-5182"/>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11111E-6 2.64168E-6 L 1.11111E-6 0.06662 " pathEditMode="relative" ptsTypes="AA">
                                      <p:cBhvr>
                                        <p:cTn id="16" dur="2000" fill="hold"/>
                                        <p:tgtEl>
                                          <p:spTgt spid="4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22222E-6 -3.64793E-6 L 0.00139 0.06616 " pathEditMode="relative" rAng="0" ptsTypes="AA">
                                      <p:cBhvr>
                                        <p:cTn id="18" dur="2000" fill="hold"/>
                                        <p:tgtEl>
                                          <p:spTgt spid="44"/>
                                        </p:tgtEl>
                                        <p:attrNameLst>
                                          <p:attrName>ppt_x</p:attrName>
                                          <p:attrName>ppt_y</p:attrName>
                                        </p:attrNameLst>
                                      </p:cBhvr>
                                      <p:rCtr x="100" y="3300"/>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par>
                                <p:cTn id="28" presetID="1" presetClass="exit" presetSubtype="0" fill="hold" nodeType="withEffect">
                                  <p:stCondLst>
                                    <p:cond delay="2000"/>
                                  </p:stCondLst>
                                  <p:childTnLst>
                                    <p:set>
                                      <p:cBhvr>
                                        <p:cTn id="29" dur="1" fill="hold">
                                          <p:stCondLst>
                                            <p:cond delay="0"/>
                                          </p:stCondLst>
                                        </p:cTn>
                                        <p:tgtEl>
                                          <p:spTgt spid="59"/>
                                        </p:tgtEl>
                                        <p:attrNameLst>
                                          <p:attrName>style.visibility</p:attrName>
                                        </p:attrNameLst>
                                      </p:cBhvr>
                                      <p:to>
                                        <p:strVal val="hidden"/>
                                      </p:to>
                                    </p:set>
                                  </p:childTnLst>
                                </p:cTn>
                              </p:par>
                              <p:par>
                                <p:cTn id="30" presetID="1" presetClass="exit" presetSubtype="0" fill="hold" nodeType="withEffect">
                                  <p:stCondLst>
                                    <p:cond delay="2000"/>
                                  </p:stCondLst>
                                  <p:childTnLst>
                                    <p:set>
                                      <p:cBhvr>
                                        <p:cTn id="31" dur="1" fill="hold">
                                          <p:stCondLst>
                                            <p:cond delay="0"/>
                                          </p:stCondLst>
                                        </p:cTn>
                                        <p:tgtEl>
                                          <p:spTgt spid="6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nodeType="withEffect">
                                  <p:stCondLst>
                                    <p:cond delay="200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76800" y="4641008"/>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48013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47251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6489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54871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5944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5563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502990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43200" y="639884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6325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419600" y="5258505"/>
            <a:ext cx="228600" cy="2214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1.11111E-6 3.7037E-7 L 0.10139 -0.10185 " pathEditMode="relative" rAng="0" ptsTypes="AA">
                                      <p:cBhvr>
                                        <p:cTn id="12" dur="2000" fill="hold"/>
                                        <p:tgtEl>
                                          <p:spTgt spid="43"/>
                                        </p:tgtEl>
                                        <p:attrNameLst>
                                          <p:attrName>ppt_x</p:attrName>
                                          <p:attrName>ppt_y</p:attrName>
                                        </p:attrNameLst>
                                      </p:cBhvr>
                                      <p:rCtr x="5100" y="-5100"/>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11111E-6 2.64168E-6 L 1.11111E-6 0.06662 " pathEditMode="relative" ptsTypes="AA">
                                      <p:cBhvr>
                                        <p:cTn id="16" dur="2000" fill="hold"/>
                                        <p:tgtEl>
                                          <p:spTgt spid="4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22222E-6 -3.64793E-6 L 0.00139 0.06616 " pathEditMode="relative" rAng="0" ptsTypes="AA">
                                      <p:cBhvr>
                                        <p:cTn id="18" dur="2000" fill="hold"/>
                                        <p:tgtEl>
                                          <p:spTgt spid="44"/>
                                        </p:tgtEl>
                                        <p:attrNameLst>
                                          <p:attrName>ppt_x</p:attrName>
                                          <p:attrName>ppt_y</p:attrName>
                                        </p:attrNameLst>
                                      </p:cBhvr>
                                      <p:rCtr x="100" y="3300"/>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Short of GL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171204" y="3365389"/>
            <a:ext cx="437570" cy="350056"/>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1816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6576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962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4290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6576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9624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715972" y="2667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5486400"/>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8153400" y="4191000"/>
            <a:ext cx="473177" cy="375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70021E-6 L -0.05833 -1.70021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900"/>
                                  </p:stCondLst>
                                  <p:childTnLst>
                                    <p:animMotion origin="layout" path="M 3.33333E-6 -1.70021E-6 L 0.075 0.02221 " pathEditMode="relative" ptsTypes="AA">
                                      <p:cBhvr>
                                        <p:cTn id="8" dur="2000" fill="hold"/>
                                        <p:tgtEl>
                                          <p:spTgt spid="41"/>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0.05834 -2.64168E-6 C 4.16667E-6 -0.11312 0.0585 -0.22623 0.12256 -0.22716 C 0.18663 -0.22808 0.25642 -0.11728 0.32638 -0.00625 " pathEditMode="relative" ptsTypes="a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2500"/>
                                  </p:stCondLst>
                                  <p:childTnLst>
                                    <p:animMotion origin="layout" path="M 8.05556E-6 -9.41476E-7 L -0.09999 -0.05552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2500"/>
                                  </p:stCondLst>
                                  <p:childTnLst>
                                    <p:animMotion origin="layout" path="M -4.72222E-6 -2.88226E-6 L -0.10086 0.06153 " pathEditMode="relative" rAng="0" ptsTypes="AA">
                                      <p:cBhvr>
                                        <p:cTn id="14" dur="2000" fill="hold"/>
                                        <p:tgtEl>
                                          <p:spTgt spid="44"/>
                                        </p:tgtEl>
                                        <p:attrNameLst>
                                          <p:attrName>ppt_x</p:attrName>
                                          <p:attrName>ppt_y</p:attrName>
                                        </p:attrNameLst>
                                      </p:cBhvr>
                                      <p:rCtr x="-5100" y="3100"/>
                                    </p:animMotion>
                                  </p:childTnLst>
                                </p:cTn>
                              </p:par>
                              <p:par>
                                <p:cTn id="15" presetID="42" presetClass="path" presetSubtype="0" accel="50000" decel="50000" fill="hold" nodeType="withEffect">
                                  <p:stCondLst>
                                    <p:cond delay="2500"/>
                                  </p:stCondLst>
                                  <p:childTnLst>
                                    <p:animMotion origin="layout" path="M 2.5E-6 -6.89336E-7 L 0.14114 0.10595 " pathEditMode="relative" rAng="0" ptsTypes="AA">
                                      <p:cBhvr>
                                        <p:cTn id="16" dur="2000" fill="hold"/>
                                        <p:tgtEl>
                                          <p:spTgt spid="43"/>
                                        </p:tgtEl>
                                        <p:attrNameLst>
                                          <p:attrName>ppt_x</p:attrName>
                                          <p:attrName>ppt_y</p:attrName>
                                        </p:attrNameLst>
                                      </p:cBhvr>
                                      <p:rCtr x="7049" y="52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Fake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248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01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34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200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10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29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152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39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248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p:cNvGrpSpPr/>
          <p:nvPr/>
        </p:nvGrpSpPr>
        <p:grpSpPr>
          <a:xfrm>
            <a:off x="5539249" y="4038600"/>
            <a:ext cx="304800" cy="762000"/>
            <a:chOff x="5539249" y="4038600"/>
            <a:chExt cx="304800" cy="762000"/>
          </a:xfrm>
        </p:grpSpPr>
        <p:sp>
          <p:nvSpPr>
            <p:cNvPr id="16" name="Oval 15"/>
            <p:cNvSpPr/>
            <p:nvPr/>
          </p:nvSpPr>
          <p:spPr>
            <a:xfrm>
              <a:off x="5615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Oval 25"/>
            <p:cNvSpPr/>
            <p:nvPr/>
          </p:nvSpPr>
          <p:spPr>
            <a:xfrm>
              <a:off x="5539249"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7" name="Oval 26"/>
          <p:cNvSpPr/>
          <p:nvPr/>
        </p:nvSpPr>
        <p:spPr>
          <a:xfrm>
            <a:off x="5234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29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10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152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6"/>
          <p:cNvGrpSpPr/>
          <p:nvPr/>
        </p:nvGrpSpPr>
        <p:grpSpPr>
          <a:xfrm>
            <a:off x="3405649" y="4038600"/>
            <a:ext cx="228600" cy="609600"/>
            <a:chOff x="3405649" y="4038600"/>
            <a:chExt cx="228600" cy="609600"/>
          </a:xfrm>
        </p:grpSpPr>
        <p:sp>
          <p:nvSpPr>
            <p:cNvPr id="31" name="Oval 30"/>
            <p:cNvSpPr/>
            <p:nvPr/>
          </p:nvSpPr>
          <p:spPr>
            <a:xfrm>
              <a:off x="3405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Oval 37"/>
            <p:cNvSpPr/>
            <p:nvPr/>
          </p:nvSpPr>
          <p:spPr>
            <a:xfrm>
              <a:off x="3405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9" name="Oval 38"/>
          <p:cNvSpPr/>
          <p:nvPr/>
        </p:nvSpPr>
        <p:spPr>
          <a:xfrm>
            <a:off x="4472449" y="502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 name="Group 5"/>
          <p:cNvGrpSpPr/>
          <p:nvPr/>
        </p:nvGrpSpPr>
        <p:grpSpPr>
          <a:xfrm>
            <a:off x="2948449" y="4038600"/>
            <a:ext cx="457200" cy="838200"/>
            <a:chOff x="2948449" y="4038600"/>
            <a:chExt cx="457200" cy="838200"/>
          </a:xfrm>
        </p:grpSpPr>
        <p:sp>
          <p:nvSpPr>
            <p:cNvPr id="33" name="Oval 32"/>
            <p:cNvSpPr/>
            <p:nvPr/>
          </p:nvSpPr>
          <p:spPr>
            <a:xfrm>
              <a:off x="2948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p:cNvSpPr/>
            <p:nvPr/>
          </p:nvSpPr>
          <p:spPr>
            <a:xfrm>
              <a:off x="3177049"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43200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60161" y="914400"/>
            <a:ext cx="581126" cy="464901"/>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25049" y="4114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956"/>
              </a:clrFrom>
              <a:clrTo>
                <a:srgbClr val="B97956">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43648" y="5532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67649"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20049" y="4343400"/>
            <a:ext cx="228600" cy="221457"/>
          </a:xfrm>
          <a:prstGeom prst="rect">
            <a:avLst/>
          </a:prstGeom>
          <a:noFill/>
        </p:spPr>
      </p:pic>
      <p:grpSp>
        <p:nvGrpSpPr>
          <p:cNvPr id="48" name="Group 47"/>
          <p:cNvGrpSpPr/>
          <p:nvPr/>
        </p:nvGrpSpPr>
        <p:grpSpPr>
          <a:xfrm>
            <a:off x="4396249" y="4960143"/>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7617169" y="2026295"/>
            <a:ext cx="492918" cy="739924"/>
          </a:xfrm>
          <a:prstGeom prst="rect">
            <a:avLst/>
          </a:prstGeom>
          <a:noFill/>
          <a:ln w="9525">
            <a:noFill/>
            <a:miter lim="800000"/>
            <a:headEnd/>
            <a:tailEnd/>
          </a:ln>
          <a:effectLst/>
        </p:spPr>
      </p:pic>
      <p:pic>
        <p:nvPicPr>
          <p:cNvPr id="54" name="Picture 4"/>
          <p:cNvPicPr>
            <a:picLocks noChangeAspect="1" noChangeArrowheads="1"/>
          </p:cNvPicPr>
          <p:nvPr/>
        </p:nvPicPr>
        <p:blipFill>
          <a:blip r:embed="rId9" cstate="print"/>
          <a:stretch>
            <a:fillRect/>
          </a:stretch>
        </p:blipFill>
        <p:spPr bwMode="auto">
          <a:xfrm>
            <a:off x="5043949" y="2057400"/>
            <a:ext cx="492918" cy="739924"/>
          </a:xfrm>
          <a:prstGeom prst="rect">
            <a:avLst/>
          </a:prstGeom>
          <a:noFill/>
          <a:ln w="9525">
            <a:noFill/>
            <a:miter lim="800000"/>
            <a:headEnd/>
            <a:tailEnd/>
          </a:ln>
          <a:effectLst/>
        </p:spPr>
      </p:pic>
    </p:spTree>
    <p:extLst>
      <p:ext uri="{BB962C8B-B14F-4D97-AF65-F5344CB8AC3E}">
        <p14:creationId xmlns:p14="http://schemas.microsoft.com/office/powerpoint/2010/main" val="3570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6296E-6 L 0.00729 0.09606 " pathEditMode="relative" rAng="0" ptsTypes="AA">
                                      <p:cBhvr>
                                        <p:cTn id="6" dur="2000" fill="hold"/>
                                        <p:tgtEl>
                                          <p:spTgt spid="36"/>
                                        </p:tgtEl>
                                        <p:attrNameLst>
                                          <p:attrName>ppt_x</p:attrName>
                                          <p:attrName>ppt_y</p:attrName>
                                        </p:attrNameLst>
                                      </p:cBhvr>
                                      <p:rCtr x="365" y="4792"/>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16667E-6 -3.7037E-7 L 0.2026 0.02338 " pathEditMode="relative" rAng="0" ptsTypes="AA">
                                      <p:cBhvr>
                                        <p:cTn id="15" dur="3000" fill="hold"/>
                                        <p:tgtEl>
                                          <p:spTgt spid="48"/>
                                        </p:tgtEl>
                                        <p:attrNameLst>
                                          <p:attrName>ppt_x</p:attrName>
                                          <p:attrName>ppt_y</p:attrName>
                                        </p:attrNameLst>
                                      </p:cBhvr>
                                      <p:rCtr x="10122" y="1157"/>
                                    </p:animMotion>
                                  </p:childTnLst>
                                </p:cTn>
                              </p:par>
                              <p:par>
                                <p:cTn id="16" presetID="42" presetClass="path" presetSubtype="0" accel="50000" decel="50000" fill="hold" nodeType="withEffect">
                                  <p:stCondLst>
                                    <p:cond delay="1000"/>
                                  </p:stCondLst>
                                  <p:childTnLst>
                                    <p:animMotion origin="layout" path="M 2.77778E-6 2.22222E-6 L 0.06788 -0.08959 " pathEditMode="relative" rAng="0" ptsTypes="AA">
                                      <p:cBhvr>
                                        <p:cTn id="17" dur="2000" fill="hold"/>
                                        <p:tgtEl>
                                          <p:spTgt spid="43"/>
                                        </p:tgtEl>
                                        <p:attrNameLst>
                                          <p:attrName>ppt_x</p:attrName>
                                          <p:attrName>ppt_y</p:attrName>
                                        </p:attrNameLst>
                                      </p:cBhvr>
                                      <p:rCtr x="3385" y="-4491"/>
                                    </p:animMotion>
                                  </p:childTnLst>
                                </p:cTn>
                              </p:par>
                              <p:par>
                                <p:cTn id="18" presetID="42" presetClass="path" presetSubtype="0" accel="50000" decel="50000" fill="hold" nodeType="withEffect">
                                  <p:stCondLst>
                                    <p:cond delay="1000"/>
                                  </p:stCondLst>
                                  <p:childTnLst>
                                    <p:animMotion origin="layout" path="M 1.94444E-6 3.7037E-7 L 0.04878 0.19954 " pathEditMode="relative" rAng="0" ptsTypes="AA">
                                      <p:cBhvr>
                                        <p:cTn id="19" dur="2000" fill="hold"/>
                                        <p:tgtEl>
                                          <p:spTgt spid="42"/>
                                        </p:tgtEl>
                                        <p:attrNameLst>
                                          <p:attrName>ppt_x</p:attrName>
                                          <p:attrName>ppt_y</p:attrName>
                                        </p:attrNameLst>
                                      </p:cBhvr>
                                      <p:rCtr x="2431" y="9977"/>
                                    </p:animMotion>
                                  </p:childTnLst>
                                </p:cTn>
                              </p:par>
                              <p:par>
                                <p:cTn id="20" presetID="0" presetClass="path" presetSubtype="0" accel="50000" decel="50000" fill="hold" nodeType="withEffect">
                                  <p:stCondLst>
                                    <p:cond delay="0"/>
                                  </p:stCondLst>
                                  <p:childTnLst>
                                    <p:animMotion origin="layout" path="M -7.77778E-6 4.81481E-6 L 0.04322 -0.1294 L -0.05678 -0.24861 " pathEditMode="relative" ptsTypes="AAA">
                                      <p:cBhvr>
                                        <p:cTn id="21" dur="3000" fill="hold"/>
                                        <p:tgtEl>
                                          <p:spTgt spid="5"/>
                                        </p:tgtEl>
                                        <p:attrNameLst>
                                          <p:attrName>ppt_x</p:attrName>
                                          <p:attrName>ppt_y</p:attrName>
                                        </p:attrNameLst>
                                      </p:cBhvr>
                                    </p:animMotion>
                                  </p:childTnLst>
                                </p:cTn>
                              </p:par>
                              <p:par>
                                <p:cTn id="22" presetID="42" presetClass="path" presetSubtype="0" accel="50000" decel="50000" fill="hold" nodeType="withEffect">
                                  <p:stCondLst>
                                    <p:cond delay="0"/>
                                  </p:stCondLst>
                                  <p:childTnLst>
                                    <p:animMotion origin="layout" path="M 4.16667E-6 1.11022E-16 L 4.16667E-6 -0.36111 " pathEditMode="relative" rAng="0" ptsTypes="AA">
                                      <p:cBhvr>
                                        <p:cTn id="23" dur="3000" fill="hold"/>
                                        <p:tgtEl>
                                          <p:spTgt spid="6"/>
                                        </p:tgtEl>
                                        <p:attrNameLst>
                                          <p:attrName>ppt_x</p:attrName>
                                          <p:attrName>ppt_y</p:attrName>
                                        </p:attrNameLst>
                                      </p:cBhvr>
                                      <p:rCtr x="0" y="-18056"/>
                                    </p:animMotion>
                                  </p:childTnLst>
                                </p:cTn>
                              </p:par>
                              <p:par>
                                <p:cTn id="24" presetID="0" presetClass="path" presetSubtype="0" accel="50000" decel="50000" fill="hold" nodeType="withEffect">
                                  <p:stCondLst>
                                    <p:cond delay="0"/>
                                  </p:stCondLst>
                                  <p:childTnLst>
                                    <p:animMotion origin="layout" path="M -5.55556E-6 2.59259E-6 L -5.55556E-6 -0.13055 L 0.15902 -0.13194 " pathEditMode="relative" ptsTypes="AAA">
                                      <p:cBhvr>
                                        <p:cTn id="25" dur="3000" fill="hold"/>
                                        <p:tgtEl>
                                          <p:spTgt spid="7"/>
                                        </p:tgtEl>
                                        <p:attrNameLst>
                                          <p:attrName>ppt_x</p:attrName>
                                          <p:attrName>ppt_y</p:attrName>
                                        </p:attrNameLst>
                                      </p:cBhvr>
                                    </p:animMotion>
                                  </p:childTnLst>
                                </p:cTn>
                              </p:par>
                            </p:childTnLst>
                          </p:cTn>
                        </p:par>
                        <p:par>
                          <p:cTn id="26" fill="hold">
                            <p:stCondLst>
                              <p:cond delay="5000"/>
                            </p:stCondLst>
                            <p:childTnLst>
                              <p:par>
                                <p:cTn id="27" presetID="42" presetClass="path" presetSubtype="0" accel="50000" decel="50000" fill="hold" nodeType="afterEffect">
                                  <p:stCondLst>
                                    <p:cond delay="0"/>
                                  </p:stCondLst>
                                  <p:childTnLst>
                                    <p:animMotion origin="layout" path="M 0.2026 0.02338 L 0.28333 -0.45648 " pathEditMode="relative" rAng="0" ptsTypes="AA">
                                      <p:cBhvr>
                                        <p:cTn id="28" dur="4000" fill="hold"/>
                                        <p:tgtEl>
                                          <p:spTgt spid="48"/>
                                        </p:tgtEl>
                                        <p:attrNameLst>
                                          <p:attrName>ppt_x</p:attrName>
                                          <p:attrName>ppt_y</p:attrName>
                                        </p:attrNameLst>
                                      </p:cBhvr>
                                      <p:rCtr x="4028" y="-24005"/>
                                    </p:animMotion>
                                  </p:childTnLst>
                                </p:cTn>
                              </p:par>
                              <p:par>
                                <p:cTn id="29" presetID="42" presetClass="path" presetSubtype="0" accel="50000" decel="50000" fill="hold" nodeType="withEffect">
                                  <p:stCondLst>
                                    <p:cond delay="1000"/>
                                  </p:stCondLst>
                                  <p:childTnLst>
                                    <p:animMotion origin="layout" path="M 0.06788 -0.08959 L 0.15382 -0.26736 " pathEditMode="relative" rAng="0" ptsTypes="AA">
                                      <p:cBhvr>
                                        <p:cTn id="30" dur="2000" fill="hold"/>
                                        <p:tgtEl>
                                          <p:spTgt spid="43"/>
                                        </p:tgtEl>
                                        <p:attrNameLst>
                                          <p:attrName>ppt_x</p:attrName>
                                          <p:attrName>ppt_y</p:attrName>
                                        </p:attrNameLst>
                                      </p:cBhvr>
                                      <p:rCtr x="4288" y="-8889"/>
                                    </p:animMotion>
                                  </p:childTnLst>
                                </p:cTn>
                              </p:par>
                              <p:par>
                                <p:cTn id="31" presetID="42" presetClass="path" presetSubtype="0" accel="50000" decel="50000" fill="hold" nodeType="withEffect">
                                  <p:stCondLst>
                                    <p:cond delay="1000"/>
                                  </p:stCondLst>
                                  <p:childTnLst>
                                    <p:animMotion origin="layout" path="M 0.04878 0.19954 L 0.14045 0.20069 " pathEditMode="relative" rAng="0" ptsTypes="AA">
                                      <p:cBhvr>
                                        <p:cTn id="32" dur="2000" fill="hold"/>
                                        <p:tgtEl>
                                          <p:spTgt spid="42"/>
                                        </p:tgtEl>
                                        <p:attrNameLst>
                                          <p:attrName>ppt_x</p:attrName>
                                          <p:attrName>ppt_y</p:attrName>
                                        </p:attrNameLst>
                                      </p:cBhvr>
                                      <p:rCtr x="4583" y="46"/>
                                    </p:animMotion>
                                  </p:childTnLst>
                                </p:cTn>
                              </p:par>
                            </p:childTnLst>
                          </p:cTn>
                        </p:par>
                        <p:par>
                          <p:cTn id="33" fill="hold">
                            <p:stCondLst>
                              <p:cond delay="9000"/>
                            </p:stCondLst>
                            <p:childTnLst>
                              <p:par>
                                <p:cTn id="34" presetID="1" presetClass="exit" presetSubtype="0" fill="hold" nodeType="afterEffect">
                                  <p:stCondLst>
                                    <p:cond delay="0"/>
                                  </p:stCondLst>
                                  <p:childTnLst>
                                    <p:set>
                                      <p:cBhvr>
                                        <p:cTn id="35" dur="1" fill="hold">
                                          <p:stCondLst>
                                            <p:cond delay="0"/>
                                          </p:stCondLst>
                                        </p:cTn>
                                        <p:tgtEl>
                                          <p:spTgt spid="4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U</a:t>
            </a:r>
            <a:r>
              <a:rPr lang="en-US" dirty="0"/>
              <a:t>: Strong &amp; loud whistle once ball is kicked. </a:t>
            </a:r>
          </a:p>
          <a:p>
            <a:pPr marL="109728" indent="0">
              <a:buNone/>
            </a:pPr>
            <a:endParaRPr lang="en-US" dirty="0">
              <a:solidFill>
                <a:srgbClr val="FF0000"/>
              </a:solidFill>
            </a:endParaRPr>
          </a:p>
          <a:p>
            <a:r>
              <a:rPr lang="en-US" dirty="0"/>
              <a:t> </a:t>
            </a:r>
            <a:r>
              <a:rPr lang="en-US" b="1" dirty="0"/>
              <a:t>HL/LJ</a:t>
            </a:r>
            <a:r>
              <a:rPr lang="en-US" dirty="0"/>
              <a:t>:  Muddle Huddle – Stay at LOS.  Once </a:t>
            </a:r>
          </a:p>
          <a:p>
            <a:pPr marL="109728" indent="0">
              <a:buNone/>
            </a:pPr>
            <a:r>
              <a:rPr lang="en-US" dirty="0"/>
              <a:t>   KT shifts then one </a:t>
            </a:r>
            <a:r>
              <a:rPr lang="en-US" b="1" dirty="0"/>
              <a:t>Wing</a:t>
            </a:r>
            <a:r>
              <a:rPr lang="en-US" dirty="0"/>
              <a:t> moves to EL.     </a:t>
            </a:r>
          </a:p>
          <a:p>
            <a:pPr marL="109728" indent="0">
              <a:buNone/>
            </a:pPr>
            <a:endParaRPr lang="en-US" dirty="0"/>
          </a:p>
          <a:p>
            <a:r>
              <a:rPr lang="en-US" b="1" dirty="0"/>
              <a:t>Wings</a:t>
            </a:r>
            <a:r>
              <a:rPr lang="en-US" dirty="0"/>
              <a:t>: Once kicked, hustle in to players.</a:t>
            </a:r>
          </a:p>
          <a:p>
            <a:pPr marL="109728" indent="0">
              <a:buNone/>
            </a:pPr>
            <a:endParaRPr lang="en-US" dirty="0"/>
          </a:p>
          <a:p>
            <a:r>
              <a:rPr lang="en-US" b="1" dirty="0"/>
              <a:t>R</a:t>
            </a:r>
            <a:r>
              <a:rPr lang="en-US" dirty="0"/>
              <a:t>: Help </a:t>
            </a:r>
            <a:r>
              <a:rPr lang="en-US" b="1" dirty="0"/>
              <a:t>U</a:t>
            </a:r>
            <a:r>
              <a:rPr lang="en-US" dirty="0"/>
              <a:t> with direct contact on Center.  Count 1001 &amp; 1002. Hustle to players after Kick.</a:t>
            </a:r>
          </a:p>
        </p:txBody>
      </p:sp>
      <p:sp>
        <p:nvSpPr>
          <p:cNvPr id="3" name="Title 2"/>
          <p:cNvSpPr>
            <a:spLocks noGrp="1"/>
          </p:cNvSpPr>
          <p:nvPr>
            <p:ph type="title"/>
          </p:nvPr>
        </p:nvSpPr>
        <p:spPr/>
        <p:txBody>
          <a:bodyPr>
            <a:normAutofit fontScale="90000"/>
          </a:bodyPr>
          <a:lstStyle/>
          <a:p>
            <a:r>
              <a:rPr lang="en-US" dirty="0"/>
              <a:t>Try-Kick Mechanics (TRYM) POE</a:t>
            </a:r>
          </a:p>
        </p:txBody>
      </p:sp>
    </p:spTree>
    <p:extLst>
      <p:ext uri="{BB962C8B-B14F-4D97-AF65-F5344CB8AC3E}">
        <p14:creationId xmlns:p14="http://schemas.microsoft.com/office/powerpoint/2010/main" val="4156613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Muddle Huddle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4477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19876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076700" y="2243373"/>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1530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677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296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92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918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5972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521013"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024648"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2762833"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1986481"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417306" y="29088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286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666999"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85800" y="2713275"/>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543800" y="259719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spTree>
    <p:extLst>
      <p:ext uri="{BB962C8B-B14F-4D97-AF65-F5344CB8AC3E}">
        <p14:creationId xmlns:p14="http://schemas.microsoft.com/office/powerpoint/2010/main" val="4074959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TRYM:  Kicked</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101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390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686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86100" y="23757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524500" y="22995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19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053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695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14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005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24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101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24500" y="30615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19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14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695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005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390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57700" y="3518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162300" y="3137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053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10300" y="260435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13019" y="412835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152900" y="3899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05300" y="2832955"/>
            <a:ext cx="228600" cy="221457"/>
          </a:xfrm>
          <a:prstGeom prst="rect">
            <a:avLst/>
          </a:prstGeom>
          <a:noFill/>
        </p:spPr>
      </p:pic>
    </p:spTree>
    <p:extLst>
      <p:ext uri="{BB962C8B-B14F-4D97-AF65-F5344CB8AC3E}">
        <p14:creationId xmlns:p14="http://schemas.microsoft.com/office/powerpoint/2010/main" val="11826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09993 L -0.00833 -0.32894 " pathEditMode="relative" rAng="0" ptsTypes="AA">
                                      <p:cBhvr>
                                        <p:cTn id="10" dur="2000" fill="hold"/>
                                        <p:tgtEl>
                                          <p:spTgt spid="36"/>
                                        </p:tgtEl>
                                        <p:attrNameLst>
                                          <p:attrName>ppt_x</p:attrName>
                                          <p:attrName>ppt_y</p:attrName>
                                        </p:attrNameLst>
                                      </p:cBhvr>
                                      <p:rCtr x="-417" y="-21443"/>
                                    </p:animMotion>
                                  </p:childTnLst>
                                </p:cTn>
                              </p:par>
                              <p:par>
                                <p:cTn id="11" presetID="0" presetClass="path" presetSubtype="0" accel="50000" decel="50000" fill="hold" nodeType="withEffect">
                                  <p:stCondLst>
                                    <p:cond delay="2000"/>
                                  </p:stCondLst>
                                  <p:childTnLst>
                                    <p:animMotion origin="layout" path="M -2.22222E-6 -5.55556E-6 L -0.1 -5.55556E-6 " pathEditMode="relative" ptsTypes="AA">
                                      <p:cBhvr>
                                        <p:cTn id="12" dur="2000" fill="hold"/>
                                        <p:tgtEl>
                                          <p:spTgt spid="43"/>
                                        </p:tgtEl>
                                        <p:attrNameLst>
                                          <p:attrName>ppt_x</p:attrName>
                                          <p:attrName>ppt_y</p:attrName>
                                        </p:attrNameLst>
                                      </p:cBhvr>
                                    </p:animMotion>
                                  </p:childTnLst>
                                </p:cTn>
                              </p:par>
                              <p:par>
                                <p:cTn id="13" presetID="42" presetClass="path" presetSubtype="0" accel="50000" decel="50000" fill="hold" nodeType="withEffect">
                                  <p:stCondLst>
                                    <p:cond delay="2000"/>
                                  </p:stCondLst>
                                  <p:childTnLst>
                                    <p:animMotion origin="layout" path="M 1.66667E-6 -2.22222E-6 L 0.08229 -0.07916 " pathEditMode="relative" rAng="0" ptsTypes="AA">
                                      <p:cBhvr>
                                        <p:cTn id="14" dur="2000" fill="hold"/>
                                        <p:tgtEl>
                                          <p:spTgt spid="45"/>
                                        </p:tgtEl>
                                        <p:attrNameLst>
                                          <p:attrName>ppt_x</p:attrName>
                                          <p:attrName>ppt_y</p:attrName>
                                        </p:attrNameLst>
                                      </p:cBhvr>
                                      <p:rCtr x="4115" y="-395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2.64168E-6 L 1.11111E-6 0.06662 " pathEditMode="relative" ptsTypes="AA">
                                      <p:cBhvr>
                                        <p:cTn id="18" dur="2000" fill="hold"/>
                                        <p:tgtEl>
                                          <p:spTgt spid="4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3.64793E-6 L 0.00139 0.06616 " pathEditMode="relative" rAng="0" ptsTypes="AA">
                                      <p:cBhvr>
                                        <p:cTn id="20" dur="2000" fill="hold"/>
                                        <p:tgtEl>
                                          <p:spTgt spid="44"/>
                                        </p:tgtEl>
                                        <p:attrNameLst>
                                          <p:attrName>ppt_x</p:attrName>
                                          <p:attrName>ppt_y</p:attrName>
                                        </p:attrNameLst>
                                      </p:cBhvr>
                                      <p:rCtr x="100" y="3300"/>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 to Wing Side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78675" y="408688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grpSp>
        <p:nvGrpSpPr>
          <p:cNvPr id="5"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7696200" y="1981200"/>
            <a:ext cx="492918" cy="739924"/>
          </a:xfrm>
          <a:prstGeom prst="rect">
            <a:avLst/>
          </a:prstGeom>
          <a:noFill/>
          <a:ln w="9525">
            <a:noFill/>
            <a:miter lim="800000"/>
            <a:headEnd/>
            <a:tailEnd/>
          </a:ln>
          <a:effectLst/>
        </p:spPr>
      </p:pic>
      <p:sp>
        <p:nvSpPr>
          <p:cNvPr id="53" name="Oval Callout 52"/>
          <p:cNvSpPr/>
          <p:nvPr/>
        </p:nvSpPr>
        <p:spPr>
          <a:xfrm flipH="1">
            <a:off x="2971800" y="2590800"/>
            <a:ext cx="1676400" cy="990600"/>
          </a:xfrm>
          <a:prstGeom prst="wedgeEllipseCallout">
            <a:avLst>
              <a:gd name="adj1" fmla="val -42911"/>
              <a:gd name="adj2" fmla="val 528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
        <p:nvSpPr>
          <p:cNvPr id="48" name="Oval Callout 47"/>
          <p:cNvSpPr/>
          <p:nvPr/>
        </p:nvSpPr>
        <p:spPr>
          <a:xfrm>
            <a:off x="2895600" y="16764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2"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1.72565E-6 L -0.0375 0.12815 " pathEditMode="relative" rAng="0" ptsTypes="AA">
                                      <p:cBhvr>
                                        <p:cTn id="10" dur="2000" fill="hold"/>
                                        <p:tgtEl>
                                          <p:spTgt spid="36"/>
                                        </p:tgtEl>
                                        <p:attrNameLst>
                                          <p:attrName>ppt_x</p:attrName>
                                          <p:attrName>ppt_y</p:attrName>
                                        </p:attrNameLst>
                                      </p:cBhvr>
                                      <p:rCtr x="-1900" y="6400"/>
                                    </p:animMotion>
                                  </p:childTnLst>
                                </p:cTn>
                              </p:par>
                              <p:par>
                                <p:cTn id="11" presetID="0" presetClass="path" presetSubtype="0" accel="50000" decel="50000" fill="hold" grpId="0" nodeType="withEffect">
                                  <p:stCondLst>
                                    <p:cond delay="1000"/>
                                  </p:stCondLst>
                                  <p:childTnLst>
                                    <p:animMotion origin="layout" path="M 6.66667E-6 1.70021E-6 L -0.01666 -0.02221 " pathEditMode="relative" ptsTypes="AA">
                                      <p:cBhvr>
                                        <p:cTn id="12" dur="1000" fill="hold"/>
                                        <p:tgtEl>
                                          <p:spTgt spid="25"/>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3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 -2.08189E-8 L 0.40833 -0.24427 " pathEditMode="relative" rAng="0" ptsTypes="AA">
                                      <p:cBhvr>
                                        <p:cTn id="25" dur="4000" fill="hold"/>
                                        <p:tgtEl>
                                          <p:spTgt spid="5"/>
                                        </p:tgtEl>
                                        <p:attrNameLst>
                                          <p:attrName>ppt_x</p:attrName>
                                          <p:attrName>ppt_y</p:attrName>
                                        </p:attrNameLst>
                                      </p:cBhvr>
                                      <p:rCtr x="20400" y="-12200"/>
                                    </p:animMotion>
                                  </p:childTnLst>
                                </p:cTn>
                              </p:par>
                              <p:par>
                                <p:cTn id="26" presetID="1" presetClass="exit" presetSubtype="0" fill="hold" grpId="1" nodeType="withEffect">
                                  <p:stCondLst>
                                    <p:cond delay="1000"/>
                                  </p:stCondLst>
                                  <p:childTnLst>
                                    <p:set>
                                      <p:cBhvr>
                                        <p:cTn id="27" dur="1" fill="hold">
                                          <p:stCondLst>
                                            <p:cond delay="0"/>
                                          </p:stCondLst>
                                        </p:cTn>
                                        <p:tgtEl>
                                          <p:spTgt spid="53"/>
                                        </p:tgtEl>
                                        <p:attrNameLst>
                                          <p:attrName>style.visibility</p:attrName>
                                        </p:attrNameLst>
                                      </p:cBhvr>
                                      <p:to>
                                        <p:strVal val="hidden"/>
                                      </p:to>
                                    </p:set>
                                  </p:childTnLst>
                                </p:cTn>
                              </p:par>
                              <p:par>
                                <p:cTn id="28" presetID="0" presetClass="path" presetSubtype="0" accel="50000" decel="50000" fill="hold" grpId="0" nodeType="withEffect">
                                  <p:stCondLst>
                                    <p:cond delay="500"/>
                                  </p:stCondLst>
                                  <p:childTnLst>
                                    <p:animMotion origin="layout" path="M 3.33333E-6 8.29979E-6 L 0.01666 -0.04441 " pathEditMode="relative" ptsTypes="AA">
                                      <p:cBhvr>
                                        <p:cTn id="29" dur="2000" fill="hold"/>
                                        <p:tgtEl>
                                          <p:spTgt spid="27"/>
                                        </p:tgtEl>
                                        <p:attrNameLst>
                                          <p:attrName>ppt_x</p:attrName>
                                          <p:attrName>ppt_y</p:attrName>
                                        </p:attrNameLst>
                                      </p:cBhvr>
                                    </p:animMotion>
                                  </p:childTnLst>
                                </p:cTn>
                              </p:par>
                              <p:par>
                                <p:cTn id="30" presetID="0" presetClass="path" presetSubtype="0" accel="50000" decel="50000" fill="hold" grpId="0" nodeType="withEffect">
                                  <p:stCondLst>
                                    <p:cond delay="500"/>
                                  </p:stCondLst>
                                  <p:childTnLst>
                                    <p:animMotion origin="layout" path="M 3.33333E-6 -1.70021E-6 L 0.025 -0.06662 " pathEditMode="relative" ptsTypes="AA">
                                      <p:cBhvr>
                                        <p:cTn id="31" dur="2000" fill="hold"/>
                                        <p:tgtEl>
                                          <p:spTgt spid="26"/>
                                        </p:tgtEl>
                                        <p:attrNameLst>
                                          <p:attrName>ppt_x</p:attrName>
                                          <p:attrName>ppt_y</p:attrName>
                                        </p:attrNameLst>
                                      </p:cBhvr>
                                    </p:animMotion>
                                  </p:childTnLst>
                                </p:cTn>
                              </p:par>
                              <p:par>
                                <p:cTn id="32" presetID="0" presetClass="path" presetSubtype="0" accel="50000" decel="50000" fill="hold" grpId="0" nodeType="withEffect">
                                  <p:stCondLst>
                                    <p:cond delay="500"/>
                                  </p:stCondLst>
                                  <p:childTnLst>
                                    <p:animMotion origin="layout" path="M -6.66667E-6 1.70021E-6 L 0.23333 1.70021E-6 " pathEditMode="relative" ptsTypes="AA">
                                      <p:cBhvr>
                                        <p:cTn id="33" dur="3000" fill="hold"/>
                                        <p:tgtEl>
                                          <p:spTgt spid="3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1.11111E-6 3.40042E-7 L -0.09028 -0.02151 " pathEditMode="relative" rAng="0" ptsTypes="AA">
                                      <p:cBhvr>
                                        <p:cTn id="35" dur="2000" fill="hold"/>
                                        <p:tgtEl>
                                          <p:spTgt spid="45"/>
                                        </p:tgtEl>
                                        <p:attrNameLst>
                                          <p:attrName>ppt_x</p:attrName>
                                          <p:attrName>ppt_y</p:attrName>
                                        </p:attrNameLst>
                                      </p:cBhvr>
                                      <p:rCtr x="-4500" y="-1100"/>
                                    </p:animMotion>
                                  </p:childTnLst>
                                </p:cTn>
                              </p:par>
                              <p:par>
                                <p:cTn id="36" presetID="0" presetClass="path" presetSubtype="0" accel="50000" decel="50000" fill="hold" nodeType="withEffect">
                                  <p:stCondLst>
                                    <p:cond delay="500"/>
                                  </p:stCondLst>
                                  <p:childTnLst>
                                    <p:animMotion origin="layout" path="M 1.11111E-6 2.64168E-6 L 0.16666 2.64168E-6 " pathEditMode="relative" ptsTypes="AA">
                                      <p:cBhvr>
                                        <p:cTn id="37" dur="2000" fill="hold"/>
                                        <p:tgtEl>
                                          <p:spTgt spid="44"/>
                                        </p:tgtEl>
                                        <p:attrNameLst>
                                          <p:attrName>ppt_x</p:attrName>
                                          <p:attrName>ppt_y</p:attrName>
                                        </p:attrNameLst>
                                      </p:cBhvr>
                                    </p:animMotion>
                                  </p:childTnLst>
                                </p:cTn>
                              </p:par>
                              <p:par>
                                <p:cTn id="38" presetID="0" presetClass="path" presetSubtype="0" accel="50000" decel="50000" fill="hold" nodeType="withEffect">
                                  <p:stCondLst>
                                    <p:cond delay="500"/>
                                  </p:stCondLst>
                                  <p:childTnLst>
                                    <p:animMotion origin="layout" path="M 2.22222E-6 2.22068E-7 L 0.15139 -0.04511 " pathEditMode="relative" rAng="0" ptsTypes="AA">
                                      <p:cBhvr>
                                        <p:cTn id="39" dur="2000" fill="hold"/>
                                        <p:tgtEl>
                                          <p:spTgt spid="43"/>
                                        </p:tgtEl>
                                        <p:attrNameLst>
                                          <p:attrName>ppt_x</p:attrName>
                                          <p:attrName>ppt_y</p:attrName>
                                        </p:attrNameLst>
                                      </p:cBhvr>
                                      <p:rCtr x="7600" y="-2300"/>
                                    </p:animMotion>
                                  </p:childTnLst>
                                </p:cTn>
                              </p:par>
                              <p:par>
                                <p:cTn id="40" presetID="1" presetClass="entr" presetSubtype="0" fill="hold" nodeType="withEffect">
                                  <p:stCondLst>
                                    <p:cond delay="350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3500"/>
                                  </p:stCondLst>
                                  <p:childTnLst>
                                    <p:set>
                                      <p:cBhvr>
                                        <p:cTn id="43"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P spid="25" grpId="0" animBg="1"/>
      <p:bldP spid="25" grpId="1" animBg="1"/>
      <p:bldP spid="53" grpId="0" animBg="1"/>
      <p:bldP spid="53" grpId="1" animBg="1"/>
      <p:bldP spid="48" grpId="2"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 to R’s Side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6999" y="41148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grpSp>
        <p:nvGrpSpPr>
          <p:cNvPr id="5"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685800" y="1981200"/>
            <a:ext cx="492918" cy="739924"/>
          </a:xfrm>
          <a:prstGeom prst="rect">
            <a:avLst/>
          </a:prstGeom>
          <a:noFill/>
          <a:ln w="9525">
            <a:noFill/>
            <a:miter lim="800000"/>
            <a:headEnd/>
            <a:tailEnd/>
          </a:ln>
          <a:effectLst/>
        </p:spPr>
      </p:pic>
      <p:sp>
        <p:nvSpPr>
          <p:cNvPr id="53" name="Oval Callout 52"/>
          <p:cNvSpPr/>
          <p:nvPr/>
        </p:nvSpPr>
        <p:spPr>
          <a:xfrm>
            <a:off x="4648200" y="2590800"/>
            <a:ext cx="1524000" cy="990600"/>
          </a:xfrm>
          <a:prstGeom prst="wedgeEllipseCallout">
            <a:avLst>
              <a:gd name="adj1" fmla="val -52262"/>
              <a:gd name="adj2" fmla="val 51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72565E-6 L -0.0375 0.12815 " pathEditMode="relative" rAng="0" ptsTypes="AA">
                                      <p:cBhvr>
                                        <p:cTn id="6" dur="2000" fill="hold"/>
                                        <p:tgtEl>
                                          <p:spTgt spid="36"/>
                                        </p:tgtEl>
                                        <p:attrNameLst>
                                          <p:attrName>ppt_x</p:attrName>
                                          <p:attrName>ppt_y</p:attrName>
                                        </p:attrNameLst>
                                      </p:cBhvr>
                                      <p:rCtr x="-19" y="64"/>
                                    </p:animMotion>
                                  </p:childTnLst>
                                </p:cTn>
                              </p:par>
                              <p:par>
                                <p:cTn id="7" presetID="0" presetClass="path" presetSubtype="0" accel="50000" decel="50000" fill="hold" grpId="0" nodeType="withEffect">
                                  <p:stCondLst>
                                    <p:cond delay="1000"/>
                                  </p:stCondLst>
                                  <p:childTnLst>
                                    <p:animMotion origin="layout" path="M 6.66667E-6 1.70021E-6 L -0.01666 -0.02221 " pathEditMode="relative" ptsTypes="AA">
                                      <p:cBhvr>
                                        <p:cTn id="8" dur="1000" fill="hold"/>
                                        <p:tgtEl>
                                          <p:spTgt spid="25"/>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2.08189E-8 L -0.33333 -0.24427 " pathEditMode="relative" ptsTypes="AA">
                                      <p:cBhvr>
                                        <p:cTn id="21" dur="4000" fill="hold"/>
                                        <p:tgtEl>
                                          <p:spTgt spid="5"/>
                                        </p:tgtEl>
                                        <p:attrNameLst>
                                          <p:attrName>ppt_x</p:attrName>
                                          <p:attrName>ppt_y</p:attrName>
                                        </p:attrNameLst>
                                      </p:cBhvr>
                                    </p:animMotion>
                                  </p:childTnLst>
                                </p:cTn>
                              </p:par>
                              <p:par>
                                <p:cTn id="22" presetID="1" presetClass="exit" presetSubtype="0" fill="hold" grpId="1" nodeType="withEffect">
                                  <p:stCondLst>
                                    <p:cond delay="1000"/>
                                  </p:stCondLst>
                                  <p:childTnLst>
                                    <p:set>
                                      <p:cBhvr>
                                        <p:cTn id="23" dur="1" fill="hold">
                                          <p:stCondLst>
                                            <p:cond delay="0"/>
                                          </p:stCondLst>
                                        </p:cTn>
                                        <p:tgtEl>
                                          <p:spTgt spid="53"/>
                                        </p:tgtEl>
                                        <p:attrNameLst>
                                          <p:attrName>style.visibility</p:attrName>
                                        </p:attrNameLst>
                                      </p:cBhvr>
                                      <p:to>
                                        <p:strVal val="hidden"/>
                                      </p:to>
                                    </p:set>
                                  </p:childTnLst>
                                </p:cTn>
                              </p:par>
                              <p:par>
                                <p:cTn id="24" presetID="0" presetClass="path" presetSubtype="0" accel="50000" decel="50000" fill="hold" grpId="0" nodeType="withEffect">
                                  <p:stCondLst>
                                    <p:cond delay="500"/>
                                  </p:stCondLst>
                                  <p:childTnLst>
                                    <p:animMotion origin="layout" path="M 3.33333E-6 8.29979E-6 L -0.05 -0.06661 " pathEditMode="relative" ptsTypes="AA">
                                      <p:cBhvr>
                                        <p:cTn id="25" dur="2000" fill="hold"/>
                                        <p:tgtEl>
                                          <p:spTgt spid="40"/>
                                        </p:tgtEl>
                                        <p:attrNameLst>
                                          <p:attrName>ppt_x</p:attrName>
                                          <p:attrName>ppt_y</p:attrName>
                                        </p:attrNameLst>
                                      </p:cBhvr>
                                    </p:animMotion>
                                  </p:childTnLst>
                                </p:cTn>
                              </p:par>
                              <p:par>
                                <p:cTn id="26" presetID="0" presetClass="path" presetSubtype="0" accel="50000" decel="50000" fill="hold" grpId="0" nodeType="withEffect">
                                  <p:stCondLst>
                                    <p:cond delay="500"/>
                                  </p:stCondLst>
                                  <p:childTnLst>
                                    <p:animMotion origin="layout" path="M -3.33333E-6 8.29979E-6 L -0.00833 -0.0333 " pathEditMode="relative" ptsTypes="AA">
                                      <p:cBhvr>
                                        <p:cTn id="27" dur="2000" fill="hold"/>
                                        <p:tgtEl>
                                          <p:spTgt spid="38"/>
                                        </p:tgtEl>
                                        <p:attrNameLst>
                                          <p:attrName>ppt_x</p:attrName>
                                          <p:attrName>ppt_y</p:attrName>
                                        </p:attrNameLst>
                                      </p:cBhvr>
                                    </p:animMotion>
                                  </p:childTnLst>
                                </p:cTn>
                              </p:par>
                              <p:par>
                                <p:cTn id="28" presetID="0" presetClass="path" presetSubtype="0" accel="50000" decel="50000" fill="hold" nodeType="withEffect">
                                  <p:stCondLst>
                                    <p:cond delay="500"/>
                                  </p:stCondLst>
                                  <p:childTnLst>
                                    <p:animMotion origin="layout" path="M -1.11111E-6 1.38793E-7 L -0.22361 -0.27689 " pathEditMode="relative" rAng="0" ptsTypes="AA">
                                      <p:cBhvr>
                                        <p:cTn id="29" dur="3000" fill="hold"/>
                                        <p:tgtEl>
                                          <p:spTgt spid="45"/>
                                        </p:tgtEl>
                                        <p:attrNameLst>
                                          <p:attrName>ppt_x</p:attrName>
                                          <p:attrName>ppt_y</p:attrName>
                                        </p:attrNameLst>
                                      </p:cBhvr>
                                      <p:rCtr x="-11181" y="-13856"/>
                                    </p:animMotion>
                                  </p:childTnLst>
                                </p:cTn>
                              </p:par>
                              <p:par>
                                <p:cTn id="30" presetID="0" presetClass="path" presetSubtype="0" accel="50000" decel="50000" fill="hold" grpId="0" nodeType="withEffect">
                                  <p:stCondLst>
                                    <p:cond delay="500"/>
                                  </p:stCondLst>
                                  <p:childTnLst>
                                    <p:animMotion origin="layout" path="M 3.33333E-6 8.29979E-6 L -0.25 8.29979E-6 " pathEditMode="relative" ptsTypes="AA">
                                      <p:cBhvr>
                                        <p:cTn id="31" dur="3000" fill="hold"/>
                                        <p:tgtEl>
                                          <p:spTgt spid="22"/>
                                        </p:tgtEl>
                                        <p:attrNameLst>
                                          <p:attrName>ppt_x</p:attrName>
                                          <p:attrName>ppt_y</p:attrName>
                                        </p:attrNameLst>
                                      </p:cBhvr>
                                    </p:animMotion>
                                  </p:childTnLst>
                                </p:cTn>
                              </p:par>
                              <p:par>
                                <p:cTn id="32" presetID="0" presetClass="path" presetSubtype="0" accel="50000" decel="50000" fill="hold" nodeType="withEffect">
                                  <p:stCondLst>
                                    <p:cond delay="500"/>
                                  </p:stCondLst>
                                  <p:childTnLst>
                                    <p:animMotion origin="layout" path="M 1.11111E-6 2.64168E-6 L -0.15833 2.64168E-6 " pathEditMode="relative" ptsTypes="AA">
                                      <p:cBhvr>
                                        <p:cTn id="33" dur="2000" fill="hold"/>
                                        <p:tgtEl>
                                          <p:spTgt spid="4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3.33333E-6 -1.11111E-6 L 3.33333E-6 -0.05555 " pathEditMode="relative" rAng="0" ptsTypes="AA">
                                      <p:cBhvr>
                                        <p:cTn id="35" dur="2000" fill="hold"/>
                                        <p:tgtEl>
                                          <p:spTgt spid="43"/>
                                        </p:tgtEl>
                                        <p:attrNameLst>
                                          <p:attrName>ppt_x</p:attrName>
                                          <p:attrName>ppt_y</p:attrName>
                                        </p:attrNameLst>
                                      </p:cBhvr>
                                      <p:rCtr x="0" y="-28"/>
                                    </p:animMotion>
                                  </p:childTnLst>
                                </p:cTn>
                              </p:par>
                              <p:par>
                                <p:cTn id="36" presetID="1" presetClass="entr" presetSubtype="0" fill="hold" nodeType="withEffect">
                                  <p:stCondLst>
                                    <p:cond delay="3500"/>
                                  </p:stCondLst>
                                  <p:childTnLst>
                                    <p:set>
                                      <p:cBhvr>
                                        <p:cTn id="37" dur="1" fill="hold">
                                          <p:stCondLst>
                                            <p:cond delay="0"/>
                                          </p:stCondLst>
                                        </p:cTn>
                                        <p:tgtEl>
                                          <p:spTgt spid="52"/>
                                        </p:tgtEl>
                                        <p:attrNameLst>
                                          <p:attrName>style.visibility</p:attrName>
                                        </p:attrNameLst>
                                      </p:cBhvr>
                                      <p:to>
                                        <p:strVal val="visible"/>
                                      </p:to>
                                    </p:set>
                                  </p:childTnLst>
                                </p:cTn>
                              </p:par>
                              <p:par>
                                <p:cTn id="38" presetID="1" presetClass="exit" presetSubtype="0" fill="hold" nodeType="withEffect">
                                  <p:stCondLst>
                                    <p:cond delay="3500"/>
                                  </p:stCondLst>
                                  <p:childTnLst>
                                    <p:set>
                                      <p:cBhvr>
                                        <p:cTn id="39"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0" grpId="0" animBg="1"/>
      <p:bldP spid="25" grpId="0" animBg="1"/>
      <p:bldP spid="25" grpId="1" animBg="1"/>
      <p:bldP spid="53" grpId="0" animBg="1"/>
      <p:bldP spid="5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4158</TotalTime>
  <Words>4447</Words>
  <Application>Microsoft Office PowerPoint</Application>
  <PresentationFormat>On-screen Show (4:3)</PresentationFormat>
  <Paragraphs>556</Paragraphs>
  <Slides>99</Slides>
  <Notes>97</Notes>
  <HiddenSlides>0</HiddenSlides>
  <MMClips>63</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Concourse</vt:lpstr>
      <vt:lpstr>Approved Football  Officiating Mechanics</vt:lpstr>
      <vt:lpstr>*How to Use this Presentation*</vt:lpstr>
      <vt:lpstr>Mechanics: Crew of 5 Officials   </vt:lpstr>
      <vt:lpstr>Kickoff Mechanics (KOM) POE</vt:lpstr>
      <vt:lpstr>Kickoff Mechanics (KOM) POE:</vt:lpstr>
      <vt:lpstr>Kickoffs (KOM)</vt:lpstr>
      <vt:lpstr>KOM:  IP (Wings at GL)</vt:lpstr>
      <vt:lpstr>KOM:  IP (Wings at GL)</vt:lpstr>
      <vt:lpstr>KOM:  IP (Wings at -10 YL)</vt:lpstr>
      <vt:lpstr>KOM:  U &amp; BJ</vt:lpstr>
      <vt:lpstr>KOM (GC):  Between Hash Marks</vt:lpstr>
      <vt:lpstr>KOM (GC):  HL Side Zone</vt:lpstr>
      <vt:lpstr>KOM (GC):  LJ Side Zone</vt:lpstr>
      <vt:lpstr>KOM:  Touchback</vt:lpstr>
      <vt:lpstr>KOM:  Near Pylon</vt:lpstr>
      <vt:lpstr>KOM:  Out of Bounds</vt:lpstr>
      <vt:lpstr>KOM:  Short Return – Wings Trail</vt:lpstr>
      <vt:lpstr>KOM:  IP -10YL; Kick Near GL</vt:lpstr>
      <vt:lpstr>KOM:  Long Return – BJ to GL</vt:lpstr>
      <vt:lpstr>KOM:  Pooch Kick</vt:lpstr>
      <vt:lpstr>OKOM - IP</vt:lpstr>
      <vt:lpstr>OKOM:  Stop-N-Watch</vt:lpstr>
      <vt:lpstr>OKOM:  Long KO</vt:lpstr>
      <vt:lpstr>Free Kick After Fair Catch:  IP</vt:lpstr>
      <vt:lpstr>Free Kick after Fair Catch:  Short</vt:lpstr>
      <vt:lpstr>Free Kick After Safety:  IP</vt:lpstr>
      <vt:lpstr>Punt Mechanics POE </vt:lpstr>
      <vt:lpstr>Punt IP:  Coverages</vt:lpstr>
      <vt:lpstr>Punt IP:  HL’s Hash</vt:lpstr>
      <vt:lpstr>Punt IP:  LJ’s Hash</vt:lpstr>
      <vt:lpstr>Punt IP:  Punter Between -5 &amp; GL</vt:lpstr>
      <vt:lpstr>Punt IP:  Punter in EZ</vt:lpstr>
      <vt:lpstr>Punt IP:  Twin Receivers</vt:lpstr>
      <vt:lpstr>Punt:  RT’s Heels on -10 YL</vt:lpstr>
      <vt:lpstr>Blocked Punt (R&amp;R1):  RT Recovers</vt:lpstr>
      <vt:lpstr>Punt (R&amp;R2) – Less Than 30 Yards</vt:lpstr>
      <vt:lpstr>Punt (R&amp;R3):  More Than 30 Yards</vt:lpstr>
      <vt:lpstr>Punt:  Out of Bounds</vt:lpstr>
      <vt:lpstr>Punt:  Return</vt:lpstr>
      <vt:lpstr>Punt:  Touchback</vt:lpstr>
      <vt:lpstr>Field Goal Mechanics (FGM) POE</vt:lpstr>
      <vt:lpstr>FGM:  IP - Right Footed Kicker</vt:lpstr>
      <vt:lpstr>FGM:  IP – Left Footed Kicker</vt:lpstr>
      <vt:lpstr>FGM:  Short FG (Inside +20 YL)</vt:lpstr>
      <vt:lpstr>FGM:  Long FG (+20 YL &amp; Out)</vt:lpstr>
      <vt:lpstr>FGM:  Short of GL</vt:lpstr>
      <vt:lpstr>FGM:  Fake</vt:lpstr>
      <vt:lpstr>Try-Kick Mechanics (TRYM) POE</vt:lpstr>
      <vt:lpstr>TRYM:  Muddle Huddle</vt:lpstr>
      <vt:lpstr>TRYM:  Kicked</vt:lpstr>
      <vt:lpstr>TRYM:  “Fire”</vt:lpstr>
      <vt:lpstr>Mechanics: Crew of 4 Officials </vt:lpstr>
      <vt:lpstr>Kickoff Mechanics (KOM) POE</vt:lpstr>
      <vt:lpstr>Kickoff Mechanics (KOM) POE</vt:lpstr>
      <vt:lpstr>KOM:  IP</vt:lpstr>
      <vt:lpstr>KOM – IP</vt:lpstr>
      <vt:lpstr>KOM:  U &amp; LJ</vt:lpstr>
      <vt:lpstr>KOM (GC):  Between Hash Marks</vt:lpstr>
      <vt:lpstr>KOM (GC):  HL Side Zone</vt:lpstr>
      <vt:lpstr>KOM (GC):  R Side Zone</vt:lpstr>
      <vt:lpstr>KOM:  Touchback</vt:lpstr>
      <vt:lpstr>KOM:  Near Pylon (Touchback)</vt:lpstr>
      <vt:lpstr>KOM:  Out of Bounds</vt:lpstr>
      <vt:lpstr>KOM:  Short Return</vt:lpstr>
      <vt:lpstr>KOM:  Long Return</vt:lpstr>
      <vt:lpstr>KOM:  Pooch Kick</vt:lpstr>
      <vt:lpstr>OKOM – IP</vt:lpstr>
      <vt:lpstr>OKOM:  Stop-N-Watch</vt:lpstr>
      <vt:lpstr>OKOM:  Long KO</vt:lpstr>
      <vt:lpstr>Free Kick After Fair Catch:  IP</vt:lpstr>
      <vt:lpstr>Free Kick After Fair Catch:  Short</vt:lpstr>
      <vt:lpstr>Free Kick After Safety:  IP</vt:lpstr>
      <vt:lpstr>Punt Mechanics POE </vt:lpstr>
      <vt:lpstr>Punt IP:  Coverage's</vt:lpstr>
      <vt:lpstr>Punt IP:  HL’s Hash</vt:lpstr>
      <vt:lpstr>Punt IP:  LJ’s Hash</vt:lpstr>
      <vt:lpstr>Punt IP:  Punter Between -5 &amp; GL</vt:lpstr>
      <vt:lpstr>Punt IP:  Punter in EZ</vt:lpstr>
      <vt:lpstr>Punt IP:  Twin Receivers</vt:lpstr>
      <vt:lpstr>Punt:  RT’s Heels on -10 YL</vt:lpstr>
      <vt:lpstr>Blocked Punt (R&amp;R1):  RT Recovers</vt:lpstr>
      <vt:lpstr>Punt (R&amp;R2) – Less Than 30 Yards</vt:lpstr>
      <vt:lpstr>Punt (R&amp;R3):  More Than 30 Yards</vt:lpstr>
      <vt:lpstr>Punt:  Out of Bounds</vt:lpstr>
      <vt:lpstr>Punt:  Return</vt:lpstr>
      <vt:lpstr>Punt:  Touchback</vt:lpstr>
      <vt:lpstr>Field Goal Mechanics (FGM) POE</vt:lpstr>
      <vt:lpstr>FGM:  IP - Right Footed Kicker</vt:lpstr>
      <vt:lpstr>FGM:  IP - Left Footed Kicker</vt:lpstr>
      <vt:lpstr>FGM:  Short FG (Inside +20 YL)</vt:lpstr>
      <vt:lpstr>FGM:  Long FG (+20 YL &amp; Out)</vt:lpstr>
      <vt:lpstr>FGM:  Long FG (+20 YL &amp; Out)</vt:lpstr>
      <vt:lpstr>FGM:  Short of GL</vt:lpstr>
      <vt:lpstr>FGM:  Fake</vt:lpstr>
      <vt:lpstr>Try-Kick Mechanics (TRYM) POE</vt:lpstr>
      <vt:lpstr>TRYM:  Muddle Huddle</vt:lpstr>
      <vt:lpstr>TRYM:  Kicked</vt:lpstr>
      <vt:lpstr>TRYM:  “Fire” to Wing Side</vt:lpstr>
      <vt:lpstr>TRYM:  “Fire” to R’s Side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Approved Football Officiating Mechanics</dc:title>
  <dc:creator>Administrator</dc:creator>
  <cp:lastModifiedBy>The Maurer's Unit</cp:lastModifiedBy>
  <cp:revision>151</cp:revision>
  <dcterms:created xsi:type="dcterms:W3CDTF">2010-08-24T15:04:05Z</dcterms:created>
  <dcterms:modified xsi:type="dcterms:W3CDTF">2025-06-05T14:02:55Z</dcterms:modified>
</cp:coreProperties>
</file>