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4"/>
  </p:notesMasterIdLst>
  <p:sldIdLst>
    <p:sldId id="256" r:id="rId2"/>
    <p:sldId id="337" r:id="rId3"/>
    <p:sldId id="299" r:id="rId4"/>
    <p:sldId id="258" r:id="rId5"/>
    <p:sldId id="257" r:id="rId6"/>
    <p:sldId id="357" r:id="rId7"/>
    <p:sldId id="368" r:id="rId8"/>
    <p:sldId id="369" r:id="rId9"/>
    <p:sldId id="370" r:id="rId10"/>
    <p:sldId id="367" r:id="rId11"/>
    <p:sldId id="428" r:id="rId12"/>
    <p:sldId id="358" r:id="rId13"/>
    <p:sldId id="380" r:id="rId14"/>
    <p:sldId id="381" r:id="rId15"/>
    <p:sldId id="382" r:id="rId16"/>
    <p:sldId id="383" r:id="rId17"/>
    <p:sldId id="384" r:id="rId18"/>
    <p:sldId id="360" r:id="rId19"/>
    <p:sldId id="359" r:id="rId20"/>
    <p:sldId id="362" r:id="rId21"/>
    <p:sldId id="393" r:id="rId22"/>
    <p:sldId id="422" r:id="rId23"/>
    <p:sldId id="394" r:id="rId24"/>
    <p:sldId id="395" r:id="rId25"/>
    <p:sldId id="396" r:id="rId26"/>
    <p:sldId id="397" r:id="rId27"/>
    <p:sldId id="398" r:id="rId28"/>
    <p:sldId id="436" r:id="rId29"/>
    <p:sldId id="399" r:id="rId30"/>
    <p:sldId id="445" r:id="rId31"/>
    <p:sldId id="401" r:id="rId32"/>
    <p:sldId id="402" r:id="rId33"/>
    <p:sldId id="403" r:id="rId34"/>
    <p:sldId id="405" r:id="rId35"/>
    <p:sldId id="404" r:id="rId36"/>
    <p:sldId id="440" r:id="rId37"/>
    <p:sldId id="361" r:id="rId38"/>
    <p:sldId id="406" r:id="rId39"/>
    <p:sldId id="429" r:id="rId40"/>
    <p:sldId id="431" r:id="rId41"/>
    <p:sldId id="335" r:id="rId42"/>
    <p:sldId id="371" r:id="rId43"/>
    <p:sldId id="372" r:id="rId44"/>
    <p:sldId id="373" r:id="rId45"/>
    <p:sldId id="453" r:id="rId46"/>
    <p:sldId id="375" r:id="rId47"/>
    <p:sldId id="376" r:id="rId48"/>
    <p:sldId id="438" r:id="rId49"/>
    <p:sldId id="378" r:id="rId50"/>
    <p:sldId id="433" r:id="rId51"/>
    <p:sldId id="449" r:id="rId52"/>
    <p:sldId id="387" r:id="rId53"/>
    <p:sldId id="454" r:id="rId54"/>
    <p:sldId id="389" r:id="rId55"/>
    <p:sldId id="390" r:id="rId56"/>
    <p:sldId id="391" r:id="rId57"/>
    <p:sldId id="423" r:id="rId58"/>
    <p:sldId id="408" r:id="rId59"/>
    <p:sldId id="412" r:id="rId60"/>
    <p:sldId id="439" r:id="rId61"/>
    <p:sldId id="450" r:id="rId62"/>
    <p:sldId id="451" r:id="rId63"/>
    <p:sldId id="435" r:id="rId64"/>
    <p:sldId id="416" r:id="rId65"/>
    <p:sldId id="417" r:id="rId66"/>
    <p:sldId id="452" r:id="rId67"/>
    <p:sldId id="434" r:id="rId68"/>
    <p:sldId id="443" r:id="rId69"/>
    <p:sldId id="420" r:id="rId70"/>
    <p:sldId id="448" r:id="rId71"/>
    <p:sldId id="430" r:id="rId72"/>
    <p:sldId id="437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 autoAdjust="0"/>
    <p:restoredTop sz="85714" autoAdjust="0"/>
  </p:normalViewPr>
  <p:slideViewPr>
    <p:cSldViewPr>
      <p:cViewPr varScale="1">
        <p:scale>
          <a:sx n="91" d="100"/>
          <a:sy n="91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" userId="a3de59862d497b4e" providerId="LiveId" clId="{B4733468-A22F-478A-87C2-35642BBAF44F}"/>
    <pc:docChg chg="modSld">
      <pc:chgData name="Nick" userId="a3de59862d497b4e" providerId="LiveId" clId="{B4733468-A22F-478A-87C2-35642BBAF44F}" dt="2020-06-06T19:11:21.699" v="4" actId="1035"/>
      <pc:docMkLst>
        <pc:docMk/>
      </pc:docMkLst>
      <pc:sldChg chg="modSp mod">
        <pc:chgData name="Nick" userId="a3de59862d497b4e" providerId="LiveId" clId="{B4733468-A22F-478A-87C2-35642BBAF44F}" dt="2020-06-06T19:11:21.699" v="4" actId="1035"/>
        <pc:sldMkLst>
          <pc:docMk/>
          <pc:sldMk cId="2908608186" sldId="387"/>
        </pc:sldMkLst>
        <pc:picChg chg="mod">
          <ac:chgData name="Nick" userId="a3de59862d497b4e" providerId="LiveId" clId="{B4733468-A22F-478A-87C2-35642BBAF44F}" dt="2020-06-06T19:11:21.699" v="4" actId="1035"/>
          <ac:picMkLst>
            <pc:docMk/>
            <pc:sldMk cId="2908608186" sldId="387"/>
            <ac:picMk id="4" creationId="{00000000-0000-0000-0000-000000000000}"/>
          </ac:picMkLst>
        </pc:picChg>
      </pc:sldChg>
      <pc:sldChg chg="modSp mod">
        <pc:chgData name="Nick" userId="a3de59862d497b4e" providerId="LiveId" clId="{B4733468-A22F-478A-87C2-35642BBAF44F}" dt="2020-06-06T19:11:15.922" v="3" actId="1036"/>
        <pc:sldMkLst>
          <pc:docMk/>
          <pc:sldMk cId="3954066542" sldId="454"/>
        </pc:sldMkLst>
        <pc:picChg chg="mod">
          <ac:chgData name="Nick" userId="a3de59862d497b4e" providerId="LiveId" clId="{B4733468-A22F-478A-87C2-35642BBAF44F}" dt="2020-06-06T19:11:15.922" v="3" actId="1036"/>
          <ac:picMkLst>
            <pc:docMk/>
            <pc:sldMk cId="3954066542" sldId="454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43740-224B-4AD6-81CA-C1419596596A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95DBF-EA1C-48F3-9E8C-0FD87445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47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18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7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76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19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01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36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11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25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89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521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&lt;click&gt; R&lt;click&gt; 8 YDS wide from QB &amp; 15 YDS behind LOS (always on wide side)</a:t>
            </a:r>
          </a:p>
          <a:p>
            <a:endParaRPr lang="en-US" baseline="0" dirty="0"/>
          </a:p>
          <a:p>
            <a:r>
              <a:rPr lang="en-US" baseline="0" dirty="0"/>
              <a:t>&lt;click&gt; U &lt;click&gt; 7 YDS off LOS &amp; between normal TE position (doesn’t have to be opposite the R)</a:t>
            </a:r>
          </a:p>
          <a:p>
            <a:endParaRPr lang="en-US" baseline="0" dirty="0"/>
          </a:p>
          <a:p>
            <a:r>
              <a:rPr lang="en-US" baseline="0" dirty="0"/>
              <a:t>&lt;click&gt; Wings &lt;click&gt; 10 YDS from widest receiver, but never inside the tops of the numbers (if WR is less than 10 YDS from the SL, line up 2 YDS OOB)</a:t>
            </a:r>
          </a:p>
          <a:p>
            <a:endParaRPr lang="en-US" baseline="0" dirty="0"/>
          </a:p>
          <a:p>
            <a:r>
              <a:rPr lang="en-US" baseline="0" dirty="0"/>
              <a:t>&lt;click&gt; BJ &lt;click&gt; 20 YDS from LOS, always between goal posts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54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749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57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59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11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793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154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To be used on each team’s first KO, and if K’s kicker threatens GL.</a:t>
            </a:r>
          </a:p>
          <a:p>
            <a:endParaRPr lang="en-US" baseline="0" dirty="0"/>
          </a:p>
          <a:p>
            <a:r>
              <a:rPr lang="en-US" baseline="0" dirty="0"/>
              <a:t>&lt;click&gt; BJ, U, HL &amp; LJ put their hands up to indicate they’re ready</a:t>
            </a:r>
          </a:p>
          <a:p>
            <a:r>
              <a:rPr lang="en-US" baseline="0" dirty="0"/>
              <a:t>&lt;click&gt; R blows ready-for-play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077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5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330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74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438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557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643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1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54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71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550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401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87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4074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715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030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062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310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069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825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7323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87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2265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86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9444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839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1725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940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78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1735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&lt;click&gt; R &lt;click&gt; 8 YDS wide from QB &amp; 15 YDS behind LOS (always on wide side)</a:t>
            </a:r>
          </a:p>
          <a:p>
            <a:endParaRPr lang="en-US" baseline="0" dirty="0"/>
          </a:p>
          <a:p>
            <a:r>
              <a:rPr lang="en-US" baseline="0" dirty="0"/>
              <a:t>&lt;click&gt; U &lt;click&gt; 7 YDS off LOS &amp; between normal TE position (doesn’t have to be opposite the R)</a:t>
            </a:r>
          </a:p>
          <a:p>
            <a:endParaRPr lang="en-US" baseline="0" dirty="0"/>
          </a:p>
          <a:p>
            <a:r>
              <a:rPr lang="en-US" baseline="0" dirty="0"/>
              <a:t>&lt;click&gt; Wings &lt;click&gt; 10 YDS from widest receiver, but never inside the tops of the numbers (if WR is less than 10 YDS from the SL, line up 2 YDS OOB)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7561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1423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117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4659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To be used on each team’s first KO, and if K’s kicker threatens GL.</a:t>
            </a:r>
          </a:p>
          <a:p>
            <a:endParaRPr lang="en-US" baseline="0" dirty="0"/>
          </a:p>
          <a:p>
            <a:r>
              <a:rPr lang="en-US" baseline="0" dirty="0"/>
              <a:t>&lt;click&gt; BJ, U, HL &amp; LJ put their hands up to indicate they’re ready</a:t>
            </a:r>
          </a:p>
          <a:p>
            <a:r>
              <a:rPr lang="en-US" baseline="0" dirty="0"/>
              <a:t>&lt;click&gt; R blows ready-for-play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93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380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5734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9302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8693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748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5234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2512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541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9937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94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11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2607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6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&lt;Click&gt; HL aggressively slides down GL when runner moves to the opposite SL.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28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E2C735-CE33-4F40-8DBB-A28103175F37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2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9.jpeg"/><Relationship Id="rId9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4.jpeg"/><Relationship Id="rId4" Type="http://schemas.openxmlformats.org/officeDocument/2006/relationships/image" Target="../media/image10.wmf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10" Type="http://schemas.openxmlformats.org/officeDocument/2006/relationships/image" Target="../media/image15.jp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3.jp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7.png"/><Relationship Id="rId5" Type="http://schemas.openxmlformats.org/officeDocument/2006/relationships/image" Target="../media/image7.jpeg"/><Relationship Id="rId10" Type="http://schemas.openxmlformats.org/officeDocument/2006/relationships/image" Target="../media/image16.jpg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10" Type="http://schemas.openxmlformats.org/officeDocument/2006/relationships/image" Target="../media/image15.jp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8.jpe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10" Type="http://schemas.openxmlformats.org/officeDocument/2006/relationships/image" Target="../media/image15.jp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20.png"/><Relationship Id="rId4" Type="http://schemas.openxmlformats.org/officeDocument/2006/relationships/image" Target="../media/image6.jpe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1.jpe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1.jpe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9.jpe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10.wmf"/><Relationship Id="rId9" Type="http://schemas.openxmlformats.org/officeDocument/2006/relationships/image" Target="../media/image14.jpe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9" Type="http://schemas.openxmlformats.org/officeDocument/2006/relationships/image" Target="../media/image15.jp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10" Type="http://schemas.openxmlformats.org/officeDocument/2006/relationships/image" Target="../media/image17.png"/><Relationship Id="rId4" Type="http://schemas.openxmlformats.org/officeDocument/2006/relationships/image" Target="../media/image6.jpeg"/><Relationship Id="rId9" Type="http://schemas.openxmlformats.org/officeDocument/2006/relationships/image" Target="../media/image16.jp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9" Type="http://schemas.openxmlformats.org/officeDocument/2006/relationships/image" Target="../media/image15.jp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9" Type="http://schemas.openxmlformats.org/officeDocument/2006/relationships/image" Target="../media/image15.jp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1752601"/>
            <a:ext cx="5486400" cy="1829761"/>
          </a:xfrm>
        </p:spPr>
        <p:txBody>
          <a:bodyPr>
            <a:normAutofit fontScale="90000"/>
          </a:bodyPr>
          <a:lstStyle/>
          <a:p>
            <a:r>
              <a:rPr lang="en-US" dirty="0"/>
              <a:t>Approved Football Officiating Mechanics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Goal Line, Pass, Reverse,</a:t>
            </a:r>
          </a:p>
          <a:p>
            <a:r>
              <a:rPr lang="en-US" dirty="0"/>
              <a:t>Run, &amp; Victory Mechanics </a:t>
            </a:r>
            <a:r>
              <a:rPr lang="en-US" sz="1300" dirty="0" smtClean="0"/>
              <a:t>7/14/25</a:t>
            </a:r>
            <a:endParaRPr lang="en-US" sz="1300" dirty="0"/>
          </a:p>
        </p:txBody>
      </p:sp>
      <p:pic>
        <p:nvPicPr>
          <p:cNvPr id="4" name="Picture 2" descr="http://www.baumspage.com/ohsaa/brackets/2009/ohsaablk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752600"/>
            <a:ext cx="2590800" cy="278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EL &amp; SL Corner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18872" y="234516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53166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7620000" y="36312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448181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714066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819400" y="396781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10533" y="41274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02202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34136" y="366939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41161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6355" y="366206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13077" y="36539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10533" y="364110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19400" y="33810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91400" y="327879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86736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36317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761013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75213" y="31177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3241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989613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49537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9655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79670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5645076" y="3585589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595088" y="1330617"/>
            <a:ext cx="1997592" cy="1656207"/>
            <a:chOff x="6595088" y="1330617"/>
            <a:chExt cx="1997592" cy="1656207"/>
          </a:xfrm>
        </p:grpSpPr>
        <p:cxnSp>
          <p:nvCxnSpPr>
            <p:cNvPr id="7" name="Straight Connector 6"/>
            <p:cNvCxnSpPr/>
            <p:nvPr/>
          </p:nvCxnSpPr>
          <p:spPr>
            <a:xfrm flipH="1" flipV="1">
              <a:off x="6705600" y="1330617"/>
              <a:ext cx="457200" cy="101454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8187711" y="2575062"/>
              <a:ext cx="404969" cy="32053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595088" y="2323827"/>
              <a:ext cx="1592623" cy="66299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Eye Contact</a:t>
              </a:r>
            </a:p>
          </p:txBody>
        </p:sp>
      </p:grp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111" y="2375441"/>
            <a:ext cx="479498" cy="7197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313" y="864229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0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46588E-6 L -0.00191 0.0872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337E-6 L 0.04584 -0.30142 " pathEditMode="relative" rAng="0" ptsTypes="AA">
                                      <p:cBhvr>
                                        <p:cTn id="13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508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3937E-6 L 0.04584 -0.21674 " pathEditMode="relative" rAng="0" ptsTypes="AA">
                                      <p:cBhvr>
                                        <p:cTn id="15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084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191 0.08721 L 0.26493 -0.29031 " pathEditMode="relative" rAng="0" ptsTypes="AA">
                                      <p:cBhvr>
                                        <p:cTn id="17" dur="1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1887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38889E-6 3.1344E-6 L 0.24913 -0.0050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GLM:  Wing Unsure; U Knows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20059" y="232372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71521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03389" y="38661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516240" y="3882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5253" y="36657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11720" y="44197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1720" y="38384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324600" y="362110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35323" y="36479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42348" y="3637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7542" y="364062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14264" y="36324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11720" y="36196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246263" y="3564148"/>
            <a:ext cx="173020" cy="167614"/>
          </a:xfrm>
          <a:prstGeom prst="rect">
            <a:avLst/>
          </a:prstGeom>
          <a:noFill/>
        </p:spPr>
      </p:pic>
      <p:sp>
        <p:nvSpPr>
          <p:cNvPr id="21" name="Oval 20"/>
          <p:cNvSpPr/>
          <p:nvPr/>
        </p:nvSpPr>
        <p:spPr>
          <a:xfrm>
            <a:off x="632460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624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37504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676400" y="3096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3360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50724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774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980857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223204" y="4419763"/>
            <a:ext cx="228600" cy="228600"/>
            <a:chOff x="7586630" y="5105400"/>
            <a:chExt cx="228600" cy="228600"/>
          </a:xfrm>
        </p:grpSpPr>
        <p:sp>
          <p:nvSpPr>
            <p:cNvPr id="34" name="Oval 33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23" name="Oval 22"/>
          <p:cNvSpPr/>
          <p:nvPr/>
        </p:nvSpPr>
        <p:spPr>
          <a:xfrm>
            <a:off x="4387923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Callout 1"/>
          <p:cNvSpPr/>
          <p:nvPr/>
        </p:nvSpPr>
        <p:spPr>
          <a:xfrm>
            <a:off x="4918416" y="1490303"/>
            <a:ext cx="2141860" cy="902400"/>
          </a:xfrm>
          <a:prstGeom prst="wedgeEllipseCallou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I’m sure it’s a TD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91" y="2444901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8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978 L 0.00225 0.1235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1214E-6 L 0.05416 2.31214E-6 C 0.0783 2.31214E-6 0.10833 -0.07098 0.10833 -0.12786 L 0.10833 -0.2552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-1276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2.31214E-7 L -0.00069 -0.0277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38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50289E-6 L 0.08091 -0.02774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-138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-4.56647E-6 L -0.13247 -0.0721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32" y="-3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58 L -0.33125 -0.102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63" y="-9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0197 L 0.10208 -0.10197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46821E-7 L 0.25747 0.0226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65" y="1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2" grpId="0" animBg="1"/>
      <p:bldP spid="24" grpId="0" animBg="1"/>
      <p:bldP spid="23" grpId="0" animBg="1"/>
      <p:bldP spid="2" grpId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RM:  Defined as snap is inside the -10YL.</a:t>
            </a:r>
          </a:p>
          <a:p>
            <a:endParaRPr lang="en-US" dirty="0"/>
          </a:p>
          <a:p>
            <a:r>
              <a:rPr lang="en-US" dirty="0"/>
              <a:t>R&amp;R1 is now from the GL to the -5YL.</a:t>
            </a:r>
          </a:p>
          <a:p>
            <a:endParaRPr lang="en-US" dirty="0"/>
          </a:p>
          <a:p>
            <a:r>
              <a:rPr lang="en-US" b="1" dirty="0"/>
              <a:t>R &amp; Wings</a:t>
            </a:r>
            <a:r>
              <a:rPr lang="en-US" dirty="0"/>
              <a:t>:  MUST communicate by hand signals on every down – who has the GL.</a:t>
            </a:r>
          </a:p>
          <a:p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 IP is always on EL.  If it is R&amp;R1 or 2 the </a:t>
            </a:r>
            <a:r>
              <a:rPr lang="en-US" b="1" dirty="0"/>
              <a:t>R</a:t>
            </a:r>
            <a:r>
              <a:rPr lang="en-US" dirty="0"/>
              <a:t> will </a:t>
            </a:r>
            <a:r>
              <a:rPr lang="en-US" u="sng" dirty="0"/>
              <a:t>NEVER</a:t>
            </a:r>
            <a:r>
              <a:rPr lang="en-US" dirty="0"/>
              <a:t> call a safety.  The </a:t>
            </a:r>
            <a:r>
              <a:rPr lang="en-US" b="1" dirty="0"/>
              <a:t>Wings</a:t>
            </a:r>
            <a:r>
              <a:rPr lang="en-US" dirty="0"/>
              <a:t> will call it!</a:t>
            </a:r>
          </a:p>
          <a:p>
            <a:endParaRPr lang="en-US" dirty="0"/>
          </a:p>
          <a:p>
            <a:r>
              <a:rPr lang="en-US" dirty="0"/>
              <a:t>MUST have a </a:t>
            </a:r>
            <a:r>
              <a:rPr lang="en-US" b="1" dirty="0"/>
              <a:t>Wing</a:t>
            </a:r>
            <a:r>
              <a:rPr lang="en-US" dirty="0"/>
              <a:t> on GL when FB crosses GL.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Reverse Mechanics (RM) POE</a:t>
            </a:r>
          </a:p>
        </p:txBody>
      </p:sp>
    </p:spTree>
    <p:extLst>
      <p:ext uri="{BB962C8B-B14F-4D97-AF65-F5344CB8AC3E}">
        <p14:creationId xmlns:p14="http://schemas.microsoft.com/office/powerpoint/2010/main" val="170261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RM (R&amp;R1):  -5YL to GL; Wings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46119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35881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41626" y="1524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418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850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63622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8610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4042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8229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632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6220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6170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6041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814259" y="4552421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3972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323561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93757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94975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9699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41171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42952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404299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4246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9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746E-6 L 0.00226 0.0427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12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5859E-6 L 0.00209 0.0508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64724E-6 L -0.11441 -4.64724E-6 C -0.1658 -4.64724E-6 -0.22864 -0.03516 -0.22864 -0.06338 L -0.22864 -0.1267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-633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3.7127E-6 L -0.06649 0.0048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4279 L 0.00243 0.0101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4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5089 L 0.00209 0.01758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1019 L -0.05382 0.0101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759 L 0.09167 0.0175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RM (R&amp;R1):  -5YL to GL; Safety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10606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003684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41626" y="1168869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5773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063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4955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28109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5059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0491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4678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2773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2669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26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2490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814259" y="4197290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0421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2880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58244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5946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6148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37619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39401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049168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0695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228" y="4419066"/>
            <a:ext cx="39672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03" y="4422986"/>
            <a:ext cx="39672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1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0.00382 0.0939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469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033 0.1048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1111 L -0.1132 0.01111 C -0.16441 0.01111 -0.22691 0.00023 -0.22691 -0.00787 L -0.22691 -0.02685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-189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-3.7037E-6 L -0.0684 0.104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13333 -3.7037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5747 -0.0016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RM (R&amp;R1):  -5YL to GL; Read QB &amp; RB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302162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94253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91895" y="10668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957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44111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4159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442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9647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43833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419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41825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41774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41646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378689" y="4112844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8568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7960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360264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75789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8556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964722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621470" y="36907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6838E-6 L 0.00208 0.10942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45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3.40042E-7 L 0.00208 0.11173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57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226E-6 L 0.10226 1.226E-6 C 0.14809 1.226E-6 0.20451 -0.05274 0.20451 -0.09276 L 0.20451 -0.1848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925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61111E-6 -2.08189E-8 L -0.03316 -0.011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55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1173 L 0.00208 -0.04372 " pathEditMode="relative" rAng="0" ptsTypes="AA">
                                      <p:cBhvr>
                                        <p:cTn id="28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0942 L 0.00208 -0.04603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04603 L -0.08125 -0.0460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4372 L 0.0625 -0.04303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RM (R&amp;R2):  -10YL to -5YL; Wings 1 Step Back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45936" y="-574918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241249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33340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348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38019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35505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38123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355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37742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35837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35733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35683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3555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78689" y="350371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24773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186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29935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1487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2465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35559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810682" y="292298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1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33333E-6 -1.48148E-6 L 3.33333E-6 0.0277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6.93889E-18 1.85185E-6 L 6.93889E-18 0.0395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89151E-6 L 0.10226 -2.89151E-6 C 0.14774 -2.89151E-6 0.20451 -0.06269 0.20451 -0.11011 L 0.20451 -0.21836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1091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22924E-6 L -0.05625 -0.00949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48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3.17604E-6 L 0.00035 -0.161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807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0.02778 L 3.33333E-6 -0.0761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0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6.93889E-18 0.03958 L 6.93889E-18 -0.0560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9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6.93889E-18 -0.05602 L 0.04844 -0.0560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3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33333E-6 -0.07616 L -0.07292 -0.07616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Near GL:  -10YL to -15YL; R’s IP 10 YDS Wide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3871" t="-720" r="6673" b="-1"/>
          <a:stretch/>
        </p:blipFill>
        <p:spPr>
          <a:xfrm rot="5400000">
            <a:off x="1955162" y="-626863"/>
            <a:ext cx="5265019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31763" y="275752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617" y="367844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86461" y="914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51233" y="56388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924800" y="365163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Oval 50"/>
          <p:cNvSpPr/>
          <p:nvPr/>
        </p:nvSpPr>
        <p:spPr>
          <a:xfrm>
            <a:off x="3378088" y="4419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99050" y="392882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106075" y="391841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21269" y="392149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77991" y="39133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75447" y="3900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398506" y="3848751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5623340" y="3375489"/>
            <a:ext cx="246547" cy="1000123"/>
            <a:chOff x="5623340" y="3375489"/>
            <a:chExt cx="246547" cy="1000123"/>
          </a:xfrm>
        </p:grpSpPr>
        <p:sp>
          <p:nvSpPr>
            <p:cNvPr id="47" name="Oval 46"/>
            <p:cNvSpPr/>
            <p:nvPr/>
          </p:nvSpPr>
          <p:spPr>
            <a:xfrm>
              <a:off x="5641287" y="414701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5623340" y="3375489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Oval 58"/>
          <p:cNvSpPr/>
          <p:nvPr/>
        </p:nvSpPr>
        <p:spPr>
          <a:xfrm>
            <a:off x="3220375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906969" y="271654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51839" y="32339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730029" y="2945146"/>
            <a:ext cx="228600" cy="1440875"/>
            <a:chOff x="4730029" y="2945146"/>
            <a:chExt cx="228600" cy="1440875"/>
          </a:xfrm>
        </p:grpSpPr>
        <p:sp>
          <p:nvSpPr>
            <p:cNvPr id="52" name="Oval 51"/>
            <p:cNvSpPr/>
            <p:nvPr/>
          </p:nvSpPr>
          <p:spPr>
            <a:xfrm>
              <a:off x="4730029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730029" y="294514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62917" y="3338551"/>
            <a:ext cx="311869" cy="1047470"/>
            <a:chOff x="1962917" y="3338551"/>
            <a:chExt cx="311869" cy="1047470"/>
          </a:xfrm>
        </p:grpSpPr>
        <p:sp>
          <p:nvSpPr>
            <p:cNvPr id="49" name="Oval 48"/>
            <p:cNvSpPr/>
            <p:nvPr/>
          </p:nvSpPr>
          <p:spPr>
            <a:xfrm>
              <a:off x="1962917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046186" y="3338551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31194" y="3493797"/>
            <a:ext cx="228600" cy="630372"/>
            <a:chOff x="1331194" y="3493797"/>
            <a:chExt cx="228600" cy="630372"/>
          </a:xfrm>
        </p:grpSpPr>
        <p:sp>
          <p:nvSpPr>
            <p:cNvPr id="48" name="Oval 47"/>
            <p:cNvSpPr/>
            <p:nvPr/>
          </p:nvSpPr>
          <p:spPr>
            <a:xfrm>
              <a:off x="1331194" y="389556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331194" y="3493797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4021269" y="359158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566598" y="361588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04047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629400" y="3233908"/>
            <a:ext cx="228600" cy="916182"/>
            <a:chOff x="6629400" y="3233908"/>
            <a:chExt cx="228600" cy="916182"/>
          </a:xfrm>
        </p:grpSpPr>
        <p:sp>
          <p:nvSpPr>
            <p:cNvPr id="65" name="Oval 64"/>
            <p:cNvSpPr/>
            <p:nvPr/>
          </p:nvSpPr>
          <p:spPr>
            <a:xfrm>
              <a:off x="6629400" y="323390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629400" y="392149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375447" y="4409089"/>
            <a:ext cx="228600" cy="228600"/>
            <a:chOff x="7586630" y="5105400"/>
            <a:chExt cx="228600" cy="228600"/>
          </a:xfrm>
        </p:grpSpPr>
        <p:sp>
          <p:nvSpPr>
            <p:cNvPr id="37" name="Oval 36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47934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2565E-6 L 0.00225 0.0821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394 L 0.00174 0.05574 C 0.00174 0.08304 0.04115 0.11542 0.07327 0.11542 L 0.14514 0.11542 " pathEditMode="relative" rAng="16200000" ptsTypes="FfFF">
                                      <p:cBhvr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70" y="596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56836E-6 L 0.125 1.56836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PM:  Defined as the spot of the snap between the -10YL &amp; +10YL.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sz="2800" b="1" dirty="0"/>
              <a:t>U</a:t>
            </a:r>
            <a:r>
              <a:rPr lang="en-US" sz="2800" dirty="0"/>
              <a:t>:  Move to NZ Only when Passer threatens it.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U/HL/LJ/BJ</a:t>
            </a:r>
            <a:r>
              <a:rPr lang="en-US" dirty="0"/>
              <a:t>: Move to a position a MINIMUM of 5 YDS from the Catch.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YELL “Ball’s Away” </a:t>
            </a:r>
            <a:r>
              <a:rPr lang="en-US" b="1" u="sng" dirty="0"/>
              <a:t>Slowly</a:t>
            </a:r>
            <a:r>
              <a:rPr lang="en-US" dirty="0"/>
              <a:t>.  Hit on QB After</a:t>
            </a:r>
            <a:r>
              <a:rPr lang="en-US" b="1" dirty="0"/>
              <a:t> R</a:t>
            </a:r>
            <a:r>
              <a:rPr lang="en-US" dirty="0"/>
              <a:t> yells “Ball’s Away” is a Roughing the Passer foul.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R/HL/LJ/BJ</a:t>
            </a:r>
            <a:r>
              <a:rPr lang="en-US" dirty="0"/>
              <a:t>:  When space permits STOP 5 YDS from pile of players to see dead ball action.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3692221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: Important to read the play &amp; know R&amp;R1, R&amp;R2, &amp; R&amp;R3.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BJ</a:t>
            </a:r>
            <a:r>
              <a:rPr lang="en-US" dirty="0"/>
              <a:t> IP:  Stay at 20 YDS until FB is snapped between the + 15YL &amp; +10YL.  Then move 5 YDS into EZ.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KNOW Keys:  Check QB’s eyes – Where is he looking.</a:t>
            </a:r>
          </a:p>
          <a:p>
            <a:endParaRPr lang="en-US" dirty="0"/>
          </a:p>
          <a:p>
            <a:r>
              <a:rPr lang="en-US" dirty="0"/>
              <a:t>Pass Play: Watch A tackle/guard – stand up.</a:t>
            </a:r>
          </a:p>
          <a:p>
            <a:endParaRPr lang="en-US" dirty="0"/>
          </a:p>
          <a:p>
            <a:r>
              <a:rPr lang="en-US" dirty="0"/>
              <a:t>SL/EL Catch or No Catch: Watch Feet FIRST, then Catch.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279861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Crew</a:t>
            </a:r>
            <a:r>
              <a:rPr lang="en-US" dirty="0"/>
              <a:t> of 5 Officials appears first , then a </a:t>
            </a:r>
            <a:r>
              <a:rPr lang="en-US" b="1" dirty="0"/>
              <a:t>Crew</a:t>
            </a:r>
            <a:r>
              <a:rPr lang="en-US" dirty="0"/>
              <a:t> of 4.  </a:t>
            </a:r>
          </a:p>
          <a:p>
            <a:endParaRPr lang="en-US" dirty="0"/>
          </a:p>
          <a:p>
            <a:r>
              <a:rPr lang="en-US" dirty="0"/>
              <a:t>To play the presentation, select “Slide Show” from the top of the screen, then click “From Beginning”.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Words highlighted in red </a:t>
            </a:r>
            <a:r>
              <a:rPr lang="en-US" dirty="0"/>
              <a:t>indicate changes this year.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To get out of a slide to see the notes &amp; motion, hit the “ESC” key.  To resume, click “From Current Slide” from the top menu.</a:t>
            </a:r>
          </a:p>
          <a:p>
            <a:endParaRPr lang="en-US" dirty="0"/>
          </a:p>
          <a:p>
            <a:r>
              <a:rPr lang="en-US" dirty="0"/>
              <a:t>For notes about each slide’s motion, print the “Notes Page.”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Presentation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Moment of Judgment: Use “Stop-N-Watch”.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Crew</a:t>
            </a:r>
            <a:r>
              <a:rPr lang="en-US" dirty="0"/>
              <a:t>: Keep head level &amp; swivel once ball is dead.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 </a:t>
            </a:r>
            <a:r>
              <a:rPr lang="en-US" u="sng" dirty="0"/>
              <a:t>ONLY</a:t>
            </a:r>
            <a:r>
              <a:rPr lang="en-US" dirty="0"/>
              <a:t> he/she throws a flag for Intentional Grounding.  Others will communicate to him/her.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BJ:</a:t>
            </a:r>
            <a:r>
              <a:rPr lang="en-US" dirty="0"/>
              <a:t> Stay between hashes until the ball is dead.  Is the “windshield wiper” – SL to SL.</a:t>
            </a:r>
          </a:p>
          <a:p>
            <a:endParaRPr lang="en-US" dirty="0"/>
          </a:p>
          <a:p>
            <a:r>
              <a:rPr lang="en-US" b="1" dirty="0"/>
              <a:t>Wing:</a:t>
            </a:r>
            <a:r>
              <a:rPr lang="en-US" dirty="0"/>
              <a:t> Must “open the door” to protect yourself when receiver moves between the numbers &amp; SL.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3684263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IP – BJ 5YDS Deep in EZ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80735" y="6535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152900" y="484036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09485" y="4829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38400" y="46442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1586" y="5452549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49189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5189" y="46921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2214" y="46817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47408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4130" y="46767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1586" y="46638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438400" y="42938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46514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18527" y="32952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66842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18430" y="40094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152900" y="42604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309485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47408" y="435493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2695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0186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717810" y="41461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962400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105801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198986" y="6391734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96480" y="4370019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51829" y="4380040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186616" y="1798891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77693" y="3302516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715886" y="4996936"/>
            <a:ext cx="2641" cy="16995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601586" y="488263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8" idx="6"/>
          </p:cNvCxnSpPr>
          <p:nvPr/>
        </p:nvCxnSpPr>
        <p:spPr>
          <a:xfrm>
            <a:off x="4808586" y="6696534"/>
            <a:ext cx="881430" cy="0"/>
          </a:xfrm>
          <a:prstGeom prst="line">
            <a:avLst/>
          </a:prstGeom>
          <a:ln w="3810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721168" y="3605749"/>
            <a:ext cx="2641" cy="10954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5624645" y="4612101"/>
            <a:ext cx="173020" cy="167614"/>
          </a:xfrm>
          <a:prstGeom prst="rect">
            <a:avLst/>
          </a:prstGeom>
          <a:noFill/>
        </p:spPr>
      </p:pic>
      <p:cxnSp>
        <p:nvCxnSpPr>
          <p:cNvPr id="70" name="Straight Connector 69"/>
          <p:cNvCxnSpPr/>
          <p:nvPr/>
        </p:nvCxnSpPr>
        <p:spPr>
          <a:xfrm flipV="1">
            <a:off x="4714468" y="3599848"/>
            <a:ext cx="1949021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56517" y="341813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3" name="Straight Connector 72"/>
          <p:cNvCxnSpPr/>
          <p:nvPr/>
        </p:nvCxnSpPr>
        <p:spPr>
          <a:xfrm flipV="1">
            <a:off x="7086600" y="4701153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38325" y="4679550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600" y="4513217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45949" y="4522419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5" name="Straight Connector 74"/>
          <p:cNvCxnSpPr/>
          <p:nvPr/>
        </p:nvCxnSpPr>
        <p:spPr>
          <a:xfrm flipV="1">
            <a:off x="3962400" y="2097789"/>
            <a:ext cx="1143401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67198" y="1916074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896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5" grpId="0" animBg="1"/>
      <p:bldP spid="4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BJ IP – Prevent Defense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sp>
        <p:nvSpPr>
          <p:cNvPr id="47" name="Oval 46"/>
          <p:cNvSpPr/>
          <p:nvPr/>
        </p:nvSpPr>
        <p:spPr>
          <a:xfrm>
            <a:off x="4466654" y="571220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1923" y="637506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90257" y="5440941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58539" y="432328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04208" y="1905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6112454" y="58247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54102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103054" y="552000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176924" y="57449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553270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054" y="539269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3750254" y="51792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311707" y="51792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998176" y="51792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796610" y="48218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76600" y="48036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176924" y="472250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705600" y="48218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76400" y="2590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2590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293723" y="25690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013785" y="2590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38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86399" y="602015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741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450200" y="4646858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370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4002916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8525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>
            <a:endCxn id="52" idx="5"/>
          </p:cNvCxnSpPr>
          <p:nvPr/>
        </p:nvCxnSpPr>
        <p:spPr>
          <a:xfrm>
            <a:off x="4678800" y="1365835"/>
            <a:ext cx="1612322" cy="321604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1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6096000" y="43867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94682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2613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600" y="408198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23212"/>
            <a:ext cx="1340190" cy="8577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094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4668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294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86399" y="602995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741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370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4002916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8525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>
            <a:endCxn id="52" idx="5"/>
          </p:cNvCxnSpPr>
          <p:nvPr/>
        </p:nvCxnSpPr>
        <p:spPr>
          <a:xfrm>
            <a:off x="4564500" y="1178217"/>
            <a:ext cx="1726622" cy="3403663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1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6096000" y="43867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94682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2613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600" y="408198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23212"/>
            <a:ext cx="1340190" cy="29804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3069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400" y="4094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28" idx="2"/>
          </p:cNvCxnSpPr>
          <p:nvPr/>
        </p:nvCxnSpPr>
        <p:spPr>
          <a:xfrm>
            <a:off x="897683" y="4103870"/>
            <a:ext cx="2683717" cy="105112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4668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201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86399" y="6017645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618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795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3990609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cxnSp>
        <p:nvCxnSpPr>
          <p:cNvPr id="13" name="Straight Connector 12"/>
          <p:cNvCxnSpPr>
            <a:endCxn id="28" idx="4"/>
          </p:cNvCxnSpPr>
          <p:nvPr/>
        </p:nvCxnSpPr>
        <p:spPr>
          <a:xfrm flipH="1">
            <a:off x="3695700" y="1178217"/>
            <a:ext cx="868800" cy="3132758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1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4450199" y="46961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82375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13831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600" y="40696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10905"/>
            <a:ext cx="1340190" cy="29804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2946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400" y="408237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4236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7294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95177" y="603793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199" y="45648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33159" y="44471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2" y="4014178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cxnSp>
        <p:nvCxnSpPr>
          <p:cNvPr id="13" name="Straight Connector 12"/>
          <p:cNvCxnSpPr>
            <a:endCxn id="52" idx="1"/>
          </p:cNvCxnSpPr>
          <p:nvPr/>
        </p:nvCxnSpPr>
        <p:spPr>
          <a:xfrm>
            <a:off x="4564499" y="1178217"/>
            <a:ext cx="1861356" cy="3287781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392377" y="44325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199" y="4105944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799" y="39374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599" y="409324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79" y="4134474"/>
            <a:ext cx="1340190" cy="29804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69" y="43182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399" y="410594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4" y="289651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Straight Connector 25"/>
          <p:cNvCxnSpPr>
            <a:endCxn id="51" idx="0"/>
          </p:cNvCxnSpPr>
          <p:nvPr/>
        </p:nvCxnSpPr>
        <p:spPr>
          <a:xfrm>
            <a:off x="4564499" y="1178217"/>
            <a:ext cx="1182960" cy="3268908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0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9" name="Straight Connector 28"/>
          <p:cNvCxnSpPr>
            <a:endCxn id="28" idx="2"/>
          </p:cNvCxnSpPr>
          <p:nvPr/>
        </p:nvCxnSpPr>
        <p:spPr>
          <a:xfrm>
            <a:off x="916131" y="4105944"/>
            <a:ext cx="2665268" cy="11430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67C54"/>
              </a:clrFrom>
              <a:clrTo>
                <a:srgbClr val="B67C5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599" y="3965930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99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PM (R&amp;R1):  Pass In Flat – “Stay Home”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440" y="435503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58892" y="1863355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00825" y="651989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67777" y="4316002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500977" y="44966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43200" y="449187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22959" y="50529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507522" y="49386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34177" y="47252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28581" y="449187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35606" y="44814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0800" y="4484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07522" y="44764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04978" y="446358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228037" y="4411807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49906" y="41697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53817" y="29807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57681" y="3797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84682" y="36566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500977" y="381031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24177" y="4228613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50800" y="41546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36087" y="41697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33578" y="41697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420829" y="37645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434177" y="4725217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44592" y="37645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4822186" y="2980703"/>
            <a:ext cx="1526391" cy="481929"/>
          </a:xfrm>
          <a:prstGeom prst="borderCallout1">
            <a:avLst>
              <a:gd name="adj1" fmla="val 18750"/>
              <a:gd name="adj2" fmla="val -8333"/>
              <a:gd name="adj3" fmla="val 83700"/>
              <a:gd name="adj4" fmla="val -61665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Turn to see Catch/No Catch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65722" y="3275015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770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1.50821E-6 L 8.05556E-6 -0.07287 L -0.01996 -0.03771 " pathEditMode="relative" ptsTypes="A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30696E-6 L -8.33333E-7 -0.14458 L -0.04531 -0.14458 " pathEditMode="relative" ptsTypes="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7495E-6 L -0.04948 -0.15013 " pathEditMode="relative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7.19408E-7 L 0.07848 -0.0050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-25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3294E-6 L -2.5E-6 0.09484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4.45755E-6 L -0.00069 -0.09901 " pathEditMode="relative" rAng="0" ptsTypes="AA">
                                      <p:cBhvr>
                                        <p:cTn id="35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9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5214E-6 L 0.00208 -0.10432 " pathEditMode="relative" rAng="0" ptsTypes="AA">
                                      <p:cBhvr>
                                        <p:cTn id="3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9901 L 0.04931 -0.0990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10432 L -0.08125 -0.1043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 animBg="1"/>
      <p:bldP spid="58" grpId="0" animBg="1"/>
      <p:bldP spid="9" grpId="0" animBg="1"/>
      <p:bldP spid="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Short Pass – 5YD Drop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447800" y="4077235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048000"/>
            <a:ext cx="445770" cy="557212"/>
          </a:xfrm>
          <a:prstGeom prst="rect">
            <a:avLst/>
          </a:prstGeom>
        </p:spPr>
      </p:pic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4" y="22098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Line Callout 1 40"/>
          <p:cNvSpPr/>
          <p:nvPr/>
        </p:nvSpPr>
        <p:spPr>
          <a:xfrm>
            <a:off x="1289161" y="5829962"/>
            <a:ext cx="1526391" cy="681567"/>
          </a:xfrm>
          <a:prstGeom prst="borderCallout1">
            <a:avLst>
              <a:gd name="adj1" fmla="val 52862"/>
              <a:gd name="adj2" fmla="val -1327"/>
              <a:gd name="adj3" fmla="val -181654"/>
              <a:gd name="adj4" fmla="val -57374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5 yds. from catch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147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2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21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2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2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2.9771E-6 L -0.00417 -0.12214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0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69 -0.12098 L -0.00069 -0.29863 " pathEditMode="relative" rAng="0" ptsTypes="AA">
                                      <p:cBhvr>
                                        <p:cTn id="41" dur="12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33333E-6 -0.11527 L 3.33333E-6 -0.29305 " pathEditMode="relative" rAng="0" ptsTypes="AA">
                                      <p:cBhvr>
                                        <p:cTn id="43" dur="1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29305 L -0.10625 -0.29305 " pathEditMode="relative" rAng="0" ptsTypes="AA">
                                      <p:cBhvr>
                                        <p:cTn id="46" dur="14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12239 0.07268 " pathEditMode="relative" rAng="0" ptsTypes="AA">
                                      <p:cBhvr>
                                        <p:cTn id="54" dur="12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0" grpId="0" animBg="1"/>
      <p:bldP spid="41" grpId="0" animBg="1"/>
      <p:bldP spid="41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 (R&amp;R3):  Long Pass – Turn &amp; Burn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grpSp>
        <p:nvGrpSpPr>
          <p:cNvPr id="79" name="Group 78"/>
          <p:cNvGrpSpPr/>
          <p:nvPr/>
        </p:nvGrpSpPr>
        <p:grpSpPr>
          <a:xfrm rot="16200000">
            <a:off x="5791200" y="1477433"/>
            <a:ext cx="228600" cy="228600"/>
            <a:chOff x="7586630" y="5105400"/>
            <a:chExt cx="228600" cy="228600"/>
          </a:xfrm>
        </p:grpSpPr>
        <p:sp>
          <p:nvSpPr>
            <p:cNvPr id="80" name="Oval 79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1" name="Picture 28" descr="MCj019882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23152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A7A56"/>
              </a:clrFrom>
              <a:clrTo>
                <a:srgbClr val="BA7A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908094"/>
            <a:ext cx="748860" cy="499567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856637"/>
            <a:ext cx="748860" cy="499567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6238321"/>
            <a:ext cx="748860" cy="49956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89" y="3567370"/>
            <a:ext cx="748860" cy="49956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89" y="4184131"/>
            <a:ext cx="748860" cy="49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75 0.00694 L 0.25833 -0.31528 " pathEditMode="relative" rAng="0" ptsTypes="AA">
                                      <p:cBhvr>
                                        <p:cTn id="17" dur="3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1611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173 0.00671 L 0.09879 0.00671 L 0.1908 -0.08518 " pathEditMode="relative" rAng="0" ptsTypes="AAA">
                                      <p:cBhvr>
                                        <p:cTn id="23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995 L 0.07431 -0.0754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328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33333E-6 L 0.03333 3.33333E-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4.44444E-6 L 0.03334 4.44444E-6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677 0.00324 L 0.09479 -0.1046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539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104 0.00949 L -0.08368 -0.1099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2" y="-597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333 -4.81481E-6 L 0.03316 -0.1571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4582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Mechanics: Crew of 5 Officials </a:t>
            </a:r>
            <a:br>
              <a:rPr lang="en-US" dirty="0"/>
            </a:br>
            <a:endParaRPr lang="en-US" dirty="0"/>
          </a:p>
        </p:txBody>
      </p:sp>
      <p:pic>
        <p:nvPicPr>
          <p:cNvPr id="2" name="Picture 3" descr="D:\Profiles\brigati\AppData\Local\Microsoft\Windows\Temporary Internet Files\Content.IE5\49948W9S\MC9000196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868" y="1696062"/>
            <a:ext cx="3902044" cy="3468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Ineligible Illegally Downfield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40" y="6322067"/>
            <a:ext cx="411628" cy="39652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80" y="3607171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33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8715 0.004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20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1.38889E-6 -3.7037E-7 L 0.04462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-3.7037E-6 L 0.10486 -3.7037E-6 L 0.20086 0.05255 " pathEditMode="relative" rAng="0" ptsTypes="AAA">
                                      <p:cBhvr>
                                        <p:cTn id="21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26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-3.33333E-6 L 0.07778 0.00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4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53 0.1625 L 0.25 0.4291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26" y="1333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0.00746 0.00486 L 0.02326 -0.056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310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0.04115 0.00255 L 0.01701 0.043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3" grpId="0" animBg="1"/>
      <p:bldP spid="73" grpId="0" animBg="1"/>
      <p:bldP spid="7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Cross Field Mechanics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4" y="2139365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11249" y="40882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6800" y="4970071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Oval 47"/>
          <p:cNvSpPr/>
          <p:nvPr/>
        </p:nvSpPr>
        <p:spPr>
          <a:xfrm>
            <a:off x="2896372" y="58517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183756" y="48049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136900" y="44148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219200" y="4088229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479491" y="49700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828356"/>
            <a:ext cx="445770" cy="5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0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2.22222E-6 0.094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88889E-6 3.33333E-6 L -8.88889E-6 -0.19399 L -0.11841 -0.19514 " pathEditMode="relative" ptsTypes="AAA">
                                      <p:cBhvr>
                                        <p:cTn id="8" dur="2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22222E-6 0.09422 L -0.20972 -0.17245 " pathEditMode="relative" rAng="0" ptsTypes="AA">
                                      <p:cBhvr>
                                        <p:cTn id="10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6" y="-1333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2.96296E-6 L -1.66667E-6 -0.09121 L -0.15642 0.06065 " pathEditMode="relative" ptsTypes="AAA">
                                      <p:cBhvr>
                                        <p:cTn id="12" dur="44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0191 -0.0081 L -0.06892 0.06806 " pathEditMode="relative" rAng="0" ptsTypes="AA">
                                      <p:cBhvr>
                                        <p:cTn id="20" dur="1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379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4.44444E-6 L 3.33333E-6 -0.18194 " pathEditMode="relative" rAng="0" ptsTypes="AA">
                                      <p:cBhvr>
                                        <p:cTn id="22" dur="2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1.48148E-6 L -1.11111E-6 -0.1099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-1.11111E-6 -0.11018 L -0.00069 -0.0321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88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5E-6 -1.85185E-6 L -0.10573 0.0828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8194 L -0.21459 -0.1819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3217 L -1.11111E-6 -0.1879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R – Preventive Officiating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A7A57"/>
              </a:clrFrom>
              <a:clrTo>
                <a:srgbClr val="BA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5" y="2057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2470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1327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49192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Oval Callout 1"/>
          <p:cNvSpPr/>
          <p:nvPr/>
        </p:nvSpPr>
        <p:spPr>
          <a:xfrm>
            <a:off x="4478291" y="5395180"/>
            <a:ext cx="1656206" cy="1001387"/>
          </a:xfrm>
          <a:prstGeom prst="wedgeEllipseCallout">
            <a:avLst>
              <a:gd name="adj1" fmla="val -35147"/>
              <a:gd name="adj2" fmla="val 74336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Ball’s Away!</a:t>
            </a:r>
          </a:p>
        </p:txBody>
      </p:sp>
      <p:sp>
        <p:nvSpPr>
          <p:cNvPr id="40" name="Line Callout 1 39"/>
          <p:cNvSpPr/>
          <p:nvPr/>
        </p:nvSpPr>
        <p:spPr>
          <a:xfrm>
            <a:off x="2666644" y="5715000"/>
            <a:ext cx="1526391" cy="681567"/>
          </a:xfrm>
          <a:prstGeom prst="borderCallout1">
            <a:avLst>
              <a:gd name="adj1" fmla="val 22264"/>
              <a:gd name="adj2" fmla="val 104822"/>
              <a:gd name="adj3" fmla="val 159634"/>
              <a:gd name="adj4" fmla="val 129701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with QB</a:t>
            </a:r>
          </a:p>
          <a:p>
            <a:pPr algn="ctr"/>
            <a:r>
              <a:rPr lang="en-US" sz="1100" dirty="0"/>
              <a:t>Don’t be a Head </a:t>
            </a:r>
            <a:r>
              <a:rPr lang="en-US" sz="1100" dirty="0" err="1"/>
              <a:t>Wagger</a:t>
            </a:r>
            <a:r>
              <a:rPr lang="en-US" sz="1100" dirty="0"/>
              <a:t>!</a:t>
            </a:r>
          </a:p>
        </p:txBody>
      </p:sp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093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PM:  R &amp; Wings – Backward 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956"/>
              </a:clrFrom>
              <a:clrTo>
                <a:srgbClr val="B979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5" y="2057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4473" y="48990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94473" y="54864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51478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" y="4356760"/>
            <a:ext cx="594400" cy="5889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467144" y="4365022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319265" y="6277995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Oval Callout 37"/>
          <p:cNvSpPr/>
          <p:nvPr/>
        </p:nvSpPr>
        <p:spPr>
          <a:xfrm>
            <a:off x="457200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39" name="Oval Callout 38"/>
          <p:cNvSpPr/>
          <p:nvPr/>
        </p:nvSpPr>
        <p:spPr>
          <a:xfrm>
            <a:off x="7602491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41" name="Oval Callout 40"/>
          <p:cNvSpPr/>
          <p:nvPr/>
        </p:nvSpPr>
        <p:spPr>
          <a:xfrm>
            <a:off x="4471503" y="5715000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</p:spTree>
    <p:extLst>
      <p:ext uri="{BB962C8B-B14F-4D97-AF65-F5344CB8AC3E}">
        <p14:creationId xmlns:p14="http://schemas.microsoft.com/office/powerpoint/2010/main" val="85064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03842 " pathEditMode="relative" rAng="0" ptsTypes="AA">
                                      <p:cBhvr>
                                        <p:cTn id="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3842 L 0.24861 0.0828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PM:  R &amp; U – Passer Beyond LOS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455" y="4718828"/>
            <a:ext cx="411628" cy="3965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32" y="4520567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0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3.33333E-6 4.44444E-6 L -0.075 0.0057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7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7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-3.7037E-6 L 0.10486 -3.7037E-6 L 0.20086 0.05255 " pathEditMode="relative" rAng="0" ptsTypes="AAA">
                                      <p:cBhvr>
                                        <p:cTn id="23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261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37 L -0.00174 0.08356 C -0.00174 0.11944 0.03003 0.16296 0.05573 0.16296 L 0.11319 0.16296 " pathEditMode="relative" rAng="16200000" ptsTypes="FfFF">
                                      <p:cBhvr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47" y="796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4497 0.1625 -0.02084 0.1625 L 0.03333 0.1625 " pathEditMode="relative" rAng="16200000" ptsTypes="FfFF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777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976 0.16643 L 0.48976 0.1775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2222E-6 L 0.20642 0.0261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129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579 L -0.05833 0.116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U – Trapped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A7A57"/>
              </a:clrFrom>
              <a:clrTo>
                <a:srgbClr val="BA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4" y="2133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09" y="4029383"/>
            <a:ext cx="944028" cy="53162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" y="4226156"/>
            <a:ext cx="944028" cy="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14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4.07407E-6 L -0.11406 0.07268 " pathEditMode="relative" rAng="0" ptsTypes="AA">
                                      <p:cBhvr>
                                        <p:cTn id="24" dur="12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363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77778E-6 2.59259E-6 L -0.15173 -0.0039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-20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Intentional Grounding</a:t>
            </a:r>
            <a:endParaRPr lang="en-US" sz="3600" dirty="0"/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403" y="4800600"/>
            <a:ext cx="411628" cy="396522"/>
          </a:xfrm>
          <a:prstGeom prst="rect">
            <a:avLst/>
          </a:prstGeom>
        </p:spPr>
      </p:pic>
      <p:sp>
        <p:nvSpPr>
          <p:cNvPr id="36" name="Oval Callout 35"/>
          <p:cNvSpPr/>
          <p:nvPr/>
        </p:nvSpPr>
        <p:spPr>
          <a:xfrm>
            <a:off x="2955913" y="532623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There was no receiver in the area</a:t>
            </a:r>
          </a:p>
        </p:txBody>
      </p:sp>
    </p:spTree>
    <p:extLst>
      <p:ext uri="{BB962C8B-B14F-4D97-AF65-F5344CB8AC3E}">
        <p14:creationId xmlns:p14="http://schemas.microsoft.com/office/powerpoint/2010/main" val="270981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-3.7037E-6 L 0.10486 -3.7037E-6 L 0.20086 0.05255 " pathEditMode="relative" rAng="0" ptsTypes="AAA">
                                      <p:cBhvr>
                                        <p:cTn id="21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26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11111E-6 -4.44444E-6 L -0.05833 0.1944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972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E-6 -2.22222E-6 L -0.03785 0.0504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25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7 0.16273 L 0.14166 0.436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6476 0.056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284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28 -0.00231 L -0.06615 -0.0745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"/>
                            </p:stCondLst>
                            <p:childTnLst>
                              <p:par>
                                <p:cTn id="4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44 L 0.05695 -0.0023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  <p:bldP spid="75" grpId="0" animBg="1"/>
      <p:bldP spid="76" grpId="0" animBg="1"/>
      <p:bldP spid="36" grpId="0" animBg="1"/>
      <p:bldP spid="3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Wing</a:t>
            </a:r>
            <a:r>
              <a:rPr lang="en-US" dirty="0"/>
              <a:t>: When runner goes OOB, turn &amp; look OOB.  Watch players return to the field.</a:t>
            </a:r>
          </a:p>
          <a:p>
            <a:endParaRPr lang="en-US" dirty="0"/>
          </a:p>
          <a:p>
            <a:r>
              <a:rPr lang="en-US" b="1" dirty="0"/>
              <a:t>Crew</a:t>
            </a:r>
            <a:r>
              <a:rPr lang="en-US" dirty="0"/>
              <a:t>: Important to keep head level &amp; swivel once ball is dead.</a:t>
            </a:r>
          </a:p>
          <a:p>
            <a:endParaRPr lang="en-US" dirty="0"/>
          </a:p>
          <a:p>
            <a:r>
              <a:rPr lang="en-US" dirty="0"/>
              <a:t>Keys: Watch the A tackle &amp; guard – fire out = run play.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R/HL/LJ/BJ</a:t>
            </a:r>
            <a:r>
              <a:rPr lang="en-US" dirty="0"/>
              <a:t>:  When space permits STOP 5 YDS from the pile of players to better see dead ball action.</a:t>
            </a:r>
          </a:p>
          <a:p>
            <a:endParaRPr lang="en-US" dirty="0"/>
          </a:p>
          <a:p>
            <a:r>
              <a:rPr lang="en-US" b="1" dirty="0"/>
              <a:t>BJ:</a:t>
            </a:r>
            <a:r>
              <a:rPr lang="en-US" dirty="0"/>
              <a:t> Stay between the hashes during the run, then hustle to the SL as needed once the ball is dead.</a:t>
            </a:r>
          </a:p>
          <a:p>
            <a:endParaRPr lang="en-US" dirty="0"/>
          </a:p>
          <a:p>
            <a:r>
              <a:rPr lang="en-US" dirty="0"/>
              <a:t>Point of Attack (POA): Where the action is &amp; your concentration.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Mechanics (RUM) POE</a:t>
            </a:r>
          </a:p>
        </p:txBody>
      </p:sp>
    </p:spTree>
    <p:extLst>
      <p:ext uri="{BB962C8B-B14F-4D97-AF65-F5344CB8AC3E}">
        <p14:creationId xmlns:p14="http://schemas.microsoft.com/office/powerpoint/2010/main" val="36568513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RUM:  Run to SL:  “Open Door”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2654" t="-649" r="26668" b="-73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02029" y="31872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B56"/>
              </a:clrFrom>
              <a:clrTo>
                <a:srgbClr val="B97B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413648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52918" y="1295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166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34200" y="412436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370165" y="455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82029" y="43423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74968" y="45709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78496" y="51051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78496" y="452378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26099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2099" y="433332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09124" y="432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4318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1040" y="43178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78496" y="43050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201555" y="425325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60668" y="4221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023424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43752" y="363841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595340" y="365058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23736" y="38127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598765" y="3928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4318" y="3996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09605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7096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65465" y="510513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255865" y="351468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295437" y="293644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1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20365 -0.08634 L -0.2408 -0.19259 L -0.25469 -0.36898 " pathEditMode="relative" ptsTypes="AAAA">
                                      <p:cBhvr>
                                        <p:cTn id="21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33333E-6 2.59259E-6 L -0.25625 -0.0449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12" y="-224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93889E-18 2.22222E-6 L 6.93889E-18 0.0944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4.07407E-6 L -0.14792 -0.15926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-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6.93889E-18 0.09444 L 6.93889E-18 -0.238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14792 -0.15926 L -0.14792 -0.2370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12778 -0.05671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89" y="-28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12778 -0.05671 L -0.12569 -0.2317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7778E-6 -3.7037E-6 L -0.11077 0.0171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8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VCM Definition: Winning Team HC informs officials we are “going to take a knee”.  Opponent is out of team time-outs or tells </a:t>
            </a:r>
            <a:r>
              <a:rPr lang="en-US" sz="2800" b="1" dirty="0"/>
              <a:t>Wing</a:t>
            </a:r>
            <a:r>
              <a:rPr lang="en-US" sz="2800" dirty="0"/>
              <a:t> that we will not use them.  Winning Team is ahead by 9 or more points.</a:t>
            </a:r>
          </a:p>
          <a:p>
            <a:endParaRPr lang="en-US" sz="2800" dirty="0"/>
          </a:p>
          <a:p>
            <a:r>
              <a:rPr lang="en-US" sz="2800" b="1" dirty="0"/>
              <a:t>Crew</a:t>
            </a:r>
            <a:r>
              <a:rPr lang="en-US" sz="2800" dirty="0"/>
              <a:t>:  If Winning Team HC is winning by 8 points or less, inform teams to Defend Themselves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Communication:  Inform losing team HC.</a:t>
            </a:r>
          </a:p>
          <a:p>
            <a:endParaRPr lang="en-US" sz="2800" dirty="0"/>
          </a:p>
          <a:p>
            <a:r>
              <a:rPr lang="en-US" sz="2800" b="1" dirty="0"/>
              <a:t>R</a:t>
            </a:r>
            <a:r>
              <a:rPr lang="en-US" sz="2800" dirty="0"/>
              <a:t>:  Inform QB that he/she MUST take a knee.</a:t>
            </a:r>
          </a:p>
          <a:p>
            <a:pPr marL="109728" indent="0">
              <a:buNone/>
            </a:pPr>
            <a:endParaRPr lang="en-US" sz="2800" dirty="0"/>
          </a:p>
          <a:p>
            <a:r>
              <a:rPr lang="en-US" sz="2800" b="1" dirty="0"/>
              <a:t>Crew</a:t>
            </a:r>
            <a:r>
              <a:rPr lang="en-US" sz="2800" dirty="0"/>
              <a:t>:  All pinch in close. Inform both teams.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Victory Mechanics (VCM) POE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6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GLM: Defined as snap touching +10YL to GL.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 IP: Important to be 2 YDS OOB at the Snap.</a:t>
            </a:r>
          </a:p>
          <a:p>
            <a:endParaRPr lang="en-US" dirty="0"/>
          </a:p>
          <a:p>
            <a:r>
              <a:rPr lang="en-US" b="1" dirty="0"/>
              <a:t>Wings:</a:t>
            </a:r>
            <a:r>
              <a:rPr lang="en-US" dirty="0"/>
              <a:t> Must Pivot at GL when Runner goes into EZ.</a:t>
            </a:r>
          </a:p>
          <a:p>
            <a:endParaRPr lang="en-US" dirty="0"/>
          </a:p>
          <a:p>
            <a:r>
              <a:rPr lang="en-US" dirty="0"/>
              <a:t>There MUST be an official on the GL when the FB crosses the GL.</a:t>
            </a:r>
          </a:p>
          <a:p>
            <a:endParaRPr lang="en-US" dirty="0"/>
          </a:p>
          <a:p>
            <a:r>
              <a:rPr lang="en-US" dirty="0"/>
              <a:t>“Let your mind digest what your eyes have seen” before signaling TD.</a:t>
            </a:r>
          </a:p>
          <a:p>
            <a:endParaRPr lang="en-US" dirty="0"/>
          </a:p>
          <a:p>
            <a:r>
              <a:rPr lang="en-US" dirty="0"/>
              <a:t>Do NOT mirror TD.  Signal TD </a:t>
            </a:r>
            <a:r>
              <a:rPr lang="en-US" u="sng" dirty="0"/>
              <a:t>ONLY</a:t>
            </a:r>
            <a:r>
              <a:rPr lang="en-US" dirty="0"/>
              <a:t> if you see it.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Line Mechanics (GLM) POE: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Victory Mechanics (VCM)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50000" t="-240" r="17798" b="-48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9439" y="434694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06636" y="2438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943600" y="434215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3193263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055041" y="4727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5555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478644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85669" y="44402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700863" y="444330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357585" y="44351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55041" y="44223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4078100" y="4370568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899969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67000" y="392866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419144" y="365477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050310" y="5943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574009" y="38465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671369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069006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700863" y="41133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486150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283641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010940" y="3482640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5108954" y="410580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169341" y="36179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5785" y="349301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79813" y="54102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5935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Mechanics: Crew of 4 Officials 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N:\profiles\brigati\AppData\Local\Microsoft\Windows\Temporary Internet Files\Content.IE5\FO6UQ75W\MC9004400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752600"/>
            <a:ext cx="2768685" cy="28888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GLM:  Defined as snap touching +10YL to GL.</a:t>
            </a:r>
          </a:p>
          <a:p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 IP: Important to be 2 YDS OOB at the Snap.</a:t>
            </a:r>
          </a:p>
          <a:p>
            <a:endParaRPr lang="en-US" dirty="0"/>
          </a:p>
          <a:p>
            <a:r>
              <a:rPr lang="en-US" b="1" dirty="0"/>
              <a:t>U</a:t>
            </a:r>
            <a:r>
              <a:rPr lang="en-US" dirty="0"/>
              <a:t>:  Your IP is on the EL for better coverage.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Wings:</a:t>
            </a:r>
            <a:r>
              <a:rPr lang="en-US" dirty="0"/>
              <a:t> Must Pivot at GL when Runner goes into EZ.</a:t>
            </a:r>
          </a:p>
          <a:p>
            <a:endParaRPr lang="en-US" dirty="0"/>
          </a:p>
          <a:p>
            <a:r>
              <a:rPr lang="en-US" dirty="0"/>
              <a:t>There MUST be an official on the GL when the FB crosses the GL.</a:t>
            </a:r>
          </a:p>
          <a:p>
            <a:endParaRPr lang="en-US" dirty="0"/>
          </a:p>
          <a:p>
            <a:r>
              <a:rPr lang="en-US" dirty="0"/>
              <a:t>Do NOT mirror TD. Signal TD ONLY if you see it.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Line Mechanics (GLM) POE</a:t>
            </a:r>
          </a:p>
        </p:txBody>
      </p:sp>
    </p:spTree>
    <p:extLst>
      <p:ext uri="{BB962C8B-B14F-4D97-AF65-F5344CB8AC3E}">
        <p14:creationId xmlns:p14="http://schemas.microsoft.com/office/powerpoint/2010/main" val="25994846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(R&amp;R1):  +10YL to +5YL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94746" y="123709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4050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02068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40386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797266" y="44374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38500" y="441545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28800" y="41811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5597" y="49911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05597" y="44097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53200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9200" y="42192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6225" y="4208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1419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8141" y="420382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5597" y="41910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28656" y="4139222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28800" y="38209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50525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22538" y="282241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70853" y="352437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22441" y="35365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67500" y="35567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238500" y="34711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51419" y="38820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6706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4197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592566" y="4991100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950421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6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22831E-6 L 0.10417 -1.22831E-6 C 0.15087 -1.22831E-6 0.20833 -0.04302 0.20833 -0.07772 L 0.20833 -0.155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777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556E-7 2.23225E-6 L 0.05243 0.0039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245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263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452 L -0.05625 -0.02452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637 L 0.14375 -0.02637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(R&amp;R2):  +5YL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65634" y="123002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A7959"/>
              </a:clrFrom>
              <a:clrTo>
                <a:srgbClr val="BA795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96328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03389" y="38661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516240" y="3882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5253" y="36657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11720" y="44197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1720" y="38384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324600" y="362110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35323" y="36479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42348" y="3637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7542" y="364062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14264" y="36324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11720" y="36196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246263" y="3564148"/>
            <a:ext cx="173020" cy="167614"/>
          </a:xfrm>
          <a:prstGeom prst="rect">
            <a:avLst/>
          </a:prstGeom>
          <a:noFill/>
        </p:spPr>
      </p:pic>
      <p:sp>
        <p:nvSpPr>
          <p:cNvPr id="21" name="Oval 20"/>
          <p:cNvSpPr/>
          <p:nvPr/>
        </p:nvSpPr>
        <p:spPr>
          <a:xfrm>
            <a:off x="632460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624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37504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676400" y="3096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3360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50724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774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980857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223204" y="4419763"/>
            <a:ext cx="228600" cy="228600"/>
            <a:chOff x="7586630" y="5105400"/>
            <a:chExt cx="228600" cy="228600"/>
          </a:xfrm>
        </p:grpSpPr>
        <p:sp>
          <p:nvSpPr>
            <p:cNvPr id="34" name="Oval 33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23" name="Oval 22"/>
          <p:cNvSpPr/>
          <p:nvPr/>
        </p:nvSpPr>
        <p:spPr>
          <a:xfrm>
            <a:off x="4387923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978 L 0.00225 0.1235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555 L 0.10678 -0.00555 C 0.15382 -0.00555 0.21181 -0.05019 0.21181 -0.08605 L 0.21181 -0.1665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805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2.28314E-6 L 0.08264 0.038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467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485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672 L -0.18958 -0.04672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857 L 0.10209 -0.0485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GLM (R&amp;R2):  Wings Pinch – Field of Play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554" y="1143000"/>
            <a:ext cx="472069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27588" y="5521575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4504E-6 L 0.00018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1 L -0.10417 0.01111 C -0.15104 0.01111 -0.20833 -0.05394 -0.20833 -0.10509 L -0.20833 -0.221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-1162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3993 0.0425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2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352 L 0.00018 -0.1013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00018 -0.1029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139 L -0.13316 -0.1013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312 L 0.32518 -0.1028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Wings Pinch on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35411" y="125974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77C54"/>
              </a:clrFrom>
              <a:clrTo>
                <a:srgbClr val="B77C5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3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87" y="2296698"/>
            <a:ext cx="47949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7" y="2335430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5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14203E-6 L -0.10556 -2.14203E-6 C -0.15261 -2.14203E-6 -0.21007 -0.07124 -0.21007 -0.12722 L -0.21007 -0.254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3" y="-127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566 0.0092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41499E-6 L -0.20017 -2.4149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80985E-6 L 0.21336 -0.0041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6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Runner at Pylon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35411" y="128342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B7957"/>
              </a:clrFrom>
              <a:clrTo>
                <a:srgbClr val="BB79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3" y="5543347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7365" y="28713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699591" y="28603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02" y="2378603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3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 L 0.20833 -0.0323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-2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-0.03239 L 0.29913 -0.29887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332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4208E-6 L 0.13819 0.01064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10" y="53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12352 L 0.03351 -0.1235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20018 -0.1251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EL &amp; SL Corner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53166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7620000" y="36312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448181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714066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819400" y="396781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10533" y="41274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02202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34136" y="366939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41161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6355" y="366206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13077" y="36539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10533" y="364110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19400" y="33810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91400" y="327879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86736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36317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761013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75213" y="31177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3241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989613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49537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9655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79670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5645076" y="3585589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595088" y="1330617"/>
            <a:ext cx="1997592" cy="1656207"/>
            <a:chOff x="6595088" y="1330617"/>
            <a:chExt cx="1997592" cy="1656207"/>
          </a:xfrm>
        </p:grpSpPr>
        <p:cxnSp>
          <p:nvCxnSpPr>
            <p:cNvPr id="7" name="Straight Connector 6"/>
            <p:cNvCxnSpPr/>
            <p:nvPr/>
          </p:nvCxnSpPr>
          <p:spPr>
            <a:xfrm flipH="1" flipV="1">
              <a:off x="6705600" y="1330617"/>
              <a:ext cx="457200" cy="101454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8187711" y="2575062"/>
              <a:ext cx="404969" cy="32053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595088" y="2323827"/>
              <a:ext cx="1592623" cy="66299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Eye Contact</a:t>
              </a:r>
            </a:p>
          </p:txBody>
        </p:sp>
      </p:grp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000" y="1143000"/>
            <a:ext cx="473177" cy="37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111" y="2375441"/>
            <a:ext cx="479498" cy="7197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313" y="864229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2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46588E-6 L -0.00191 0.0872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337E-6 L 0.04584 -0.30142 " pathEditMode="relative" rAng="0" ptsTypes="AA">
                                      <p:cBhvr>
                                        <p:cTn id="13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508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3937E-6 L 0.04584 -0.21674 " pathEditMode="relative" rAng="0" ptsTypes="AA">
                                      <p:cBhvr>
                                        <p:cTn id="15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084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191 0.08721 L 0.26493 -0.29031 " pathEditMode="relative" rAng="0" ptsTypes="AA">
                                      <p:cBhvr>
                                        <p:cTn id="17" dur="1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1887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38889E-6 3.1344E-6 L 0.24913 -0.0050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RM:  Defined as snap is inside the -10YL.</a:t>
            </a:r>
          </a:p>
          <a:p>
            <a:endParaRPr lang="en-US" dirty="0"/>
          </a:p>
          <a:p>
            <a:r>
              <a:rPr lang="en-US" dirty="0"/>
              <a:t>R&amp;R1 is from the GL to the -5YL.</a:t>
            </a:r>
          </a:p>
          <a:p>
            <a:endParaRPr lang="en-US" dirty="0"/>
          </a:p>
          <a:p>
            <a:r>
              <a:rPr lang="en-US" b="1" dirty="0"/>
              <a:t>R &amp; Wings</a:t>
            </a:r>
            <a:r>
              <a:rPr lang="en-US" dirty="0"/>
              <a:t>:  MUST communicate by hand signals on every down – who has the GL.</a:t>
            </a:r>
          </a:p>
          <a:p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 IP is always on EL.  If it is R&amp;R1 or 2 the </a:t>
            </a:r>
            <a:r>
              <a:rPr lang="en-US" b="1" dirty="0"/>
              <a:t>R</a:t>
            </a:r>
            <a:r>
              <a:rPr lang="en-US" dirty="0"/>
              <a:t> will </a:t>
            </a:r>
            <a:r>
              <a:rPr lang="en-US" u="sng" dirty="0"/>
              <a:t>NEVER</a:t>
            </a:r>
            <a:r>
              <a:rPr lang="en-US" dirty="0"/>
              <a:t> call a safety.  The </a:t>
            </a:r>
            <a:r>
              <a:rPr lang="en-US" b="1" dirty="0"/>
              <a:t>Wings</a:t>
            </a:r>
            <a:r>
              <a:rPr lang="en-US" dirty="0"/>
              <a:t> will call it!</a:t>
            </a:r>
          </a:p>
          <a:p>
            <a:endParaRPr lang="en-US" dirty="0"/>
          </a:p>
          <a:p>
            <a:r>
              <a:rPr lang="en-US" dirty="0"/>
              <a:t>MUST have a </a:t>
            </a:r>
            <a:r>
              <a:rPr lang="en-US" b="1" dirty="0"/>
              <a:t>Wing</a:t>
            </a:r>
            <a:r>
              <a:rPr lang="en-US" dirty="0"/>
              <a:t> on GL when FB crosses GL.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Reverse Mechanics (RM) POE</a:t>
            </a:r>
          </a:p>
        </p:txBody>
      </p:sp>
    </p:spTree>
    <p:extLst>
      <p:ext uri="{BB962C8B-B14F-4D97-AF65-F5344CB8AC3E}">
        <p14:creationId xmlns:p14="http://schemas.microsoft.com/office/powerpoint/2010/main" val="52693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(R&amp;R1):  +10YL to +5YL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61913" y="304800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4050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88389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40386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797266" y="44374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38500" y="441545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28800" y="41811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5597" y="49911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05597" y="44097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53200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9200" y="42192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6225" y="4208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1419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8141" y="420382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5597" y="41910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28656" y="4139222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28800" y="38209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50525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22538" y="282241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70853" y="352437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22441" y="35365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67500" y="35567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238500" y="34711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51419" y="38820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6706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4197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592566" y="4991100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950421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22831E-6 L 0.10417 -1.22831E-6 C 0.15087 -1.22831E-6 0.20833 -0.04302 0.20833 -0.07772 L 0.20833 -0.155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777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556E-7 2.23225E-6 L 0.05243 0.0039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245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263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452 L -0.05625 -0.02452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637 L 0.14375 -0.02637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RM (R&amp;R1):  -5YL to GL; Wings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46119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87C58"/>
              </a:clrFrom>
              <a:clrTo>
                <a:srgbClr val="B87C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35881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418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850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63622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8610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4042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8229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632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6220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6170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6041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814259" y="4552421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3972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323561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93757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94975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9699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41171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42952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404299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4246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746E-6 L 0.00226 0.0427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12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5859E-6 L 0.00209 0.0508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64724E-6 L -0.11441 -4.64724E-6 C -0.1658 -4.64724E-6 -0.22864 -0.03516 -0.22864 -0.06338 L -0.22864 -0.1267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-633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3.7127E-6 L -0.06649 0.0048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4279 L 0.00243 0.0101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4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5089 L 0.00209 0.01758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1019 L -0.05382 0.0101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759 L 0.09167 0.0175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RM (R&amp;R1):  -5YL to GL; Safety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10606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003684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5773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063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4955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28109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5059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0491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4678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2773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2669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26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2490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814259" y="4197290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0421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2880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58244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5946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6148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37619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39401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049168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0695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228" y="4419066"/>
            <a:ext cx="39672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03" y="4422986"/>
            <a:ext cx="39672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8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0.00382 0.0939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469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033 0.1048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1111 L -0.1132 0.01111 C -0.16441 0.01111 -0.22691 0.00023 -0.22691 -0.00787 L -0.22691 -0.02685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-189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-3.7037E-6 L -0.0684 0.104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13333 -3.7037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5747 -0.0016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RM (R&amp;R1):  -5YL to GL; Read QB &amp; RB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4" y="-578765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302162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77B59"/>
              </a:clrFrom>
              <a:clrTo>
                <a:srgbClr val="B77B5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94253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957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44111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4159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442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9647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43833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419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41825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41774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41646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78689" y="4112844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8568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7960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360264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75789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8556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964722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621470" y="36907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0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6838E-6 L 0.00208 0.10942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45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3.40042E-7 L 0.00208 0.11173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57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226E-6 L 0.10226 1.226E-6 C 0.14809 1.226E-6 0.20451 -0.05274 0.20451 -0.09276 L 0.20451 -0.1848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925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61111E-6 -2.08189E-8 L -0.03316 -0.011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55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1173 L 0.00208 -0.04372 " pathEditMode="relative" rAng="0" ptsTypes="AA">
                                      <p:cBhvr>
                                        <p:cTn id="28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0942 L 0.00208 -0.04603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04603 L -0.08125 -0.0460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4372 L 0.0625 -0.04303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RM (R&amp;R2):  -10YL to -5YL; </a:t>
            </a:r>
            <a:r>
              <a:rPr lang="en-US" sz="2800" b="0" dirty="0">
                <a:solidFill>
                  <a:schemeClr val="tx1"/>
                </a:solidFill>
              </a:rPr>
              <a:t>Wings</a:t>
            </a:r>
            <a:r>
              <a:rPr lang="en-US" sz="2800" dirty="0">
                <a:solidFill>
                  <a:schemeClr val="tx1"/>
                </a:solidFill>
              </a:rPr>
              <a:t> 1 Step Back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4" y="-499637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241249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33340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348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38019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35505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38123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355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37742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35837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35733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35683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3555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78689" y="350371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24773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186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29935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1487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2465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35559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810682" y="292298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33333E-6 -1.48148E-6 L 3.33333E-6 0.0277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6.93889E-18 1.85185E-6 L 6.93889E-18 0.0395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89151E-6 L 0.10226 -2.89151E-6 C 0.14774 -2.89151E-6 0.20451 -0.06269 0.20451 -0.11011 L 0.20451 -0.21836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1091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22924E-6 L -0.05625 -0.00949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48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3.17604E-6 L 0.00035 -0.161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807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0.02778 L 3.33333E-6 -0.0761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0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6.93889E-18 0.03958 L 6.93889E-18 -0.0560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9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6.93889E-18 -0.05602 L 0.04844 -0.0560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3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33333E-6 -0.07616 L -0.07292 -0.07616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Near GL:  -10YL to -15YL; R’s IP 10 YDS Wide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3871" t="-720" r="6673" b="-1"/>
          <a:stretch/>
        </p:blipFill>
        <p:spPr>
          <a:xfrm rot="5400000">
            <a:off x="1955162" y="-626863"/>
            <a:ext cx="5265019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31763" y="275752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617" y="367844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51233" y="56388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924800" y="365163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Oval 50"/>
          <p:cNvSpPr/>
          <p:nvPr/>
        </p:nvSpPr>
        <p:spPr>
          <a:xfrm>
            <a:off x="3378088" y="4419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99050" y="392882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106075" y="391841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21269" y="392149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77991" y="39133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75447" y="3900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98506" y="3848751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5623340" y="3375489"/>
            <a:ext cx="246547" cy="1000123"/>
            <a:chOff x="5623340" y="3375489"/>
            <a:chExt cx="246547" cy="1000123"/>
          </a:xfrm>
        </p:grpSpPr>
        <p:sp>
          <p:nvSpPr>
            <p:cNvPr id="47" name="Oval 46"/>
            <p:cNvSpPr/>
            <p:nvPr/>
          </p:nvSpPr>
          <p:spPr>
            <a:xfrm>
              <a:off x="5641287" y="414701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5623340" y="3375489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Oval 58"/>
          <p:cNvSpPr/>
          <p:nvPr/>
        </p:nvSpPr>
        <p:spPr>
          <a:xfrm>
            <a:off x="3220375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906969" y="271654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51839" y="32339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730029" y="2945146"/>
            <a:ext cx="228600" cy="1440875"/>
            <a:chOff x="4730029" y="2945146"/>
            <a:chExt cx="228600" cy="1440875"/>
          </a:xfrm>
        </p:grpSpPr>
        <p:sp>
          <p:nvSpPr>
            <p:cNvPr id="52" name="Oval 51"/>
            <p:cNvSpPr/>
            <p:nvPr/>
          </p:nvSpPr>
          <p:spPr>
            <a:xfrm>
              <a:off x="4730029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730029" y="294514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62917" y="3338551"/>
            <a:ext cx="311869" cy="1047470"/>
            <a:chOff x="1962917" y="3338551"/>
            <a:chExt cx="311869" cy="1047470"/>
          </a:xfrm>
        </p:grpSpPr>
        <p:sp>
          <p:nvSpPr>
            <p:cNvPr id="49" name="Oval 48"/>
            <p:cNvSpPr/>
            <p:nvPr/>
          </p:nvSpPr>
          <p:spPr>
            <a:xfrm>
              <a:off x="1962917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046186" y="3338551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31194" y="3493797"/>
            <a:ext cx="228600" cy="630372"/>
            <a:chOff x="1331194" y="3493797"/>
            <a:chExt cx="228600" cy="630372"/>
          </a:xfrm>
        </p:grpSpPr>
        <p:sp>
          <p:nvSpPr>
            <p:cNvPr id="48" name="Oval 47"/>
            <p:cNvSpPr/>
            <p:nvPr/>
          </p:nvSpPr>
          <p:spPr>
            <a:xfrm>
              <a:off x="1331194" y="389556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331194" y="3493797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4021269" y="359158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566598" y="361588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04047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629400" y="3233908"/>
            <a:ext cx="228600" cy="916182"/>
            <a:chOff x="6629400" y="3233908"/>
            <a:chExt cx="228600" cy="916182"/>
          </a:xfrm>
        </p:grpSpPr>
        <p:sp>
          <p:nvSpPr>
            <p:cNvPr id="65" name="Oval 64"/>
            <p:cNvSpPr/>
            <p:nvPr/>
          </p:nvSpPr>
          <p:spPr>
            <a:xfrm>
              <a:off x="6629400" y="323390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629400" y="392149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375447" y="4409089"/>
            <a:ext cx="228600" cy="228600"/>
            <a:chOff x="7586630" y="5105400"/>
            <a:chExt cx="228600" cy="228600"/>
          </a:xfrm>
        </p:grpSpPr>
        <p:sp>
          <p:nvSpPr>
            <p:cNvPr id="37" name="Oval 36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3517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2565E-6 L 0.00225 0.0821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394 L 0.00174 0.05574 C 0.00174 0.08304 0.04115 0.11542 0.07327 0.11542 L 0.14514 0.11542 " pathEditMode="relative" rAng="16200000" ptsTypes="FfFF">
                                      <p:cBhvr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70" y="596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56836E-6 L 0.125 1.56836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PM: Defined as the spot of the snap between the - 10YL &amp; +10YL.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YELL Ball’s Away </a:t>
            </a:r>
            <a:r>
              <a:rPr lang="en-US" u="sng" dirty="0"/>
              <a:t>Slowly</a:t>
            </a:r>
            <a:r>
              <a:rPr lang="en-US" dirty="0"/>
              <a:t>.  Hit on QB After </a:t>
            </a:r>
            <a:r>
              <a:rPr lang="en-US" b="1" dirty="0"/>
              <a:t>R</a:t>
            </a:r>
            <a:r>
              <a:rPr lang="en-US" dirty="0"/>
              <a:t> yells it  is a Roughing the Passer Foul.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U/HL/LJ/BJ</a:t>
            </a:r>
            <a:r>
              <a:rPr lang="en-US" dirty="0"/>
              <a:t>: Move to a position a MINIMUM of 5 YDS from the Catch.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</a:t>
            </a:r>
            <a:r>
              <a:rPr lang="en-US" dirty="0"/>
              <a:t>:  When space permits STOP 5 YDS from pile of players to better see dead ball action.</a:t>
            </a:r>
          </a:p>
          <a:p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: MUST read play &amp; know R&amp;R1/R&amp;R2/R&amp;R3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40869703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en-US" sz="2400" dirty="0"/>
          </a:p>
          <a:p>
            <a:r>
              <a:rPr lang="en-US" sz="2600" b="1" dirty="0"/>
              <a:t>U</a:t>
            </a:r>
            <a:r>
              <a:rPr lang="en-US" sz="2600" dirty="0"/>
              <a:t>:  Move to NZ Only when Passer threatens it.</a:t>
            </a:r>
          </a:p>
          <a:p>
            <a:pPr marL="109728" indent="0">
              <a:buNone/>
            </a:pPr>
            <a:endParaRPr lang="en-US" sz="2600" b="1" dirty="0"/>
          </a:p>
          <a:p>
            <a:r>
              <a:rPr lang="en-US" sz="2600" dirty="0"/>
              <a:t>SL/EL Catch?:  Watch Feet FIRST, then Catch.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b="1" dirty="0"/>
              <a:t>R</a:t>
            </a:r>
            <a:r>
              <a:rPr lang="en-US" sz="2600" dirty="0"/>
              <a:t>:  </a:t>
            </a:r>
            <a:r>
              <a:rPr lang="en-US" sz="2600" u="sng" dirty="0"/>
              <a:t>ONLY</a:t>
            </a:r>
            <a:r>
              <a:rPr lang="en-US" sz="2600" dirty="0"/>
              <a:t> he/she throws a flag for Intentional Grounding.  Others will communicate to him/her.</a:t>
            </a:r>
          </a:p>
          <a:p>
            <a:endParaRPr lang="en-US" sz="2600" dirty="0"/>
          </a:p>
          <a:p>
            <a:r>
              <a:rPr lang="en-US" sz="2600" dirty="0"/>
              <a:t>KNOW keys:  Check QB’s eyes – Where looking?</a:t>
            </a:r>
          </a:p>
          <a:p>
            <a:endParaRPr lang="en-US" sz="2600" dirty="0"/>
          </a:p>
          <a:p>
            <a:r>
              <a:rPr lang="en-US" sz="2600" dirty="0"/>
              <a:t>Moment of Judgment: Use “Stop-N-Watch.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dirty="0"/>
              <a:t>Keys: Watch Team A tackle &amp; guard stand up = pass play.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15156676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IP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80735" y="6535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152900" y="484036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09485" y="4829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38400" y="46442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1586" y="5452549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49189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5189" y="46921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2214" y="46817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47408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4130" y="46767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1586" y="46638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438400" y="42938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46514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18527" y="32952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66842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18430" y="40094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152900" y="42604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309485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47408" y="435493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2695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0186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717810" y="41461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962400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105801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198986" y="6391734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96480" y="4370019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51829" y="4380040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77693" y="3302516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715886" y="4996936"/>
            <a:ext cx="2641" cy="16995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601586" y="488263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8" idx="6"/>
          </p:cNvCxnSpPr>
          <p:nvPr/>
        </p:nvCxnSpPr>
        <p:spPr>
          <a:xfrm>
            <a:off x="4808586" y="6696534"/>
            <a:ext cx="881430" cy="0"/>
          </a:xfrm>
          <a:prstGeom prst="line">
            <a:avLst/>
          </a:prstGeom>
          <a:ln w="3810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721168" y="3605749"/>
            <a:ext cx="2641" cy="10954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5624645" y="4612101"/>
            <a:ext cx="173020" cy="167614"/>
          </a:xfrm>
          <a:prstGeom prst="rect">
            <a:avLst/>
          </a:prstGeom>
          <a:noFill/>
        </p:spPr>
      </p:pic>
      <p:cxnSp>
        <p:nvCxnSpPr>
          <p:cNvPr id="70" name="Straight Connector 69"/>
          <p:cNvCxnSpPr/>
          <p:nvPr/>
        </p:nvCxnSpPr>
        <p:spPr>
          <a:xfrm flipV="1">
            <a:off x="4714468" y="3599848"/>
            <a:ext cx="1949021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56517" y="341813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3" name="Straight Connector 72"/>
          <p:cNvCxnSpPr/>
          <p:nvPr/>
        </p:nvCxnSpPr>
        <p:spPr>
          <a:xfrm flipV="1">
            <a:off x="7086600" y="4701153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38325" y="4679550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600" y="4513217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45949" y="4522419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530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 – Wings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75514" y="602995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741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450200" y="4646858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370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4002916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8525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94682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086600" y="408198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23212"/>
            <a:ext cx="1340190" cy="8577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094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4668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>
            <a:stCxn id="52" idx="2"/>
          </p:cNvCxnSpPr>
          <p:nvPr/>
        </p:nvCxnSpPr>
        <p:spPr>
          <a:xfrm flipV="1">
            <a:off x="6096000" y="4161628"/>
            <a:ext cx="2514600" cy="33943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096000" y="43867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2613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205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PM (R&amp;R1):  Pass In Flat – “Stay Home”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2470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1327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49192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410200" y="4919262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4798209" y="3174748"/>
            <a:ext cx="1526391" cy="481929"/>
          </a:xfrm>
          <a:prstGeom prst="borderCallout1">
            <a:avLst>
              <a:gd name="adj1" fmla="val 18750"/>
              <a:gd name="adj2" fmla="val -8333"/>
              <a:gd name="adj3" fmla="val 83700"/>
              <a:gd name="adj4" fmla="val -61665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Turn to see Catch/No Catch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6834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1.50821E-6 L 8.05556E-6 -0.07287 L -0.01996 -0.03771 " pathEditMode="relative" ptsTypes="A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30696E-6 L -8.33333E-7 -0.14458 L -0.04531 -0.14458 " pathEditMode="relative" ptsTypes="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7495E-6 L -0.04948 -0.15013 " pathEditMode="relative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7.19408E-7 L 0.07848 -0.0050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-25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4.45755E-6 L -0.00069 -0.09901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95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5214E-6 L 0.00208 -0.10432 " pathEditMode="relative" rAng="0" ptsTypes="AA">
                                      <p:cBhvr>
                                        <p:cTn id="35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9901 L 0.04931 -0.09901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10432 L -0.08125 -0.1043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 animBg="1"/>
      <p:bldP spid="58" grpId="0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(R&amp;R2):  +5YL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20059" y="232372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71521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03389" y="38661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516240" y="3882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5253" y="36657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11720" y="44197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1720" y="38384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324600" y="362110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35323" y="36479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42348" y="3637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7542" y="364062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14264" y="36324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11720" y="36196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246263" y="3564148"/>
            <a:ext cx="173020" cy="167614"/>
          </a:xfrm>
          <a:prstGeom prst="rect">
            <a:avLst/>
          </a:prstGeom>
          <a:noFill/>
        </p:spPr>
      </p:pic>
      <p:sp>
        <p:nvSpPr>
          <p:cNvPr id="21" name="Oval 20"/>
          <p:cNvSpPr/>
          <p:nvPr/>
        </p:nvSpPr>
        <p:spPr>
          <a:xfrm>
            <a:off x="632460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624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37504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676400" y="3096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3360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50724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774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980857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223204" y="4419763"/>
            <a:ext cx="228600" cy="228600"/>
            <a:chOff x="7586630" y="5105400"/>
            <a:chExt cx="228600" cy="228600"/>
          </a:xfrm>
        </p:grpSpPr>
        <p:sp>
          <p:nvSpPr>
            <p:cNvPr id="34" name="Oval 33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23" name="Oval 22"/>
          <p:cNvSpPr/>
          <p:nvPr/>
        </p:nvSpPr>
        <p:spPr>
          <a:xfrm>
            <a:off x="4387923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0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978 L 0.00225 0.1235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555 L 0.10678 -0.00555 C 0.15382 -0.00555 0.21181 -0.05019 0.21181 -0.08605 L 0.21181 -0.1665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805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2.28314E-6 L 0.08264 0.038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467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485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672 L -0.18958 -0.04672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857 L 0.10209 -0.0485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Short Pass – 5YD Drop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447800" y="4077235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048000"/>
            <a:ext cx="445770" cy="557212"/>
          </a:xfrm>
          <a:prstGeom prst="rect">
            <a:avLst/>
          </a:prstGeom>
        </p:spPr>
      </p:pic>
      <p:sp>
        <p:nvSpPr>
          <p:cNvPr id="41" name="Line Callout 1 40"/>
          <p:cNvSpPr/>
          <p:nvPr/>
        </p:nvSpPr>
        <p:spPr>
          <a:xfrm>
            <a:off x="1289161" y="5829962"/>
            <a:ext cx="1526391" cy="681567"/>
          </a:xfrm>
          <a:prstGeom prst="borderCallout1">
            <a:avLst>
              <a:gd name="adj1" fmla="val 52862"/>
              <a:gd name="adj2" fmla="val -1327"/>
              <a:gd name="adj3" fmla="val -181654"/>
              <a:gd name="adj4" fmla="val -57374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5 yds. from catch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51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2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21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2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2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2.9771E-6 L -0.00417 -0.12214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0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69 -0.12098 L -0.00069 -0.29863 " pathEditMode="relative" rAng="0" ptsTypes="AA">
                                      <p:cBhvr>
                                        <p:cTn id="41" dur="12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33333E-6 -0.11527 L 3.33333E-6 -0.29305 " pathEditMode="relative" rAng="0" ptsTypes="AA">
                                      <p:cBhvr>
                                        <p:cTn id="43" dur="1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29305 L -0.10625 -0.29305 " pathEditMode="relative" rAng="0" ptsTypes="AA">
                                      <p:cBhvr>
                                        <p:cTn id="46" dur="14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0" grpId="0" animBg="1"/>
      <p:bldP spid="41" grpId="0" animBg="1"/>
      <p:bldP spid="41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 (R&amp;R3):  Long Pass – Turn &amp; Burn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grpSp>
        <p:nvGrpSpPr>
          <p:cNvPr id="79" name="Group 78"/>
          <p:cNvGrpSpPr/>
          <p:nvPr/>
        </p:nvGrpSpPr>
        <p:grpSpPr>
          <a:xfrm rot="16200000">
            <a:off x="5791200" y="1477433"/>
            <a:ext cx="228600" cy="228600"/>
            <a:chOff x="7586630" y="5105400"/>
            <a:chExt cx="228600" cy="228600"/>
          </a:xfrm>
        </p:grpSpPr>
        <p:sp>
          <p:nvSpPr>
            <p:cNvPr id="80" name="Oval 79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1" name="Picture 28" descr="MCj019882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23152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A7A56"/>
              </a:clrFrom>
              <a:clrTo>
                <a:srgbClr val="BA7A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908094"/>
            <a:ext cx="748860" cy="499567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6238321"/>
            <a:ext cx="748860" cy="49956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89" y="3567370"/>
            <a:ext cx="748860" cy="49956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89" y="4184131"/>
            <a:ext cx="748860" cy="49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4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75 0.00694 L 0.25833 -0.31528 " pathEditMode="relative" rAng="0" ptsTypes="AA">
                                      <p:cBhvr>
                                        <p:cTn id="17" dur="3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1611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995 L 0.07431 -0.075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328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33333E-6 L 0.03333 3.33333E-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4.44444E-6 L 0.03334 4.44444E-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677 0.00324 L 0.09479 -0.104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539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333 -4.81481E-6 L 0.03316 -0.1571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Ineligible Illegally Downfield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40" y="6322067"/>
            <a:ext cx="411628" cy="39652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80" y="3607171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44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8715 0.004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20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1.38889E-6 -3.7037E-7 L 0.04462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-3.33333E-6 L 0.07778 0.000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4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53 0.1625 L 0.25 0.4291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26" y="1333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0.00746 0.00486 L 0.02326 -0.05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310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0.04115 0.00255 L 0.01701 0.0430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3" grpId="0" animBg="1"/>
      <p:bldP spid="73" grpId="0" animBg="1"/>
      <p:bldP spid="74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Cross Field Mechanics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11249" y="40882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6800" y="4970071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Oval 47"/>
          <p:cNvSpPr/>
          <p:nvPr/>
        </p:nvSpPr>
        <p:spPr>
          <a:xfrm>
            <a:off x="2896372" y="58517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183756" y="48049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136900" y="44148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219200" y="4088229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479491" y="49700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828356"/>
            <a:ext cx="445770" cy="5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5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2.22222E-6 0.094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88889E-6 3.33333E-6 L -8.88889E-6 -0.19399 L -0.11841 -0.19514 " pathEditMode="relative" ptsTypes="AAA">
                                      <p:cBhvr>
                                        <p:cTn id="8" dur="2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22222E-6 0.09422 L -0.20972 -0.17245 " pathEditMode="relative" rAng="0" ptsTypes="AA">
                                      <p:cBhvr>
                                        <p:cTn id="10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6" y="-1333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2.96296E-6 L -1.66667E-6 -0.09121 L -0.15642 0.06065 " pathEditMode="relative" ptsTypes="AAA">
                                      <p:cBhvr>
                                        <p:cTn id="12" dur="44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0191 -0.0081 L -0.06892 0.06806 " pathEditMode="relative" rAng="0" ptsTypes="AA">
                                      <p:cBhvr>
                                        <p:cTn id="20" dur="1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379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4.44444E-6 L 3.33333E-6 -0.18194 " pathEditMode="relative" rAng="0" ptsTypes="AA">
                                      <p:cBhvr>
                                        <p:cTn id="22" dur="2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1.48148E-6 L -1.11111E-6 -0.1099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-1.11111E-6 -0.11018 L -0.00069 -0.0321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8194 L -0.21459 -0.18194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3217 L -1.11111E-6 -0.1879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R – Preventive Officiating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2470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1327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49192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Oval Callout 1"/>
          <p:cNvSpPr/>
          <p:nvPr/>
        </p:nvSpPr>
        <p:spPr>
          <a:xfrm>
            <a:off x="4478291" y="5395180"/>
            <a:ext cx="1656206" cy="1001387"/>
          </a:xfrm>
          <a:prstGeom prst="wedgeEllipseCallout">
            <a:avLst>
              <a:gd name="adj1" fmla="val -35147"/>
              <a:gd name="adj2" fmla="val 74336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Ball’s Away!</a:t>
            </a:r>
          </a:p>
        </p:txBody>
      </p:sp>
      <p:sp>
        <p:nvSpPr>
          <p:cNvPr id="40" name="Line Callout 1 39"/>
          <p:cNvSpPr/>
          <p:nvPr/>
        </p:nvSpPr>
        <p:spPr>
          <a:xfrm>
            <a:off x="2666644" y="5715000"/>
            <a:ext cx="1526391" cy="681567"/>
          </a:xfrm>
          <a:prstGeom prst="borderCallout1">
            <a:avLst>
              <a:gd name="adj1" fmla="val 22264"/>
              <a:gd name="adj2" fmla="val 104822"/>
              <a:gd name="adj3" fmla="val 159634"/>
              <a:gd name="adj4" fmla="val 129701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with QB</a:t>
            </a:r>
          </a:p>
          <a:p>
            <a:pPr algn="ctr"/>
            <a:r>
              <a:rPr lang="en-US" sz="1100" dirty="0"/>
              <a:t>Don’t be a Head </a:t>
            </a:r>
            <a:r>
              <a:rPr lang="en-US" sz="1100" dirty="0" err="1"/>
              <a:t>Wagger</a:t>
            </a:r>
            <a:r>
              <a:rPr lang="en-US" sz="1100" dirty="0"/>
              <a:t>!</a:t>
            </a:r>
          </a:p>
        </p:txBody>
      </p:sp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743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PM:  R/HL/LJ – Backward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8609" y="-396015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47B5E"/>
              </a:clrFrom>
              <a:clrTo>
                <a:srgbClr val="B47B5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4473" y="48990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94473" y="54864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51478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" y="4363770"/>
            <a:ext cx="594400" cy="5889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467144" y="4365022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319265" y="6277995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Oval Callout 37"/>
          <p:cNvSpPr/>
          <p:nvPr/>
        </p:nvSpPr>
        <p:spPr>
          <a:xfrm>
            <a:off x="457200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39" name="Oval Callout 38"/>
          <p:cNvSpPr/>
          <p:nvPr/>
        </p:nvSpPr>
        <p:spPr>
          <a:xfrm>
            <a:off x="7602491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41" name="Oval Callout 40"/>
          <p:cNvSpPr/>
          <p:nvPr/>
        </p:nvSpPr>
        <p:spPr>
          <a:xfrm>
            <a:off x="4471503" y="5715000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</p:spTree>
    <p:extLst>
      <p:ext uri="{BB962C8B-B14F-4D97-AF65-F5344CB8AC3E}">
        <p14:creationId xmlns:p14="http://schemas.microsoft.com/office/powerpoint/2010/main" val="379411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03842 " pathEditMode="relative" rAng="0" ptsTypes="AA">
                                      <p:cBhvr>
                                        <p:cTn id="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3842 L 0.24861 0.0828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PM:  R &amp; U – Passer Beyond LOS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455" y="4718828"/>
            <a:ext cx="411628" cy="3965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32" y="4520567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6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3.33333E-6 4.44444E-6 L -0.075 0.0057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7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7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37 L -0.00174 0.08356 C -0.00174 0.11944 0.03003 0.16296 0.05573 0.16296 L 0.11319 0.16296 " pathEditMode="relative" rAng="16200000" ptsTypes="FfFF">
                                      <p:cBhvr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47" y="796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4497 0.1625 -0.02084 0.1625 L 0.03333 0.1625 " pathEditMode="relative" rAng="16200000" ptsTypes="FfFF">
                                      <p:cBhvr>
                                        <p:cTn id="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777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976 0.16643 L 0.48976 0.1775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2222E-6 L 0.20642 0.0261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129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579 L -0.05833 0.116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U – Trapped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09" y="4029383"/>
            <a:ext cx="944028" cy="53162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" y="4226156"/>
            <a:ext cx="944028" cy="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2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14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77778E-6 2.59259E-6 L -0.15173 -0.003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-20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Intentional Grounding</a:t>
            </a:r>
            <a:endParaRPr lang="en-US" sz="3600" dirty="0"/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403" y="4800600"/>
            <a:ext cx="411628" cy="396522"/>
          </a:xfrm>
          <a:prstGeom prst="rect">
            <a:avLst/>
          </a:prstGeom>
        </p:spPr>
      </p:pic>
      <p:sp>
        <p:nvSpPr>
          <p:cNvPr id="36" name="Oval Callout 35"/>
          <p:cNvSpPr/>
          <p:nvPr/>
        </p:nvSpPr>
        <p:spPr>
          <a:xfrm>
            <a:off x="2955913" y="532623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There was no receiver in the area</a:t>
            </a:r>
          </a:p>
        </p:txBody>
      </p:sp>
    </p:spTree>
    <p:extLst>
      <p:ext uri="{BB962C8B-B14F-4D97-AF65-F5344CB8AC3E}">
        <p14:creationId xmlns:p14="http://schemas.microsoft.com/office/powerpoint/2010/main" val="291431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11111E-6 -4.44444E-6 L -0.05833 0.1944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972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E-6 -2.22222E-6 L -0.03785 0.0504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252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7 0.16273 L 0.14166 0.4365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6476 0.05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28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28 -0.00231 L -0.06615 -0.0745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44 L 0.05695 -0.0023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  <p:bldP spid="75" grpId="0" animBg="1"/>
      <p:bldP spid="76" grpId="0" animBg="1"/>
      <p:bldP spid="36" grpId="0" animBg="1"/>
      <p:bldP spid="36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Wing</a:t>
            </a:r>
            <a:r>
              <a:rPr lang="en-US" dirty="0"/>
              <a:t>: When runner goes OOB, turn &amp; look OOB.  Watch players return to the field.</a:t>
            </a:r>
          </a:p>
          <a:p>
            <a:endParaRPr lang="en-US" dirty="0"/>
          </a:p>
          <a:p>
            <a:r>
              <a:rPr lang="en-US" b="1" dirty="0"/>
              <a:t>Crew</a:t>
            </a:r>
            <a:r>
              <a:rPr lang="en-US" dirty="0"/>
              <a:t>: Important to keep head level &amp; swivel once ball is dead.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</a:t>
            </a:r>
            <a:r>
              <a:rPr lang="en-US" dirty="0"/>
              <a:t>:  When space permits STOP 5 YDS from the pile of players to better see dead ball action.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Keys: Watch the A tackle &amp; guard – fire out = run play.</a:t>
            </a:r>
          </a:p>
          <a:p>
            <a:endParaRPr lang="en-US" dirty="0"/>
          </a:p>
          <a:p>
            <a:r>
              <a:rPr lang="en-US" b="1" dirty="0"/>
              <a:t>Wing</a:t>
            </a:r>
            <a:r>
              <a:rPr lang="en-US" dirty="0"/>
              <a:t>:  When runner is near SL “open door” to protect yourself.</a:t>
            </a:r>
          </a:p>
          <a:p>
            <a:endParaRPr lang="en-US" dirty="0"/>
          </a:p>
          <a:p>
            <a:r>
              <a:rPr lang="en-US" dirty="0"/>
              <a:t>Point of Attack (POA):  Where the action is &amp; your concentration.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Mechanics (RUM) POE</a:t>
            </a:r>
          </a:p>
        </p:txBody>
      </p:sp>
    </p:spTree>
    <p:extLst>
      <p:ext uri="{BB962C8B-B14F-4D97-AF65-F5344CB8AC3E}">
        <p14:creationId xmlns:p14="http://schemas.microsoft.com/office/powerpoint/2010/main" val="265554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GLM (R&amp;R2):  Wings Pinch – Field of Play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8538" y="250770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27588" y="5521575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7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4504E-6 L 0.00018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1 L -0.10417 0.01111 C -0.15104 0.01111 -0.20833 -0.05394 -0.20833 -0.10509 L -0.20833 -0.221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-1162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3993 0.0425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2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352 L 0.00018 -0.1013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00018 -0.1029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139 L -0.13316 -0.1013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312 L 0.32518 -0.1028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RUM:  Run to SL:  “Open Door”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2654" t="-649" r="26668" b="-73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02029" y="31872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B56"/>
              </a:clrFrom>
              <a:clrTo>
                <a:srgbClr val="B97B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413648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166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34200" y="412436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370165" y="455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82029" y="43423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74968" y="45709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78496" y="51051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78496" y="452378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26099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2099" y="433332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09124" y="432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4318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1040" y="43178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78496" y="43050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201555" y="425325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60668" y="4221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023424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43752" y="363841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595340" y="365058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23736" y="38127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598765" y="3928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4318" y="3996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09605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7096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65465" y="510513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255865" y="351468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295437" y="293644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20365 -0.08634 L -0.2408 -0.19259 L -0.25469 -0.36898 " pathEditMode="relative" ptsTypes="AAAA">
                                      <p:cBhvr>
                                        <p:cTn id="21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33333E-6 2.59259E-6 L -0.25625 -0.0449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12" y="-224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93889E-18 2.22222E-6 L 6.93889E-18 0.0944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4.07407E-6 L -0.14792 -0.15926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-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6.93889E-18 0.09444 L 6.93889E-18 -0.238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14792 -0.15926 L -0.14792 -0.2370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12778 -0.05671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89" y="-28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12778 -0.05671 L -0.12569 -0.2317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0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VCM Definition: Winning Team HC informs officials we are “going to take a knee”.  Opponent is out of team time-outs or tells </a:t>
            </a:r>
            <a:r>
              <a:rPr lang="en-US" sz="2400" b="1" dirty="0"/>
              <a:t>Wing</a:t>
            </a:r>
            <a:r>
              <a:rPr lang="en-US" sz="2400" dirty="0"/>
              <a:t> that we will not use them.  Winning Team is ahead by 9 or more points.</a:t>
            </a:r>
          </a:p>
          <a:p>
            <a:endParaRPr lang="en-US" sz="2400" dirty="0"/>
          </a:p>
          <a:p>
            <a:r>
              <a:rPr lang="en-US" sz="2400" b="1" dirty="0"/>
              <a:t>Crew</a:t>
            </a:r>
            <a:r>
              <a:rPr lang="en-US" sz="2400" dirty="0"/>
              <a:t>:  If Winning Team HC is winning by 8 points or less, inform teams to Defend Themselves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Communication:  Inform losing team HC.</a:t>
            </a:r>
          </a:p>
          <a:p>
            <a:endParaRPr lang="en-US" sz="2400" dirty="0"/>
          </a:p>
          <a:p>
            <a:r>
              <a:rPr lang="en-US" sz="2400" b="1" dirty="0"/>
              <a:t>R</a:t>
            </a:r>
            <a:r>
              <a:rPr lang="en-US" sz="2400" dirty="0"/>
              <a:t>:  Inform QB that he/she MUST take a knee.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b="1" dirty="0"/>
              <a:t>Crew</a:t>
            </a:r>
            <a:r>
              <a:rPr lang="en-US" sz="2400" dirty="0"/>
              <a:t>:  All pinch in close. Inform both teams.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Victory Mechanics (VCM) POE</a:t>
            </a:r>
          </a:p>
        </p:txBody>
      </p:sp>
    </p:spTree>
    <p:extLst>
      <p:ext uri="{BB962C8B-B14F-4D97-AF65-F5344CB8AC3E}">
        <p14:creationId xmlns:p14="http://schemas.microsoft.com/office/powerpoint/2010/main" val="18411749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Victory Mechanics (VCM)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50000" t="-240" r="17798" b="-48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9439" y="434694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943600" y="434215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3193263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055041" y="4727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5555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478644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85669" y="44402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700863" y="444330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357585" y="44351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55041" y="44223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4078100" y="4370568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899969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67000" y="392866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419144" y="365477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050310" y="5943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574009" y="38465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671369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069006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700863" y="41133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486150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283641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010940" y="3482640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5108954" y="410580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169341" y="36179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5785" y="349301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79813" y="54102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438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GLM(R&amp;R2):  Wings Pinch on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8538" y="250770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3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87" y="2296698"/>
            <a:ext cx="47949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7" y="2335430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7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14203E-6 L -0.10556 -2.14203E-6 C -0.15261 -2.14203E-6 -0.21007 -0.07124 -0.21007 -0.12722 L -0.21007 -0.254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3" y="-127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566 0.0092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41499E-6 L -0.20017 -2.4149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80985E-6 L 0.21336 -0.0041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6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Runner at Pylon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8538" y="250770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4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7365" y="28713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699591" y="28603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02" y="2378603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79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 L 0.20833 -0.0323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-2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-0.03239 L 0.29913 -0.29887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332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4208E-6 L 0.13819 0.01064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10" y="53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12352 L 0.03351 -0.1235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20018 -0.1251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8443</TotalTime>
  <Words>2196</Words>
  <Application>Microsoft Office PowerPoint</Application>
  <PresentationFormat>On-screen Show (4:3)</PresentationFormat>
  <Paragraphs>326</Paragraphs>
  <Slides>72</Slides>
  <Notes>70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Concourse</vt:lpstr>
      <vt:lpstr>Approved Football Officiating Mechanics</vt:lpstr>
      <vt:lpstr>How to Use this Presentation</vt:lpstr>
      <vt:lpstr>Mechanics: Crew of 5 Officials  </vt:lpstr>
      <vt:lpstr>Goal Line Mechanics (GLM) POE:</vt:lpstr>
      <vt:lpstr>GLM (R&amp;R1):  +10YL to +5YL</vt:lpstr>
      <vt:lpstr>GLM (R&amp;R2):  +5YL to GL</vt:lpstr>
      <vt:lpstr>GLM (R&amp;R2):  Wings Pinch – Field of Play</vt:lpstr>
      <vt:lpstr>GLM(R&amp;R2):  Wings Pinch on GL</vt:lpstr>
      <vt:lpstr>GLM (R&amp;R2):  Runner at Pylon</vt:lpstr>
      <vt:lpstr>GLM (R&amp;R2):  EL &amp; SL Corner</vt:lpstr>
      <vt:lpstr>GLM:  Wing Unsure; U Knows</vt:lpstr>
      <vt:lpstr>Reverse Mechanics (RM) POE</vt:lpstr>
      <vt:lpstr>RM (R&amp;R1):  -5YL to GL; Wings to GL</vt:lpstr>
      <vt:lpstr>RM (R&amp;R1):  -5YL to GL; Safety</vt:lpstr>
      <vt:lpstr>RM (R&amp;R1):  -5YL to GL; Read QB &amp; RB</vt:lpstr>
      <vt:lpstr>RM (R&amp;R2):  -10YL to -5YL; Wings 1 Step Back</vt:lpstr>
      <vt:lpstr>Near GL:  -10YL to -15YL; R’s IP 10 YDS Wide </vt:lpstr>
      <vt:lpstr>Pass Mechanics (PM) POE</vt:lpstr>
      <vt:lpstr>Pass Mechanics (PM) POE</vt:lpstr>
      <vt:lpstr>Pass Mechanics (PM) POE</vt:lpstr>
      <vt:lpstr>PM:  IP – BJ 5YDS Deep in EZ</vt:lpstr>
      <vt:lpstr>PM:  BJ IP – Prevent Defense</vt:lpstr>
      <vt:lpstr>PM:  Wings &amp; BJ - Coverage</vt:lpstr>
      <vt:lpstr>PM:  Wings &amp; BJ - Coverage</vt:lpstr>
      <vt:lpstr>PM:  Wings &amp; BJ - Coverage</vt:lpstr>
      <vt:lpstr>PM:  Wings &amp; BJ - Coverage</vt:lpstr>
      <vt:lpstr>PM (R&amp;R1):  Pass In Flat – “Stay Home”</vt:lpstr>
      <vt:lpstr>PM (R&amp;R2):  Short Pass – 5YD Drop</vt:lpstr>
      <vt:lpstr>PM (R&amp;R3):  Long Pass – Turn &amp; Burn</vt:lpstr>
      <vt:lpstr>PM:  Ineligible Illegally Downfield</vt:lpstr>
      <vt:lpstr>PM (R&amp;R2):  Cross Field Mechanics</vt:lpstr>
      <vt:lpstr>PM:  R – Preventive Officiating</vt:lpstr>
      <vt:lpstr>PM:  R &amp; Wings – Backward  Pass</vt:lpstr>
      <vt:lpstr>PM:  R &amp; U – Passer Beyond LOS</vt:lpstr>
      <vt:lpstr>PM:  U – Trapped Pass</vt:lpstr>
      <vt:lpstr>PM:  Intentional Grounding</vt:lpstr>
      <vt:lpstr>Run Mechanics (RUM) POE</vt:lpstr>
      <vt:lpstr>RUM:  Run to SL:  “Open Door”</vt:lpstr>
      <vt:lpstr>Victory Mechanics (VCM) POE</vt:lpstr>
      <vt:lpstr>Victory Mechanics (VCM)</vt:lpstr>
      <vt:lpstr>Mechanics: Crew of 4 Officials  </vt:lpstr>
      <vt:lpstr>Goal Line Mechanics (GLM) POE</vt:lpstr>
      <vt:lpstr>GLM (R&amp;R1):  +10YL to +5YL</vt:lpstr>
      <vt:lpstr>GLM (R&amp;R2):  +5YL to GL</vt:lpstr>
      <vt:lpstr>GLM (R&amp;R2):  Wings Pinch – Field of Play</vt:lpstr>
      <vt:lpstr>GLM (R&amp;R2):  Wings Pinch on GL</vt:lpstr>
      <vt:lpstr>GLM (R&amp;R2):  Runner at Pylon</vt:lpstr>
      <vt:lpstr>GLM (R&amp;R2):  EL &amp; SL Corner</vt:lpstr>
      <vt:lpstr>Reverse Mechanics (RM) POE</vt:lpstr>
      <vt:lpstr>RM (R&amp;R1):  -5YL to GL; Wings to GL</vt:lpstr>
      <vt:lpstr>RM (R&amp;R1):  -5YL to GL; Safety</vt:lpstr>
      <vt:lpstr>RM (R&amp;R1):  -5YL to GL; Read QB &amp; RB</vt:lpstr>
      <vt:lpstr>RM (R&amp;R2):  -10YL to -5YL; Wings 1 Step Back</vt:lpstr>
      <vt:lpstr>Near GL:  -10YL to -15YL; R’s IP 10 YDS Wide</vt:lpstr>
      <vt:lpstr>Pass Mechanics (PM) POE</vt:lpstr>
      <vt:lpstr>Pass Mechanics (PM) POE</vt:lpstr>
      <vt:lpstr>PM:  IP</vt:lpstr>
      <vt:lpstr>PM – Wings - Coverage</vt:lpstr>
      <vt:lpstr>PM (R&amp;R1):  Pass In Flat – “Stay Home”</vt:lpstr>
      <vt:lpstr>PM (R&amp;R2):  Short Pass – 5YD Drop</vt:lpstr>
      <vt:lpstr>PM (R&amp;R3):  Long Pass – Turn &amp; Burn</vt:lpstr>
      <vt:lpstr>PM:  Ineligible Illegally Downfield</vt:lpstr>
      <vt:lpstr>PM (R&amp;R2):  Cross Field Mechanics</vt:lpstr>
      <vt:lpstr>PM:  R – Preventive Officiating</vt:lpstr>
      <vt:lpstr>PM:  R/HL/LJ – Backward Pass</vt:lpstr>
      <vt:lpstr>PM:  R &amp; U – Passer Beyond LOS</vt:lpstr>
      <vt:lpstr>PM:  U – Trapped Pass</vt:lpstr>
      <vt:lpstr>PM:  Intentional Grounding</vt:lpstr>
      <vt:lpstr>Run Mechanics (RUM) POE</vt:lpstr>
      <vt:lpstr>RUM:  Run to SL:  “Open Door”</vt:lpstr>
      <vt:lpstr>Victory Mechanics (VCM) POE</vt:lpstr>
      <vt:lpstr>Victory Mechanics (VCM)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Approved Football Officiating Mechanics</dc:title>
  <dc:creator>Administrator</dc:creator>
  <cp:lastModifiedBy>The Maurer's Unit</cp:lastModifiedBy>
  <cp:revision>184</cp:revision>
  <dcterms:created xsi:type="dcterms:W3CDTF">2010-08-24T15:04:05Z</dcterms:created>
  <dcterms:modified xsi:type="dcterms:W3CDTF">2025-06-05T14:04:11Z</dcterms:modified>
</cp:coreProperties>
</file>