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91" r:id="rId4"/>
    <p:sldId id="258" r:id="rId5"/>
    <p:sldId id="276" r:id="rId6"/>
    <p:sldId id="292" r:id="rId7"/>
    <p:sldId id="259" r:id="rId8"/>
    <p:sldId id="277" r:id="rId9"/>
    <p:sldId id="260" r:id="rId10"/>
    <p:sldId id="261" r:id="rId11"/>
    <p:sldId id="268" r:id="rId12"/>
    <p:sldId id="278" r:id="rId13"/>
    <p:sldId id="263" r:id="rId14"/>
    <p:sldId id="279" r:id="rId15"/>
    <p:sldId id="264" r:id="rId16"/>
    <p:sldId id="280" r:id="rId17"/>
    <p:sldId id="265" r:id="rId18"/>
    <p:sldId id="266" r:id="rId19"/>
    <p:sldId id="281" r:id="rId20"/>
    <p:sldId id="267" r:id="rId21"/>
    <p:sldId id="269" r:id="rId22"/>
    <p:sldId id="282" r:id="rId23"/>
    <p:sldId id="262" r:id="rId24"/>
    <p:sldId id="283" r:id="rId25"/>
    <p:sldId id="270" r:id="rId26"/>
    <p:sldId id="271" r:id="rId27"/>
    <p:sldId id="284" r:id="rId28"/>
    <p:sldId id="272" r:id="rId29"/>
    <p:sldId id="287" r:id="rId30"/>
    <p:sldId id="273" r:id="rId31"/>
    <p:sldId id="288" r:id="rId32"/>
    <p:sldId id="274" r:id="rId33"/>
    <p:sldId id="286" r:id="rId34"/>
    <p:sldId id="275" r:id="rId35"/>
    <p:sldId id="289" r:id="rId3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0C023CB-F8EF-45DA-9C70-96C75D6F8123}">
          <p14:sldIdLst>
            <p14:sldId id="256"/>
            <p14:sldId id="257"/>
            <p14:sldId id="291"/>
            <p14:sldId id="258"/>
            <p14:sldId id="276"/>
            <p14:sldId id="292"/>
            <p14:sldId id="259"/>
            <p14:sldId id="277"/>
            <p14:sldId id="260"/>
            <p14:sldId id="261"/>
            <p14:sldId id="268"/>
            <p14:sldId id="278"/>
            <p14:sldId id="263"/>
            <p14:sldId id="279"/>
            <p14:sldId id="264"/>
            <p14:sldId id="280"/>
            <p14:sldId id="265"/>
            <p14:sldId id="266"/>
            <p14:sldId id="281"/>
            <p14:sldId id="267"/>
            <p14:sldId id="269"/>
            <p14:sldId id="282"/>
            <p14:sldId id="262"/>
            <p14:sldId id="283"/>
            <p14:sldId id="270"/>
            <p14:sldId id="271"/>
            <p14:sldId id="284"/>
            <p14:sldId id="272"/>
            <p14:sldId id="287"/>
            <p14:sldId id="273"/>
            <p14:sldId id="288"/>
            <p14:sldId id="274"/>
            <p14:sldId id="286"/>
            <p14:sldId id="275"/>
            <p14:sldId id="28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6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4819"/>
          </a:xfrm>
          <a:prstGeom prst="rect">
            <a:avLst/>
          </a:prstGeom>
        </p:spPr>
        <p:txBody>
          <a:bodyPr vert="horz" lIns="93065" tIns="46533" rIns="93065" bIns="4653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2"/>
            <a:ext cx="3037840" cy="464819"/>
          </a:xfrm>
          <a:prstGeom prst="rect">
            <a:avLst/>
          </a:prstGeom>
        </p:spPr>
        <p:txBody>
          <a:bodyPr vert="horz" lIns="93065" tIns="46533" rIns="93065" bIns="46533" rtlCol="0"/>
          <a:lstStyle>
            <a:lvl1pPr algn="r">
              <a:defRPr sz="1200"/>
            </a:lvl1pPr>
          </a:lstStyle>
          <a:p>
            <a:fld id="{CFEF0132-727C-4A86-ADBB-043A02E8ECFC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4819"/>
          </a:xfrm>
          <a:prstGeom prst="rect">
            <a:avLst/>
          </a:prstGeom>
        </p:spPr>
        <p:txBody>
          <a:bodyPr vert="horz" lIns="93065" tIns="46533" rIns="93065" bIns="4653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4819"/>
          </a:xfrm>
          <a:prstGeom prst="rect">
            <a:avLst/>
          </a:prstGeom>
        </p:spPr>
        <p:txBody>
          <a:bodyPr vert="horz" lIns="93065" tIns="46533" rIns="93065" bIns="46533" rtlCol="0" anchor="b"/>
          <a:lstStyle>
            <a:lvl1pPr algn="r">
              <a:defRPr sz="1200"/>
            </a:lvl1pPr>
          </a:lstStyle>
          <a:p>
            <a:fld id="{8F99AA26-AD85-491F-80A0-781259694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0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4819"/>
          </a:xfrm>
          <a:prstGeom prst="rect">
            <a:avLst/>
          </a:prstGeom>
        </p:spPr>
        <p:txBody>
          <a:bodyPr vert="horz" lIns="93065" tIns="46533" rIns="93065" bIns="4653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2"/>
            <a:ext cx="3037840" cy="464819"/>
          </a:xfrm>
          <a:prstGeom prst="rect">
            <a:avLst/>
          </a:prstGeom>
        </p:spPr>
        <p:txBody>
          <a:bodyPr vert="horz" lIns="93065" tIns="46533" rIns="93065" bIns="46533" rtlCol="0"/>
          <a:lstStyle>
            <a:lvl1pPr algn="r">
              <a:defRPr sz="1200"/>
            </a:lvl1pPr>
          </a:lstStyle>
          <a:p>
            <a:fld id="{A66E95C7-E629-45AF-9264-20174DB91CE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65" tIns="46533" rIns="93065" bIns="4653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2"/>
            <a:ext cx="5608320" cy="4183379"/>
          </a:xfrm>
          <a:prstGeom prst="rect">
            <a:avLst/>
          </a:prstGeom>
        </p:spPr>
        <p:txBody>
          <a:bodyPr vert="horz" lIns="93065" tIns="46533" rIns="93065" bIns="4653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4819"/>
          </a:xfrm>
          <a:prstGeom prst="rect">
            <a:avLst/>
          </a:prstGeom>
        </p:spPr>
        <p:txBody>
          <a:bodyPr vert="horz" lIns="93065" tIns="46533" rIns="93065" bIns="4653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19"/>
          </a:xfrm>
          <a:prstGeom prst="rect">
            <a:avLst/>
          </a:prstGeom>
        </p:spPr>
        <p:txBody>
          <a:bodyPr vert="horz" lIns="93065" tIns="46533" rIns="93065" bIns="46533" rtlCol="0" anchor="b"/>
          <a:lstStyle>
            <a:lvl1pPr algn="r">
              <a:defRPr sz="1200"/>
            </a:lvl1pPr>
          </a:lstStyle>
          <a:p>
            <a:fld id="{D3D7B6F2-EC1E-4119-938E-AF62D2930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40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7B6F2-EC1E-4119-938E-AF62D2930B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253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7B6F2-EC1E-4119-938E-AF62D2930BF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800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7B6F2-EC1E-4119-938E-AF62D2930BF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41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7B6F2-EC1E-4119-938E-AF62D2930BF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17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3F3AC1-0860-4D42-9297-A43889BB9756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A17648-718A-4B35-8F3F-47AA50EF3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F3AC1-0860-4D42-9297-A43889BB9756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A17648-718A-4B35-8F3F-47AA50EF3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F3AC1-0860-4D42-9297-A43889BB9756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A17648-718A-4B35-8F3F-47AA50EF3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F3AC1-0860-4D42-9297-A43889BB9756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A17648-718A-4B35-8F3F-47AA50EF3C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F3AC1-0860-4D42-9297-A43889BB9756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A17648-718A-4B35-8F3F-47AA50EF3C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F3AC1-0860-4D42-9297-A43889BB9756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A17648-718A-4B35-8F3F-47AA50EF3C8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F3AC1-0860-4D42-9297-A43889BB9756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A17648-718A-4B35-8F3F-47AA50EF3C8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F3AC1-0860-4D42-9297-A43889BB9756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A17648-718A-4B35-8F3F-47AA50EF3C8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F3AC1-0860-4D42-9297-A43889BB9756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A17648-718A-4B35-8F3F-47AA50EF3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23F3AC1-0860-4D42-9297-A43889BB9756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A17648-718A-4B35-8F3F-47AA50EF3C8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3F3AC1-0860-4D42-9297-A43889BB9756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A17648-718A-4B35-8F3F-47AA50EF3C8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23F3AC1-0860-4D42-9297-A43889BB9756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2A17648-718A-4B35-8F3F-47AA50EF3C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bmaurer.38@gmail.co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714019"/>
            <a:ext cx="6248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OHSAA CERTIFIED FOOTBALL OBSERVERS</a:t>
            </a:r>
            <a:br>
              <a:rPr lang="en-US" dirty="0" smtClean="0"/>
            </a:br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sz="2100" dirty="0" smtClean="0"/>
          </a:p>
          <a:p>
            <a:r>
              <a:rPr lang="en-US" sz="7200" dirty="0">
                <a:solidFill>
                  <a:srgbClr val="FF0000"/>
                </a:solidFill>
              </a:rPr>
              <a:t> </a:t>
            </a:r>
          </a:p>
          <a:p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600" dirty="0" smtClean="0"/>
              <a:t>Revised:  7/14/25</a:t>
            </a:r>
            <a:endParaRPr lang="en-US" sz="5600" dirty="0"/>
          </a:p>
          <a:p>
            <a:endParaRPr lang="en-US" sz="3300" dirty="0"/>
          </a:p>
          <a:p>
            <a:endParaRPr lang="en-US" sz="2100" dirty="0">
              <a:solidFill>
                <a:srgbClr val="FF0000"/>
              </a:solidFill>
            </a:endParaRPr>
          </a:p>
          <a:p>
            <a:r>
              <a:rPr lang="en-US" sz="1800" dirty="0" smtClean="0"/>
              <a:t>                         </a:t>
            </a:r>
            <a:endParaRPr lang="en-US" sz="18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</p:txBody>
      </p:sp>
      <p:pic>
        <p:nvPicPr>
          <p:cNvPr id="4" name="Picture 2" descr="http://www.baumspage.com/ohsaa/brackets/2009/ohsaablk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990600"/>
            <a:ext cx="2590800" cy="2819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9141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/>
          <a:lstStyle/>
          <a:p>
            <a:r>
              <a:rPr lang="en-US" dirty="0"/>
              <a:t>10.  PB:  Be courteous to everyone.</a:t>
            </a:r>
          </a:p>
          <a:p>
            <a:endParaRPr lang="en-US" b="1" dirty="0" smtClean="0"/>
          </a:p>
          <a:p>
            <a:r>
              <a:rPr lang="en-US" dirty="0" smtClean="0"/>
              <a:t>11.  PB:  Do NOT talk to the Press (“No Comment” if asked question about the game).</a:t>
            </a:r>
          </a:p>
          <a:p>
            <a:endParaRPr lang="en-US" dirty="0" smtClean="0"/>
          </a:p>
          <a:p>
            <a:r>
              <a:rPr lang="en-US" dirty="0" smtClean="0"/>
              <a:t>12.  PB:  Be reasonable with food &amp; drink.</a:t>
            </a:r>
          </a:p>
          <a:p>
            <a:endParaRPr lang="en-US" dirty="0" smtClean="0"/>
          </a:p>
          <a:p>
            <a:r>
              <a:rPr lang="en-US" dirty="0" smtClean="0"/>
              <a:t>13.  PB:  2 Observers Conversing:  Be VERY careful as to what you say.  Talk Softly!!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Observer Responsibilities: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02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CONSTRUCTIVE COMMENTS ONLY!!</a:t>
            </a:r>
          </a:p>
          <a:p>
            <a:endParaRPr lang="en-US" dirty="0" smtClean="0"/>
          </a:p>
          <a:p>
            <a:r>
              <a:rPr lang="en-US" dirty="0" smtClean="0"/>
              <a:t>2.  </a:t>
            </a:r>
            <a:r>
              <a:rPr lang="en-US" dirty="0"/>
              <a:t>W</a:t>
            </a:r>
            <a:r>
              <a:rPr lang="en-US" dirty="0" smtClean="0"/>
              <a:t>e NEVER use the word </a:t>
            </a:r>
            <a:r>
              <a:rPr lang="en-US" u="sng" dirty="0" smtClean="0"/>
              <a:t>criticism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r>
              <a:rPr lang="en-US" dirty="0" smtClean="0"/>
              <a:t>  </a:t>
            </a:r>
          </a:p>
          <a:p>
            <a:r>
              <a:rPr lang="en-US" dirty="0" smtClean="0"/>
              <a:t>3.  We are teachers, mentors, role models, &amp; educators.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smtClean="0"/>
              <a:t>4.  </a:t>
            </a:r>
            <a:r>
              <a:rPr lang="en-US" dirty="0"/>
              <a:t>CONSTRUCTIVE COMMENTS ONLY!!</a:t>
            </a:r>
          </a:p>
          <a:p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Observer Overriding Thoughts: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20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5.  </a:t>
            </a:r>
            <a:r>
              <a:rPr lang="en-US" dirty="0"/>
              <a:t>We are there to HELP the officials rather </a:t>
            </a:r>
          </a:p>
          <a:p>
            <a:pPr marL="109728" indent="0">
              <a:buNone/>
            </a:pPr>
            <a:r>
              <a:rPr lang="en-US" dirty="0" smtClean="0"/>
              <a:t>   than </a:t>
            </a:r>
            <a:r>
              <a:rPr lang="en-US" dirty="0"/>
              <a:t>rate or evaluate them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6</a:t>
            </a:r>
            <a:r>
              <a:rPr lang="en-US" dirty="0" smtClean="0"/>
              <a:t>.  </a:t>
            </a:r>
            <a:r>
              <a:rPr lang="en-US" dirty="0"/>
              <a:t>Print or Write Clearly </a:t>
            </a:r>
            <a:r>
              <a:rPr lang="en-US" dirty="0" smtClean="0"/>
              <a:t>on the OHSAA Observation Form so </a:t>
            </a:r>
            <a:r>
              <a:rPr lang="en-US" dirty="0"/>
              <a:t>I</a:t>
            </a:r>
            <a:r>
              <a:rPr lang="en-US" dirty="0" smtClean="0"/>
              <a:t> can read it!!</a:t>
            </a:r>
          </a:p>
          <a:p>
            <a:endParaRPr lang="en-US" dirty="0" smtClean="0"/>
          </a:p>
          <a:p>
            <a:r>
              <a:rPr lang="en-US" dirty="0"/>
              <a:t>7</a:t>
            </a:r>
            <a:r>
              <a:rPr lang="en-US" dirty="0" smtClean="0"/>
              <a:t>. Do NOT ask Site Manager to Bring Friends &amp; get in for free.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Observer Overriding </a:t>
            </a:r>
            <a:r>
              <a:rPr lang="en-US" dirty="0" smtClean="0"/>
              <a:t>Thoughts: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31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1.  ½ Time Adjustments (similar to a Coach).</a:t>
            </a:r>
          </a:p>
          <a:p>
            <a:pPr marL="109728" indent="0">
              <a:buNone/>
            </a:pPr>
            <a:r>
              <a:rPr lang="en-US" dirty="0" smtClean="0"/>
              <a:t>  </a:t>
            </a:r>
          </a:p>
          <a:p>
            <a:r>
              <a:rPr lang="en-US" dirty="0" smtClean="0"/>
              <a:t>2.  Meet </a:t>
            </a:r>
            <a:r>
              <a:rPr lang="en-US" b="1" dirty="0" smtClean="0"/>
              <a:t>Crew</a:t>
            </a:r>
            <a:r>
              <a:rPr lang="en-US" dirty="0" smtClean="0"/>
              <a:t> &amp; walk with them into the</a:t>
            </a:r>
          </a:p>
          <a:p>
            <a:pPr marL="109728" indent="0">
              <a:buNone/>
            </a:pPr>
            <a:r>
              <a:rPr lang="en-US" dirty="0" smtClean="0"/>
              <a:t>  the LR.  </a:t>
            </a:r>
          </a:p>
          <a:p>
            <a:endParaRPr lang="en-US" dirty="0" smtClean="0"/>
          </a:p>
          <a:p>
            <a:r>
              <a:rPr lang="en-US" dirty="0"/>
              <a:t>3</a:t>
            </a:r>
            <a:r>
              <a:rPr lang="en-US" dirty="0" smtClean="0"/>
              <a:t>.  Discuss IP, R&amp;R then Flow, Signaling, &amp; Communication </a:t>
            </a:r>
            <a:r>
              <a:rPr lang="en-US" b="1" u="sng" dirty="0" smtClean="0"/>
              <a:t>ONLY</a:t>
            </a:r>
            <a:r>
              <a:rPr lang="en-US" dirty="0" smtClean="0"/>
              <a:t> unless the </a:t>
            </a:r>
            <a:r>
              <a:rPr lang="en-US" b="1" dirty="0" smtClean="0"/>
              <a:t>Crew</a:t>
            </a:r>
            <a:r>
              <a:rPr lang="en-US" dirty="0" smtClean="0"/>
              <a:t> has questions for you.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smtClean="0"/>
              <a:t>4.  Limit the number of constructive comments for each official to 2!</a:t>
            </a:r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Observer Responsibilities:  ½ Time: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084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5</a:t>
            </a:r>
            <a:r>
              <a:rPr lang="en-US" dirty="0" smtClean="0"/>
              <a:t>.  </a:t>
            </a:r>
            <a:r>
              <a:rPr lang="en-US" dirty="0"/>
              <a:t>Do </a:t>
            </a:r>
            <a:r>
              <a:rPr lang="en-US" b="1" u="sng" dirty="0"/>
              <a:t>NOT </a:t>
            </a:r>
            <a:r>
              <a:rPr lang="en-US" dirty="0"/>
              <a:t>discuss judgment, controversial plays, or penalty </a:t>
            </a:r>
            <a:r>
              <a:rPr lang="en-US" dirty="0" smtClean="0"/>
              <a:t>enforcement unless the </a:t>
            </a:r>
            <a:r>
              <a:rPr lang="en-US" b="1" dirty="0" smtClean="0"/>
              <a:t>Crew</a:t>
            </a:r>
            <a:r>
              <a:rPr lang="en-US" dirty="0" smtClean="0"/>
              <a:t> asks for your opinion.  Save this for the Post Game Review (PGR).</a:t>
            </a:r>
            <a:endParaRPr lang="en-US" dirty="0"/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6</a:t>
            </a:r>
            <a:r>
              <a:rPr lang="en-US" dirty="0" smtClean="0"/>
              <a:t>.  </a:t>
            </a:r>
            <a:r>
              <a:rPr lang="en-US" dirty="0"/>
              <a:t>Limit </a:t>
            </a:r>
            <a:r>
              <a:rPr lang="en-US" dirty="0" smtClean="0"/>
              <a:t>your time </a:t>
            </a:r>
            <a:r>
              <a:rPr lang="en-US" dirty="0"/>
              <a:t>to a </a:t>
            </a:r>
            <a:r>
              <a:rPr lang="en-US" u="sng" dirty="0" smtClean="0"/>
              <a:t>Maximum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10 </a:t>
            </a:r>
            <a:r>
              <a:rPr lang="en-US" dirty="0"/>
              <a:t>minutes</a:t>
            </a:r>
            <a:r>
              <a:rPr lang="en-US" dirty="0" smtClean="0"/>
              <a:t>.  Adjust time if LR is far from the FB Field.</a:t>
            </a:r>
            <a:endParaRPr lang="en-US" dirty="0"/>
          </a:p>
          <a:p>
            <a:endParaRPr lang="en-US" dirty="0"/>
          </a:p>
          <a:p>
            <a:r>
              <a:rPr lang="en-US" dirty="0"/>
              <a:t>7</a:t>
            </a:r>
            <a:r>
              <a:rPr lang="en-US" dirty="0" smtClean="0"/>
              <a:t>.  </a:t>
            </a:r>
            <a:r>
              <a:rPr lang="en-US" dirty="0"/>
              <a:t>Spend time </a:t>
            </a:r>
            <a:r>
              <a:rPr lang="en-US" dirty="0" smtClean="0"/>
              <a:t>the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/>
              <a:t>half observing suggestions you made at ½ time – Did they listen &amp; </a:t>
            </a:r>
            <a:r>
              <a:rPr lang="en-US" dirty="0" smtClean="0"/>
              <a:t>apply them?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Observer Responsibilities:  ½ Time:</a:t>
            </a:r>
          </a:p>
        </p:txBody>
      </p:sp>
    </p:spTree>
    <p:extLst>
      <p:ext uri="{BB962C8B-B14F-4D97-AF65-F5344CB8AC3E}">
        <p14:creationId xmlns:p14="http://schemas.microsoft.com/office/powerpoint/2010/main" val="2288592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 </a:t>
            </a:r>
            <a:r>
              <a:rPr lang="en-US" dirty="0"/>
              <a:t>Post Game </a:t>
            </a:r>
            <a:r>
              <a:rPr lang="en-US" dirty="0" smtClean="0"/>
              <a:t>Review (PGR):  </a:t>
            </a:r>
            <a:r>
              <a:rPr lang="en-US" dirty="0"/>
              <a:t>Meet </a:t>
            </a:r>
            <a:r>
              <a:rPr lang="en-US" b="1" dirty="0"/>
              <a:t>Crew</a:t>
            </a:r>
            <a:r>
              <a:rPr lang="en-US" dirty="0"/>
              <a:t> coming off field &amp; walk with them </a:t>
            </a:r>
            <a:r>
              <a:rPr lang="en-US" dirty="0" smtClean="0"/>
              <a:t>into </a:t>
            </a:r>
            <a:r>
              <a:rPr lang="en-US" dirty="0"/>
              <a:t>LR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2</a:t>
            </a:r>
            <a:r>
              <a:rPr lang="en-US" dirty="0" smtClean="0"/>
              <a:t>.  </a:t>
            </a:r>
            <a:r>
              <a:rPr lang="en-US" dirty="0"/>
              <a:t>Give them time to </a:t>
            </a:r>
            <a:r>
              <a:rPr lang="en-US" dirty="0" smtClean="0"/>
              <a:t>cool down or warm up, grab a drink, &amp; some food.</a:t>
            </a:r>
          </a:p>
          <a:p>
            <a:endParaRPr lang="en-US" dirty="0" smtClean="0"/>
          </a:p>
          <a:p>
            <a:r>
              <a:rPr lang="en-US" dirty="0" smtClean="0"/>
              <a:t>3.  If the chain crew are officials, invite them to be part of the PGR.</a:t>
            </a:r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Observer Responsibilities:  PGR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690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  If the </a:t>
            </a:r>
            <a:r>
              <a:rPr lang="en-US" b="1" dirty="0" smtClean="0"/>
              <a:t>Crew</a:t>
            </a:r>
            <a:r>
              <a:rPr lang="en-US" dirty="0" smtClean="0"/>
              <a:t> </a:t>
            </a:r>
            <a:r>
              <a:rPr lang="en-US" dirty="0"/>
              <a:t>has fellow officials at the game, invite them in, if the </a:t>
            </a:r>
            <a:r>
              <a:rPr lang="en-US" b="1" dirty="0"/>
              <a:t>Crew</a:t>
            </a:r>
            <a:r>
              <a:rPr lang="en-US" dirty="0"/>
              <a:t> says yes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5.  If </a:t>
            </a:r>
            <a:r>
              <a:rPr lang="en-US" dirty="0" smtClean="0"/>
              <a:t>LR allows</a:t>
            </a:r>
            <a:r>
              <a:rPr lang="en-US" dirty="0"/>
              <a:t>, ask the </a:t>
            </a:r>
            <a:r>
              <a:rPr lang="en-US" b="1" dirty="0" smtClean="0"/>
              <a:t>Crew</a:t>
            </a:r>
            <a:r>
              <a:rPr lang="en-US" dirty="0" smtClean="0"/>
              <a:t> </a:t>
            </a:r>
            <a:r>
              <a:rPr lang="en-US" dirty="0"/>
              <a:t>to gather in a group (rather than spread out in the LR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6</a:t>
            </a:r>
            <a:r>
              <a:rPr lang="en-US" dirty="0"/>
              <a:t>.  Find a chair or bench &amp; sit down so a discussion can ensue </a:t>
            </a:r>
            <a:r>
              <a:rPr lang="en-US" dirty="0" smtClean="0"/>
              <a:t>rather than </a:t>
            </a:r>
            <a:r>
              <a:rPr lang="en-US" dirty="0"/>
              <a:t>a lecture.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Observer Responsibilities:  </a:t>
            </a:r>
            <a:r>
              <a:rPr lang="en-US" dirty="0" smtClean="0"/>
              <a:t>PGR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242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7.  </a:t>
            </a:r>
            <a:r>
              <a:rPr lang="en-US" b="1" dirty="0"/>
              <a:t>C</a:t>
            </a:r>
            <a:r>
              <a:rPr lang="en-US" b="1" dirty="0" smtClean="0"/>
              <a:t>rew</a:t>
            </a:r>
            <a:r>
              <a:rPr lang="en-US" dirty="0" smtClean="0"/>
              <a:t> members give their undivided attention to the PGR – no undressing, etc.</a:t>
            </a:r>
          </a:p>
          <a:p>
            <a:endParaRPr lang="en-US" dirty="0" smtClean="0"/>
          </a:p>
          <a:p>
            <a:r>
              <a:rPr lang="en-US" dirty="0"/>
              <a:t>8</a:t>
            </a:r>
            <a:r>
              <a:rPr lang="en-US" dirty="0" smtClean="0"/>
              <a:t>.  </a:t>
            </a:r>
            <a:r>
              <a:rPr lang="en-US" dirty="0"/>
              <a:t>Please treat the </a:t>
            </a:r>
            <a:r>
              <a:rPr lang="en-US" b="1" dirty="0"/>
              <a:t>Crew</a:t>
            </a:r>
            <a:r>
              <a:rPr lang="en-US" dirty="0"/>
              <a:t> as we would want to be treated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/>
              <a:t>9</a:t>
            </a:r>
            <a:r>
              <a:rPr lang="en-US" dirty="0" smtClean="0"/>
              <a:t>.  If 2 Observers, the “Lead” does most of the Review &amp; Discussion.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Observer Responsibilities:  PGR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5052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10.  </a:t>
            </a:r>
            <a:r>
              <a:rPr lang="en-US" dirty="0"/>
              <a:t>Ask them “How the Game Went”.  Ask them if they have any questions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11.  Give them your overall impressions, generally speaking, before specifics.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12. Be open &amp; honest with them.  They want &amp; need your feedback to become better.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Observer Responsibilities:  PGR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8483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13. Ask Questions on their </a:t>
            </a:r>
            <a:r>
              <a:rPr lang="en-US" dirty="0" smtClean="0"/>
              <a:t>IP </a:t>
            </a:r>
            <a:r>
              <a:rPr lang="en-US" dirty="0"/>
              <a:t>&amp; </a:t>
            </a:r>
            <a:r>
              <a:rPr lang="en-US" dirty="0" smtClean="0"/>
              <a:t>R&amp;R </a:t>
            </a:r>
            <a:r>
              <a:rPr lang="en-US" dirty="0"/>
              <a:t>for the Play Types.  Do they know the </a:t>
            </a:r>
            <a:r>
              <a:rPr lang="en-US" dirty="0" smtClean="0"/>
              <a:t>GB?</a:t>
            </a:r>
          </a:p>
          <a:p>
            <a:endParaRPr lang="en-US" dirty="0"/>
          </a:p>
          <a:p>
            <a:r>
              <a:rPr lang="en-US" dirty="0"/>
              <a:t>14. Be SPECIFIC:  Comments such as “you need to hustle more” are too general!!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15. If you are an “</a:t>
            </a:r>
            <a:r>
              <a:rPr lang="en-US" dirty="0" err="1"/>
              <a:t>atta</a:t>
            </a:r>
            <a:r>
              <a:rPr lang="en-US" dirty="0"/>
              <a:t> boy” person &amp; want to only be “buddy/buddy” with </a:t>
            </a:r>
            <a:r>
              <a:rPr lang="en-US" b="1" dirty="0"/>
              <a:t>Crew</a:t>
            </a:r>
            <a:r>
              <a:rPr lang="en-US" dirty="0"/>
              <a:t>, stay home! </a:t>
            </a:r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Observer Responsibilities:  </a:t>
            </a:r>
            <a:r>
              <a:rPr lang="en-US" dirty="0" smtClean="0"/>
              <a:t>PGR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002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They graciously volunteer their time!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/>
              <a:t>1</a:t>
            </a:r>
            <a:r>
              <a:rPr lang="en-US" dirty="0" smtClean="0"/>
              <a:t>.  Doug Ayers (SW)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/>
              <a:t>2</a:t>
            </a:r>
            <a:r>
              <a:rPr lang="en-US" dirty="0" smtClean="0"/>
              <a:t>.  Ron Fuller (NE)</a:t>
            </a:r>
          </a:p>
          <a:p>
            <a:r>
              <a:rPr lang="en-US" dirty="0"/>
              <a:t>3</a:t>
            </a:r>
            <a:r>
              <a:rPr lang="en-US" dirty="0" smtClean="0"/>
              <a:t>.  Tom </a:t>
            </a:r>
            <a:r>
              <a:rPr lang="en-US" dirty="0" err="1" smtClean="0"/>
              <a:t>McNerlin</a:t>
            </a:r>
            <a:r>
              <a:rPr lang="en-US" dirty="0" smtClean="0"/>
              <a:t> (E/SE)</a:t>
            </a:r>
          </a:p>
          <a:p>
            <a:r>
              <a:rPr lang="en-US" dirty="0"/>
              <a:t>4</a:t>
            </a:r>
            <a:r>
              <a:rPr lang="en-US" dirty="0" smtClean="0"/>
              <a:t>.  Ken Myers (NW)</a:t>
            </a:r>
          </a:p>
          <a:p>
            <a:r>
              <a:rPr lang="en-US" dirty="0" smtClean="0"/>
              <a:t>5.  Terry Williams (C)</a:t>
            </a:r>
          </a:p>
          <a:p>
            <a:endParaRPr lang="en-US" dirty="0"/>
          </a:p>
          <a:p>
            <a:r>
              <a:rPr lang="en-US" dirty="0" smtClean="0"/>
              <a:t>THANK YOU FOR YOUR TREMENDOUS HELP!!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District Coordinators – Observers (DCO):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4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16. Judgment Calls:  We need to discuss them as “What did you see” followed by asking other “near” officials “What did they see”. </a:t>
            </a:r>
          </a:p>
          <a:p>
            <a:endParaRPr lang="en-US" dirty="0"/>
          </a:p>
          <a:p>
            <a:r>
              <a:rPr lang="en-US" dirty="0" smtClean="0"/>
              <a:t>17. Then discuss it in the context of the Rule, Judgment, &amp; Improved Mechanics.  Be careful, we are usually a long way from the field!</a:t>
            </a:r>
          </a:p>
          <a:p>
            <a:endParaRPr lang="en-US" dirty="0" smtClean="0"/>
          </a:p>
          <a:p>
            <a:r>
              <a:rPr lang="en-US" dirty="0" smtClean="0"/>
              <a:t>18. Limit PGR to 15 to 20 minutes unless they really need your help.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Observer Responsibilities:  PGR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1078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19. </a:t>
            </a:r>
            <a:r>
              <a:rPr lang="en-US" dirty="0"/>
              <a:t>Yellow Copies are given to the </a:t>
            </a:r>
            <a:r>
              <a:rPr lang="en-US" b="1" dirty="0"/>
              <a:t>Crew</a:t>
            </a:r>
            <a:r>
              <a:rPr lang="en-US" dirty="0"/>
              <a:t> after the </a:t>
            </a:r>
            <a:r>
              <a:rPr lang="en-US" dirty="0" smtClean="0"/>
              <a:t>PGR </a:t>
            </a:r>
            <a:r>
              <a:rPr lang="en-US" dirty="0"/>
              <a:t>– </a:t>
            </a:r>
            <a:r>
              <a:rPr lang="en-US" b="1" u="sng" dirty="0"/>
              <a:t>NO EXCEPTIONS</a:t>
            </a:r>
            <a:r>
              <a:rPr lang="en-US" b="1" u="sng" dirty="0" smtClean="0"/>
              <a:t>!!</a:t>
            </a:r>
            <a:r>
              <a:rPr lang="en-US" b="1" dirty="0" smtClean="0"/>
              <a:t>  </a:t>
            </a:r>
            <a:r>
              <a:rPr lang="en-US" dirty="0" smtClean="0"/>
              <a:t>Observers who do not </a:t>
            </a:r>
            <a:r>
              <a:rPr lang="en-US" u="sng" dirty="0" smtClean="0"/>
              <a:t>will not </a:t>
            </a:r>
            <a:r>
              <a:rPr lang="en-US" dirty="0" smtClean="0"/>
              <a:t>be assigned games.</a:t>
            </a:r>
            <a:endParaRPr lang="en-US" b="1" u="sng" dirty="0" smtClean="0"/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20. Leave your email address/phone # with the </a:t>
            </a:r>
            <a:r>
              <a:rPr lang="en-US" b="1" dirty="0" smtClean="0"/>
              <a:t>Crew</a:t>
            </a:r>
            <a:r>
              <a:rPr lang="en-US" dirty="0" smtClean="0"/>
              <a:t> for any follow-up by them.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21. If you want to email the </a:t>
            </a:r>
            <a:r>
              <a:rPr lang="en-US" b="1" dirty="0" smtClean="0"/>
              <a:t>Crew</a:t>
            </a:r>
            <a:r>
              <a:rPr lang="en-US" dirty="0" smtClean="0"/>
              <a:t> a “cleaner” copy the following week that is ok.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Observer Responsibilities:  PGR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014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22. Scan/Email (</a:t>
            </a:r>
            <a:r>
              <a:rPr lang="en-US" dirty="0" smtClean="0">
                <a:hlinkClick r:id="rId2"/>
              </a:rPr>
              <a:t>bmaurer.38@gmail.com</a:t>
            </a:r>
            <a:r>
              <a:rPr lang="en-US" dirty="0" smtClean="0"/>
              <a:t>) or mail </a:t>
            </a:r>
            <a:r>
              <a:rPr lang="en-US" dirty="0"/>
              <a:t>white copy to the DOD at his </a:t>
            </a:r>
            <a:r>
              <a:rPr lang="en-US" dirty="0" smtClean="0"/>
              <a:t>home.</a:t>
            </a:r>
          </a:p>
          <a:p>
            <a:endParaRPr lang="en-US" dirty="0"/>
          </a:p>
          <a:p>
            <a:r>
              <a:rPr lang="en-US" dirty="0" smtClean="0"/>
              <a:t>23.  </a:t>
            </a:r>
            <a:r>
              <a:rPr lang="en-US" dirty="0" smtClean="0">
                <a:solidFill>
                  <a:srgbClr val="FF0000"/>
                </a:solidFill>
              </a:rPr>
              <a:t>EMAIL </a:t>
            </a:r>
            <a:r>
              <a:rPr lang="en-US" u="sng" dirty="0" smtClean="0">
                <a:solidFill>
                  <a:srgbClr val="FF0000"/>
                </a:solidFill>
              </a:rPr>
              <a:t>SUBJECT</a:t>
            </a:r>
            <a:r>
              <a:rPr lang="en-US" dirty="0" smtClean="0">
                <a:solidFill>
                  <a:srgbClr val="FF0000"/>
                </a:solidFill>
              </a:rPr>
              <a:t>:  Indicate Week #, Crew #, Division #, Home Team, &amp; Visiting Team.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24.  </a:t>
            </a:r>
            <a:r>
              <a:rPr lang="en-US" dirty="0" smtClean="0">
                <a:solidFill>
                  <a:srgbClr val="FF0000"/>
                </a:solidFill>
              </a:rPr>
              <a:t>EXAMPLE:  Week 13, Crew 14, D- I, Gahanna vs. Hilliard Davidson.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r>
              <a:rPr lang="en-US" dirty="0" smtClean="0"/>
              <a:t>25. </a:t>
            </a:r>
            <a:r>
              <a:rPr lang="en-US" dirty="0"/>
              <a:t>DO </a:t>
            </a:r>
            <a:r>
              <a:rPr lang="en-US" u="sng" dirty="0"/>
              <a:t>NOT</a:t>
            </a:r>
            <a:r>
              <a:rPr lang="en-US" dirty="0"/>
              <a:t> mail or email copies to </a:t>
            </a:r>
            <a:r>
              <a:rPr lang="en-US" dirty="0" smtClean="0"/>
              <a:t>OHSAA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Observer Responsibilities:  </a:t>
            </a:r>
            <a:r>
              <a:rPr lang="en-US" dirty="0" smtClean="0"/>
              <a:t>PGR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3288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 If only 1 Observer is assigned, check with another official, if qualified, to help you.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2.  All observations &amp; comments follow the OHSAA Gold Book 100% - </a:t>
            </a:r>
            <a:r>
              <a:rPr lang="en-US" u="sng" dirty="0" smtClean="0"/>
              <a:t>NO</a:t>
            </a:r>
            <a:r>
              <a:rPr lang="en-US" dirty="0" smtClean="0"/>
              <a:t> exceptions!!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3.  Bring a hard surface to write on &amp; 2 medium pens, Dark Blue or Black ONLY.</a:t>
            </a:r>
          </a:p>
          <a:p>
            <a:endParaRPr lang="en-US" dirty="0"/>
          </a:p>
          <a:p>
            <a:r>
              <a:rPr lang="en-US" dirty="0" smtClean="0"/>
              <a:t>4</a:t>
            </a:r>
            <a:r>
              <a:rPr lang="en-US" dirty="0"/>
              <a:t>.</a:t>
            </a:r>
            <a:r>
              <a:rPr lang="en-US" dirty="0" smtClean="0"/>
              <a:t>  </a:t>
            </a:r>
            <a:r>
              <a:rPr lang="en-US" dirty="0"/>
              <a:t>Keep your personal thoughts to yourself.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Tools for Successful Observing: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0796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  </a:t>
            </a:r>
            <a:r>
              <a:rPr lang="en-US" dirty="0" smtClean="0"/>
              <a:t>Use the “G/” Abbreviation Extensively.  (See Clinic Handout for examples).</a:t>
            </a:r>
            <a:endParaRPr lang="en-US" dirty="0"/>
          </a:p>
          <a:p>
            <a:endParaRPr lang="en-US" dirty="0"/>
          </a:p>
          <a:p>
            <a:r>
              <a:rPr lang="en-US" dirty="0"/>
              <a:t>5.  Bring </a:t>
            </a:r>
            <a:r>
              <a:rPr lang="en-US" dirty="0" smtClean="0"/>
              <a:t>2 copies of the Observation Form, the GB, </a:t>
            </a:r>
            <a:r>
              <a:rPr lang="en-US" dirty="0"/>
              <a:t>&amp; </a:t>
            </a:r>
            <a:r>
              <a:rPr lang="en-US" dirty="0" smtClean="0"/>
              <a:t>the NFHS </a:t>
            </a:r>
            <a:r>
              <a:rPr lang="en-US" dirty="0"/>
              <a:t>Rules Book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smtClean="0"/>
              <a:t>6.  Refer to the GB often (We do)!!  Do </a:t>
            </a:r>
            <a:r>
              <a:rPr lang="en-US" u="sng" dirty="0" smtClean="0"/>
              <a:t>not</a:t>
            </a:r>
            <a:r>
              <a:rPr lang="en-US" dirty="0" smtClean="0"/>
              <a:t> make a comment unless you are absolutely sure it is stated in the GB.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for Successful Observing:</a:t>
            </a:r>
          </a:p>
        </p:txBody>
      </p:sp>
    </p:spTree>
    <p:extLst>
      <p:ext uri="{BB962C8B-B14F-4D97-AF65-F5344CB8AC3E}">
        <p14:creationId xmlns:p14="http://schemas.microsoft.com/office/powerpoint/2010/main" val="35918631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 Record the Qt. &amp; Time for Each Comment.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2.  General </a:t>
            </a:r>
            <a:r>
              <a:rPr lang="en-US" b="1" dirty="0" smtClean="0"/>
              <a:t>Crew</a:t>
            </a:r>
            <a:r>
              <a:rPr lang="en-US" dirty="0" smtClean="0"/>
              <a:t> Observations are recorded in the </a:t>
            </a:r>
            <a:r>
              <a:rPr lang="en-US" b="1" dirty="0" smtClean="0"/>
              <a:t>Crew</a:t>
            </a:r>
            <a:r>
              <a:rPr lang="en-US" dirty="0" smtClean="0"/>
              <a:t> Column.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/>
              <a:t>3</a:t>
            </a:r>
            <a:r>
              <a:rPr lang="en-US" dirty="0" smtClean="0"/>
              <a:t>.  Goal:  Observe the IP &amp; R &amp; R, then Flow, for each official a minimum of 8 – 10 downs.  Remember the </a:t>
            </a:r>
            <a:r>
              <a:rPr lang="en-US" b="1" dirty="0" smtClean="0"/>
              <a:t>R</a:t>
            </a:r>
            <a:r>
              <a:rPr lang="en-US" dirty="0" smtClean="0"/>
              <a:t> has to adjust his position sometimes based on Backfield Formations.</a:t>
            </a:r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Observing the Game:  1</a:t>
            </a:r>
            <a:r>
              <a:rPr lang="en-US" baseline="30000" dirty="0" smtClean="0"/>
              <a:t>st</a:t>
            </a:r>
            <a:r>
              <a:rPr lang="en-US" dirty="0" smtClean="0"/>
              <a:t> Qt.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3567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4.  Plays:  Run, Pass, GL, Reverse, KO, Punt, Try, FG, etc.  You MUST know the IP &amp;</a:t>
            </a:r>
            <a:r>
              <a:rPr lang="en-US" dirty="0" smtClean="0"/>
              <a:t> </a:t>
            </a:r>
            <a:r>
              <a:rPr lang="en-US" dirty="0"/>
              <a:t>R&amp;R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5.  Discipline:  Observers tend to observe the position </a:t>
            </a:r>
            <a:r>
              <a:rPr lang="en-US" dirty="0" smtClean="0"/>
              <a:t>they </a:t>
            </a:r>
            <a:r>
              <a:rPr lang="en-US" dirty="0"/>
              <a:t>work.  Break that habit.</a:t>
            </a:r>
          </a:p>
          <a:p>
            <a:endParaRPr lang="en-US" dirty="0" smtClean="0"/>
          </a:p>
          <a:p>
            <a:r>
              <a:rPr lang="en-US" dirty="0" smtClean="0"/>
              <a:t>6</a:t>
            </a:r>
            <a:r>
              <a:rPr lang="en-US" dirty="0"/>
              <a:t>.  Discipline:  Observers tend to watch the officials closest to them.  Break that habit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7</a:t>
            </a:r>
            <a:r>
              <a:rPr lang="en-US" dirty="0"/>
              <a:t>.  Abbreviations:  Learn them &amp; record them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Observing the Game:  1</a:t>
            </a:r>
            <a:r>
              <a:rPr lang="en-US" baseline="30000" dirty="0"/>
              <a:t>st</a:t>
            </a:r>
            <a:r>
              <a:rPr lang="en-US" dirty="0"/>
              <a:t> Qt.</a:t>
            </a:r>
          </a:p>
        </p:txBody>
      </p:sp>
    </p:spTree>
    <p:extLst>
      <p:ext uri="{BB962C8B-B14F-4D97-AF65-F5344CB8AC3E}">
        <p14:creationId xmlns:p14="http://schemas.microsoft.com/office/powerpoint/2010/main" val="36677679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8.  Consistency:  If the official’s IP needs help, watch him additional times.  </a:t>
            </a:r>
            <a:r>
              <a:rPr lang="en-US" dirty="0" smtClean="0"/>
              <a:t>He/she </a:t>
            </a:r>
            <a:r>
              <a:rPr lang="en-US" dirty="0"/>
              <a:t>might have been in the correct IP every time, but one.  Forget the one time </a:t>
            </a:r>
            <a:r>
              <a:rPr lang="en-US" dirty="0" smtClean="0"/>
              <a:t>he/she </a:t>
            </a:r>
            <a:r>
              <a:rPr lang="en-US" dirty="0"/>
              <a:t>was not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9.  W</a:t>
            </a:r>
            <a:r>
              <a:rPr lang="en-US" dirty="0" smtClean="0"/>
              <a:t>rite </a:t>
            </a:r>
            <a:r>
              <a:rPr lang="en-US" dirty="0"/>
              <a:t>a </a:t>
            </a:r>
            <a:r>
              <a:rPr lang="en-US" dirty="0" smtClean="0"/>
              <a:t>comment every 2 or 3 downs.</a:t>
            </a:r>
          </a:p>
          <a:p>
            <a:endParaRPr lang="en-US" dirty="0"/>
          </a:p>
          <a:p>
            <a:r>
              <a:rPr lang="en-US" dirty="0"/>
              <a:t>10. KO:  Observe the </a:t>
            </a:r>
            <a:r>
              <a:rPr lang="en-US" b="1" dirty="0"/>
              <a:t>U &amp; BJ </a:t>
            </a:r>
            <a:r>
              <a:rPr lang="en-US" dirty="0"/>
              <a:t>on 1 KO then the </a:t>
            </a:r>
            <a:r>
              <a:rPr lang="en-US" b="1" dirty="0" smtClean="0"/>
              <a:t>HL/LJ/R</a:t>
            </a:r>
            <a:r>
              <a:rPr lang="en-US" dirty="0" smtClean="0"/>
              <a:t> </a:t>
            </a:r>
            <a:r>
              <a:rPr lang="en-US" dirty="0"/>
              <a:t>on the next KO.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Observing the Game:  1</a:t>
            </a:r>
            <a:r>
              <a:rPr lang="en-US" baseline="30000" dirty="0"/>
              <a:t>st</a:t>
            </a:r>
            <a:r>
              <a:rPr lang="en-US" dirty="0"/>
              <a:t> Qt.</a:t>
            </a:r>
          </a:p>
        </p:txBody>
      </p:sp>
    </p:spTree>
    <p:extLst>
      <p:ext uri="{BB962C8B-B14F-4D97-AF65-F5344CB8AC3E}">
        <p14:creationId xmlns:p14="http://schemas.microsoft.com/office/powerpoint/2010/main" val="10411495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11. Ball Becomes Dead:  Sweep the field – does each official immediately signal the next </a:t>
            </a:r>
            <a:r>
              <a:rPr lang="en-US" dirty="0" smtClean="0"/>
              <a:t>down</a:t>
            </a:r>
            <a:r>
              <a:rPr lang="en-US" dirty="0"/>
              <a:t>?</a:t>
            </a:r>
            <a:r>
              <a:rPr lang="en-US" dirty="0" smtClean="0"/>
              <a:t>  Do they officiate the DB Action?</a:t>
            </a:r>
          </a:p>
          <a:p>
            <a:pPr marL="109728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12. GLM:  Observe </a:t>
            </a:r>
            <a:r>
              <a:rPr lang="en-US" b="1" dirty="0" smtClean="0"/>
              <a:t>HL</a:t>
            </a:r>
            <a:r>
              <a:rPr lang="en-US" dirty="0" smtClean="0"/>
              <a:t> on a down then the </a:t>
            </a:r>
            <a:r>
              <a:rPr lang="en-US" b="1" dirty="0" smtClean="0"/>
              <a:t>LJ</a:t>
            </a:r>
            <a:r>
              <a:rPr lang="en-US" dirty="0" smtClean="0"/>
              <a:t> on the next down.  Do they move off the SL?</a:t>
            </a:r>
          </a:p>
          <a:p>
            <a:endParaRPr lang="en-US" dirty="0"/>
          </a:p>
          <a:p>
            <a:r>
              <a:rPr lang="en-US" dirty="0" smtClean="0"/>
              <a:t>13. </a:t>
            </a:r>
            <a:r>
              <a:rPr lang="en-US" dirty="0"/>
              <a:t>Reverse:  Same as # </a:t>
            </a:r>
            <a:r>
              <a:rPr lang="en-US" dirty="0" smtClean="0"/>
              <a:t>12 </a:t>
            </a:r>
            <a:r>
              <a:rPr lang="en-US" dirty="0"/>
              <a:t>above</a:t>
            </a:r>
            <a:r>
              <a:rPr lang="en-US" dirty="0" smtClean="0"/>
              <a:t>.  </a:t>
            </a:r>
            <a:r>
              <a:rPr lang="en-US" b="1" dirty="0" smtClean="0"/>
              <a:t>R</a:t>
            </a:r>
            <a:r>
              <a:rPr lang="en-US" dirty="0" smtClean="0"/>
              <a:t> on EL?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Observing the Game:</a:t>
            </a:r>
          </a:p>
        </p:txBody>
      </p:sp>
    </p:spTree>
    <p:extLst>
      <p:ext uri="{BB962C8B-B14F-4D97-AF65-F5344CB8AC3E}">
        <p14:creationId xmlns:p14="http://schemas.microsoft.com/office/powerpoint/2010/main" val="29738291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14.  1</a:t>
            </a:r>
            <a:r>
              <a:rPr lang="en-US" baseline="30000" dirty="0" smtClean="0"/>
              <a:t>st</a:t>
            </a:r>
            <a:r>
              <a:rPr lang="en-US" dirty="0" smtClean="0"/>
              <a:t> Down – Do all officials stop the clock?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15.  Restricted Area:  Is it being ENFORCED?</a:t>
            </a:r>
          </a:p>
          <a:p>
            <a:endParaRPr lang="en-US" dirty="0"/>
          </a:p>
          <a:p>
            <a:r>
              <a:rPr lang="en-US" dirty="0" smtClean="0"/>
              <a:t>16.  Do they know R&amp;R1, R&amp;R2, &amp; R&amp;R3 for Pass Plays?  Do they R&amp;R differently as they “read” a Pass Play versus a Run Play?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  17</a:t>
            </a:r>
            <a:r>
              <a:rPr lang="en-US" dirty="0"/>
              <a:t>.  </a:t>
            </a:r>
            <a:r>
              <a:rPr lang="en-US" dirty="0" smtClean="0"/>
              <a:t>Signals:  </a:t>
            </a:r>
            <a:r>
              <a:rPr lang="en-US" dirty="0"/>
              <a:t>Are </a:t>
            </a:r>
            <a:r>
              <a:rPr lang="en-US" dirty="0" smtClean="0"/>
              <a:t>OHSAA </a:t>
            </a:r>
            <a:r>
              <a:rPr lang="en-US" dirty="0"/>
              <a:t>Signals </a:t>
            </a:r>
            <a:r>
              <a:rPr lang="en-US" dirty="0" smtClean="0"/>
              <a:t>being used    </a:t>
            </a: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at all times by the officials?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Observing the Game:</a:t>
            </a:r>
          </a:p>
        </p:txBody>
      </p:sp>
    </p:spTree>
    <p:extLst>
      <p:ext uri="{BB962C8B-B14F-4D97-AF65-F5344CB8AC3E}">
        <p14:creationId xmlns:p14="http://schemas.microsoft.com/office/powerpoint/2010/main" val="3594553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  Current Class 1 or Retired OHSAA FB Official.</a:t>
            </a:r>
          </a:p>
          <a:p>
            <a:endParaRPr lang="en-US" dirty="0"/>
          </a:p>
          <a:p>
            <a:r>
              <a:rPr lang="en-US" dirty="0" smtClean="0"/>
              <a:t>2.  </a:t>
            </a:r>
            <a:r>
              <a:rPr lang="en-US" dirty="0"/>
              <a:t>8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or More </a:t>
            </a:r>
            <a:r>
              <a:rPr lang="en-US" dirty="0"/>
              <a:t>Years Experience as </a:t>
            </a:r>
            <a:r>
              <a:rPr lang="en-US" dirty="0" smtClean="0"/>
              <a:t>an OHSAA </a:t>
            </a:r>
            <a:r>
              <a:rPr lang="en-US" dirty="0"/>
              <a:t>Class 1 &amp; </a:t>
            </a:r>
            <a:r>
              <a:rPr lang="en-US" dirty="0" smtClean="0"/>
              <a:t>2 FB Official.</a:t>
            </a: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3.  1 or More Years Experience as an OHSAA State Tournament FB Official.</a:t>
            </a:r>
          </a:p>
          <a:p>
            <a:endParaRPr lang="en-US" dirty="0"/>
          </a:p>
          <a:p>
            <a:r>
              <a:rPr lang="en-US" dirty="0" smtClean="0"/>
              <a:t>4.  Recommended </a:t>
            </a:r>
            <a:r>
              <a:rPr lang="en-US" dirty="0"/>
              <a:t>by the </a:t>
            </a:r>
            <a:r>
              <a:rPr lang="en-US" dirty="0" smtClean="0"/>
              <a:t>DCO.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5.  Reviewed the OHSAA State Observers PPT.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Certified Observer Qualifications: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29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US" dirty="0"/>
          </a:p>
          <a:p>
            <a:r>
              <a:rPr lang="en-US" dirty="0"/>
              <a:t>18.  </a:t>
            </a:r>
            <a:r>
              <a:rPr lang="en-US" dirty="0" smtClean="0"/>
              <a:t>Whistles:  1 or 2, OR </a:t>
            </a:r>
            <a:r>
              <a:rPr lang="en-US" u="sng" dirty="0" smtClean="0"/>
              <a:t>TOO</a:t>
            </a:r>
            <a:r>
              <a:rPr lang="en-US" dirty="0" smtClean="0"/>
              <a:t> many?  Listen.  Whistle out of mouth until ball is dead during the down.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19. </a:t>
            </a:r>
            <a:r>
              <a:rPr lang="en-US" dirty="0"/>
              <a:t>Discipline:  </a:t>
            </a: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/>
              <a:t>half </a:t>
            </a:r>
            <a:r>
              <a:rPr lang="en-US" dirty="0" smtClean="0"/>
              <a:t>-- usually watching </a:t>
            </a:r>
            <a:r>
              <a:rPr lang="en-US" dirty="0"/>
              <a:t>specific officials rather than “the game</a:t>
            </a:r>
            <a:r>
              <a:rPr lang="en-US" dirty="0" smtClean="0"/>
              <a:t>”.</a:t>
            </a:r>
          </a:p>
          <a:p>
            <a:pPr marL="109728" indent="0">
              <a:buNone/>
            </a:pPr>
            <a:r>
              <a:rPr lang="en-US" dirty="0" smtClean="0"/>
              <a:t>  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20. Game Management:  How did </a:t>
            </a:r>
            <a:r>
              <a:rPr lang="en-US" b="1" dirty="0" smtClean="0"/>
              <a:t>Crew</a:t>
            </a:r>
            <a:r>
              <a:rPr lang="en-US" dirty="0" smtClean="0"/>
              <a:t> in</a:t>
            </a:r>
          </a:p>
          <a:p>
            <a:pPr marL="109728" indent="0">
              <a:buNone/>
            </a:pPr>
            <a:r>
              <a:rPr lang="en-US" dirty="0"/>
              <a:t>  general &amp; the </a:t>
            </a:r>
            <a:r>
              <a:rPr lang="en-US" b="1" dirty="0"/>
              <a:t>R</a:t>
            </a:r>
            <a:r>
              <a:rPr lang="en-US" dirty="0"/>
              <a:t> in particular manage it.</a:t>
            </a:r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Observing the Game:</a:t>
            </a:r>
          </a:p>
        </p:txBody>
      </p:sp>
    </p:spTree>
    <p:extLst>
      <p:ext uri="{BB962C8B-B14F-4D97-AF65-F5344CB8AC3E}">
        <p14:creationId xmlns:p14="http://schemas.microsoft.com/office/powerpoint/2010/main" val="12081190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21. </a:t>
            </a:r>
            <a:r>
              <a:rPr lang="en-US" dirty="0"/>
              <a:t>Glaring Judgment Calls:  Record what happened &amp;</a:t>
            </a:r>
            <a:r>
              <a:rPr lang="en-US" dirty="0" smtClean="0"/>
              <a:t> </a:t>
            </a:r>
            <a:r>
              <a:rPr lang="en-US" dirty="0"/>
              <a:t>ask </a:t>
            </a:r>
            <a:r>
              <a:rPr lang="en-US" dirty="0" smtClean="0"/>
              <a:t>questions after the game only during the PGR.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22. </a:t>
            </a:r>
            <a:r>
              <a:rPr lang="en-US" dirty="0"/>
              <a:t>What </a:t>
            </a:r>
            <a:r>
              <a:rPr lang="en-US" dirty="0" smtClean="0"/>
              <a:t>Happened?  </a:t>
            </a:r>
            <a:r>
              <a:rPr lang="en-US" dirty="0"/>
              <a:t>Record </a:t>
            </a:r>
            <a:r>
              <a:rPr lang="en-US" dirty="0" smtClean="0"/>
              <a:t>the Qt. &amp; Time. Review it at the PGR.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23. </a:t>
            </a:r>
            <a:r>
              <a:rPr lang="en-US" dirty="0"/>
              <a:t>Handout:  Excellent examples of reports.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Observing the Game:</a:t>
            </a:r>
          </a:p>
        </p:txBody>
      </p:sp>
    </p:spTree>
    <p:extLst>
      <p:ext uri="{BB962C8B-B14F-4D97-AF65-F5344CB8AC3E}">
        <p14:creationId xmlns:p14="http://schemas.microsoft.com/office/powerpoint/2010/main" val="26629938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  Sit Together &amp; Communicate.  It is a MUST so no one else hears what we are saying.  Complete 1 set of Forms, NOT 2 sets!!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2.  “Lead” Observer records all observations (so he/she can read &amp; understand his/her writing).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3.  “Delegate” the plays:  KO – 1 takes </a:t>
            </a:r>
            <a:r>
              <a:rPr lang="en-US" b="1" dirty="0" smtClean="0"/>
              <a:t>U/BJ</a:t>
            </a:r>
            <a:r>
              <a:rPr lang="en-US" dirty="0" smtClean="0"/>
              <a:t> &amp; the other observer takes </a:t>
            </a:r>
            <a:r>
              <a:rPr lang="en-US" b="1" dirty="0" smtClean="0"/>
              <a:t>R/HL/LJ</a:t>
            </a:r>
            <a:r>
              <a:rPr lang="en-US" dirty="0" smtClean="0"/>
              <a:t>.  Next KO – Switch.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Observing the Game: 2 Observers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0769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  GLM: 1 takes </a:t>
            </a:r>
            <a:r>
              <a:rPr lang="en-US" b="1" dirty="0" smtClean="0"/>
              <a:t>HL</a:t>
            </a:r>
            <a:r>
              <a:rPr lang="en-US" dirty="0" smtClean="0"/>
              <a:t> </a:t>
            </a:r>
            <a:r>
              <a:rPr lang="en-US" dirty="0"/>
              <a:t>&amp; 1 takes</a:t>
            </a:r>
            <a:r>
              <a:rPr lang="en-US" b="1" dirty="0"/>
              <a:t> LJ</a:t>
            </a:r>
            <a:r>
              <a:rPr lang="en-US" dirty="0"/>
              <a:t>.  Then switch</a:t>
            </a:r>
          </a:p>
          <a:p>
            <a:pPr marL="109728" indent="0">
              <a:buNone/>
            </a:pPr>
            <a:r>
              <a:rPr lang="en-US" dirty="0" smtClean="0"/>
              <a:t>  on </a:t>
            </a:r>
            <a:r>
              <a:rPr lang="en-US" dirty="0"/>
              <a:t>the next down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5.  Punt:  1 takes </a:t>
            </a:r>
            <a:r>
              <a:rPr lang="en-US" b="1" dirty="0" smtClean="0"/>
              <a:t>HL</a:t>
            </a:r>
            <a:r>
              <a:rPr lang="en-US" dirty="0" smtClean="0"/>
              <a:t> &amp; 1 takes </a:t>
            </a:r>
            <a:r>
              <a:rPr lang="en-US" b="1" dirty="0" smtClean="0"/>
              <a:t>LJ</a:t>
            </a:r>
            <a:r>
              <a:rPr lang="en-US" dirty="0" smtClean="0"/>
              <a:t>.  Then switch on the next punt.  Then 1 takes the</a:t>
            </a:r>
            <a:r>
              <a:rPr lang="en-US" b="1" dirty="0" smtClean="0"/>
              <a:t> BJ </a:t>
            </a:r>
            <a:r>
              <a:rPr lang="en-US" dirty="0" smtClean="0"/>
              <a:t>&amp; 1 takes the </a:t>
            </a:r>
            <a:r>
              <a:rPr lang="en-US" b="1" dirty="0" smtClean="0"/>
              <a:t>R</a:t>
            </a:r>
            <a:r>
              <a:rPr lang="en-US" dirty="0" smtClean="0"/>
              <a:t> on the next punt.</a:t>
            </a:r>
          </a:p>
          <a:p>
            <a:endParaRPr lang="en-US" dirty="0"/>
          </a:p>
          <a:p>
            <a:r>
              <a:rPr lang="en-US" dirty="0" smtClean="0"/>
              <a:t>6.  </a:t>
            </a:r>
            <a:r>
              <a:rPr lang="en-US" dirty="0"/>
              <a:t>Constantly ask </a:t>
            </a:r>
            <a:r>
              <a:rPr lang="en-US" dirty="0" smtClean="0"/>
              <a:t>the other observer “What </a:t>
            </a:r>
            <a:r>
              <a:rPr lang="en-US" dirty="0"/>
              <a:t>Did You See”?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Observing the Game: 2 Observers</a:t>
            </a:r>
          </a:p>
        </p:txBody>
      </p:sp>
    </p:spTree>
    <p:extLst>
      <p:ext uri="{BB962C8B-B14F-4D97-AF65-F5344CB8AC3E}">
        <p14:creationId xmlns:p14="http://schemas.microsoft.com/office/powerpoint/2010/main" val="20782797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</a:t>
            </a:r>
            <a:r>
              <a:rPr lang="en-US" dirty="0" smtClean="0"/>
              <a:t>.  </a:t>
            </a:r>
            <a:r>
              <a:rPr lang="en-US" dirty="0"/>
              <a:t>Communicate:  Who are you observing</a:t>
            </a:r>
            <a:r>
              <a:rPr lang="en-US" dirty="0" smtClean="0"/>
              <a:t>?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/>
              <a:t>8</a:t>
            </a:r>
            <a:r>
              <a:rPr lang="en-US" dirty="0" smtClean="0"/>
              <a:t>.  Communicate:  Who do we need to watch?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9</a:t>
            </a:r>
            <a:r>
              <a:rPr lang="en-US" dirty="0" smtClean="0"/>
              <a:t>.  </a:t>
            </a:r>
            <a:r>
              <a:rPr lang="en-US" dirty="0"/>
              <a:t>Lead </a:t>
            </a:r>
            <a:r>
              <a:rPr lang="en-US" dirty="0" smtClean="0"/>
              <a:t>Observer:  </a:t>
            </a:r>
            <a:r>
              <a:rPr lang="en-US" dirty="0"/>
              <a:t>Does </a:t>
            </a:r>
            <a:r>
              <a:rPr lang="en-US" dirty="0" smtClean="0"/>
              <a:t>all of the </a:t>
            </a:r>
            <a:r>
              <a:rPr lang="en-US" dirty="0"/>
              <a:t>talking </a:t>
            </a:r>
            <a:r>
              <a:rPr lang="en-US" dirty="0" smtClean="0"/>
              <a:t>at halftime </a:t>
            </a:r>
            <a:r>
              <a:rPr lang="en-US" dirty="0"/>
              <a:t>&amp; </a:t>
            </a:r>
            <a:r>
              <a:rPr lang="en-US" dirty="0" smtClean="0"/>
              <a:t>most in PGR.</a:t>
            </a:r>
          </a:p>
          <a:p>
            <a:endParaRPr lang="en-US" dirty="0"/>
          </a:p>
          <a:p>
            <a:r>
              <a:rPr lang="en-US" dirty="0" smtClean="0"/>
              <a:t>10. Do NOT have 1 Observer take 2 or 3 officials the entire game.  We are a team!!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Observing the Game: 2 Observers</a:t>
            </a:r>
          </a:p>
        </p:txBody>
      </p:sp>
    </p:spTree>
    <p:extLst>
      <p:ext uri="{BB962C8B-B14F-4D97-AF65-F5344CB8AC3E}">
        <p14:creationId xmlns:p14="http://schemas.microsoft.com/office/powerpoint/2010/main" val="1113704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 Injured Official:  Contact the DOD on Sunday or Monday:  Name, Position, Phone #, &amp; Status of Injury.</a:t>
            </a:r>
          </a:p>
          <a:p>
            <a:endParaRPr lang="en-US" dirty="0" smtClean="0"/>
          </a:p>
          <a:p>
            <a:r>
              <a:rPr lang="en-US" dirty="0" smtClean="0"/>
              <a:t>2.  Weak Official (Not qualified to work this level):  Contact DOD on Su </a:t>
            </a:r>
            <a:r>
              <a:rPr lang="en-US" smtClean="0"/>
              <a:t>or M: </a:t>
            </a:r>
            <a:r>
              <a:rPr lang="en-US" dirty="0" smtClean="0"/>
              <a:t>Name, Position, Phone #, &amp; Rationale.  Also, Name &amp; Phone # of the </a:t>
            </a:r>
            <a:r>
              <a:rPr lang="en-US" b="1" dirty="0" smtClean="0"/>
              <a:t>R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OHSAA State Tournament Games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121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Assist in the recruitment of Observers.</a:t>
            </a:r>
          </a:p>
          <a:p>
            <a:endParaRPr lang="en-US" dirty="0"/>
          </a:p>
          <a:p>
            <a:r>
              <a:rPr lang="en-US" dirty="0" smtClean="0"/>
              <a:t>2.  Weeks 8 - 10:  Determine availability of Observers for Weeks 11 -15.</a:t>
            </a:r>
          </a:p>
          <a:p>
            <a:endParaRPr lang="en-US" dirty="0" smtClean="0"/>
          </a:p>
          <a:p>
            <a:r>
              <a:rPr lang="en-US" dirty="0"/>
              <a:t>3</a:t>
            </a:r>
            <a:r>
              <a:rPr lang="en-US" dirty="0" smtClean="0"/>
              <a:t>.  Weeks 11 – 15:  Schedule Observers to State Tournament Games -- their District only.</a:t>
            </a:r>
          </a:p>
          <a:p>
            <a:endParaRPr lang="en-US" dirty="0" smtClean="0"/>
          </a:p>
          <a:p>
            <a:r>
              <a:rPr lang="en-US" dirty="0"/>
              <a:t>4</a:t>
            </a:r>
            <a:r>
              <a:rPr lang="en-US" dirty="0" smtClean="0"/>
              <a:t>.  Notify Observers of their assignments.</a:t>
            </a:r>
          </a:p>
          <a:p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DCO Responsibilities: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656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</a:t>
            </a:r>
            <a:r>
              <a:rPr lang="en-US" dirty="0" smtClean="0"/>
              <a:t>.  </a:t>
            </a:r>
            <a:r>
              <a:rPr lang="en-US" dirty="0"/>
              <a:t>Attempt to assign 2 </a:t>
            </a:r>
            <a:r>
              <a:rPr lang="en-US" dirty="0" smtClean="0"/>
              <a:t>Certified Observers </a:t>
            </a:r>
            <a:r>
              <a:rPr lang="en-US" dirty="0"/>
              <a:t>to each game, if there are enough Observers</a:t>
            </a:r>
            <a:r>
              <a:rPr lang="en-US" dirty="0" smtClean="0"/>
              <a:t>.  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6</a:t>
            </a:r>
            <a:r>
              <a:rPr lang="en-US" dirty="0" smtClean="0"/>
              <a:t>.  </a:t>
            </a:r>
            <a:r>
              <a:rPr lang="en-US" dirty="0"/>
              <a:t>Notify each Observer on </a:t>
            </a:r>
            <a:r>
              <a:rPr lang="en-US" dirty="0" smtClean="0"/>
              <a:t>M, T, or W </a:t>
            </a:r>
            <a:r>
              <a:rPr lang="en-US" dirty="0"/>
              <a:t>prior to the </a:t>
            </a:r>
            <a:r>
              <a:rPr lang="en-US" dirty="0" smtClean="0"/>
              <a:t>game.</a:t>
            </a:r>
          </a:p>
          <a:p>
            <a:endParaRPr lang="en-US" dirty="0"/>
          </a:p>
          <a:p>
            <a:r>
              <a:rPr lang="en-US" dirty="0"/>
              <a:t>7</a:t>
            </a:r>
            <a:r>
              <a:rPr lang="en-US" dirty="0" smtClean="0"/>
              <a:t>.  </a:t>
            </a:r>
            <a:r>
              <a:rPr lang="en-US" dirty="0"/>
              <a:t>Will identify the “Lead” </a:t>
            </a:r>
            <a:r>
              <a:rPr lang="en-US" dirty="0" smtClean="0"/>
              <a:t>Certified Observer </a:t>
            </a:r>
            <a:r>
              <a:rPr lang="en-US" dirty="0"/>
              <a:t>when </a:t>
            </a:r>
            <a:r>
              <a:rPr lang="en-US" dirty="0" smtClean="0"/>
              <a:t>there are 2 observers.</a:t>
            </a:r>
          </a:p>
          <a:p>
            <a:endParaRPr lang="en-US" dirty="0"/>
          </a:p>
          <a:p>
            <a:r>
              <a:rPr lang="en-US" dirty="0"/>
              <a:t>8</a:t>
            </a:r>
            <a:r>
              <a:rPr lang="en-US" dirty="0" smtClean="0"/>
              <a:t>.  Goal:  We observe most games.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DCO Responsibilities: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023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1. Years of Officiating or # of State Playoff Games Does Not Equate to becoming a Good Observer.</a:t>
            </a:r>
          </a:p>
          <a:p>
            <a:pPr marL="624078" indent="-514350">
              <a:buAutoNum type="arabicPeriod"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2. Becoming a Good Observer has a different “skill set” versus a person’s officiating skills.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3. Our ability to concentrate on the 5 or 6 </a:t>
            </a:r>
            <a:r>
              <a:rPr lang="en-US" b="1" dirty="0" smtClean="0"/>
              <a:t>Crew</a:t>
            </a:r>
            <a:r>
              <a:rPr lang="en-US" dirty="0" smtClean="0"/>
              <a:t> Positions, GB Knowledge, &amp; Ability to RELATE to the </a:t>
            </a:r>
            <a:r>
              <a:rPr lang="en-US" b="1" dirty="0" smtClean="0"/>
              <a:t>Crew</a:t>
            </a:r>
            <a:r>
              <a:rPr lang="en-US" dirty="0" smtClean="0"/>
              <a:t> Being Observed – YES!!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Observing &amp; Officiating: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530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  Lead Observer contacts Site Mgr. (AD – Week 11) by W, via email, to confirm the PB, Parking, &amp; Officials Locker Room Location.</a:t>
            </a:r>
          </a:p>
          <a:p>
            <a:endParaRPr lang="en-US" dirty="0" smtClean="0"/>
          </a:p>
          <a:p>
            <a:r>
              <a:rPr lang="en-US" dirty="0" smtClean="0"/>
              <a:t>2.  Due to PB size, there might be no seats or only 1 seat for the Observer (s).  Do not bring friends &amp; expect to sit in the PB.  Determine PB location on HT or VT SL.</a:t>
            </a:r>
          </a:p>
          <a:p>
            <a:endParaRPr lang="en-US" dirty="0" smtClean="0"/>
          </a:p>
          <a:p>
            <a:r>
              <a:rPr lang="en-US" dirty="0" smtClean="0"/>
              <a:t>3.  Highly recommend that if the weather is “ok” you sit in the stands away from the fans.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Observer Responsibilities: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28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  4</a:t>
            </a:r>
            <a:r>
              <a:rPr lang="en-US" dirty="0"/>
              <a:t>.  Dress professionally – especially if sitting </a:t>
            </a:r>
            <a:r>
              <a:rPr lang="en-US" dirty="0" smtClean="0"/>
              <a:t>  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in the PB.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5.  Contact the </a:t>
            </a:r>
            <a:r>
              <a:rPr lang="en-US" b="1" dirty="0" smtClean="0"/>
              <a:t>R</a:t>
            </a:r>
            <a:r>
              <a:rPr lang="en-US" dirty="0" smtClean="0"/>
              <a:t> </a:t>
            </a:r>
            <a:r>
              <a:rPr lang="en-US" dirty="0"/>
              <a:t>midweek to see if it is ok to attend part of </a:t>
            </a:r>
            <a:r>
              <a:rPr lang="en-US" dirty="0" smtClean="0"/>
              <a:t>their Pregame.</a:t>
            </a:r>
          </a:p>
          <a:p>
            <a:endParaRPr lang="en-US" dirty="0"/>
          </a:p>
          <a:p>
            <a:r>
              <a:rPr lang="en-US" dirty="0"/>
              <a:t>6.  </a:t>
            </a:r>
            <a:r>
              <a:rPr lang="en-US" dirty="0" smtClean="0"/>
              <a:t>Pregame (PG):  </a:t>
            </a:r>
            <a:r>
              <a:rPr lang="en-US" dirty="0"/>
              <a:t>Introduce yourself; confirm </a:t>
            </a:r>
            <a:r>
              <a:rPr lang="en-US" b="1" dirty="0"/>
              <a:t>C</a:t>
            </a:r>
            <a:r>
              <a:rPr lang="en-US" b="1" dirty="0" smtClean="0"/>
              <a:t>rew</a:t>
            </a:r>
            <a:r>
              <a:rPr lang="en-US" dirty="0" smtClean="0"/>
              <a:t> </a:t>
            </a:r>
            <a:r>
              <a:rPr lang="en-US" dirty="0"/>
              <a:t>names; answer questions only; listen to some of the PG; how does the</a:t>
            </a:r>
            <a:r>
              <a:rPr lang="en-US" b="1" dirty="0"/>
              <a:t> R </a:t>
            </a:r>
            <a:r>
              <a:rPr lang="en-US" dirty="0"/>
              <a:t>interact with </a:t>
            </a:r>
            <a:r>
              <a:rPr lang="en-US" b="1" dirty="0" smtClean="0"/>
              <a:t>Crew</a:t>
            </a:r>
            <a:r>
              <a:rPr lang="en-US" dirty="0"/>
              <a:t>; do </a:t>
            </a:r>
            <a:r>
              <a:rPr lang="en-US" dirty="0" smtClean="0"/>
              <a:t>NOT </a:t>
            </a:r>
            <a:r>
              <a:rPr lang="en-US" dirty="0"/>
              <a:t>tell </a:t>
            </a:r>
            <a:r>
              <a:rPr lang="en-US" b="1" dirty="0"/>
              <a:t>Crew</a:t>
            </a:r>
            <a:r>
              <a:rPr lang="en-US" dirty="0"/>
              <a:t> what you expect.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Observer </a:t>
            </a:r>
            <a:r>
              <a:rPr lang="en-US" dirty="0" smtClean="0"/>
              <a:t>Responsibilities: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8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7.  Pregame:  No individual conversations with </a:t>
            </a:r>
            <a:r>
              <a:rPr lang="en-US" b="1" dirty="0"/>
              <a:t>C</a:t>
            </a:r>
            <a:r>
              <a:rPr lang="en-US" b="1" dirty="0" smtClean="0"/>
              <a:t>rew</a:t>
            </a:r>
            <a:r>
              <a:rPr lang="en-US" dirty="0" smtClean="0"/>
              <a:t> members.</a:t>
            </a:r>
          </a:p>
          <a:p>
            <a:endParaRPr lang="en-US" dirty="0" smtClean="0"/>
          </a:p>
          <a:p>
            <a:r>
              <a:rPr lang="en-US" dirty="0" smtClean="0"/>
              <a:t>8.  CT:  Coin tossed at 20 minutes or earlier? </a:t>
            </a:r>
          </a:p>
          <a:p>
            <a:endParaRPr lang="en-US" dirty="0"/>
          </a:p>
          <a:p>
            <a:r>
              <a:rPr lang="en-US" dirty="0"/>
              <a:t>9.   </a:t>
            </a:r>
            <a:r>
              <a:rPr lang="en-US" b="1" dirty="0"/>
              <a:t>Crew</a:t>
            </a:r>
            <a:r>
              <a:rPr lang="en-US" dirty="0"/>
              <a:t> </a:t>
            </a:r>
            <a:r>
              <a:rPr lang="en-US" dirty="0" smtClean="0"/>
              <a:t>walks &amp; inspects </a:t>
            </a:r>
            <a:r>
              <a:rPr lang="en-US" dirty="0"/>
              <a:t>the field; </a:t>
            </a:r>
            <a:r>
              <a:rPr lang="en-US" dirty="0" smtClean="0"/>
              <a:t>talks </a:t>
            </a:r>
            <a:r>
              <a:rPr lang="en-US" dirty="0"/>
              <a:t>with chain crew, ball persons, etc</a:t>
            </a:r>
            <a:r>
              <a:rPr lang="en-US" dirty="0" smtClean="0"/>
              <a:t>.  </a:t>
            </a:r>
            <a:r>
              <a:rPr lang="en-US" b="1" dirty="0" smtClean="0"/>
              <a:t>R</a:t>
            </a:r>
            <a:r>
              <a:rPr lang="en-US" dirty="0" smtClean="0"/>
              <a:t> seeks out Medical Professionals.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Observer Responsibilities: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9479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778</TotalTime>
  <Words>2296</Words>
  <Application>Microsoft Office PowerPoint</Application>
  <PresentationFormat>On-screen Show (4:3)</PresentationFormat>
  <Paragraphs>257</Paragraphs>
  <Slides>35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Concourse</vt:lpstr>
      <vt:lpstr>OHSAA CERTIFIED FOOTBALL OBSERVERS PROGRAM</vt:lpstr>
      <vt:lpstr>District Coordinators – Observers (DCO):</vt:lpstr>
      <vt:lpstr>Certified Observer Qualifications:</vt:lpstr>
      <vt:lpstr>DCO Responsibilities:</vt:lpstr>
      <vt:lpstr>DCO Responsibilities:</vt:lpstr>
      <vt:lpstr>Observing &amp; Officiating:</vt:lpstr>
      <vt:lpstr>Observer Responsibilities:</vt:lpstr>
      <vt:lpstr>Observer Responsibilities:</vt:lpstr>
      <vt:lpstr>Observer Responsibilities:</vt:lpstr>
      <vt:lpstr>Observer Responsibilities:</vt:lpstr>
      <vt:lpstr>Observer Overriding Thoughts:</vt:lpstr>
      <vt:lpstr>Observer Overriding Thoughts:</vt:lpstr>
      <vt:lpstr>Observer Responsibilities:  ½ Time:</vt:lpstr>
      <vt:lpstr>Observer Responsibilities:  ½ Time:</vt:lpstr>
      <vt:lpstr>Observer Responsibilities:  PGR</vt:lpstr>
      <vt:lpstr>Observer Responsibilities:  PGR</vt:lpstr>
      <vt:lpstr>Observer Responsibilities:  PGR</vt:lpstr>
      <vt:lpstr>Observer Responsibilities:  PGR</vt:lpstr>
      <vt:lpstr>Observer Responsibilities:  PGR</vt:lpstr>
      <vt:lpstr>Observer Responsibilities:  PGR</vt:lpstr>
      <vt:lpstr>Observer Responsibilities:  PGR</vt:lpstr>
      <vt:lpstr>Observer Responsibilities:  PGR</vt:lpstr>
      <vt:lpstr>Tools for Successful Observing:</vt:lpstr>
      <vt:lpstr>Tools for Successful Observing:</vt:lpstr>
      <vt:lpstr>Observing the Game:  1st Qt.</vt:lpstr>
      <vt:lpstr>Observing the Game:  1st Qt.</vt:lpstr>
      <vt:lpstr>Observing the Game:  1st Qt.</vt:lpstr>
      <vt:lpstr>Observing the Game:</vt:lpstr>
      <vt:lpstr>Observing the Game:</vt:lpstr>
      <vt:lpstr>Observing the Game:</vt:lpstr>
      <vt:lpstr>Observing the Game:</vt:lpstr>
      <vt:lpstr>Observing the Game: 2 Observers</vt:lpstr>
      <vt:lpstr>Observing the Game: 2 Observers</vt:lpstr>
      <vt:lpstr>Observing the Game: 2 Observers</vt:lpstr>
      <vt:lpstr>OHSAA State Tournament Games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OHSAA OBSERVERS PROGRAM</dc:title>
  <dc:creator>Maurer</dc:creator>
  <cp:lastModifiedBy>The Maurer's Unit</cp:lastModifiedBy>
  <cp:revision>135</cp:revision>
  <cp:lastPrinted>2019-06-22T20:25:34Z</cp:lastPrinted>
  <dcterms:created xsi:type="dcterms:W3CDTF">2011-07-31T22:45:47Z</dcterms:created>
  <dcterms:modified xsi:type="dcterms:W3CDTF">2025-06-05T14:07:45Z</dcterms:modified>
</cp:coreProperties>
</file>