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344" r:id="rId2"/>
    <p:sldId id="349" r:id="rId3"/>
    <p:sldId id="267" r:id="rId4"/>
    <p:sldId id="269" r:id="rId5"/>
    <p:sldId id="270" r:id="rId6"/>
    <p:sldId id="271" r:id="rId7"/>
    <p:sldId id="272" r:id="rId8"/>
    <p:sldId id="302" r:id="rId9"/>
    <p:sldId id="303" r:id="rId10"/>
    <p:sldId id="273" r:id="rId11"/>
    <p:sldId id="274" r:id="rId12"/>
    <p:sldId id="275" r:id="rId13"/>
    <p:sldId id="35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306" r:id="rId23"/>
    <p:sldId id="284" r:id="rId24"/>
    <p:sldId id="285" r:id="rId25"/>
    <p:sldId id="286" r:id="rId26"/>
    <p:sldId id="297" r:id="rId27"/>
    <p:sldId id="294" r:id="rId28"/>
    <p:sldId id="295" r:id="rId29"/>
    <p:sldId id="296" r:id="rId30"/>
    <p:sldId id="309" r:id="rId31"/>
    <p:sldId id="352" r:id="rId32"/>
    <p:sldId id="298" r:id="rId33"/>
    <p:sldId id="310" r:id="rId34"/>
    <p:sldId id="311" r:id="rId35"/>
    <p:sldId id="299" r:id="rId36"/>
    <p:sldId id="330" r:id="rId37"/>
    <p:sldId id="327" r:id="rId38"/>
    <p:sldId id="328" r:id="rId39"/>
    <p:sldId id="287" r:id="rId40"/>
    <p:sldId id="313" r:id="rId41"/>
    <p:sldId id="314" r:id="rId42"/>
    <p:sldId id="315" r:id="rId43"/>
    <p:sldId id="316" r:id="rId44"/>
    <p:sldId id="329" r:id="rId45"/>
    <p:sldId id="317" r:id="rId46"/>
    <p:sldId id="336" r:id="rId47"/>
    <p:sldId id="341" r:id="rId48"/>
    <p:sldId id="348" r:id="rId49"/>
    <p:sldId id="312" r:id="rId50"/>
    <p:sldId id="318" r:id="rId51"/>
    <p:sldId id="288" r:id="rId52"/>
    <p:sldId id="319" r:id="rId53"/>
    <p:sldId id="320" r:id="rId54"/>
    <p:sldId id="321" r:id="rId55"/>
    <p:sldId id="322" r:id="rId56"/>
    <p:sldId id="300" r:id="rId57"/>
    <p:sldId id="331" r:id="rId58"/>
    <p:sldId id="323" r:id="rId59"/>
    <p:sldId id="338" r:id="rId60"/>
    <p:sldId id="301" r:id="rId61"/>
    <p:sldId id="290" r:id="rId62"/>
    <p:sldId id="324" r:id="rId63"/>
    <p:sldId id="291" r:id="rId64"/>
    <p:sldId id="345" r:id="rId65"/>
    <p:sldId id="292" r:id="rId66"/>
    <p:sldId id="325" r:id="rId67"/>
    <p:sldId id="332" r:id="rId68"/>
    <p:sldId id="326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1" autoAdjust="0"/>
  </p:normalViewPr>
  <p:slideViewPr>
    <p:cSldViewPr>
      <p:cViewPr varScale="1">
        <p:scale>
          <a:sx n="101" d="100"/>
          <a:sy n="101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CB7D7-4296-4980-B492-29C6EAF398AA}" type="datetimeFigureOut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CECA9-4821-46DA-8985-AD09C332B7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5DBF-EA1C-48F3-9E8C-0FD8744504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6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5DBF-EA1C-48F3-9E8C-0FD8744504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2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ECA9-4821-46DA-8985-AD09C332B724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3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ECA9-4821-46DA-8985-AD09C332B724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5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2D4EC2-C889-4C65-8CED-3FE6BE26ADC3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A6D8-2BC4-4FF2-A69A-084535959804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0440-4BFE-41D2-89C6-9FF5BBE5FD59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5381-AE22-4496-A580-508011DD5F05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5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D711-1F5B-47C0-871B-AAC53C44AD85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2056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697-366D-44FD-8BC4-F59991B53A66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08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BB32-AE1B-4B19-9A58-7D63B1C44174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75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B1F5-3978-48C6-B697-6B7BC70344C4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959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4FDF-B7BE-475F-8515-85BB817080DB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A22A60E-C561-488E-8BCD-B44F9F88CB00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0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259401-41DB-47BF-A9DC-028464B319AE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1886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55AB76-54A0-4C65-9585-A42718BFF5ED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2C057C-2049-4FA2-974F-533D2B7D8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23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767223"/>
            <a:ext cx="5486400" cy="1829761"/>
          </a:xfrm>
        </p:spPr>
        <p:txBody>
          <a:bodyPr>
            <a:normAutofit/>
          </a:bodyPr>
          <a:lstStyle/>
          <a:p>
            <a:r>
              <a:rPr lang="en-US" dirty="0"/>
              <a:t>NFHS Standard Penalty Summary</a:t>
            </a:r>
            <a:br>
              <a:rPr lang="en-US" dirty="0"/>
            </a:br>
            <a:r>
              <a:rPr lang="en-US" sz="1800" dirty="0"/>
              <a:t>Created by Garry Mosier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Revised </a:t>
            </a:r>
            <a:r>
              <a:rPr lang="en-US" sz="1400" dirty="0" smtClean="0"/>
              <a:t>7/12/25</a:t>
            </a:r>
            <a:endParaRPr lang="en-US" sz="1400" dirty="0"/>
          </a:p>
        </p:txBody>
      </p:sp>
      <p:pic>
        <p:nvPicPr>
          <p:cNvPr id="4" name="Picture 2" descr="http://www.baumspage.com/ohsaa/brackets/2009/ohsaabl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752600"/>
            <a:ext cx="2590800" cy="278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5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6-5-7; 6-5-8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13324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Invalid or Illegal </a:t>
            </a:r>
            <a:r>
              <a:rPr lang="en-US" dirty="0"/>
              <a:t>F</a:t>
            </a:r>
            <a:r>
              <a:rPr lang="en-US" b="1" dirty="0"/>
              <a:t>air Catch </a:t>
            </a:r>
            <a:r>
              <a:rPr lang="en-US" dirty="0"/>
              <a:t>S</a:t>
            </a:r>
            <a:r>
              <a:rPr lang="en-US" b="1" dirty="0"/>
              <a:t>ignal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8401"/>
            <a:ext cx="26939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7-1-2; 7-1-3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3898332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Snap Infraction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86001"/>
            <a:ext cx="33797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669" y="2286001"/>
            <a:ext cx="255639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7-1-7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26791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False Start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514601"/>
            <a:ext cx="3379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669" y="2514601"/>
            <a:ext cx="25563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33528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7-1 - 9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4279332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Disconcerting Act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514601"/>
            <a:ext cx="3379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CC080A9-0988-4C18-8A72-9E42424FF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3" t="10750" r="1908" b="17317"/>
          <a:stretch/>
        </p:blipFill>
        <p:spPr>
          <a:xfrm>
            <a:off x="5562599" y="2514601"/>
            <a:ext cx="2474259" cy="350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0CE74E-08B5-4910-9C66-D0BEA1170AE2}"/>
              </a:ext>
            </a:extLst>
          </p:cNvPr>
          <p:cNvSpPr/>
          <p:nvPr/>
        </p:nvSpPr>
        <p:spPr>
          <a:xfrm>
            <a:off x="5562599" y="2590800"/>
            <a:ext cx="457201" cy="175736"/>
          </a:xfrm>
          <a:prstGeom prst="rect">
            <a:avLst/>
          </a:prstGeom>
          <a:solidFill>
            <a:srgbClr val="D2D3D5"/>
          </a:solidFill>
          <a:ln>
            <a:solidFill>
              <a:srgbClr val="D2D3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2D5664-C708-41C5-8F00-4513C669D342}"/>
              </a:ext>
            </a:extLst>
          </p:cNvPr>
          <p:cNvSpPr txBox="1"/>
          <p:nvPr/>
        </p:nvSpPr>
        <p:spPr>
          <a:xfrm>
            <a:off x="5562599" y="2526268"/>
            <a:ext cx="261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 Disconcerting Act</a:t>
            </a:r>
          </a:p>
        </p:txBody>
      </p:sp>
    </p:spTree>
    <p:extLst>
      <p:ext uri="{BB962C8B-B14F-4D97-AF65-F5344CB8AC3E}">
        <p14:creationId xmlns:p14="http://schemas.microsoft.com/office/powerpoint/2010/main" val="42570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352800" cy="838200"/>
          </a:xfrm>
        </p:spPr>
        <p:txBody>
          <a:bodyPr>
            <a:normAutofit/>
          </a:bodyPr>
          <a:lstStyle/>
          <a:p>
            <a:r>
              <a:rPr lang="en-US" sz="2000" b="1" dirty="0"/>
              <a:t>Loss of 5 Yards</a:t>
            </a:r>
            <a:br>
              <a:rPr lang="en-US" sz="2000" b="1" dirty="0"/>
            </a:br>
            <a:r>
              <a:rPr lang="en-US" sz="2000" b="1" dirty="0"/>
              <a:t>7-2-1; 7-2-2; 7-2-3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42793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Formation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69" y="2819400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9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7-2-5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02" y="228600"/>
            <a:ext cx="7555932" cy="167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Less Than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="1" dirty="0">
                <a:solidFill>
                  <a:schemeClr val="tx1"/>
                </a:solidFill>
              </a:rPr>
              <a:t>layers on A’s LOS </a:t>
            </a:r>
            <a:r>
              <a:rPr lang="en-US" dirty="0">
                <a:solidFill>
                  <a:schemeClr val="tx1"/>
                </a:solidFill>
              </a:rPr>
              <a:t>or Numbering Violation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69" y="2819400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7-2-6; 7-2-7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6946332" cy="7990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Shift or Illegal </a:t>
            </a:r>
            <a:r>
              <a:rPr lang="en-US" dirty="0"/>
              <a:t>M</a:t>
            </a:r>
            <a:r>
              <a:rPr lang="en-US" b="1" dirty="0"/>
              <a:t>otion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514600"/>
            <a:ext cx="26939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7-2-8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72511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Planned Loose </a:t>
            </a:r>
            <a:r>
              <a:rPr lang="en-US" dirty="0"/>
              <a:t>B</a:t>
            </a:r>
            <a:r>
              <a:rPr lang="en-US" b="1" dirty="0"/>
              <a:t>all </a:t>
            </a:r>
            <a:r>
              <a:rPr lang="en-US" dirty="0"/>
              <a:t>I</a:t>
            </a:r>
            <a:r>
              <a:rPr lang="en-US" b="1" dirty="0"/>
              <a:t>nfraction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69" y="2819400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9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7-3-2; 7-3-3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6870132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Illegally Handing </a:t>
            </a:r>
            <a:r>
              <a:rPr lang="en-US" dirty="0"/>
              <a:t>B</a:t>
            </a:r>
            <a:r>
              <a:rPr lang="en-US" b="1" dirty="0"/>
              <a:t>all forward </a:t>
            </a: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</a:t>
            </a:r>
            <a:r>
              <a:rPr lang="en-US" sz="3100" b="1" dirty="0">
                <a:solidFill>
                  <a:srgbClr val="00B0F0"/>
                </a:solidFill>
              </a:rPr>
              <a:t>lso Loss of Down)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06" y="2514601"/>
            <a:ext cx="27701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2"/>
            <a:ext cx="266065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1638"/>
            <a:ext cx="3147508" cy="7667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693998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Forward </a:t>
            </a:r>
            <a:r>
              <a:rPr lang="en-US" dirty="0"/>
              <a:t>P</a:t>
            </a:r>
            <a:r>
              <a:rPr lang="en-US" b="1" dirty="0"/>
              <a:t>ass by A</a:t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Also </a:t>
            </a:r>
            <a:r>
              <a:rPr lang="en-US" sz="3100" b="1" dirty="0">
                <a:solidFill>
                  <a:srgbClr val="00B0F0"/>
                </a:solidFill>
              </a:rPr>
              <a:t>Loss of Down)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1"/>
            <a:ext cx="27701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2"/>
            <a:ext cx="2660650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en-US" sz="6000" dirty="0"/>
          </a:p>
          <a:p>
            <a:pPr>
              <a:buFont typeface="Wingdings" pitchFamily="2" charset="2"/>
              <a:buChar char="Ø"/>
            </a:pPr>
            <a:r>
              <a:rPr lang="en-US" sz="9600" dirty="0"/>
              <a:t>The order of this presentation follows the Rule Reference Number,  For example 6-1-1 is before 6-1-3.  </a:t>
            </a:r>
            <a:endParaRPr lang="en-US" sz="6000" dirty="0"/>
          </a:p>
          <a:p>
            <a:pPr>
              <a:buFont typeface="Wingdings" pitchFamily="2" charset="2"/>
              <a:buChar char="Ø"/>
            </a:pPr>
            <a:endParaRPr lang="en-US" sz="6000" dirty="0"/>
          </a:p>
          <a:p>
            <a:pPr>
              <a:buFont typeface="Wingdings" pitchFamily="2" charset="2"/>
              <a:buChar char="Ø"/>
            </a:pPr>
            <a:endParaRPr lang="en-US" sz="6000" dirty="0"/>
          </a:p>
          <a:p>
            <a:pPr>
              <a:buFont typeface="Wingdings" pitchFamily="2" charset="2"/>
              <a:buChar char="Ø"/>
            </a:pPr>
            <a:r>
              <a:rPr lang="en-US" sz="9600" dirty="0"/>
              <a:t>To play this presentation, select “Slide Show” from top of the screen &amp; then click “From Beginning”.  </a:t>
            </a:r>
            <a:endParaRPr lang="en-US" sz="6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6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6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9600" dirty="0">
                <a:solidFill>
                  <a:srgbClr val="FF0000"/>
                </a:solidFill>
              </a:rPr>
              <a:t>Words highlighted in red </a:t>
            </a:r>
            <a:r>
              <a:rPr lang="en-US" sz="9600" dirty="0"/>
              <a:t>indicate changes this year. </a:t>
            </a:r>
          </a:p>
          <a:p>
            <a:pPr marL="109728" indent="0">
              <a:buNone/>
            </a:pPr>
            <a:endParaRPr lang="en-US" sz="60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9600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9600" dirty="0">
                <a:solidFill>
                  <a:srgbClr val="00B0F0"/>
                </a:solidFill>
              </a:rPr>
              <a:t>Words highlighted in blue </a:t>
            </a:r>
            <a:r>
              <a:rPr lang="en-US" sz="9600" dirty="0"/>
              <a:t>indicate a special additional penalty.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350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6412932" cy="1143000"/>
          </a:xfrm>
        </p:spPr>
        <p:txBody>
          <a:bodyPr>
            <a:normAutofit/>
          </a:bodyPr>
          <a:lstStyle/>
          <a:p>
            <a:r>
              <a:rPr lang="en-US" b="1" dirty="0"/>
              <a:t>Illegal Forward </a:t>
            </a:r>
            <a:r>
              <a:rPr lang="en-US" dirty="0"/>
              <a:t>P</a:t>
            </a:r>
            <a:r>
              <a:rPr lang="en-US" b="1" dirty="0"/>
              <a:t>ass by B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819400"/>
            <a:ext cx="2770187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7-5-2d; 7-5-2e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68701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Intentional Grounding</a:t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</a:t>
            </a:r>
            <a:r>
              <a:rPr lang="en-US" sz="3100" b="1" dirty="0">
                <a:solidFill>
                  <a:srgbClr val="00B0F0"/>
                </a:solidFill>
              </a:rPr>
              <a:t>lso </a:t>
            </a:r>
            <a:r>
              <a:rPr lang="en-US" sz="3100" dirty="0">
                <a:solidFill>
                  <a:srgbClr val="00B0F0"/>
                </a:solidFill>
              </a:rPr>
              <a:t>L</a:t>
            </a:r>
            <a:r>
              <a:rPr lang="en-US" sz="3100" b="1" dirty="0">
                <a:solidFill>
                  <a:srgbClr val="00B0F0"/>
                </a:solidFill>
              </a:rPr>
              <a:t>oss of Down)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7" y="2362200"/>
            <a:ext cx="2660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7701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7-5-10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793932" cy="685800"/>
          </a:xfrm>
        </p:spPr>
        <p:txBody>
          <a:bodyPr>
            <a:noAutofit/>
          </a:bodyPr>
          <a:lstStyle/>
          <a:p>
            <a:r>
              <a:rPr lang="en-US" b="1" dirty="0"/>
              <a:t>Forward Pass Interference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286001"/>
            <a:ext cx="2813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3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7251132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Ineligible Receiver </a:t>
            </a:r>
            <a:r>
              <a:rPr lang="en-US" dirty="0"/>
              <a:t>I</a:t>
            </a:r>
            <a:r>
              <a:rPr lang="en-US" b="1" dirty="0"/>
              <a:t>llegally </a:t>
            </a:r>
            <a:r>
              <a:rPr lang="en-US" dirty="0"/>
              <a:t>D</a:t>
            </a:r>
            <a:r>
              <a:rPr lang="en-US" b="1" dirty="0"/>
              <a:t>ownfield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819400"/>
            <a:ext cx="273526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7-5-13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68701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Touching</a:t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</a:t>
            </a:r>
            <a:r>
              <a:rPr lang="en-US" sz="3100" b="1" dirty="0">
                <a:solidFill>
                  <a:srgbClr val="00B0F0"/>
                </a:solidFill>
              </a:rPr>
              <a:t>lso </a:t>
            </a:r>
            <a:r>
              <a:rPr lang="en-US" sz="3100" dirty="0">
                <a:solidFill>
                  <a:srgbClr val="00B0F0"/>
                </a:solidFill>
              </a:rPr>
              <a:t>L</a:t>
            </a:r>
            <a:r>
              <a:rPr lang="en-US" sz="3100" b="1" dirty="0">
                <a:solidFill>
                  <a:srgbClr val="00B0F0"/>
                </a:solidFill>
              </a:rPr>
              <a:t>oss of Down)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660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2660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946332" cy="1066800"/>
          </a:xfrm>
        </p:spPr>
        <p:txBody>
          <a:bodyPr>
            <a:normAutofit/>
          </a:bodyPr>
          <a:lstStyle/>
          <a:p>
            <a:r>
              <a:rPr lang="en-US" b="1" dirty="0"/>
              <a:t>Helping Runner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819400"/>
            <a:ext cx="34575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3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0"/>
            <a:ext cx="4495800" cy="8382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10 Yards</a:t>
            </a:r>
            <a:br>
              <a:rPr lang="en-US" sz="2200" b="1" dirty="0"/>
            </a:br>
            <a:r>
              <a:rPr lang="en-US" sz="2200" b="1" dirty="0"/>
              <a:t>9-2-1a; 9-2-2; 9-2-3a, b,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69463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Use of Hands or Arms</a:t>
            </a:r>
          </a:p>
        </p:txBody>
      </p:sp>
      <p:pic>
        <p:nvPicPr>
          <p:cNvPr id="6" name="Picture 5" descr="A referee holding his hand up&#10;&#10;Description automatically generated">
            <a:extLst>
              <a:ext uri="{FF2B5EF4-FFF2-40B4-BE49-F238E27FC236}">
                <a16:creationId xmlns:a16="http://schemas.microsoft.com/office/drawing/2014/main" xmlns="" id="{F2906077-5288-A01C-927E-3ADFA008E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3962400" cy="38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9-2-1b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50292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Interlocked Blocking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7" y="2819400"/>
            <a:ext cx="34591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4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447800"/>
            <a:ext cx="3604708" cy="990600"/>
          </a:xfrm>
        </p:spPr>
        <p:txBody>
          <a:bodyPr>
            <a:noAutofit/>
          </a:bodyPr>
          <a:lstStyle/>
          <a:p>
            <a:r>
              <a:rPr lang="en-US" sz="2400" b="1" dirty="0"/>
              <a:t>Loss of 10 Yards</a:t>
            </a:r>
            <a:br>
              <a:rPr lang="en-US" sz="2400" b="1" dirty="0"/>
            </a:br>
            <a:r>
              <a:rPr lang="en-US" sz="2400" b="1" dirty="0"/>
              <a:t>9-2-1c; 9-2-3c,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2145732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Holding</a:t>
            </a:r>
          </a:p>
        </p:txBody>
      </p:sp>
      <p:pic>
        <p:nvPicPr>
          <p:cNvPr id="6" name="Picture 5" descr="A silhouette of a referee&#10;&#10;Description automatically generated">
            <a:extLst>
              <a:ext uri="{FF2B5EF4-FFF2-40B4-BE49-F238E27FC236}">
                <a16:creationId xmlns:a16="http://schemas.microsoft.com/office/drawing/2014/main" xmlns="" id="{2D3915F5-0FE6-61BB-A7AA-F1119BD75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94" y="2324101"/>
            <a:ext cx="338714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9-2-2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Runner Grasping Teammate</a:t>
            </a:r>
          </a:p>
        </p:txBody>
      </p:sp>
      <p:pic>
        <p:nvPicPr>
          <p:cNvPr id="5" name="Picture 4" descr="A referee holding his hand up&#10;&#10;Description automatically generated">
            <a:extLst>
              <a:ext uri="{FF2B5EF4-FFF2-40B4-BE49-F238E27FC236}">
                <a16:creationId xmlns:a16="http://schemas.microsoft.com/office/drawing/2014/main" xmlns="" id="{49ED1B2E-0299-437F-8DF9-381B3ECFB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3962400" cy="38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3-6-2d; 6-5-5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3974532" cy="838200"/>
          </a:xfrm>
        </p:spPr>
        <p:txBody>
          <a:bodyPr>
            <a:normAutofit/>
          </a:bodyPr>
          <a:lstStyle/>
          <a:p>
            <a:r>
              <a:rPr lang="en-US" b="1" dirty="0"/>
              <a:t>Delay of 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86001"/>
            <a:ext cx="33797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2"/>
            <a:ext cx="26955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9-3-2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6793932" cy="1103864"/>
          </a:xfrm>
        </p:spPr>
        <p:txBody>
          <a:bodyPr>
            <a:normAutofit/>
          </a:bodyPr>
          <a:lstStyle/>
          <a:p>
            <a:r>
              <a:rPr lang="en-US" b="1" dirty="0"/>
              <a:t>Illegal Block </a:t>
            </a:r>
            <a:r>
              <a:rPr lang="en-US" dirty="0"/>
              <a:t>B</a:t>
            </a:r>
            <a:r>
              <a:rPr lang="en-US" b="1" dirty="0"/>
              <a:t>elow </a:t>
            </a:r>
            <a:r>
              <a:rPr lang="en-US" dirty="0"/>
              <a:t>W</a:t>
            </a:r>
            <a:r>
              <a:rPr lang="en-US" b="1" dirty="0"/>
              <a:t>aist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957512"/>
            <a:ext cx="2889250" cy="3519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2819400" cy="762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200" b="1" dirty="0"/>
              <a:t>Loss of 15 Yards 9-3-4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732733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Illegal Block on Free Kicker or Holder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8509" y="2209800"/>
            <a:ext cx="50260" cy="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36220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9-3-5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914400"/>
          </a:xfrm>
        </p:spPr>
        <p:txBody>
          <a:bodyPr>
            <a:normAutofit/>
          </a:bodyPr>
          <a:lstStyle/>
          <a:p>
            <a:r>
              <a:rPr lang="en-US" b="1" dirty="0"/>
              <a:t>Illegal Block in the Back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3276600" y="2971800"/>
            <a:ext cx="2741613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027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9-3-6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85800"/>
            <a:ext cx="22981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Clipping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336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9-3-6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457200"/>
            <a:ext cx="3288733" cy="990600"/>
          </a:xfrm>
        </p:spPr>
        <p:txBody>
          <a:bodyPr>
            <a:normAutofit/>
          </a:bodyPr>
          <a:lstStyle/>
          <a:p>
            <a:r>
              <a:rPr lang="en-US" b="1" dirty="0"/>
              <a:t>Chop Block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110534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9-3-7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85800"/>
            <a:ext cx="6793932" cy="1180064"/>
          </a:xfrm>
        </p:spPr>
        <p:txBody>
          <a:bodyPr>
            <a:normAutofit/>
          </a:bodyPr>
          <a:lstStyle/>
          <a:p>
            <a:r>
              <a:rPr lang="en-US" b="1" dirty="0"/>
              <a:t>Illegal Block on Free </a:t>
            </a:r>
            <a:r>
              <a:rPr lang="en-US" dirty="0"/>
              <a:t>K</a:t>
            </a:r>
            <a:r>
              <a:rPr lang="en-US" b="1" dirty="0"/>
              <a:t>icks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3201987" y="2667000"/>
            <a:ext cx="2741613" cy="3429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133600"/>
            <a:ext cx="3886200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2209800"/>
          </a:xfrm>
        </p:spPr>
        <p:txBody>
          <a:bodyPr>
            <a:normAutofit/>
          </a:bodyPr>
          <a:lstStyle/>
          <a:p>
            <a:r>
              <a:rPr lang="en-US" sz="3600" b="1" dirty="0"/>
              <a:t>Any Act if Unduly </a:t>
            </a:r>
            <a:r>
              <a:rPr lang="en-US" sz="3600" dirty="0"/>
              <a:t>R</a:t>
            </a:r>
            <a:r>
              <a:rPr lang="en-US" sz="3600" b="1" dirty="0"/>
              <a:t>ough/Flagrant </a:t>
            </a:r>
            <a:r>
              <a:rPr lang="en-US" sz="2800" b="1" dirty="0">
                <a:solidFill>
                  <a:srgbClr val="00B0F0"/>
                </a:solidFill>
              </a:rPr>
              <a:t>(</a:t>
            </a:r>
            <a:r>
              <a:rPr lang="en-US" sz="2800" dirty="0">
                <a:solidFill>
                  <a:srgbClr val="00B0F0"/>
                </a:solidFill>
              </a:rPr>
              <a:t>G</a:t>
            </a:r>
            <a:r>
              <a:rPr lang="en-US" sz="2800" b="1" dirty="0">
                <a:solidFill>
                  <a:srgbClr val="00B0F0"/>
                </a:solidFill>
              </a:rPr>
              <a:t>ive </a:t>
            </a:r>
            <a:r>
              <a:rPr lang="en-US" sz="2800" dirty="0">
                <a:solidFill>
                  <a:srgbClr val="00B0F0"/>
                </a:solidFill>
              </a:rPr>
              <a:t>P</a:t>
            </a:r>
            <a:r>
              <a:rPr lang="en-US" sz="2800" b="1" dirty="0">
                <a:solidFill>
                  <a:srgbClr val="00B0F0"/>
                </a:solidFill>
              </a:rPr>
              <a:t>roper </a:t>
            </a:r>
            <a:r>
              <a:rPr lang="en-US" sz="2800" dirty="0">
                <a:solidFill>
                  <a:srgbClr val="00B0F0"/>
                </a:solidFill>
              </a:rPr>
              <a:t>S</a:t>
            </a:r>
            <a:r>
              <a:rPr lang="en-US" sz="2800" b="1" dirty="0">
                <a:solidFill>
                  <a:srgbClr val="00B0F0"/>
                </a:solidFill>
              </a:rPr>
              <a:t>ignal </a:t>
            </a:r>
            <a:r>
              <a:rPr lang="en-US" sz="2800" dirty="0">
                <a:solidFill>
                  <a:srgbClr val="00B0F0"/>
                </a:solidFill>
              </a:rPr>
              <a:t>&amp;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F</a:t>
            </a:r>
            <a:r>
              <a:rPr lang="en-US" sz="2800" b="1" dirty="0">
                <a:solidFill>
                  <a:srgbClr val="00B0F0"/>
                </a:solidFill>
              </a:rPr>
              <a:t>ollow with </a:t>
            </a:r>
            <a:r>
              <a:rPr lang="en-US" sz="2800" dirty="0">
                <a:solidFill>
                  <a:srgbClr val="00B0F0"/>
                </a:solidFill>
              </a:rPr>
              <a:t>DQ</a:t>
            </a:r>
            <a:r>
              <a:rPr lang="en-US" sz="2800" b="1" dirty="0">
                <a:solidFill>
                  <a:srgbClr val="00B0F0"/>
                </a:solidFill>
              </a:rPr>
              <a:t>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0242"/>
            <a:ext cx="35369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8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4797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Fighting by Player or </a:t>
            </a:r>
            <a:r>
              <a:rPr lang="en-US" b="1" dirty="0" err="1"/>
              <a:t>Nonplayer</a:t>
            </a:r>
            <a:r>
              <a:rPr lang="en-US" b="1" dirty="0"/>
              <a:t> </a:t>
            </a: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P</a:t>
            </a:r>
            <a:r>
              <a:rPr lang="en-US" sz="3100" b="1" dirty="0">
                <a:solidFill>
                  <a:srgbClr val="00B0F0"/>
                </a:solidFill>
              </a:rPr>
              <a:t>lus </a:t>
            </a:r>
            <a:r>
              <a:rPr lang="en-US" sz="3100" dirty="0">
                <a:solidFill>
                  <a:srgbClr val="00B0F0"/>
                </a:solidFill>
              </a:rPr>
              <a:t>DQ</a:t>
            </a:r>
            <a:r>
              <a:rPr lang="en-US" sz="31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276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2"/>
            <a:ext cx="3536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7479732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Intentionally Contacting a Game </a:t>
            </a:r>
            <a:r>
              <a:rPr lang="en-US" dirty="0"/>
              <a:t>O</a:t>
            </a:r>
            <a:r>
              <a:rPr lang="en-US" b="1" dirty="0"/>
              <a:t>fficial </a:t>
            </a: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P</a:t>
            </a:r>
            <a:r>
              <a:rPr lang="en-US" sz="3100" b="1" dirty="0">
                <a:solidFill>
                  <a:srgbClr val="00B0F0"/>
                </a:solidFill>
              </a:rPr>
              <a:t>lus DQ)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276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2"/>
            <a:ext cx="3536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492" y="3009452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9-4-3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2590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Incidental</a:t>
            </a:r>
            <a:r>
              <a:rPr lang="en-US" b="1" dirty="0"/>
              <a:t> Grasping an </a:t>
            </a:r>
            <a:r>
              <a:rPr lang="en-US" dirty="0"/>
              <a:t>O</a:t>
            </a:r>
            <a:r>
              <a:rPr lang="en-US" b="1" dirty="0"/>
              <a:t>pponent’s </a:t>
            </a:r>
            <a:r>
              <a:rPr lang="en-US" dirty="0"/>
              <a:t>F</a:t>
            </a:r>
            <a:r>
              <a:rPr lang="en-US" b="1" dirty="0"/>
              <a:t>ace </a:t>
            </a:r>
            <a:r>
              <a:rPr lang="en-US" dirty="0"/>
              <a:t>M</a:t>
            </a:r>
            <a:r>
              <a:rPr lang="en-US" b="1" dirty="0"/>
              <a:t>ask (</a:t>
            </a:r>
            <a:r>
              <a:rPr lang="en-US" b="1" dirty="0">
                <a:solidFill>
                  <a:schemeClr val="tx1"/>
                </a:solidFill>
              </a:rPr>
              <a:t>or any Helmet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pening, Chin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trap or Attached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ooth &amp;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="1" dirty="0">
                <a:solidFill>
                  <a:schemeClr val="tx1"/>
                </a:solidFill>
              </a:rPr>
              <a:t>outh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="1" dirty="0">
                <a:solidFill>
                  <a:schemeClr val="tx1"/>
                </a:solidFill>
              </a:rPr>
              <a:t>rotector</a:t>
            </a:r>
            <a:r>
              <a:rPr lang="en-US" b="1" dirty="0"/>
              <a:t>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733800"/>
            <a:ext cx="25844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4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3-7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45841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</a:t>
            </a:r>
            <a:r>
              <a:rPr lang="en-US" dirty="0"/>
              <a:t>S</a:t>
            </a:r>
            <a:r>
              <a:rPr lang="en-US" b="1" dirty="0"/>
              <a:t>ubstitution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40038"/>
            <a:ext cx="265906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762000"/>
            <a:ext cx="6108133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Personal </a:t>
            </a:r>
            <a:r>
              <a:rPr lang="en-US" dirty="0"/>
              <a:t>C</a:t>
            </a:r>
            <a:r>
              <a:rPr lang="en-US" b="1" dirty="0"/>
              <a:t>ontact </a:t>
            </a:r>
            <a:r>
              <a:rPr lang="en-US" dirty="0"/>
              <a:t>O</a:t>
            </a:r>
            <a:r>
              <a:rPr lang="en-US" b="1" dirty="0"/>
              <a:t>utside </a:t>
            </a:r>
            <a:r>
              <a:rPr lang="en-US" dirty="0"/>
              <a:t>R</a:t>
            </a:r>
            <a:r>
              <a:rPr lang="en-US" b="1" dirty="0"/>
              <a:t>estricted </a:t>
            </a:r>
            <a:r>
              <a:rPr lang="en-US" dirty="0"/>
              <a:t>A</a:t>
            </a:r>
            <a:r>
              <a:rPr lang="en-US" b="1" dirty="0"/>
              <a:t>rea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4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533400"/>
            <a:ext cx="7403533" cy="1295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Charging Into an Opponent </a:t>
            </a:r>
            <a:r>
              <a:rPr lang="en-US" dirty="0"/>
              <a:t>O</a:t>
            </a:r>
            <a:r>
              <a:rPr lang="en-US" b="1" dirty="0"/>
              <a:t>bviously </a:t>
            </a:r>
            <a:r>
              <a:rPr lang="en-US" dirty="0"/>
              <a:t>O</a:t>
            </a:r>
            <a:r>
              <a:rPr lang="en-US" b="1" dirty="0"/>
              <a:t>ut of the Play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492" y="25908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2133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Grasping of an </a:t>
            </a:r>
            <a:r>
              <a:rPr lang="en-US" dirty="0"/>
              <a:t>O</a:t>
            </a:r>
            <a:r>
              <a:rPr lang="en-US" b="1" dirty="0"/>
              <a:t>pponent’s </a:t>
            </a:r>
            <a:r>
              <a:rPr lang="en-US" dirty="0"/>
              <a:t>F</a:t>
            </a:r>
            <a:r>
              <a:rPr lang="en-US" b="1" dirty="0"/>
              <a:t>ace </a:t>
            </a:r>
            <a:r>
              <a:rPr lang="en-US" dirty="0"/>
              <a:t>M</a:t>
            </a:r>
            <a:r>
              <a:rPr lang="en-US" b="1" dirty="0"/>
              <a:t>ask (</a:t>
            </a:r>
            <a:r>
              <a:rPr lang="en-US" b="1" dirty="0">
                <a:solidFill>
                  <a:schemeClr val="tx1"/>
                </a:solidFill>
              </a:rPr>
              <a:t>or Any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="1" dirty="0">
                <a:solidFill>
                  <a:schemeClr val="tx1"/>
                </a:solidFill>
              </a:rPr>
              <a:t>elmet Opening, Chin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trap or Attached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ooth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="1" dirty="0">
                <a:solidFill>
                  <a:schemeClr val="tx1"/>
                </a:solidFill>
              </a:rPr>
              <a:t>outh Protector</a:t>
            </a:r>
            <a:r>
              <a:rPr lang="en-US" b="1" dirty="0"/>
              <a:t>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1"/>
            <a:ext cx="26670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6700" y="3962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512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20000" cy="110386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Illegal Helmet Contact (Includes: Butt Blocking, Face Tackle, &amp; Spearing)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1"/>
            <a:ext cx="28194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7494" y="3244334"/>
            <a:ext cx="413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773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74797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Striking, Kicking, </a:t>
            </a:r>
            <a:r>
              <a:rPr lang="en-US" dirty="0"/>
              <a:t>or</a:t>
            </a:r>
            <a:r>
              <a:rPr lang="en-US" b="1" dirty="0"/>
              <a:t> Kneeing</a:t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P</a:t>
            </a:r>
            <a:r>
              <a:rPr lang="en-US" sz="3100" b="1" dirty="0">
                <a:solidFill>
                  <a:srgbClr val="00B0F0"/>
                </a:solidFill>
              </a:rPr>
              <a:t>lus </a:t>
            </a:r>
            <a:r>
              <a:rPr lang="en-US" sz="3100" dirty="0">
                <a:solidFill>
                  <a:srgbClr val="00B0F0"/>
                </a:solidFill>
              </a:rPr>
              <a:t>DQ</a:t>
            </a:r>
            <a:r>
              <a:rPr lang="en-US" sz="31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1"/>
            <a:ext cx="27686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1"/>
            <a:ext cx="353695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2" y="1447800"/>
            <a:ext cx="3376108" cy="838200"/>
          </a:xfrm>
        </p:spPr>
        <p:txBody>
          <a:bodyPr>
            <a:normAutofit/>
          </a:bodyPr>
          <a:lstStyle/>
          <a:p>
            <a:r>
              <a:rPr lang="en-US" sz="2200" b="1" dirty="0"/>
              <a:t>Loss of 15 Yards</a:t>
            </a:r>
            <a:br>
              <a:rPr lang="en-US" sz="2200" b="1" dirty="0"/>
            </a:br>
            <a:r>
              <a:rPr lang="en-US" sz="2200" b="1" dirty="0"/>
              <a:t>9-4-3K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3604710" cy="838200"/>
          </a:xfrm>
        </p:spPr>
        <p:txBody>
          <a:bodyPr/>
          <a:lstStyle/>
          <a:p>
            <a:r>
              <a:rPr lang="en-US" b="1" dirty="0"/>
              <a:t>Horse Collar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1"/>
            <a:ext cx="27686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1"/>
            <a:ext cx="25908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7696200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Initiate Contact </a:t>
            </a:r>
            <a:r>
              <a:rPr lang="en-US" dirty="0"/>
              <a:t>W</a:t>
            </a:r>
            <a:r>
              <a:rPr lang="en-US" b="1" dirty="0"/>
              <a:t>ith a Helmet-less </a:t>
            </a:r>
            <a:r>
              <a:rPr lang="en-US" dirty="0"/>
              <a:t>O</a:t>
            </a:r>
            <a:r>
              <a:rPr lang="en-US" b="1" dirty="0"/>
              <a:t>pponent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819400"/>
            <a:ext cx="23114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2004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696200" cy="838200"/>
          </a:xfrm>
        </p:spPr>
        <p:txBody>
          <a:bodyPr>
            <a:normAutofit/>
          </a:bodyPr>
          <a:lstStyle/>
          <a:p>
            <a:r>
              <a:rPr lang="en-US" b="1" dirty="0"/>
              <a:t>Targeting an Opponent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1"/>
            <a:ext cx="23114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1"/>
            <a:ext cx="27686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6434" y="3957152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prstClr val="black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549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2" y="1447800"/>
            <a:ext cx="3376108" cy="838200"/>
          </a:xfrm>
        </p:spPr>
        <p:txBody>
          <a:bodyPr>
            <a:normAutofit/>
          </a:bodyPr>
          <a:lstStyle/>
          <a:p>
            <a:r>
              <a:rPr lang="en-US" sz="2200" b="1" dirty="0"/>
              <a:t>Loss of 15 Yards</a:t>
            </a:r>
            <a:br>
              <a:rPr lang="en-US" sz="2200" b="1" dirty="0"/>
            </a:br>
            <a:r>
              <a:rPr lang="en-US" sz="2200" b="1" dirty="0"/>
              <a:t>9-4-3N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79571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Illegal Blindside Block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0630"/>
            <a:ext cx="27686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3194E5-58FF-4519-AF8C-51CF39F96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2" t="32677" r="37500" b="32148"/>
          <a:stretch/>
        </p:blipFill>
        <p:spPr>
          <a:xfrm>
            <a:off x="5257800" y="2360630"/>
            <a:ext cx="2590800" cy="3584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7494" y="3244334"/>
            <a:ext cx="633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958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1"/>
            <a:ext cx="3536950" cy="990600"/>
          </a:xfrm>
        </p:spPr>
        <p:txBody>
          <a:bodyPr>
            <a:normAutofit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9-4-3o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381000"/>
            <a:ext cx="2831533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Tripping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4163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7686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3244334"/>
            <a:ext cx="641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758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40619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6-1-2, 4, 11; 6-1-3b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4888932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Free Kick Infraction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438401"/>
            <a:ext cx="33797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669" y="2438401"/>
            <a:ext cx="2556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2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2895600" cy="7620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 9-4-4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381000"/>
            <a:ext cx="7251133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Roughing the Passer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</a:t>
            </a:r>
            <a:r>
              <a:rPr lang="en-US" sz="3100" b="1" dirty="0">
                <a:solidFill>
                  <a:srgbClr val="00B0F0"/>
                </a:solidFill>
              </a:rPr>
              <a:t>lso </a:t>
            </a:r>
            <a:r>
              <a:rPr lang="en-US" sz="3100" dirty="0">
                <a:solidFill>
                  <a:srgbClr val="00B0F0"/>
                </a:solidFill>
              </a:rPr>
              <a:t>F</a:t>
            </a:r>
            <a:r>
              <a:rPr lang="en-US" sz="3100" b="1" dirty="0">
                <a:solidFill>
                  <a:srgbClr val="00B0F0"/>
                </a:solidFill>
              </a:rPr>
              <a:t>irst </a:t>
            </a:r>
            <a:r>
              <a:rPr lang="en-US" sz="3100" dirty="0">
                <a:solidFill>
                  <a:srgbClr val="00B0F0"/>
                </a:solidFill>
              </a:rPr>
              <a:t>D</a:t>
            </a:r>
            <a:r>
              <a:rPr lang="en-US" sz="3100" b="1" dirty="0">
                <a:solidFill>
                  <a:srgbClr val="00B0F0"/>
                </a:solidFill>
              </a:rPr>
              <a:t>own)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40135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+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438400"/>
            <a:ext cx="213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1"/>
            <a:ext cx="22860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96" y="2438400"/>
            <a:ext cx="228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441" y="1524000"/>
            <a:ext cx="3147508" cy="1105348"/>
          </a:xfrm>
        </p:spPr>
        <p:txBody>
          <a:bodyPr>
            <a:normAutofit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9-4-5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85800"/>
            <a:ext cx="67939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Running into Kicker/Holder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7717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2819400" cy="6858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 9-4-5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73273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Roughing Kicker or Holder</a:t>
            </a:r>
            <a:br>
              <a:rPr lang="en-US" b="1" dirty="0"/>
            </a:b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A</a:t>
            </a:r>
            <a:r>
              <a:rPr lang="en-US" sz="3100" b="1" dirty="0">
                <a:solidFill>
                  <a:srgbClr val="00B0F0"/>
                </a:solidFill>
              </a:rPr>
              <a:t>lso </a:t>
            </a:r>
            <a:r>
              <a:rPr lang="en-US" sz="3100" dirty="0">
                <a:solidFill>
                  <a:srgbClr val="00B0F0"/>
                </a:solidFill>
              </a:rPr>
              <a:t>F</a:t>
            </a:r>
            <a:r>
              <a:rPr lang="en-US" sz="3100" b="1" dirty="0">
                <a:solidFill>
                  <a:srgbClr val="00B0F0"/>
                </a:solidFill>
              </a:rPr>
              <a:t>irst </a:t>
            </a:r>
            <a:r>
              <a:rPr lang="en-US" sz="3100" dirty="0">
                <a:solidFill>
                  <a:srgbClr val="00B0F0"/>
                </a:solidFill>
              </a:rPr>
              <a:t>D</a:t>
            </a:r>
            <a:r>
              <a:rPr lang="en-US" sz="3100" b="1" dirty="0">
                <a:solidFill>
                  <a:srgbClr val="00B0F0"/>
                </a:solidFill>
              </a:rPr>
              <a:t>own)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9" y="2286001"/>
            <a:ext cx="2362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1"/>
            <a:ext cx="2362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3460" y="3937337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+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1"/>
            <a:ext cx="23622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100" y="1600200"/>
            <a:ext cx="2908300" cy="7620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 9-4-6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7" y="381000"/>
            <a:ext cx="7251133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Roughing Snapper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(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b="1" dirty="0">
                <a:solidFill>
                  <a:srgbClr val="00B0F0"/>
                </a:solidFill>
              </a:rPr>
              <a:t>lso </a:t>
            </a:r>
            <a:r>
              <a:rPr lang="en-US" dirty="0">
                <a:solidFill>
                  <a:srgbClr val="00B0F0"/>
                </a:solidFill>
              </a:rPr>
              <a:t>F</a:t>
            </a:r>
            <a:r>
              <a:rPr lang="en-US" b="1" dirty="0">
                <a:solidFill>
                  <a:srgbClr val="00B0F0"/>
                </a:solidFill>
              </a:rPr>
              <a:t>irst </a:t>
            </a: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b="1" dirty="0">
                <a:solidFill>
                  <a:srgbClr val="00B0F0"/>
                </a:solidFill>
              </a:rPr>
              <a:t>own</a:t>
            </a:r>
            <a:r>
              <a:rPr lang="en-US" b="1" dirty="0"/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1"/>
            <a:ext cx="276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3784937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+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2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2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6260532" cy="1066800"/>
          </a:xfrm>
        </p:spPr>
        <p:txBody>
          <a:bodyPr>
            <a:normAutofit/>
          </a:bodyPr>
          <a:lstStyle/>
          <a:p>
            <a:r>
              <a:rPr lang="en-US" b="1" dirty="0"/>
              <a:t>Slapping Blocker’s </a:t>
            </a:r>
            <a:r>
              <a:rPr lang="en-US" dirty="0"/>
              <a:t>H</a:t>
            </a:r>
            <a:r>
              <a:rPr lang="en-US" b="1" dirty="0"/>
              <a:t>ead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24896"/>
            <a:ext cx="27686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9-4-8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74797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Personal </a:t>
            </a:r>
            <a:r>
              <a:rPr lang="en-US" dirty="0"/>
              <a:t>C</a:t>
            </a:r>
            <a:r>
              <a:rPr lang="en-US" b="1" dirty="0"/>
              <a:t>ontact in Restricted </a:t>
            </a:r>
            <a:r>
              <a:rPr lang="en-US" dirty="0"/>
              <a:t>A</a:t>
            </a:r>
            <a:r>
              <a:rPr lang="en-US" b="1" dirty="0"/>
              <a:t>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1"/>
            <a:ext cx="27686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1"/>
            <a:ext cx="2733675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581400" cy="762000"/>
          </a:xfrm>
        </p:spPr>
        <p:txBody>
          <a:bodyPr>
            <a:noAutofit/>
          </a:bodyPr>
          <a:lstStyle/>
          <a:p>
            <a:r>
              <a:rPr lang="en-US" sz="2200" b="1" dirty="0"/>
              <a:t>Loss of 15 Yards</a:t>
            </a:r>
            <a:br>
              <a:rPr lang="en-US" sz="2200" b="1" dirty="0"/>
            </a:br>
            <a:r>
              <a:rPr lang="en-US" sz="2200" b="1" dirty="0"/>
              <a:t>9-5, 9-8; 1-5-3,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04800"/>
            <a:ext cx="67939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Unsportsmanlike Conduct by Player or </a:t>
            </a:r>
            <a:r>
              <a:rPr lang="en-US" b="1" dirty="0" err="1"/>
              <a:t>Nonplayer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718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9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47244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9-5; 9-8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479732" cy="1219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Second </a:t>
            </a:r>
            <a:r>
              <a:rPr lang="en-US" dirty="0"/>
              <a:t>UNS</a:t>
            </a:r>
            <a:r>
              <a:rPr lang="en-US" b="1" dirty="0"/>
              <a:t> </a:t>
            </a:r>
            <a:r>
              <a:rPr lang="en-US" dirty="0"/>
              <a:t>F</a:t>
            </a:r>
            <a:r>
              <a:rPr lang="en-US" b="1" dirty="0"/>
              <a:t>oul by a Player or Non Player </a:t>
            </a: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P</a:t>
            </a:r>
            <a:r>
              <a:rPr lang="en-US" sz="3100" b="1" dirty="0">
                <a:solidFill>
                  <a:srgbClr val="00B0F0"/>
                </a:solidFill>
              </a:rPr>
              <a:t>lus </a:t>
            </a:r>
            <a:r>
              <a:rPr lang="en-US" sz="3100" dirty="0">
                <a:solidFill>
                  <a:srgbClr val="00B0F0"/>
                </a:solidFill>
              </a:rPr>
              <a:t>DQ</a:t>
            </a:r>
            <a:r>
              <a:rPr lang="en-US" sz="31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20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1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49905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Participation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36862"/>
            <a:ext cx="2895600" cy="3640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895600" cy="403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9-6-4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838200"/>
            <a:ext cx="7555932" cy="10276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Participating Without a Helmet </a:t>
            </a:r>
            <a:r>
              <a:rPr lang="en-US" dirty="0"/>
              <a:t>B</a:t>
            </a:r>
            <a:r>
              <a:rPr lang="en-US" b="1" dirty="0"/>
              <a:t>eyond </a:t>
            </a:r>
            <a:r>
              <a:rPr lang="en-US" dirty="0"/>
              <a:t>I</a:t>
            </a:r>
            <a:r>
              <a:rPr lang="en-US" b="1" dirty="0"/>
              <a:t>mmediate </a:t>
            </a:r>
            <a:r>
              <a:rPr lang="en-US" dirty="0"/>
              <a:t>A</a:t>
            </a:r>
            <a:r>
              <a:rPr lang="en-US" b="1" dirty="0"/>
              <a:t>ction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36862"/>
            <a:ext cx="28956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0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19200"/>
            <a:ext cx="4953000" cy="762000"/>
          </a:xfrm>
        </p:spPr>
        <p:txBody>
          <a:bodyPr>
            <a:noAutofit/>
          </a:bodyPr>
          <a:lstStyle/>
          <a:p>
            <a:r>
              <a:rPr lang="en-US" sz="2400" b="1" dirty="0"/>
              <a:t>Loss of 5 Yards</a:t>
            </a:r>
            <a:br>
              <a:rPr lang="en-US" sz="2400" b="1" dirty="0"/>
            </a:br>
            <a:r>
              <a:rPr lang="en-US" sz="2400" b="1" dirty="0"/>
              <a:t>6-1-3a; 7-1-1, 5, &amp;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32" y="381000"/>
            <a:ext cx="3745932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Encroachment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362201"/>
            <a:ext cx="33797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2362201"/>
            <a:ext cx="27352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10 Yards</a:t>
            </a:r>
            <a:br>
              <a:rPr lang="en-US" b="1" dirty="0"/>
            </a:br>
            <a:r>
              <a:rPr lang="en-US" b="1" dirty="0"/>
              <a:t>9-7; 6-2-1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Illegal Kicking or Batting 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="1" dirty="0">
                <a:solidFill>
                  <a:schemeClr val="tx1"/>
                </a:solidFill>
              </a:rPr>
              <a:t>all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768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9-8-1k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457200"/>
            <a:ext cx="53461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Sideline Interference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1"/>
            <a:ext cx="33797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362202"/>
            <a:ext cx="273685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764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9-8-1k; 9-8-3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024744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Sideline Interference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="1" dirty="0">
                <a:solidFill>
                  <a:schemeClr val="tx1"/>
                </a:solidFill>
              </a:rPr>
              <a:t>hird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chemeClr val="tx1"/>
                </a:solidFill>
              </a:rPr>
              <a:t>ubsequent</a:t>
            </a:r>
            <a:r>
              <a:rPr lang="en-US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39373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667001"/>
            <a:ext cx="2362199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1"/>
            <a:ext cx="1676400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2"/>
            <a:ext cx="3047999" cy="32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914400"/>
          </a:xfrm>
        </p:spPr>
        <p:txBody>
          <a:bodyPr>
            <a:normAutofit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9-8-2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6641532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Attendant Illegally on Field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819400"/>
            <a:ext cx="26590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8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5846" y="16002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First offense</a:t>
            </a:r>
          </a:p>
          <a:p>
            <a:pPr marL="109728" indent="0">
              <a:buNone/>
            </a:pPr>
            <a:r>
              <a:rPr lang="en-US" b="1" dirty="0"/>
              <a:t>   9-8-3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44958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Sideline Warning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26670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246" y="1676400"/>
            <a:ext cx="3097754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9-8-3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381000"/>
            <a:ext cx="755593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 Player Outside of the Team </a:t>
            </a:r>
            <a:r>
              <a:rPr lang="en-US" dirty="0"/>
              <a:t>B</a:t>
            </a:r>
            <a:r>
              <a:rPr lang="en-US" b="1" dirty="0"/>
              <a:t>ox, </a:t>
            </a:r>
            <a:r>
              <a:rPr lang="en-US" dirty="0"/>
              <a:t>B</a:t>
            </a:r>
            <a:r>
              <a:rPr lang="en-US" b="1" dirty="0"/>
              <a:t>ut </a:t>
            </a:r>
            <a:r>
              <a:rPr lang="en-US" dirty="0"/>
              <a:t>N</a:t>
            </a:r>
            <a:r>
              <a:rPr lang="en-US" b="1" dirty="0"/>
              <a:t>ot on 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33797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438402"/>
            <a:ext cx="273685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3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9-8-3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793932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 Player </a:t>
            </a:r>
            <a:r>
              <a:rPr lang="en-US" dirty="0"/>
              <a:t>I</a:t>
            </a:r>
            <a:r>
              <a:rPr lang="en-US" b="1" dirty="0"/>
              <a:t>llegally on Field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18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2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4648200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9-8-1l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Substitute </a:t>
            </a:r>
            <a:r>
              <a:rPr lang="en-US" dirty="0"/>
              <a:t>L</a:t>
            </a:r>
            <a:r>
              <a:rPr lang="en-US" b="1" dirty="0"/>
              <a:t>eaving </a:t>
            </a:r>
            <a:r>
              <a:rPr lang="en-US" dirty="0"/>
              <a:t>T</a:t>
            </a:r>
            <a:r>
              <a:rPr lang="en-US" b="1" dirty="0"/>
              <a:t>eam </a:t>
            </a:r>
            <a:r>
              <a:rPr lang="en-US" dirty="0"/>
              <a:t>B</a:t>
            </a:r>
            <a:r>
              <a:rPr lang="en-US" b="1" dirty="0"/>
              <a:t>ox </a:t>
            </a:r>
            <a:r>
              <a:rPr lang="en-US" dirty="0"/>
              <a:t>D</a:t>
            </a:r>
            <a:r>
              <a:rPr lang="en-US" b="1" dirty="0"/>
              <a:t>uring a </a:t>
            </a:r>
            <a:r>
              <a:rPr lang="en-US" dirty="0"/>
              <a:t>F</a:t>
            </a:r>
            <a:r>
              <a:rPr lang="en-US" b="1" dirty="0"/>
              <a:t>ight </a:t>
            </a:r>
            <a:r>
              <a:rPr lang="en-US" sz="3100" b="1" dirty="0">
                <a:solidFill>
                  <a:srgbClr val="00B0F0"/>
                </a:solidFill>
              </a:rPr>
              <a:t>(</a:t>
            </a:r>
            <a:r>
              <a:rPr lang="en-US" sz="3100" dirty="0">
                <a:solidFill>
                  <a:srgbClr val="00B0F0"/>
                </a:solidFill>
              </a:rPr>
              <a:t>P</a:t>
            </a:r>
            <a:r>
              <a:rPr lang="en-US" sz="3100" b="1" dirty="0">
                <a:solidFill>
                  <a:srgbClr val="00B0F0"/>
                </a:solidFill>
              </a:rPr>
              <a:t>lus </a:t>
            </a:r>
            <a:r>
              <a:rPr lang="en-US" sz="3100" dirty="0">
                <a:solidFill>
                  <a:srgbClr val="00B0F0"/>
                </a:solidFill>
              </a:rPr>
              <a:t>DQ</a:t>
            </a:r>
            <a:r>
              <a:rPr lang="en-US" sz="3100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93456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20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3147508" cy="76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9-9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533400"/>
            <a:ext cx="2831532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Unfair Acts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718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3147508" cy="685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Loss of 5 Yards</a:t>
            </a:r>
            <a:br>
              <a:rPr lang="en-US" b="1" dirty="0"/>
            </a:br>
            <a:r>
              <a:rPr lang="en-US" b="1" dirty="0"/>
              <a:t>6-1-9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838200"/>
            <a:ext cx="6336732" cy="1027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Free Kick Out of Bounds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945519-ED96-4107-B113-02FF3D64F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t="41074" r="49167" b="17272"/>
          <a:stretch/>
        </p:blipFill>
        <p:spPr>
          <a:xfrm>
            <a:off x="3411198" y="2819400"/>
            <a:ext cx="2558141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33600"/>
            <a:ext cx="3147508" cy="7243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6-5-1; 9-3-3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762000"/>
            <a:ext cx="6793932" cy="11038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Illegal Block </a:t>
            </a:r>
            <a:r>
              <a:rPr lang="en-US" dirty="0"/>
              <a:t>A</a:t>
            </a:r>
            <a:r>
              <a:rPr lang="en-US" b="1" dirty="0"/>
              <a:t>fter </a:t>
            </a:r>
            <a:r>
              <a:rPr lang="en-US" dirty="0"/>
              <a:t>V</a:t>
            </a:r>
            <a:r>
              <a:rPr lang="en-US" b="1" dirty="0"/>
              <a:t>alid or Invalid </a:t>
            </a:r>
            <a:r>
              <a:rPr lang="en-US" dirty="0"/>
              <a:t>F</a:t>
            </a:r>
            <a:r>
              <a:rPr lang="en-US" b="1" dirty="0"/>
              <a:t>air Catch </a:t>
            </a:r>
            <a:r>
              <a:rPr lang="en-US" dirty="0"/>
              <a:t>S</a:t>
            </a:r>
            <a:r>
              <a:rPr lang="en-US" b="1" dirty="0"/>
              <a:t>ignal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3201987" y="2971800"/>
            <a:ext cx="2741613" cy="3467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52600"/>
            <a:ext cx="3147508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Loss of 15 Yards</a:t>
            </a:r>
            <a:br>
              <a:rPr lang="en-US" b="1" dirty="0"/>
            </a:br>
            <a:r>
              <a:rPr lang="en-US" b="1" dirty="0"/>
              <a:t>6-5-6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057C-2049-4FA2-974F-533D2B7D856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68" y="609600"/>
            <a:ext cx="6946332" cy="914400"/>
          </a:xfrm>
        </p:spPr>
        <p:txBody>
          <a:bodyPr>
            <a:normAutofit/>
          </a:bodyPr>
          <a:lstStyle/>
          <a:p>
            <a:r>
              <a:rPr lang="en-US" b="1" dirty="0"/>
              <a:t>Kick Catching </a:t>
            </a:r>
            <a:r>
              <a:rPr lang="en-US" dirty="0"/>
              <a:t>I</a:t>
            </a:r>
            <a:r>
              <a:rPr lang="en-US" b="1" dirty="0"/>
              <a:t>nterference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819400"/>
            <a:ext cx="281305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0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 advClick="0" advTm="8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 Theme" id="{65851707-9F03-460E-9D98-2F3474E3C80B}" vid="{0A021D9D-C957-4A17-BB52-03527C1B3F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Theme</Template>
  <TotalTime>2188</TotalTime>
  <Words>791</Words>
  <Application>Microsoft Office PowerPoint</Application>
  <PresentationFormat>On-screen Show (4:3)</PresentationFormat>
  <Paragraphs>256</Paragraphs>
  <Slides>68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PP Theme</vt:lpstr>
      <vt:lpstr>NFHS Standard Penalty Summary Created by Garry Mosier</vt:lpstr>
      <vt:lpstr>How to Use This Presentation</vt:lpstr>
      <vt:lpstr>Delay of Game</vt:lpstr>
      <vt:lpstr>Illegal Substitution</vt:lpstr>
      <vt:lpstr>Free Kick Infraction</vt:lpstr>
      <vt:lpstr>Encroachment</vt:lpstr>
      <vt:lpstr>Free Kick Out of Bounds</vt:lpstr>
      <vt:lpstr>Illegal Block After Valid or Invalid Fair Catch Signal</vt:lpstr>
      <vt:lpstr>Kick Catching Interference</vt:lpstr>
      <vt:lpstr>Invalid or Illegal Fair Catch Signal</vt:lpstr>
      <vt:lpstr>Snap Infraction</vt:lpstr>
      <vt:lpstr>False Start</vt:lpstr>
      <vt:lpstr>Disconcerting Act</vt:lpstr>
      <vt:lpstr>Illegal Formation</vt:lpstr>
      <vt:lpstr>Less Than 5 Players on A’s LOS or Numbering Violation</vt:lpstr>
      <vt:lpstr>Illegal Shift or Illegal Motion</vt:lpstr>
      <vt:lpstr>Planned Loose Ball Infraction</vt:lpstr>
      <vt:lpstr>Illegally Handing Ball forward (Also Loss of Down)</vt:lpstr>
      <vt:lpstr>Illegal Forward Pass by A (Also Loss of Down)</vt:lpstr>
      <vt:lpstr>Illegal Forward Pass by B</vt:lpstr>
      <vt:lpstr>Intentional Grounding (Also Loss of Down)</vt:lpstr>
      <vt:lpstr>Forward Pass Interference</vt:lpstr>
      <vt:lpstr>Ineligible Receiver Illegally Downfield</vt:lpstr>
      <vt:lpstr>Illegal Touching (Also Loss of Down)</vt:lpstr>
      <vt:lpstr>Helping Runner</vt:lpstr>
      <vt:lpstr>Illegal Use of Hands or Arms</vt:lpstr>
      <vt:lpstr>Interlocked Blocking</vt:lpstr>
      <vt:lpstr>Holding</vt:lpstr>
      <vt:lpstr>Runner Grasping Teammate</vt:lpstr>
      <vt:lpstr>Illegal Block Below Waist</vt:lpstr>
      <vt:lpstr>Illegal Block on Free Kicker or Holder</vt:lpstr>
      <vt:lpstr>Illegal Block in the Back</vt:lpstr>
      <vt:lpstr>Clipping</vt:lpstr>
      <vt:lpstr>Chop Block</vt:lpstr>
      <vt:lpstr>Illegal Block on Free Kicks</vt:lpstr>
      <vt:lpstr>Any Act if Unduly Rough/Flagrant (Give Proper Signal &amp; Follow with DQ)</vt:lpstr>
      <vt:lpstr>Fighting by Player or Nonplayer (Plus DQ)</vt:lpstr>
      <vt:lpstr>Intentionally Contacting a Game Official (Plus DQ)</vt:lpstr>
      <vt:lpstr>Incidental Grasping an Opponent’s Face Mask (or any Helmet Opening, Chin Strap or Attached Tooth &amp; Mouth Protector)</vt:lpstr>
      <vt:lpstr>Illegal Personal Contact Outside Restricted Area</vt:lpstr>
      <vt:lpstr>Charging Into an Opponent Obviously Out of the Play</vt:lpstr>
      <vt:lpstr>Grasping of an Opponent’s Face Mask (or Any Helmet Opening, Chin Strap or Attached Tooth &amp; Mouth Protector)</vt:lpstr>
      <vt:lpstr>Illegal Helmet Contact (Includes: Butt Blocking, Face Tackle, &amp; Spearing)</vt:lpstr>
      <vt:lpstr>Striking, Kicking, or Kneeing (Plus DQ)</vt:lpstr>
      <vt:lpstr>Horse Collar</vt:lpstr>
      <vt:lpstr>Initiate Contact With a Helmet-less Opponent</vt:lpstr>
      <vt:lpstr>Targeting an Opponent</vt:lpstr>
      <vt:lpstr>Illegal Blindside Block</vt:lpstr>
      <vt:lpstr>Tripping</vt:lpstr>
      <vt:lpstr>Roughing the Passer (Also First Down)</vt:lpstr>
      <vt:lpstr>Running into Kicker/Holder</vt:lpstr>
      <vt:lpstr>Roughing Kicker or Holder (Also First Down)</vt:lpstr>
      <vt:lpstr>Roughing Snapper  (Also First Down)</vt:lpstr>
      <vt:lpstr>Slapping Blocker’s Head</vt:lpstr>
      <vt:lpstr>Illegal Personal Contact in Restricted Area</vt:lpstr>
      <vt:lpstr>Unsportsmanlike Conduct by Player or Nonplayer</vt:lpstr>
      <vt:lpstr>A Second UNS Foul by a Player or Non Player (Plus DQ)</vt:lpstr>
      <vt:lpstr>Illegal Participation</vt:lpstr>
      <vt:lpstr>Participating Without a Helmet Beyond Immediate Action</vt:lpstr>
      <vt:lpstr>Illegal Kicking or Batting Ball</vt:lpstr>
      <vt:lpstr>Sideline Interference</vt:lpstr>
      <vt:lpstr>Sideline Interference (Third &amp; Subsequent)</vt:lpstr>
      <vt:lpstr>Attendant Illegally on Field</vt:lpstr>
      <vt:lpstr>Sideline Warning </vt:lpstr>
      <vt:lpstr>Non Player Outside of the Team Box, But Not on Field</vt:lpstr>
      <vt:lpstr>Non Player Illegally on Field</vt:lpstr>
      <vt:lpstr>A Substitute Leaving Team Box During a Fight (Plus DQ)</vt:lpstr>
      <vt:lpstr>Unfair Acts</vt:lpstr>
    </vt:vector>
  </TitlesOfParts>
  <Company>Denver Football Officials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NFHS Penalty Summary</dc:title>
  <dc:creator>Scott Saucke</dc:creator>
  <dc:description>2012 NFHS Rules</dc:description>
  <cp:lastModifiedBy>The Maurer's Unit</cp:lastModifiedBy>
  <cp:revision>127</cp:revision>
  <dcterms:created xsi:type="dcterms:W3CDTF">2012-11-29T23:36:21Z</dcterms:created>
  <dcterms:modified xsi:type="dcterms:W3CDTF">2025-06-05T13:52:03Z</dcterms:modified>
</cp:coreProperties>
</file>