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ileron Bold" pitchFamily="2" charset="77"/>
      <p:regular r:id="rId21"/>
      <p:bold r:id="rId22"/>
    </p:embeddedFont>
    <p:embeddedFont>
      <p:font typeface="Aileron Ultra-Bold" pitchFamily="2" charset="77"/>
      <p:regular r:id="rId23"/>
      <p:bold r:id="rId24"/>
    </p:embeddedFont>
    <p:embeddedFont>
      <p:font typeface="Artegra Sans" panose="02000503040000020004" pitchFamily="2" charset="0"/>
      <p:regular r:id="rId25"/>
    </p:embeddedFont>
    <p:embeddedFont>
      <p:font typeface="Artegra Sans Bold" panose="02000803050000020004" pitchFamily="2" charset="0"/>
      <p:regular r:id="rId26"/>
      <p:bold r:id="rId27"/>
    </p:embeddedFont>
    <p:embeddedFont>
      <p:font typeface="Artegra Sans Extended" panose="02000503040000020004" pitchFamily="2" charset="0"/>
      <p:regular r:id="rId28"/>
    </p:embeddedFont>
    <p:embeddedFont>
      <p:font typeface="Artegra Sans Extended Bold" panose="02000805050000020004" pitchFamily="2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nva Sans 1" panose="020B0503030501040103" pitchFamily="34" charset="0"/>
      <p:regular r:id="rId35"/>
    </p:embeddedFont>
    <p:embeddedFont>
      <p:font typeface="Canva Sans 2 Bold" panose="020B0803030501040103" pitchFamily="34" charset="0"/>
      <p:regular r:id="rId36"/>
      <p:bold r:id="rId37"/>
    </p:embeddedFont>
    <p:embeddedFont>
      <p:font typeface="DM Sans" pitchFamily="2" charset="77"/>
      <p:regular r:id="rId38"/>
      <p:bold r:id="rId39"/>
      <p:italic r:id="rId40"/>
      <p:boldItalic r:id="rId41"/>
    </p:embeddedFont>
    <p:embeddedFont>
      <p:font typeface="DM Sans Bold" pitchFamily="2" charset="77"/>
      <p:regular r:id="rId42"/>
      <p:bold r:id="rId43"/>
    </p:embeddedFont>
    <p:embeddedFont>
      <p:font typeface="Garet" pitchFamily="2" charset="77"/>
      <p:regular r:id="rId44"/>
    </p:embeddedFont>
    <p:embeddedFont>
      <p:font typeface="Garet Ultra-Bold" pitchFamily="2" charset="77"/>
      <p:regular r:id="rId45"/>
      <p:bold r:id="rId46"/>
    </p:embeddedFont>
    <p:embeddedFont>
      <p:font typeface="Montserrat" pitchFamily="2" charset="77"/>
      <p:regular r:id="rId47"/>
      <p:bold r:id="rId48"/>
      <p:italic r:id="rId49"/>
      <p:boldItalic r:id="rId50"/>
    </p:embeddedFont>
    <p:embeddedFont>
      <p:font typeface="Now Bold" pitchFamily="2" charset="77"/>
      <p:regular r:id="rId51"/>
      <p:bold r:id="rId52"/>
    </p:embeddedFont>
    <p:embeddedFont>
      <p:font typeface="Open Sauce" pitchFamily="2" charset="77"/>
      <p:regular r:id="rId53"/>
    </p:embeddedFont>
    <p:embeddedFont>
      <p:font typeface="Open Sauce Bold" pitchFamily="2" charset="77"/>
      <p:regular r:id="rId54"/>
      <p:bold r:id="rId55"/>
    </p:embeddedFont>
    <p:embeddedFont>
      <p:font typeface="Rodeqa Slab Italics" pitchFamily="2" charset="77"/>
      <p:regular r:id="rId56"/>
      <p:italic r:id="rId57"/>
    </p:embeddedFont>
    <p:embeddedFont>
      <p:font typeface="TT Bluescreens Bold Italics" panose="02000806040000090004" pitchFamily="2" charset="77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582" autoAdjust="0"/>
  </p:normalViewPr>
  <p:slideViewPr>
    <p:cSldViewPr>
      <p:cViewPr>
        <p:scale>
          <a:sx n="76" d="100"/>
          <a:sy n="76" d="100"/>
        </p:scale>
        <p:origin x="424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font" Target="fonts/font38.fntdata"/><Relationship Id="rId5" Type="http://schemas.openxmlformats.org/officeDocument/2006/relationships/slide" Target="slides/slide4.xml"/><Relationship Id="rId61" Type="http://schemas.openxmlformats.org/officeDocument/2006/relationships/font" Target="fonts/font4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font" Target="fonts/font3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font" Target="fonts/font39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font" Target="fonts/font37.fntdata"/><Relationship Id="rId10" Type="http://schemas.openxmlformats.org/officeDocument/2006/relationships/slide" Target="slides/slide9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0" Type="http://schemas.openxmlformats.org/officeDocument/2006/relationships/font" Target="fonts/font4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8A46-272A-2C41-A4F5-62F795F74DAC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D60C-1EBC-AA4C-A166-D8D0DFC7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7634-0D4D-7342-8630-B34E3AAC39C0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9B6-29DD-9542-B58E-2525E27E6703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AF4A-8AEA-754F-BABF-2ED64AA31EBA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4CF8-56A9-804C-960A-BD5DE15F51F2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7B-C5A7-004D-9810-89C472284C69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D29-B10A-2E4C-9D33-469BE55231B6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A8E8-7A4D-A64B-AACF-31B4D7ED708C}" type="datetime1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2EA-E486-5F43-8898-7A9647EB91E8}" type="datetime1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7EFC-90ED-B34F-BDA0-9C2C89A1B017}" type="datetime1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AEFE-9F67-5544-8130-03DCB2E61C6D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E1D4-8D36-A946-A8C4-549A109EED1A}" type="datetime1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E94D-0165-7D4A-B75E-3C3CD079984F}" type="datetime1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9846" y="1377026"/>
            <a:ext cx="12168309" cy="6504248"/>
            <a:chOff x="0" y="0"/>
            <a:chExt cx="2349898" cy="1256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898" cy="1256076"/>
            </a:xfrm>
            <a:custGeom>
              <a:avLst/>
              <a:gdLst/>
              <a:ahLst/>
              <a:cxnLst/>
              <a:rect l="l" t="t" r="r" b="b"/>
              <a:pathLst>
                <a:path w="2349898" h="1256076">
                  <a:moveTo>
                    <a:pt x="0" y="0"/>
                  </a:moveTo>
                  <a:lnTo>
                    <a:pt x="2349898" y="0"/>
                  </a:lnTo>
                  <a:lnTo>
                    <a:pt x="2349898" y="1256076"/>
                  </a:lnTo>
                  <a:lnTo>
                    <a:pt x="0" y="1256076"/>
                  </a:lnTo>
                  <a:close/>
                </a:path>
              </a:pathLst>
            </a:custGeom>
            <a:solidFill>
              <a:srgbClr val="3E7696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349898" cy="1275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68696" y="5650142"/>
            <a:ext cx="5750608" cy="3608158"/>
          </a:xfrm>
          <a:custGeom>
            <a:avLst/>
            <a:gdLst/>
            <a:ahLst/>
            <a:cxnLst/>
            <a:rect l="l" t="t" r="r" b="b"/>
            <a:pathLst>
              <a:path w="5750608" h="3608158">
                <a:moveTo>
                  <a:pt x="0" y="0"/>
                </a:moveTo>
                <a:lnTo>
                  <a:pt x="5750608" y="0"/>
                </a:lnTo>
                <a:lnTo>
                  <a:pt x="5750608" y="3608158"/>
                </a:lnTo>
                <a:lnTo>
                  <a:pt x="0" y="3608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836" b="-335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36347" y="4133660"/>
            <a:ext cx="9815307" cy="90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2"/>
              </a:lnSpc>
            </a:pPr>
            <a:r>
              <a:rPr lang="en-US" sz="5400" spc="529">
                <a:solidFill>
                  <a:srgbClr val="031C2B"/>
                </a:solidFill>
                <a:latin typeface="Artegra Sans Bold"/>
              </a:rPr>
              <a:t>FILE REVIEW PROCESS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36347" y="2847773"/>
            <a:ext cx="9815307" cy="109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0"/>
              </a:lnSpc>
            </a:pPr>
            <a:r>
              <a:rPr lang="en-US" sz="6463" spc="633">
                <a:solidFill>
                  <a:srgbClr val="F2F4F5"/>
                </a:solidFill>
                <a:latin typeface="Artegra Sans Bold"/>
              </a:rPr>
              <a:t>QUALITY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0285" y="2858291"/>
            <a:ext cx="7674886" cy="4712891"/>
            <a:chOff x="0" y="0"/>
            <a:chExt cx="132363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8796" y="1434097"/>
            <a:ext cx="2566695" cy="25666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7901" y="1534678"/>
            <a:ext cx="2315860" cy="231585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04390" y="3004614"/>
            <a:ext cx="3295018" cy="722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2"/>
              </a:lnSpc>
            </a:pPr>
            <a:r>
              <a:rPr lang="en-US" sz="3500" dirty="0">
                <a:solidFill>
                  <a:srgbClr val="FFFFFF"/>
                </a:solidFill>
                <a:latin typeface="Garet"/>
              </a:rPr>
              <a:t>3. PHOTOS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6078" y="4176116"/>
            <a:ext cx="7023256" cy="301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Header &amp; Logo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Two Photos per Page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Shingle Type &amp; Pitch Gauge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Document Hail Damage</a:t>
            </a:r>
          </a:p>
          <a:p>
            <a:pPr algn="just">
              <a:lnSpc>
                <a:spcPts val="3276"/>
              </a:lnSpc>
              <a:spcBef>
                <a:spcPct val="0"/>
              </a:spcBef>
            </a:pPr>
            <a:endParaRPr lang="en-US" sz="2800" dirty="0">
              <a:solidFill>
                <a:srgbClr val="FFFFFF"/>
              </a:solidFill>
              <a:latin typeface="Gare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518238" y="2858291"/>
            <a:ext cx="7674886" cy="4712891"/>
            <a:chOff x="0" y="0"/>
            <a:chExt cx="132363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56520" y="1374744"/>
            <a:ext cx="2566695" cy="25666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86862" y="1503168"/>
            <a:ext cx="2315860" cy="2315851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878097" y="3004614"/>
            <a:ext cx="5169384" cy="702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2"/>
              </a:lnSpc>
            </a:pPr>
            <a:r>
              <a:rPr lang="en-US" sz="3500" dirty="0">
                <a:solidFill>
                  <a:srgbClr val="FFFFFF"/>
                </a:solidFill>
                <a:latin typeface="Garet"/>
              </a:rPr>
              <a:t>4. ESTIMATE &amp; SKETCH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47097" y="4229596"/>
            <a:ext cx="7023256" cy="253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Header, Logo  &amp; Statement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Print with Depreciation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Flooring if Two+ Rooms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FFFFFF"/>
              </a:solidFill>
              <a:latin typeface="Gar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092244" y="8546165"/>
            <a:ext cx="4633690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chemeClr val="bg1"/>
                </a:solidFill>
                <a:latin typeface="Artegra Sans"/>
              </a:rPr>
              <a:t>       *Job Aid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628439">
            <a:off x="2071686" y="3747464"/>
            <a:ext cx="13658709" cy="287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5"/>
              </a:lnSpc>
            </a:pPr>
            <a:r>
              <a:rPr lang="en-US" sz="24908" spc="-498">
                <a:solidFill>
                  <a:srgbClr val="FFFFFF"/>
                </a:solidFill>
                <a:latin typeface="TT Bluescreens Bold Italics"/>
              </a:rPr>
              <a:t>ESTIMATE</a:t>
            </a:r>
          </a:p>
        </p:txBody>
      </p:sp>
      <p:sp>
        <p:nvSpPr>
          <p:cNvPr id="3" name="TextBox 3"/>
          <p:cNvSpPr txBox="1"/>
          <p:nvPr/>
        </p:nvSpPr>
        <p:spPr>
          <a:xfrm rot="-628439">
            <a:off x="6351227" y="5315054"/>
            <a:ext cx="9211276" cy="113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6713" spc="-134">
                <a:solidFill>
                  <a:srgbClr val="FFFFFF"/>
                </a:solidFill>
                <a:latin typeface="Rodeqa Slab Italics"/>
              </a:rPr>
              <a:t>REVIEW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7704" y="1028700"/>
            <a:ext cx="10615778" cy="7981990"/>
          </a:xfrm>
          <a:custGeom>
            <a:avLst/>
            <a:gdLst/>
            <a:ahLst/>
            <a:cxnLst/>
            <a:rect l="l" t="t" r="r" b="b"/>
            <a:pathLst>
              <a:path w="10615778" h="7981990">
                <a:moveTo>
                  <a:pt x="0" y="0"/>
                </a:moveTo>
                <a:lnTo>
                  <a:pt x="10615777" y="0"/>
                </a:lnTo>
                <a:lnTo>
                  <a:pt x="10615777" y="7981990"/>
                </a:lnTo>
                <a:lnTo>
                  <a:pt x="0" y="7981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3133" y="2410002"/>
            <a:ext cx="6280980" cy="3096037"/>
          </a:xfrm>
          <a:custGeom>
            <a:avLst/>
            <a:gdLst/>
            <a:ahLst/>
            <a:cxnLst/>
            <a:rect l="l" t="t" r="r" b="b"/>
            <a:pathLst>
              <a:path w="6280980" h="3096037">
                <a:moveTo>
                  <a:pt x="0" y="0"/>
                </a:moveTo>
                <a:lnTo>
                  <a:pt x="6280979" y="0"/>
                </a:lnTo>
                <a:lnTo>
                  <a:pt x="6280979" y="3096037"/>
                </a:lnTo>
                <a:lnTo>
                  <a:pt x="0" y="3096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3133" y="5724097"/>
            <a:ext cx="6280980" cy="3286593"/>
          </a:xfrm>
          <a:custGeom>
            <a:avLst/>
            <a:gdLst/>
            <a:ahLst/>
            <a:cxnLst/>
            <a:rect l="l" t="t" r="r" b="b"/>
            <a:pathLst>
              <a:path w="6280980" h="3286593">
                <a:moveTo>
                  <a:pt x="0" y="0"/>
                </a:moveTo>
                <a:lnTo>
                  <a:pt x="6280979" y="0"/>
                </a:lnTo>
                <a:lnTo>
                  <a:pt x="6280979" y="3286593"/>
                </a:lnTo>
                <a:lnTo>
                  <a:pt x="0" y="3286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4" b="-4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03133" y="1028700"/>
            <a:ext cx="6230542" cy="1227163"/>
            <a:chOff x="0" y="0"/>
            <a:chExt cx="1640966" cy="3232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0966" cy="323203"/>
            </a:xfrm>
            <a:custGeom>
              <a:avLst/>
              <a:gdLst/>
              <a:ahLst/>
              <a:cxnLst/>
              <a:rect l="l" t="t" r="r" b="b"/>
              <a:pathLst>
                <a:path w="1640966" h="323203">
                  <a:moveTo>
                    <a:pt x="0" y="0"/>
                  </a:moveTo>
                  <a:lnTo>
                    <a:pt x="1640966" y="0"/>
                  </a:lnTo>
                  <a:lnTo>
                    <a:pt x="1640966" y="323203"/>
                  </a:lnTo>
                  <a:lnTo>
                    <a:pt x="0" y="323203"/>
                  </a:lnTo>
                  <a:close/>
                </a:path>
              </a:pathLst>
            </a:custGeom>
            <a:solidFill>
              <a:srgbClr val="9CC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640966" cy="3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1270635"/>
            <a:ext cx="7687245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uce Bold"/>
              </a:rPr>
              <a:t>ORIGINAL ESTIMATE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3942" y="582685"/>
            <a:ext cx="5033852" cy="2152355"/>
            <a:chOff x="0" y="0"/>
            <a:chExt cx="1325788" cy="566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5788" cy="566875"/>
            </a:xfrm>
            <a:custGeom>
              <a:avLst/>
              <a:gdLst/>
              <a:ahLst/>
              <a:cxnLst/>
              <a:rect l="l" t="t" r="r" b="b"/>
              <a:pathLst>
                <a:path w="1325788" h="566875">
                  <a:moveTo>
                    <a:pt x="0" y="0"/>
                  </a:moveTo>
                  <a:lnTo>
                    <a:pt x="1325788" y="0"/>
                  </a:lnTo>
                  <a:lnTo>
                    <a:pt x="1325788" y="566875"/>
                  </a:lnTo>
                  <a:lnTo>
                    <a:pt x="0" y="566875"/>
                  </a:lnTo>
                  <a:close/>
                </a:path>
              </a:pathLst>
            </a:custGeom>
            <a:solidFill>
              <a:srgbClr val="9CC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25788" cy="58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60015" y="582685"/>
            <a:ext cx="11610665" cy="8864811"/>
          </a:xfrm>
          <a:custGeom>
            <a:avLst/>
            <a:gdLst/>
            <a:ahLst/>
            <a:cxnLst/>
            <a:rect l="l" t="t" r="r" b="b"/>
            <a:pathLst>
              <a:path w="11610665" h="8864811">
                <a:moveTo>
                  <a:pt x="0" y="0"/>
                </a:moveTo>
                <a:lnTo>
                  <a:pt x="11610665" y="0"/>
                </a:lnTo>
                <a:lnTo>
                  <a:pt x="11610665" y="8864810"/>
                </a:lnTo>
                <a:lnTo>
                  <a:pt x="0" y="886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6" b="-54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593942" y="2887765"/>
            <a:ext cx="5033852" cy="6559730"/>
            <a:chOff x="0" y="0"/>
            <a:chExt cx="1325788" cy="17276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788" cy="1727666"/>
            </a:xfrm>
            <a:custGeom>
              <a:avLst/>
              <a:gdLst/>
              <a:ahLst/>
              <a:cxnLst/>
              <a:rect l="l" t="t" r="r" b="b"/>
              <a:pathLst>
                <a:path w="1325788" h="1727666">
                  <a:moveTo>
                    <a:pt x="0" y="0"/>
                  </a:moveTo>
                  <a:lnTo>
                    <a:pt x="1325788" y="0"/>
                  </a:lnTo>
                  <a:lnTo>
                    <a:pt x="1325788" y="1727666"/>
                  </a:lnTo>
                  <a:lnTo>
                    <a:pt x="0" y="1727666"/>
                  </a:lnTo>
                  <a:close/>
                </a:path>
              </a:pathLst>
            </a:custGeom>
            <a:solidFill>
              <a:srgbClr val="F3F3AB">
                <a:alpha val="8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325788" cy="1746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594133" y="842252"/>
            <a:ext cx="5033852" cy="158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uce Bold"/>
              </a:rPr>
              <a:t>REVISED ESTIMATE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95104" y="3276445"/>
            <a:ext cx="4631911" cy="518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REVISIONS:</a:t>
            </a:r>
          </a:p>
          <a:p>
            <a:pPr algn="l">
              <a:lnSpc>
                <a:spcPts val="3735"/>
              </a:lnSpc>
            </a:pPr>
            <a:endParaRPr lang="en-US" sz="2668" dirty="0">
              <a:solidFill>
                <a:srgbClr val="000000"/>
              </a:solidFill>
              <a:latin typeface="Artegra Sans"/>
            </a:endParaRPr>
          </a:p>
          <a:p>
            <a:pPr marL="457200" indent="-457200" algn="l">
              <a:lnSpc>
                <a:spcPts val="3735"/>
              </a:lnSpc>
              <a:buFont typeface="Arial" panose="020B0604020202020204" pitchFamily="34" charset="0"/>
              <a:buChar char="•"/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Recoverable depreciation</a:t>
            </a:r>
          </a:p>
          <a:p>
            <a:pPr algn="l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     for fence</a:t>
            </a:r>
          </a:p>
          <a:p>
            <a:pPr algn="l">
              <a:lnSpc>
                <a:spcPts val="3735"/>
              </a:lnSpc>
            </a:pPr>
            <a:endParaRPr lang="en-US" sz="2668" dirty="0">
              <a:solidFill>
                <a:srgbClr val="000000"/>
              </a:solidFill>
              <a:latin typeface="Artegra Sans"/>
            </a:endParaRPr>
          </a:p>
          <a:p>
            <a:pPr algn="l">
              <a:lnSpc>
                <a:spcPts val="3735"/>
              </a:lnSpc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WHY:</a:t>
            </a:r>
          </a:p>
          <a:p>
            <a:pPr algn="l">
              <a:lnSpc>
                <a:spcPts val="3735"/>
              </a:lnSpc>
            </a:pPr>
            <a:endParaRPr lang="en-US" sz="2668" dirty="0">
              <a:solidFill>
                <a:srgbClr val="000000"/>
              </a:solidFill>
              <a:latin typeface="Artegra Sans"/>
            </a:endParaRPr>
          </a:p>
          <a:p>
            <a:pPr marL="576115" lvl="1" indent="-288057" algn="l">
              <a:lnSpc>
                <a:spcPts val="3735"/>
              </a:lnSpc>
              <a:buFont typeface="Arial"/>
              <a:buChar char="•"/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HOA +</a:t>
            </a:r>
          </a:p>
          <a:p>
            <a:pPr marL="576115" lvl="1" indent="-288057" algn="l">
              <a:lnSpc>
                <a:spcPts val="3735"/>
              </a:lnSpc>
              <a:buFont typeface="Arial"/>
              <a:buChar char="•"/>
            </a:pPr>
            <a:r>
              <a:rPr lang="en-US" sz="2668" dirty="0">
                <a:solidFill>
                  <a:srgbClr val="000000"/>
                </a:solidFill>
                <a:latin typeface="Artegra Sans"/>
              </a:rPr>
              <a:t>No Augmented Property Settlement Loss Endorsement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0285" y="2776514"/>
            <a:ext cx="7674886" cy="4712891"/>
            <a:chOff x="0" y="0"/>
            <a:chExt cx="132363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4572" y="6051459"/>
            <a:ext cx="2566695" cy="25666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990" y="6176882"/>
            <a:ext cx="2315860" cy="231585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17647" y="3109645"/>
            <a:ext cx="7577819" cy="1458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2"/>
              </a:lnSpc>
            </a:pPr>
            <a:r>
              <a:rPr lang="en-US" sz="3500" b="1" spc="411" dirty="0">
                <a:solidFill>
                  <a:srgbClr val="FFFFFF"/>
                </a:solidFill>
                <a:latin typeface="Garet"/>
              </a:rPr>
              <a:t>5. STATEMENT OF LOSS</a:t>
            </a:r>
          </a:p>
          <a:p>
            <a:pPr algn="l">
              <a:lnSpc>
                <a:spcPts val="5872"/>
              </a:lnSpc>
            </a:pPr>
            <a:endParaRPr lang="en-US" sz="3500" b="1" spc="411" dirty="0">
              <a:solidFill>
                <a:srgbClr val="FFFFFF"/>
              </a:solidFill>
              <a:latin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3047" y="4418413"/>
            <a:ext cx="7023256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Compare to Estimate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Check Figures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518238" y="2776514"/>
            <a:ext cx="7674886" cy="4712891"/>
            <a:chOff x="0" y="0"/>
            <a:chExt cx="132363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39934" y="1538645"/>
            <a:ext cx="8072849" cy="7234107"/>
            <a:chOff x="76200" y="19050"/>
            <a:chExt cx="2556444" cy="2290838"/>
          </a:xfrm>
        </p:grpSpPr>
        <p:sp>
          <p:nvSpPr>
            <p:cNvPr id="16" name="Freeform 16"/>
            <p:cNvSpPr/>
            <p:nvPr/>
          </p:nvSpPr>
          <p:spPr>
            <a:xfrm>
              <a:off x="1819844" y="149708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271505" y="6302303"/>
            <a:ext cx="2315860" cy="2315851"/>
            <a:chOff x="0" y="-1469195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-1469195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604769" y="3102440"/>
            <a:ext cx="5307912" cy="702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2"/>
              </a:lnSpc>
            </a:pPr>
            <a:r>
              <a:rPr lang="en-US" sz="3500" dirty="0">
                <a:solidFill>
                  <a:srgbClr val="FFFFFF"/>
                </a:solidFill>
                <a:latin typeface="Garet"/>
              </a:rPr>
              <a:t>6. OTHER DOCUMENTS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66835" y="4381249"/>
            <a:ext cx="7023256" cy="253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Weather Report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Invoices</a:t>
            </a:r>
          </a:p>
          <a:p>
            <a:pPr marL="604523" lvl="1" indent="-302261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Garet"/>
              </a:rPr>
              <a:t>Insured documents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FFFFFF"/>
              </a:solidFill>
              <a:latin typeface="Gare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85510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900353" y="4678112"/>
            <a:ext cx="4113179" cy="4087473"/>
            <a:chOff x="0" y="0"/>
            <a:chExt cx="1279723" cy="1271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095033" y="4678112"/>
            <a:ext cx="4113179" cy="4087473"/>
            <a:chOff x="0" y="0"/>
            <a:chExt cx="1279723" cy="1271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2289311" y="4678112"/>
            <a:ext cx="4113179" cy="4087473"/>
            <a:chOff x="0" y="0"/>
            <a:chExt cx="1279723" cy="12717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41344" y="2583368"/>
            <a:ext cx="2953732" cy="2953144"/>
            <a:chOff x="0" y="0"/>
            <a:chExt cx="812962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3797" y="522505"/>
            <a:ext cx="13617940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001A3B"/>
                </a:solidFill>
                <a:latin typeface="Artegra Sans Bold"/>
              </a:rPr>
              <a:t>CLOSING STEPS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43797" y="5727356"/>
            <a:ext cx="3773415" cy="274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Final Report in .doc </a:t>
            </a:r>
          </a:p>
          <a:p>
            <a:pPr marL="218359" lvl="1" algn="l">
              <a:lnSpc>
                <a:spcPct val="150000"/>
              </a:lnSpc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  or .pdf form</a:t>
            </a:r>
          </a:p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Estimate Without Depreciation </a:t>
            </a:r>
          </a:p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Statement of Loss</a:t>
            </a:r>
          </a:p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Photographs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81455" y="5727356"/>
            <a:ext cx="3542623" cy="18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Document “Copy to Email Carrier”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Do Not Delete Duplicate Copies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89287" y="5727356"/>
            <a:ext cx="3542623" cy="134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Order of Documents</a:t>
            </a:r>
          </a:p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Resize if Over 10k</a:t>
            </a:r>
          </a:p>
          <a:p>
            <a:pPr marL="436718" lvl="1" indent="-218359" algn="l">
              <a:lnSpc>
                <a:spcPct val="150000"/>
              </a:lnSpc>
              <a:buFont typeface="Arial"/>
              <a:buChar char="•"/>
            </a:pPr>
            <a:r>
              <a:rPr lang="en-US" sz="2022" spc="198" dirty="0">
                <a:solidFill>
                  <a:srgbClr val="FEFEFF"/>
                </a:solidFill>
                <a:latin typeface="Artegra Sans"/>
              </a:rPr>
              <a:t>“Approved”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02792" y="3720349"/>
            <a:ext cx="2403436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Open Sauce"/>
              </a:rPr>
              <a:t>BUNDLE</a:t>
            </a:r>
          </a:p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Open Sauce"/>
              </a:rPr>
              <a:t>DOCUMENTS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667134" y="2607180"/>
            <a:ext cx="2953732" cy="2953144"/>
            <a:chOff x="0" y="0"/>
            <a:chExt cx="812962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608387" y="2607180"/>
            <a:ext cx="2953732" cy="2953144"/>
            <a:chOff x="0" y="0"/>
            <a:chExt cx="812962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118608" y="3871431"/>
            <a:ext cx="2049168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dirty="0">
                <a:solidFill>
                  <a:srgbClr val="FFFFFF"/>
                </a:solidFill>
                <a:latin typeface="Open Sauce"/>
              </a:rPr>
              <a:t>ESTIMATE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endParaRPr lang="en-US" sz="3099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932358" y="3851301"/>
            <a:ext cx="2049168" cy="476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Open Sauce"/>
              </a:rPr>
              <a:t>RESIZE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409529" y="9098672"/>
            <a:ext cx="2644762" cy="549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Artegra Sans Bold"/>
              </a:rPr>
              <a:t>Job Aid  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095033" y="4678112"/>
            <a:ext cx="4113179" cy="4087473"/>
            <a:chOff x="0" y="0"/>
            <a:chExt cx="1279723" cy="1271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289311" y="4678112"/>
            <a:ext cx="4113179" cy="4087473"/>
            <a:chOff x="0" y="0"/>
            <a:chExt cx="1279723" cy="1271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61613" y="2435517"/>
            <a:ext cx="2953732" cy="2953144"/>
            <a:chOff x="0" y="0"/>
            <a:chExt cx="81296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59193" y="5733642"/>
            <a:ext cx="3773415" cy="197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“Approved”</a:t>
            </a:r>
          </a:p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Not Included in Bundle</a:t>
            </a:r>
          </a:p>
          <a:p>
            <a:pPr algn="l">
              <a:lnSpc>
                <a:spcPct val="150000"/>
              </a:lnSpc>
            </a:pPr>
            <a:endParaRPr lang="en-US" sz="2200" spc="266" dirty="0">
              <a:solidFill>
                <a:srgbClr val="FEFEFF"/>
              </a:solidFill>
              <a:latin typeface="Artegr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14204" y="5733642"/>
            <a:ext cx="3859592" cy="248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RCV=GCA</a:t>
            </a:r>
          </a:p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Date of Contact</a:t>
            </a:r>
          </a:p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Date of Inspection</a:t>
            </a:r>
          </a:p>
          <a:p>
            <a:pPr marL="587844" lvl="1" indent="-293922" algn="l">
              <a:lnSpc>
                <a:spcPct val="150000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Date of Closing</a:t>
            </a:r>
          </a:p>
          <a:p>
            <a:pPr algn="l">
              <a:lnSpc>
                <a:spcPct val="150000"/>
              </a:lnSpc>
            </a:pPr>
            <a:endParaRPr lang="en-US" sz="2200" spc="266" dirty="0">
              <a:solidFill>
                <a:srgbClr val="FEFEFF"/>
              </a:solidFill>
              <a:latin typeface="Artegr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12192" y="3245655"/>
            <a:ext cx="2049168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>
                <a:solidFill>
                  <a:srgbClr val="FFFFFF"/>
                </a:solidFill>
                <a:latin typeface="Open Sauce"/>
              </a:rPr>
              <a:t>FEE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Open Sauce"/>
              </a:rPr>
              <a:t> BILL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682172" y="2435517"/>
            <a:ext cx="2953732" cy="2953144"/>
            <a:chOff x="0" y="0"/>
            <a:chExt cx="812962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119416" y="3245655"/>
            <a:ext cx="2049168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Open Sauce"/>
              </a:rPr>
              <a:t>CONTACT FIGURES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179762" y="4678112"/>
            <a:ext cx="4113179" cy="4087473"/>
            <a:chOff x="0" y="0"/>
            <a:chExt cx="1279723" cy="12717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179762" y="5674495"/>
            <a:ext cx="4113179" cy="337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7249" lvl="1" indent="-293624" algn="l">
              <a:lnSpc>
                <a:spcPts val="3753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Approved Clippings Only</a:t>
            </a:r>
          </a:p>
          <a:p>
            <a:pPr marL="587249" lvl="1" indent="-293624" algn="l">
              <a:lnSpc>
                <a:spcPts val="3753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Edit</a:t>
            </a:r>
          </a:p>
          <a:p>
            <a:pPr marL="587249" lvl="1" indent="-293624" algn="l">
              <a:lnSpc>
                <a:spcPts val="3753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Check Approved for Closure</a:t>
            </a:r>
          </a:p>
          <a:p>
            <a:pPr marL="587249" lvl="1" indent="-293624" algn="l">
              <a:lnSpc>
                <a:spcPts val="3753"/>
              </a:lnSpc>
              <a:buFont typeface="Arial"/>
              <a:buChar char="•"/>
            </a:pPr>
            <a:r>
              <a:rPr lang="en-US" sz="2200" spc="266" dirty="0">
                <a:solidFill>
                  <a:srgbClr val="FEFEFF"/>
                </a:solidFill>
                <a:latin typeface="Artegra Sans"/>
              </a:rPr>
              <a:t>Email copy to FA</a:t>
            </a:r>
          </a:p>
          <a:p>
            <a:pPr algn="l">
              <a:lnSpc>
                <a:spcPts val="3753"/>
              </a:lnSpc>
            </a:pPr>
            <a:endParaRPr lang="en-US" sz="2200" spc="266" dirty="0">
              <a:solidFill>
                <a:srgbClr val="FEFEFF"/>
              </a:solidFill>
              <a:latin typeface="Artegra Sa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2759486" y="2435517"/>
            <a:ext cx="2953732" cy="2953144"/>
            <a:chOff x="0" y="0"/>
            <a:chExt cx="812962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759486" y="3245655"/>
            <a:ext cx="2953732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Open Sauce"/>
              </a:rPr>
              <a:t>DIARY &amp;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Open Sauce"/>
              </a:rPr>
              <a:t> CLIPPINGS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50068" y="458297"/>
            <a:ext cx="13617940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031C2B"/>
                </a:solidFill>
                <a:latin typeface="Artegra Sans Bold"/>
              </a:rPr>
              <a:t>CLOSING STEPS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5656" y="6617620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419330" y="4172935"/>
            <a:ext cx="13449341" cy="5326532"/>
            <a:chOff x="0" y="0"/>
            <a:chExt cx="4184460" cy="16572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84460" cy="1657230"/>
            </a:xfrm>
            <a:custGeom>
              <a:avLst/>
              <a:gdLst/>
              <a:ahLst/>
              <a:cxnLst/>
              <a:rect l="l" t="t" r="r" b="b"/>
              <a:pathLst>
                <a:path w="4184460" h="1657230">
                  <a:moveTo>
                    <a:pt x="0" y="0"/>
                  </a:moveTo>
                  <a:lnTo>
                    <a:pt x="4184460" y="0"/>
                  </a:lnTo>
                  <a:lnTo>
                    <a:pt x="4184460" y="1657230"/>
                  </a:lnTo>
                  <a:lnTo>
                    <a:pt x="0" y="1657230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184460" cy="1714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04947" y="6076850"/>
            <a:ext cx="11777019" cy="89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5810" lvl="1" indent="-572905" algn="l">
              <a:lnSpc>
                <a:spcPts val="7323"/>
              </a:lnSpc>
              <a:buFont typeface="Arial"/>
              <a:buChar char="•"/>
            </a:pPr>
            <a:r>
              <a:rPr lang="en-US" sz="5307" spc="520" dirty="0">
                <a:solidFill>
                  <a:srgbClr val="FEFEFF"/>
                </a:solidFill>
                <a:latin typeface="Artegra Sans Bold"/>
              </a:rPr>
              <a:t>APPROVED FOR CLOSURE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133863" y="1886676"/>
            <a:ext cx="3519189" cy="3518488"/>
            <a:chOff x="0" y="0"/>
            <a:chExt cx="81296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962" cy="812800"/>
            </a:xfrm>
            <a:custGeom>
              <a:avLst/>
              <a:gdLst/>
              <a:ahLst/>
              <a:cxnLst/>
              <a:rect l="l" t="t" r="r" b="b"/>
              <a:pathLst>
                <a:path w="812962" h="812800">
                  <a:moveTo>
                    <a:pt x="406481" y="0"/>
                  </a:moveTo>
                  <a:cubicBezTo>
                    <a:pt x="181988" y="0"/>
                    <a:pt x="0" y="181951"/>
                    <a:pt x="0" y="406400"/>
                  </a:cubicBezTo>
                  <a:cubicBezTo>
                    <a:pt x="0" y="630849"/>
                    <a:pt x="181988" y="812800"/>
                    <a:pt x="406481" y="812800"/>
                  </a:cubicBezTo>
                  <a:cubicBezTo>
                    <a:pt x="630974" y="812800"/>
                    <a:pt x="812962" y="630849"/>
                    <a:pt x="812962" y="406400"/>
                  </a:cubicBezTo>
                  <a:cubicBezTo>
                    <a:pt x="812962" y="181951"/>
                    <a:pt x="630974" y="0"/>
                    <a:pt x="406481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15" y="19050"/>
              <a:ext cx="66053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68874" y="2659730"/>
            <a:ext cx="2049168" cy="151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dirty="0">
                <a:solidFill>
                  <a:srgbClr val="FFFFFF"/>
                </a:solidFill>
                <a:latin typeface="Open Sauce"/>
              </a:rPr>
              <a:t>STATUS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Open Sauce"/>
              </a:rPr>
              <a:t>DROP DOWN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35030" y="92763"/>
            <a:ext cx="13617940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 dirty="0">
                <a:solidFill>
                  <a:srgbClr val="031C2B"/>
                </a:solidFill>
                <a:latin typeface="Artegra Sans Bold"/>
              </a:rPr>
              <a:t>CLOSED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54718"/>
            <a:ext cx="5025677" cy="6503582"/>
            <a:chOff x="0" y="0"/>
            <a:chExt cx="1323635" cy="17128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635" cy="1712878"/>
            </a:xfrm>
            <a:custGeom>
              <a:avLst/>
              <a:gdLst/>
              <a:ahLst/>
              <a:cxnLst/>
              <a:rect l="l" t="t" r="r" b="b"/>
              <a:pathLst>
                <a:path w="1323635" h="1712878">
                  <a:moveTo>
                    <a:pt x="24648" y="0"/>
                  </a:moveTo>
                  <a:lnTo>
                    <a:pt x="1298988" y="0"/>
                  </a:lnTo>
                  <a:cubicBezTo>
                    <a:pt x="1312600" y="0"/>
                    <a:pt x="1323635" y="11035"/>
                    <a:pt x="1323635" y="24648"/>
                  </a:cubicBezTo>
                  <a:lnTo>
                    <a:pt x="1323635" y="1688230"/>
                  </a:lnTo>
                  <a:cubicBezTo>
                    <a:pt x="1323635" y="1701842"/>
                    <a:pt x="1312600" y="1712878"/>
                    <a:pt x="1298988" y="1712878"/>
                  </a:cubicBezTo>
                  <a:lnTo>
                    <a:pt x="24648" y="1712878"/>
                  </a:lnTo>
                  <a:cubicBezTo>
                    <a:pt x="11035" y="1712878"/>
                    <a:pt x="0" y="1701842"/>
                    <a:pt x="0" y="1688230"/>
                  </a:cubicBezTo>
                  <a:lnTo>
                    <a:pt x="0" y="24648"/>
                  </a:lnTo>
                  <a:cubicBezTo>
                    <a:pt x="0" y="11035"/>
                    <a:pt x="11035" y="0"/>
                    <a:pt x="24648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3635" cy="1770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31162" y="2754718"/>
            <a:ext cx="5025677" cy="6503582"/>
            <a:chOff x="0" y="0"/>
            <a:chExt cx="1323635" cy="17128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3635" cy="1712878"/>
            </a:xfrm>
            <a:custGeom>
              <a:avLst/>
              <a:gdLst/>
              <a:ahLst/>
              <a:cxnLst/>
              <a:rect l="l" t="t" r="r" b="b"/>
              <a:pathLst>
                <a:path w="1323635" h="1712878">
                  <a:moveTo>
                    <a:pt x="24648" y="0"/>
                  </a:moveTo>
                  <a:lnTo>
                    <a:pt x="1298988" y="0"/>
                  </a:lnTo>
                  <a:cubicBezTo>
                    <a:pt x="1312600" y="0"/>
                    <a:pt x="1323635" y="11035"/>
                    <a:pt x="1323635" y="24648"/>
                  </a:cubicBezTo>
                  <a:lnTo>
                    <a:pt x="1323635" y="1688230"/>
                  </a:lnTo>
                  <a:cubicBezTo>
                    <a:pt x="1323635" y="1701842"/>
                    <a:pt x="1312600" y="1712878"/>
                    <a:pt x="1298988" y="1712878"/>
                  </a:cubicBezTo>
                  <a:lnTo>
                    <a:pt x="24648" y="1712878"/>
                  </a:lnTo>
                  <a:cubicBezTo>
                    <a:pt x="11035" y="1712878"/>
                    <a:pt x="0" y="1701842"/>
                    <a:pt x="0" y="1688230"/>
                  </a:cubicBezTo>
                  <a:lnTo>
                    <a:pt x="0" y="24648"/>
                  </a:lnTo>
                  <a:cubicBezTo>
                    <a:pt x="0" y="11035"/>
                    <a:pt x="11035" y="0"/>
                    <a:pt x="24648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23635" cy="1770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33623" y="2754718"/>
            <a:ext cx="5025677" cy="6503582"/>
            <a:chOff x="0" y="0"/>
            <a:chExt cx="1323635" cy="1712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3635" cy="1712878"/>
            </a:xfrm>
            <a:custGeom>
              <a:avLst/>
              <a:gdLst/>
              <a:ahLst/>
              <a:cxnLst/>
              <a:rect l="l" t="t" r="r" b="b"/>
              <a:pathLst>
                <a:path w="1323635" h="1712878">
                  <a:moveTo>
                    <a:pt x="24648" y="0"/>
                  </a:moveTo>
                  <a:lnTo>
                    <a:pt x="1298988" y="0"/>
                  </a:lnTo>
                  <a:cubicBezTo>
                    <a:pt x="1312600" y="0"/>
                    <a:pt x="1323635" y="11035"/>
                    <a:pt x="1323635" y="24648"/>
                  </a:cubicBezTo>
                  <a:lnTo>
                    <a:pt x="1323635" y="1688230"/>
                  </a:lnTo>
                  <a:cubicBezTo>
                    <a:pt x="1323635" y="1701842"/>
                    <a:pt x="1312600" y="1712878"/>
                    <a:pt x="1298988" y="1712878"/>
                  </a:cubicBezTo>
                  <a:lnTo>
                    <a:pt x="24648" y="1712878"/>
                  </a:lnTo>
                  <a:cubicBezTo>
                    <a:pt x="11035" y="1712878"/>
                    <a:pt x="0" y="1701842"/>
                    <a:pt x="0" y="1688230"/>
                  </a:cubicBezTo>
                  <a:lnTo>
                    <a:pt x="0" y="24648"/>
                  </a:lnTo>
                  <a:cubicBezTo>
                    <a:pt x="0" y="11035"/>
                    <a:pt x="11035" y="0"/>
                    <a:pt x="24648" y="0"/>
                  </a:cubicBezTo>
                  <a:close/>
                </a:path>
              </a:pathLst>
            </a:custGeom>
            <a:solidFill>
              <a:srgbClr val="0057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23635" cy="1770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37310" y="3084796"/>
            <a:ext cx="610652" cy="499208"/>
          </a:xfrm>
          <a:custGeom>
            <a:avLst/>
            <a:gdLst/>
            <a:ahLst/>
            <a:cxnLst/>
            <a:rect l="l" t="t" r="r" b="b"/>
            <a:pathLst>
              <a:path w="610652" h="499208">
                <a:moveTo>
                  <a:pt x="0" y="0"/>
                </a:moveTo>
                <a:lnTo>
                  <a:pt x="610652" y="0"/>
                </a:lnTo>
                <a:lnTo>
                  <a:pt x="610652" y="499208"/>
                </a:lnTo>
                <a:lnTo>
                  <a:pt x="0" y="49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785519" y="3146681"/>
            <a:ext cx="610652" cy="499208"/>
          </a:xfrm>
          <a:custGeom>
            <a:avLst/>
            <a:gdLst/>
            <a:ahLst/>
            <a:cxnLst/>
            <a:rect l="l" t="t" r="r" b="b"/>
            <a:pathLst>
              <a:path w="610652" h="499208">
                <a:moveTo>
                  <a:pt x="0" y="0"/>
                </a:moveTo>
                <a:lnTo>
                  <a:pt x="610652" y="0"/>
                </a:lnTo>
                <a:lnTo>
                  <a:pt x="610652" y="499208"/>
                </a:lnTo>
                <a:lnTo>
                  <a:pt x="0" y="49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90263" y="3084796"/>
            <a:ext cx="610652" cy="499208"/>
          </a:xfrm>
          <a:custGeom>
            <a:avLst/>
            <a:gdLst/>
            <a:ahLst/>
            <a:cxnLst/>
            <a:rect l="l" t="t" r="r" b="b"/>
            <a:pathLst>
              <a:path w="610652" h="499208">
                <a:moveTo>
                  <a:pt x="0" y="0"/>
                </a:moveTo>
                <a:lnTo>
                  <a:pt x="610652" y="0"/>
                </a:lnTo>
                <a:lnTo>
                  <a:pt x="610652" y="499208"/>
                </a:lnTo>
                <a:lnTo>
                  <a:pt x="0" y="49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74294" y="1047750"/>
            <a:ext cx="4688062" cy="9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7"/>
              </a:lnSpc>
            </a:pPr>
            <a:r>
              <a:rPr lang="en-US" sz="6612">
                <a:solidFill>
                  <a:srgbClr val="001A3B"/>
                </a:solidFill>
                <a:latin typeface="Garet Ultra-Bold"/>
              </a:rPr>
              <a:t>SUMMARY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00362" y="3018121"/>
            <a:ext cx="3936238" cy="10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878">
                <a:solidFill>
                  <a:srgbClr val="FFFFFF"/>
                </a:solidFill>
                <a:latin typeface="Garet"/>
              </a:rPr>
              <a:t>IDENTIFY TASKS FOR FILE REVIEW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48571" y="3012504"/>
            <a:ext cx="3916034" cy="10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878">
                <a:solidFill>
                  <a:srgbClr val="FFFFFF"/>
                </a:solidFill>
                <a:latin typeface="Garet"/>
              </a:rPr>
              <a:t>DETERMINE</a:t>
            </a:r>
          </a:p>
          <a:p>
            <a:pPr algn="l">
              <a:lnSpc>
                <a:spcPts val="4030"/>
              </a:lnSpc>
            </a:pPr>
            <a:r>
              <a:rPr lang="en-US" sz="2878">
                <a:solidFill>
                  <a:srgbClr val="FFFFFF"/>
                </a:solidFill>
                <a:latin typeface="Garet"/>
              </a:rPr>
              <a:t>COVERAGE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90616" y="3085623"/>
            <a:ext cx="3501107" cy="150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878">
                <a:solidFill>
                  <a:srgbClr val="FFFFFF"/>
                </a:solidFill>
                <a:latin typeface="Garet"/>
              </a:rPr>
              <a:t>LOCATE INACCURACIES IN ESTIMATES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1821" y="5383302"/>
            <a:ext cx="4324941" cy="97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Garet"/>
              </a:rPr>
              <a:t>Job Aid 1</a:t>
            </a:r>
          </a:p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Garet"/>
              </a:rPr>
              <a:t>Document Sequence</a:t>
            </a:r>
          </a:p>
          <a:p>
            <a:pPr algn="just">
              <a:lnSpc>
                <a:spcPts val="2574"/>
              </a:lnSpc>
            </a:pPr>
            <a:endParaRPr lang="en-US" sz="2200">
              <a:solidFill>
                <a:srgbClr val="FFFFFF"/>
              </a:solidFill>
              <a:latin typeface="Gare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81530" y="5383302"/>
            <a:ext cx="4324941" cy="100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Garet"/>
              </a:rPr>
              <a:t>Notice of Loss</a:t>
            </a:r>
          </a:p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Garet"/>
              </a:rPr>
              <a:t>Coverage  </a:t>
            </a:r>
          </a:p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Garet"/>
              </a:rPr>
              <a:t>Endorsements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66782" y="5383302"/>
            <a:ext cx="4324941" cy="64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2574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Garet"/>
              </a:rPr>
              <a:t>Job Aid 3 </a:t>
            </a:r>
          </a:p>
          <a:p>
            <a:pPr algn="just">
              <a:lnSpc>
                <a:spcPts val="2574"/>
              </a:lnSpc>
            </a:pPr>
            <a:endParaRPr lang="en-US" sz="2200">
              <a:solidFill>
                <a:srgbClr val="FFFFFF"/>
              </a:solidFill>
              <a:latin typeface="Gar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32529"/>
            <a:ext cx="18135600" cy="10597389"/>
            <a:chOff x="0" y="-57150"/>
            <a:chExt cx="4551220" cy="2586118"/>
          </a:xfrm>
        </p:grpSpPr>
        <p:sp>
          <p:nvSpPr>
            <p:cNvPr id="3" name="Freeform 3"/>
            <p:cNvSpPr/>
            <p:nvPr/>
          </p:nvSpPr>
          <p:spPr>
            <a:xfrm>
              <a:off x="38246" y="74381"/>
              <a:ext cx="4512973" cy="2454587"/>
            </a:xfrm>
            <a:custGeom>
              <a:avLst/>
              <a:gdLst/>
              <a:ahLst/>
              <a:cxnLst/>
              <a:rect l="l" t="t" r="r" b="b"/>
              <a:pathLst>
                <a:path w="4551219" h="2528968">
                  <a:moveTo>
                    <a:pt x="0" y="0"/>
                  </a:moveTo>
                  <a:lnTo>
                    <a:pt x="4551219" y="0"/>
                  </a:lnTo>
                  <a:lnTo>
                    <a:pt x="4551219" y="2528968"/>
                  </a:lnTo>
                  <a:lnTo>
                    <a:pt x="0" y="2528968"/>
                  </a:lnTo>
                  <a:close/>
                </a:path>
              </a:pathLst>
            </a:custGeom>
            <a:solidFill>
              <a:srgbClr val="0132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51220" cy="2586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7174" y="1631513"/>
            <a:ext cx="1449010" cy="144901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1781" y="1796120"/>
            <a:ext cx="1119796" cy="11197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Artegra Sans Bold"/>
                </a:rPr>
                <a:t>10 min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7174" y="3214878"/>
            <a:ext cx="1449010" cy="144901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95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1781" y="3379485"/>
            <a:ext cx="1119796" cy="11197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000000"/>
                  </a:solidFill>
                  <a:latin typeface="Artegra Sans Bold"/>
                </a:rPr>
                <a:t>10 min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37174" y="4798244"/>
            <a:ext cx="1449010" cy="144901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01777" y="4962851"/>
            <a:ext cx="1119800" cy="1119796"/>
            <a:chOff x="-3" y="0"/>
            <a:chExt cx="812803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3" y="38100"/>
              <a:ext cx="73660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000000"/>
                  </a:solidFill>
                  <a:latin typeface="Canva Sans 2 Bold"/>
                </a:rPr>
                <a:t>69 min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7174" y="6381610"/>
            <a:ext cx="1449010" cy="144901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C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01781" y="6546217"/>
            <a:ext cx="1119796" cy="111979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 2 Bold"/>
                </a:rPr>
                <a:t>11 min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786184" y="1796120"/>
            <a:ext cx="5729052" cy="1057768"/>
            <a:chOff x="0" y="0"/>
            <a:chExt cx="1508886" cy="2785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08886" cy="278589"/>
            </a:xfrm>
            <a:custGeom>
              <a:avLst/>
              <a:gdLst/>
              <a:ahLst/>
              <a:cxnLst/>
              <a:rect l="l" t="t" r="r" b="b"/>
              <a:pathLst>
                <a:path w="1508886" h="278589">
                  <a:moveTo>
                    <a:pt x="0" y="0"/>
                  </a:moveTo>
                  <a:lnTo>
                    <a:pt x="1305686" y="0"/>
                  </a:lnTo>
                  <a:lnTo>
                    <a:pt x="1508886" y="139295"/>
                  </a:lnTo>
                  <a:lnTo>
                    <a:pt x="1305686" y="278589"/>
                  </a:lnTo>
                  <a:lnTo>
                    <a:pt x="0" y="278589"/>
                  </a:lnTo>
                  <a:lnTo>
                    <a:pt x="203200" y="139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7800" y="-57150"/>
              <a:ext cx="1254886" cy="33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814334" y="3336299"/>
            <a:ext cx="5700903" cy="1057768"/>
            <a:chOff x="0" y="0"/>
            <a:chExt cx="1501472" cy="27858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01472" cy="278589"/>
            </a:xfrm>
            <a:custGeom>
              <a:avLst/>
              <a:gdLst/>
              <a:ahLst/>
              <a:cxnLst/>
              <a:rect l="l" t="t" r="r" b="b"/>
              <a:pathLst>
                <a:path w="1501472" h="278589">
                  <a:moveTo>
                    <a:pt x="0" y="0"/>
                  </a:moveTo>
                  <a:lnTo>
                    <a:pt x="1298272" y="0"/>
                  </a:lnTo>
                  <a:lnTo>
                    <a:pt x="1501472" y="139295"/>
                  </a:lnTo>
                  <a:lnTo>
                    <a:pt x="1298272" y="278589"/>
                  </a:lnTo>
                  <a:lnTo>
                    <a:pt x="0" y="278589"/>
                  </a:lnTo>
                  <a:lnTo>
                    <a:pt x="203200" y="139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5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7800" y="-57150"/>
              <a:ext cx="1247472" cy="33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947258" y="5024879"/>
            <a:ext cx="14489961" cy="1057768"/>
            <a:chOff x="0" y="0"/>
            <a:chExt cx="3816286" cy="27858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16286" cy="278589"/>
            </a:xfrm>
            <a:custGeom>
              <a:avLst/>
              <a:gdLst/>
              <a:ahLst/>
              <a:cxnLst/>
              <a:rect l="l" t="t" r="r" b="b"/>
              <a:pathLst>
                <a:path w="3816286" h="278589">
                  <a:moveTo>
                    <a:pt x="0" y="0"/>
                  </a:moveTo>
                  <a:lnTo>
                    <a:pt x="3613086" y="0"/>
                  </a:lnTo>
                  <a:lnTo>
                    <a:pt x="3816286" y="139295"/>
                  </a:lnTo>
                  <a:lnTo>
                    <a:pt x="3613086" y="278589"/>
                  </a:lnTo>
                  <a:lnTo>
                    <a:pt x="0" y="278589"/>
                  </a:lnTo>
                  <a:lnTo>
                    <a:pt x="203200" y="139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77800" y="-57150"/>
              <a:ext cx="3562286" cy="33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Canva Sans 1"/>
                </a:rPr>
                <a:t>(Activity &amp; Break)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017751" y="6577231"/>
            <a:ext cx="6503500" cy="1057768"/>
            <a:chOff x="0" y="0"/>
            <a:chExt cx="1712856" cy="27858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712856" cy="278589"/>
            </a:xfrm>
            <a:custGeom>
              <a:avLst/>
              <a:gdLst/>
              <a:ahLst/>
              <a:cxnLst/>
              <a:rect l="l" t="t" r="r" b="b"/>
              <a:pathLst>
                <a:path w="1712856" h="278589">
                  <a:moveTo>
                    <a:pt x="0" y="0"/>
                  </a:moveTo>
                  <a:lnTo>
                    <a:pt x="1509656" y="0"/>
                  </a:lnTo>
                  <a:lnTo>
                    <a:pt x="1712856" y="139295"/>
                  </a:lnTo>
                  <a:lnTo>
                    <a:pt x="1509656" y="278589"/>
                  </a:lnTo>
                  <a:lnTo>
                    <a:pt x="0" y="278589"/>
                  </a:lnTo>
                  <a:lnTo>
                    <a:pt x="203200" y="139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77800" y="-57150"/>
              <a:ext cx="1458856" cy="33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37174" y="8087795"/>
            <a:ext cx="1449010" cy="144901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89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01781" y="8252402"/>
            <a:ext cx="1119796" cy="111979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 2 Bold"/>
                </a:rPr>
                <a:t>5 min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017751" y="8283416"/>
            <a:ext cx="2998347" cy="1057768"/>
            <a:chOff x="0" y="0"/>
            <a:chExt cx="789688" cy="27858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89688" cy="278589"/>
            </a:xfrm>
            <a:custGeom>
              <a:avLst/>
              <a:gdLst/>
              <a:ahLst/>
              <a:cxnLst/>
              <a:rect l="l" t="t" r="r" b="b"/>
              <a:pathLst>
                <a:path w="789688" h="278589">
                  <a:moveTo>
                    <a:pt x="0" y="0"/>
                  </a:moveTo>
                  <a:lnTo>
                    <a:pt x="586488" y="0"/>
                  </a:lnTo>
                  <a:lnTo>
                    <a:pt x="789688" y="139295"/>
                  </a:lnTo>
                  <a:lnTo>
                    <a:pt x="586488" y="278589"/>
                  </a:lnTo>
                  <a:lnTo>
                    <a:pt x="0" y="278589"/>
                  </a:lnTo>
                  <a:lnTo>
                    <a:pt x="203200" y="139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9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77800" y="-57150"/>
              <a:ext cx="535688" cy="33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331084" y="621921"/>
            <a:ext cx="5216026" cy="799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6244" dirty="0">
                <a:solidFill>
                  <a:srgbClr val="FFFFFF"/>
                </a:solidFill>
                <a:latin typeface="Artegra Sans Extended Bold"/>
              </a:rPr>
              <a:t> </a:t>
            </a:r>
            <a:r>
              <a:rPr lang="en-US" sz="5000" dirty="0">
                <a:solidFill>
                  <a:srgbClr val="FFFFFF"/>
                </a:solidFill>
                <a:latin typeface="Artegra Sans Extended Bold"/>
              </a:rPr>
              <a:t>Agenda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794733" y="2073659"/>
            <a:ext cx="4524349" cy="33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675">
                <a:solidFill>
                  <a:srgbClr val="000000"/>
                </a:solidFill>
                <a:latin typeface="Artegra Sans Extended"/>
              </a:rPr>
              <a:t>Objectives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794733" y="3567238"/>
            <a:ext cx="3968193" cy="66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675">
                <a:solidFill>
                  <a:srgbClr val="000000"/>
                </a:solidFill>
                <a:latin typeface="Artegra Sans Extended"/>
              </a:rPr>
              <a:t>Parties Involved, Software, Job Aids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794733" y="5420082"/>
            <a:ext cx="4061270" cy="66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675">
                <a:solidFill>
                  <a:srgbClr val="000000"/>
                </a:solidFill>
                <a:latin typeface="Artegra Sans Extended"/>
              </a:rPr>
              <a:t>File Review Process</a:t>
            </a:r>
          </a:p>
          <a:p>
            <a:pPr algn="l">
              <a:lnSpc>
                <a:spcPts val="2568"/>
              </a:lnSpc>
            </a:pPr>
            <a:endParaRPr lang="en-US" sz="2675">
              <a:solidFill>
                <a:srgbClr val="000000"/>
              </a:solidFill>
              <a:latin typeface="Artegra Sans Extende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794733" y="6939897"/>
            <a:ext cx="3492383" cy="33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675">
                <a:solidFill>
                  <a:srgbClr val="000000"/>
                </a:solidFill>
                <a:latin typeface="Artegra Sans Extended"/>
              </a:rPr>
              <a:t>Closing Steps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794733" y="8676280"/>
            <a:ext cx="3109650" cy="33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675">
                <a:solidFill>
                  <a:srgbClr val="000000"/>
                </a:solidFill>
                <a:latin typeface="Artegra Sans Extended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8550" y="3054133"/>
            <a:ext cx="3827099" cy="3694562"/>
            <a:chOff x="0" y="0"/>
            <a:chExt cx="198254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2548" cy="1913890"/>
            </a:xfrm>
            <a:custGeom>
              <a:avLst/>
              <a:gdLst/>
              <a:ahLst/>
              <a:cxnLst/>
              <a:rect l="l" t="t" r="r" b="b"/>
              <a:pathLst>
                <a:path w="1982548" h="1913890">
                  <a:moveTo>
                    <a:pt x="0" y="0"/>
                  </a:moveTo>
                  <a:lnTo>
                    <a:pt x="1982548" y="0"/>
                  </a:lnTo>
                  <a:lnTo>
                    <a:pt x="198254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30450" y="3054133"/>
            <a:ext cx="3827099" cy="3694562"/>
            <a:chOff x="0" y="0"/>
            <a:chExt cx="1982548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82548" cy="1913890"/>
            </a:xfrm>
            <a:custGeom>
              <a:avLst/>
              <a:gdLst/>
              <a:ahLst/>
              <a:cxnLst/>
              <a:rect l="l" t="t" r="r" b="b"/>
              <a:pathLst>
                <a:path w="1982548" h="1913890">
                  <a:moveTo>
                    <a:pt x="0" y="0"/>
                  </a:moveTo>
                  <a:lnTo>
                    <a:pt x="1982548" y="0"/>
                  </a:lnTo>
                  <a:lnTo>
                    <a:pt x="198254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769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92350" y="3054133"/>
            <a:ext cx="3827099" cy="3694562"/>
            <a:chOff x="0" y="0"/>
            <a:chExt cx="1982548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2548" cy="1913890"/>
            </a:xfrm>
            <a:custGeom>
              <a:avLst/>
              <a:gdLst/>
              <a:ahLst/>
              <a:cxnLst/>
              <a:rect l="l" t="t" r="r" b="b"/>
              <a:pathLst>
                <a:path w="1982548" h="1913890">
                  <a:moveTo>
                    <a:pt x="0" y="0"/>
                  </a:moveTo>
                  <a:lnTo>
                    <a:pt x="1982548" y="0"/>
                  </a:lnTo>
                  <a:lnTo>
                    <a:pt x="198254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65516" y="3484835"/>
            <a:ext cx="2833169" cy="283315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27416" y="3484835"/>
            <a:ext cx="2833169" cy="283315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766" r="-247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89316" y="3484835"/>
            <a:ext cx="2833169" cy="2833157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555" r="-165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84085" y="1138525"/>
            <a:ext cx="7519830" cy="628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5221">
                <a:solidFill>
                  <a:srgbClr val="000000"/>
                </a:solidFill>
                <a:latin typeface="Artegra Sans Extended Bold"/>
              </a:rPr>
              <a:t>OBJECTIVES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9089" y="7149432"/>
            <a:ext cx="344602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</a:rPr>
              <a:t>Identify Tasks for 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</a:rPr>
              <a:t>File Review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20989" y="7149432"/>
            <a:ext cx="3446022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</a:rPr>
              <a:t>Determine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</a:rPr>
              <a:t>Policy Coverage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82889" y="7149432"/>
            <a:ext cx="3446022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"/>
              </a:rPr>
              <a:t>Locate Estimate Inaccuracies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860334" y="491530"/>
            <a:ext cx="10898914" cy="9427560"/>
          </a:xfrm>
          <a:custGeom>
            <a:avLst/>
            <a:gdLst/>
            <a:ahLst/>
            <a:cxnLst/>
            <a:rect l="l" t="t" r="r" b="b"/>
            <a:pathLst>
              <a:path w="10898914" h="9427560">
                <a:moveTo>
                  <a:pt x="0" y="0"/>
                </a:moveTo>
                <a:lnTo>
                  <a:pt x="10898913" y="0"/>
                </a:lnTo>
                <a:lnTo>
                  <a:pt x="10898913" y="9427560"/>
                </a:lnTo>
                <a:lnTo>
                  <a:pt x="0" y="942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8790299" y="5348185"/>
            <a:ext cx="2057400" cy="1779651"/>
          </a:xfrm>
          <a:custGeom>
            <a:avLst/>
            <a:gdLst/>
            <a:ahLst/>
            <a:cxnLst/>
            <a:rect l="l" t="t" r="r" b="b"/>
            <a:pathLst>
              <a:path w="2057400" h="1779651">
                <a:moveTo>
                  <a:pt x="0" y="0"/>
                </a:moveTo>
                <a:lnTo>
                  <a:pt x="2057400" y="0"/>
                </a:lnTo>
                <a:lnTo>
                  <a:pt x="2057400" y="1779651"/>
                </a:lnTo>
                <a:lnTo>
                  <a:pt x="0" y="1779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7761599" y="3425659"/>
            <a:ext cx="2057400" cy="1779651"/>
          </a:xfrm>
          <a:custGeom>
            <a:avLst/>
            <a:gdLst/>
            <a:ahLst/>
            <a:cxnLst/>
            <a:rect l="l" t="t" r="r" b="b"/>
            <a:pathLst>
              <a:path w="2057400" h="1779651">
                <a:moveTo>
                  <a:pt x="0" y="0"/>
                </a:moveTo>
                <a:lnTo>
                  <a:pt x="2057400" y="0"/>
                </a:lnTo>
                <a:lnTo>
                  <a:pt x="2057400" y="1779651"/>
                </a:lnTo>
                <a:lnTo>
                  <a:pt x="0" y="1779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6700190" y="1506994"/>
            <a:ext cx="2057400" cy="1779651"/>
          </a:xfrm>
          <a:custGeom>
            <a:avLst/>
            <a:gdLst/>
            <a:ahLst/>
            <a:cxnLst/>
            <a:rect l="l" t="t" r="r" b="b"/>
            <a:pathLst>
              <a:path w="2057400" h="1779651">
                <a:moveTo>
                  <a:pt x="0" y="0"/>
                </a:moveTo>
                <a:lnTo>
                  <a:pt x="2057400" y="0"/>
                </a:lnTo>
                <a:lnTo>
                  <a:pt x="2057400" y="1779651"/>
                </a:lnTo>
                <a:lnTo>
                  <a:pt x="0" y="1779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728890" y="1918536"/>
            <a:ext cx="6547864" cy="956567"/>
          </a:xfrm>
          <a:prstGeom prst="rect">
            <a:avLst/>
          </a:prstGeom>
          <a:solidFill>
            <a:srgbClr val="DB5C0B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8790299" y="3837201"/>
            <a:ext cx="6417028" cy="956567"/>
          </a:xfrm>
          <a:prstGeom prst="rect">
            <a:avLst/>
          </a:prstGeom>
          <a:solidFill>
            <a:srgbClr val="2C92D5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818999" y="5759727"/>
            <a:ext cx="6596928" cy="956567"/>
          </a:xfrm>
          <a:prstGeom prst="rect">
            <a:avLst/>
          </a:prstGeom>
          <a:solidFill>
            <a:srgbClr val="BA9F55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29723" y="2187269"/>
            <a:ext cx="430699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Aileron Bold"/>
              </a:rPr>
              <a:t>RHT Insurance Company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56293" y="4105934"/>
            <a:ext cx="430699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Aileron Bold"/>
              </a:rPr>
              <a:t>Security Assured Claims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84993" y="6028460"/>
            <a:ext cx="5022334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Aileron Bold"/>
              </a:rPr>
              <a:t>Independent Field Adjusters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41444"/>
            <a:ext cx="4475426" cy="2861881"/>
            <a:chOff x="0" y="0"/>
            <a:chExt cx="5967235" cy="381584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26268" cy="3815842"/>
            </a:xfrm>
            <a:prstGeom prst="rect">
              <a:avLst/>
            </a:prstGeom>
            <a:solidFill>
              <a:srgbClr val="FAF2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88268" y="932349"/>
              <a:ext cx="5078967" cy="1903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19"/>
                </a:lnSpc>
              </a:pPr>
              <a:r>
                <a:rPr lang="en-US" sz="4399" spc="131">
                  <a:solidFill>
                    <a:srgbClr val="000000"/>
                  </a:solidFill>
                  <a:latin typeface="Artegra Sans Extended Bold"/>
                </a:rPr>
                <a:t>PARTIES</a:t>
              </a:r>
            </a:p>
            <a:p>
              <a:pPr algn="l">
                <a:lnSpc>
                  <a:spcPts val="5719"/>
                </a:lnSpc>
              </a:pPr>
              <a:r>
                <a:rPr lang="en-US" sz="4399" spc="131">
                  <a:solidFill>
                    <a:srgbClr val="000000"/>
                  </a:solidFill>
                  <a:latin typeface="Artegra Sans Extended Bold"/>
                </a:rPr>
                <a:t>INVOLVED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43527" y="2032964"/>
            <a:ext cx="570725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u="none" spc="126">
                <a:solidFill>
                  <a:srgbClr val="FFFFFF"/>
                </a:solidFill>
                <a:latin typeface="Aileron Ultra-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04936" y="3951629"/>
            <a:ext cx="570725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u="none" spc="126">
                <a:solidFill>
                  <a:srgbClr val="FFFFFF"/>
                </a:solidFill>
                <a:latin typeface="Aileron Ultra-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46265" y="5874155"/>
            <a:ext cx="570725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u="none" spc="126">
                <a:solidFill>
                  <a:srgbClr val="FFFFFF"/>
                </a:solidFill>
                <a:latin typeface="Aileron Ultra-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17323" y="2130119"/>
            <a:ext cx="9525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4432" y="3943275"/>
            <a:ext cx="7674886" cy="4899400"/>
            <a:chOff x="0" y="0"/>
            <a:chExt cx="132363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0389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943274"/>
            <a:ext cx="7674886" cy="4899400"/>
            <a:chOff x="0" y="0"/>
            <a:chExt cx="132363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3635" cy="812800"/>
            </a:xfrm>
            <a:custGeom>
              <a:avLst/>
              <a:gdLst/>
              <a:ahLst/>
              <a:cxnLst/>
              <a:rect l="l" t="t" r="r" b="b"/>
              <a:pathLst>
                <a:path w="1323635" h="812800">
                  <a:moveTo>
                    <a:pt x="16140" y="0"/>
                  </a:moveTo>
                  <a:lnTo>
                    <a:pt x="1307495" y="0"/>
                  </a:lnTo>
                  <a:cubicBezTo>
                    <a:pt x="1316409" y="0"/>
                    <a:pt x="1323635" y="7226"/>
                    <a:pt x="1323635" y="16140"/>
                  </a:cubicBezTo>
                  <a:lnTo>
                    <a:pt x="1323635" y="796660"/>
                  </a:lnTo>
                  <a:cubicBezTo>
                    <a:pt x="1323635" y="800941"/>
                    <a:pt x="1321935" y="805046"/>
                    <a:pt x="1318908" y="808073"/>
                  </a:cubicBezTo>
                  <a:cubicBezTo>
                    <a:pt x="1315881" y="811100"/>
                    <a:pt x="1311776" y="812800"/>
                    <a:pt x="1307495" y="812800"/>
                  </a:cubicBezTo>
                  <a:lnTo>
                    <a:pt x="16140" y="812800"/>
                  </a:lnTo>
                  <a:cubicBezTo>
                    <a:pt x="11859" y="812800"/>
                    <a:pt x="7754" y="811100"/>
                    <a:pt x="4727" y="808073"/>
                  </a:cubicBezTo>
                  <a:cubicBezTo>
                    <a:pt x="1700" y="805046"/>
                    <a:pt x="0" y="800941"/>
                    <a:pt x="0" y="796660"/>
                  </a:cubicBezTo>
                  <a:lnTo>
                    <a:pt x="0" y="16140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40" y="0"/>
                  </a:cubicBezTo>
                  <a:close/>
                </a:path>
              </a:pathLst>
            </a:custGeom>
            <a:solidFill>
              <a:srgbClr val="4CB1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2363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03353" y="208823"/>
            <a:ext cx="3481294" cy="348129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7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7694868" cy="1841541"/>
            <a:chOff x="0" y="0"/>
            <a:chExt cx="2026632" cy="4850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26632" cy="485015"/>
            </a:xfrm>
            <a:custGeom>
              <a:avLst/>
              <a:gdLst/>
              <a:ahLst/>
              <a:cxnLst/>
              <a:rect l="l" t="t" r="r" b="b"/>
              <a:pathLst>
                <a:path w="2026632" h="485015">
                  <a:moveTo>
                    <a:pt x="0" y="0"/>
                  </a:moveTo>
                  <a:lnTo>
                    <a:pt x="2026632" y="0"/>
                  </a:lnTo>
                  <a:lnTo>
                    <a:pt x="2026632" y="485015"/>
                  </a:lnTo>
                  <a:lnTo>
                    <a:pt x="0" y="485015"/>
                  </a:lnTo>
                  <a:close/>
                </a:path>
              </a:pathLst>
            </a:custGeom>
            <a:solidFill>
              <a:srgbClr val="4CB1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026632" cy="551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356"/>
                </a:lnSpc>
                <a:spcBef>
                  <a:spcPct val="0"/>
                </a:spcBef>
              </a:pPr>
              <a:r>
                <a:rPr lang="en-US" sz="3881" b="1" spc="38" dirty="0">
                  <a:latin typeface="Artegra Sans Bold"/>
                </a:rPr>
                <a:t>FILETRACKER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64432" y="1028700"/>
            <a:ext cx="7694868" cy="1841541"/>
            <a:chOff x="0" y="0"/>
            <a:chExt cx="2026632" cy="4850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26632" cy="485015"/>
            </a:xfrm>
            <a:custGeom>
              <a:avLst/>
              <a:gdLst/>
              <a:ahLst/>
              <a:cxnLst/>
              <a:rect l="l" t="t" r="r" b="b"/>
              <a:pathLst>
                <a:path w="2026632" h="485015">
                  <a:moveTo>
                    <a:pt x="0" y="0"/>
                  </a:moveTo>
                  <a:lnTo>
                    <a:pt x="2026632" y="0"/>
                  </a:lnTo>
                  <a:lnTo>
                    <a:pt x="2026632" y="485015"/>
                  </a:lnTo>
                  <a:lnTo>
                    <a:pt x="0" y="485015"/>
                  </a:lnTo>
                  <a:close/>
                </a:path>
              </a:pathLst>
            </a:custGeom>
            <a:solidFill>
              <a:srgbClr val="0389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026632" cy="551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356"/>
                </a:lnSpc>
                <a:spcBef>
                  <a:spcPct val="0"/>
                </a:spcBef>
              </a:pPr>
              <a:r>
                <a:rPr lang="en-US" sz="3881" b="1" spc="38" dirty="0">
                  <a:solidFill>
                    <a:srgbClr val="FEFEFF"/>
                  </a:solidFill>
                  <a:latin typeface="Artegra Sans Bold"/>
                </a:rPr>
                <a:t>ESTIMATOR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73461" y="378937"/>
            <a:ext cx="3141079" cy="3141066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31" r="-249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805630" y="4291913"/>
            <a:ext cx="6629400" cy="230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5"/>
              </a:lnSpc>
            </a:pPr>
            <a:endParaRPr lang="en-US" sz="2500" b="1" spc="317" dirty="0">
              <a:latin typeface="Artegra Sans Bold"/>
            </a:endParaRPr>
          </a:p>
          <a:p>
            <a:r>
              <a:rPr lang="en-US" sz="2800" b="1" dirty="0"/>
              <a:t>Security Assured Claims Portal</a:t>
            </a:r>
          </a:p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Transfers our documents to the insurance company’s portal.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58275" y="4868994"/>
            <a:ext cx="558550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Estimating Software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Used by field adjusters to write estimates.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0D2C1DB-B980-0977-A990-B27FDE5626E8}"/>
              </a:ext>
            </a:extLst>
          </p:cNvPr>
          <p:cNvSpPr/>
          <p:nvPr/>
        </p:nvSpPr>
        <p:spPr>
          <a:xfrm>
            <a:off x="181759" y="244944"/>
            <a:ext cx="17924482" cy="936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1759" y="1479606"/>
            <a:ext cx="4348328" cy="8609813"/>
            <a:chOff x="0" y="0"/>
            <a:chExt cx="1145239" cy="22676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5239" cy="2267605"/>
            </a:xfrm>
            <a:custGeom>
              <a:avLst/>
              <a:gdLst/>
              <a:ahLst/>
              <a:cxnLst/>
              <a:rect l="l" t="t" r="r" b="b"/>
              <a:pathLst>
                <a:path w="1145239" h="2267605">
                  <a:moveTo>
                    <a:pt x="26707" y="0"/>
                  </a:moveTo>
                  <a:lnTo>
                    <a:pt x="1118532" y="0"/>
                  </a:lnTo>
                  <a:cubicBezTo>
                    <a:pt x="1133282" y="0"/>
                    <a:pt x="1145239" y="11957"/>
                    <a:pt x="1145239" y="26707"/>
                  </a:cubicBezTo>
                  <a:lnTo>
                    <a:pt x="1145239" y="2240898"/>
                  </a:lnTo>
                  <a:cubicBezTo>
                    <a:pt x="1145239" y="2247981"/>
                    <a:pt x="1142425" y="2254774"/>
                    <a:pt x="1137416" y="2259783"/>
                  </a:cubicBezTo>
                  <a:cubicBezTo>
                    <a:pt x="1132408" y="2264791"/>
                    <a:pt x="1125615" y="2267605"/>
                    <a:pt x="1118532" y="2267605"/>
                  </a:cubicBezTo>
                  <a:lnTo>
                    <a:pt x="26707" y="2267605"/>
                  </a:lnTo>
                  <a:cubicBezTo>
                    <a:pt x="11957" y="2267605"/>
                    <a:pt x="0" y="2255648"/>
                    <a:pt x="0" y="2240898"/>
                  </a:cubicBezTo>
                  <a:lnTo>
                    <a:pt x="0" y="26707"/>
                  </a:lnTo>
                  <a:cubicBezTo>
                    <a:pt x="0" y="11957"/>
                    <a:pt x="11957" y="0"/>
                    <a:pt x="26707" y="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45239" cy="232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7867" y="1316364"/>
            <a:ext cx="4348328" cy="8609813"/>
            <a:chOff x="0" y="0"/>
            <a:chExt cx="1145239" cy="22676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5239" cy="2267605"/>
            </a:xfrm>
            <a:custGeom>
              <a:avLst/>
              <a:gdLst/>
              <a:ahLst/>
              <a:cxnLst/>
              <a:rect l="l" t="t" r="r" b="b"/>
              <a:pathLst>
                <a:path w="1145239" h="2267605">
                  <a:moveTo>
                    <a:pt x="26707" y="0"/>
                  </a:moveTo>
                  <a:lnTo>
                    <a:pt x="1118532" y="0"/>
                  </a:lnTo>
                  <a:cubicBezTo>
                    <a:pt x="1133282" y="0"/>
                    <a:pt x="1145239" y="11957"/>
                    <a:pt x="1145239" y="26707"/>
                  </a:cubicBezTo>
                  <a:lnTo>
                    <a:pt x="1145239" y="2240898"/>
                  </a:lnTo>
                  <a:cubicBezTo>
                    <a:pt x="1145239" y="2247981"/>
                    <a:pt x="1142425" y="2254774"/>
                    <a:pt x="1137416" y="2259783"/>
                  </a:cubicBezTo>
                  <a:cubicBezTo>
                    <a:pt x="1132408" y="2264791"/>
                    <a:pt x="1125615" y="2267605"/>
                    <a:pt x="1118532" y="2267605"/>
                  </a:cubicBezTo>
                  <a:lnTo>
                    <a:pt x="26707" y="2267605"/>
                  </a:lnTo>
                  <a:cubicBezTo>
                    <a:pt x="11957" y="2267605"/>
                    <a:pt x="0" y="2255648"/>
                    <a:pt x="0" y="2240898"/>
                  </a:cubicBezTo>
                  <a:lnTo>
                    <a:pt x="0" y="26707"/>
                  </a:lnTo>
                  <a:cubicBezTo>
                    <a:pt x="0" y="11957"/>
                    <a:pt x="11957" y="0"/>
                    <a:pt x="26707" y="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45239" cy="232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57913" y="1509137"/>
            <a:ext cx="4348328" cy="8609813"/>
            <a:chOff x="0" y="0"/>
            <a:chExt cx="1145239" cy="2267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5239" cy="2267605"/>
            </a:xfrm>
            <a:custGeom>
              <a:avLst/>
              <a:gdLst/>
              <a:ahLst/>
              <a:cxnLst/>
              <a:rect l="l" t="t" r="r" b="b"/>
              <a:pathLst>
                <a:path w="1145239" h="2267605">
                  <a:moveTo>
                    <a:pt x="26707" y="0"/>
                  </a:moveTo>
                  <a:lnTo>
                    <a:pt x="1118532" y="0"/>
                  </a:lnTo>
                  <a:cubicBezTo>
                    <a:pt x="1133282" y="0"/>
                    <a:pt x="1145239" y="11957"/>
                    <a:pt x="1145239" y="26707"/>
                  </a:cubicBezTo>
                  <a:lnTo>
                    <a:pt x="1145239" y="2240898"/>
                  </a:lnTo>
                  <a:cubicBezTo>
                    <a:pt x="1145239" y="2247981"/>
                    <a:pt x="1142425" y="2254774"/>
                    <a:pt x="1137416" y="2259783"/>
                  </a:cubicBezTo>
                  <a:cubicBezTo>
                    <a:pt x="1132408" y="2264791"/>
                    <a:pt x="1125615" y="2267605"/>
                    <a:pt x="1118532" y="2267605"/>
                  </a:cubicBezTo>
                  <a:lnTo>
                    <a:pt x="26707" y="2267605"/>
                  </a:lnTo>
                  <a:cubicBezTo>
                    <a:pt x="11957" y="2267605"/>
                    <a:pt x="0" y="2255648"/>
                    <a:pt x="0" y="2240898"/>
                  </a:cubicBezTo>
                  <a:lnTo>
                    <a:pt x="0" y="26707"/>
                  </a:lnTo>
                  <a:cubicBezTo>
                    <a:pt x="0" y="11957"/>
                    <a:pt x="11957" y="0"/>
                    <a:pt x="26707" y="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145239" cy="232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36706" y="1248731"/>
            <a:ext cx="4348328" cy="8609813"/>
            <a:chOff x="0" y="0"/>
            <a:chExt cx="1145239" cy="2267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5239" cy="2267605"/>
            </a:xfrm>
            <a:custGeom>
              <a:avLst/>
              <a:gdLst/>
              <a:ahLst/>
              <a:cxnLst/>
              <a:rect l="l" t="t" r="r" b="b"/>
              <a:pathLst>
                <a:path w="1145239" h="2267605">
                  <a:moveTo>
                    <a:pt x="26707" y="0"/>
                  </a:moveTo>
                  <a:lnTo>
                    <a:pt x="1118532" y="0"/>
                  </a:lnTo>
                  <a:cubicBezTo>
                    <a:pt x="1133282" y="0"/>
                    <a:pt x="1145239" y="11957"/>
                    <a:pt x="1145239" y="26707"/>
                  </a:cubicBezTo>
                  <a:lnTo>
                    <a:pt x="1145239" y="2240898"/>
                  </a:lnTo>
                  <a:cubicBezTo>
                    <a:pt x="1145239" y="2247981"/>
                    <a:pt x="1142425" y="2254774"/>
                    <a:pt x="1137416" y="2259783"/>
                  </a:cubicBezTo>
                  <a:cubicBezTo>
                    <a:pt x="1132408" y="2264791"/>
                    <a:pt x="1125615" y="2267605"/>
                    <a:pt x="1118532" y="2267605"/>
                  </a:cubicBezTo>
                  <a:lnTo>
                    <a:pt x="26707" y="2267605"/>
                  </a:lnTo>
                  <a:cubicBezTo>
                    <a:pt x="11957" y="2267605"/>
                    <a:pt x="0" y="2255648"/>
                    <a:pt x="0" y="2240898"/>
                  </a:cubicBezTo>
                  <a:lnTo>
                    <a:pt x="0" y="26707"/>
                  </a:lnTo>
                  <a:cubicBezTo>
                    <a:pt x="0" y="11957"/>
                    <a:pt x="11957" y="0"/>
                    <a:pt x="26707" y="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45239" cy="2324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414215" y="1480900"/>
            <a:ext cx="3042936" cy="7607339"/>
          </a:xfrm>
          <a:custGeom>
            <a:avLst/>
            <a:gdLst/>
            <a:ahLst/>
            <a:cxnLst/>
            <a:rect l="l" t="t" r="r" b="b"/>
            <a:pathLst>
              <a:path w="3042936" h="7607339">
                <a:moveTo>
                  <a:pt x="0" y="0"/>
                </a:moveTo>
                <a:lnTo>
                  <a:pt x="3042936" y="0"/>
                </a:lnTo>
                <a:lnTo>
                  <a:pt x="3042936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57902" y="1480900"/>
            <a:ext cx="3042936" cy="7607339"/>
          </a:xfrm>
          <a:custGeom>
            <a:avLst/>
            <a:gdLst/>
            <a:ahLst/>
            <a:cxnLst/>
            <a:rect l="l" t="t" r="r" b="b"/>
            <a:pathLst>
              <a:path w="3042936" h="7607339">
                <a:moveTo>
                  <a:pt x="0" y="0"/>
                </a:moveTo>
                <a:lnTo>
                  <a:pt x="3042935" y="0"/>
                </a:lnTo>
                <a:lnTo>
                  <a:pt x="3042935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5289402" y="1480900"/>
            <a:ext cx="3042936" cy="7607339"/>
          </a:xfrm>
          <a:custGeom>
            <a:avLst/>
            <a:gdLst/>
            <a:ahLst/>
            <a:cxnLst/>
            <a:rect l="l" t="t" r="r" b="b"/>
            <a:pathLst>
              <a:path w="3042936" h="7607339">
                <a:moveTo>
                  <a:pt x="0" y="0"/>
                </a:moveTo>
                <a:lnTo>
                  <a:pt x="3042935" y="0"/>
                </a:lnTo>
                <a:lnTo>
                  <a:pt x="3042935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851808" y="1480900"/>
            <a:ext cx="3042936" cy="7607339"/>
          </a:xfrm>
          <a:custGeom>
            <a:avLst/>
            <a:gdLst/>
            <a:ahLst/>
            <a:cxnLst/>
            <a:rect l="l" t="t" r="r" b="b"/>
            <a:pathLst>
              <a:path w="3042936" h="7607339">
                <a:moveTo>
                  <a:pt x="0" y="0"/>
                </a:moveTo>
                <a:lnTo>
                  <a:pt x="3042936" y="0"/>
                </a:lnTo>
                <a:lnTo>
                  <a:pt x="3042936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810870" y="211049"/>
            <a:ext cx="8986197" cy="86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69"/>
              </a:lnSpc>
            </a:pPr>
            <a:r>
              <a:rPr lang="en-US" sz="5000" dirty="0">
                <a:latin typeface="Artegra Sans Extended Bold"/>
              </a:rPr>
              <a:t>JOB AIDS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7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36273"/>
            <a:ext cx="3219448" cy="2800695"/>
            <a:chOff x="0" y="0"/>
            <a:chExt cx="991873" cy="862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210179" y="4653753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549801" y="2736273"/>
            <a:ext cx="3219448" cy="2800695"/>
            <a:chOff x="0" y="0"/>
            <a:chExt cx="991873" cy="862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4731280" y="4653753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6169520"/>
            <a:ext cx="3219448" cy="2775409"/>
            <a:chOff x="0" y="0"/>
            <a:chExt cx="991873" cy="855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1873" cy="855070"/>
            </a:xfrm>
            <a:custGeom>
              <a:avLst/>
              <a:gdLst/>
              <a:ahLst/>
              <a:cxnLst/>
              <a:rect l="l" t="t" r="r" b="b"/>
              <a:pathLst>
                <a:path w="991873" h="855070">
                  <a:moveTo>
                    <a:pt x="0" y="0"/>
                  </a:moveTo>
                  <a:lnTo>
                    <a:pt x="991873" y="0"/>
                  </a:lnTo>
                  <a:lnTo>
                    <a:pt x="991873" y="855070"/>
                  </a:lnTo>
                  <a:lnTo>
                    <a:pt x="0" y="85507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91873" cy="89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1210179" y="8087001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4549801" y="6169520"/>
            <a:ext cx="3219448" cy="2775409"/>
            <a:chOff x="0" y="0"/>
            <a:chExt cx="991873" cy="8550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1873" cy="855070"/>
            </a:xfrm>
            <a:custGeom>
              <a:avLst/>
              <a:gdLst/>
              <a:ahLst/>
              <a:cxnLst/>
              <a:rect l="l" t="t" r="r" b="b"/>
              <a:pathLst>
                <a:path w="991873" h="855070">
                  <a:moveTo>
                    <a:pt x="0" y="0"/>
                  </a:moveTo>
                  <a:lnTo>
                    <a:pt x="991873" y="0"/>
                  </a:lnTo>
                  <a:lnTo>
                    <a:pt x="991873" y="855070"/>
                  </a:lnTo>
                  <a:lnTo>
                    <a:pt x="0" y="85507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1873" cy="89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4731280" y="8087001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1290895" y="1999706"/>
            <a:ext cx="6992751" cy="8074770"/>
            <a:chOff x="0" y="0"/>
            <a:chExt cx="54991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56AE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98496" y="592330"/>
            <a:ext cx="6697476" cy="7733806"/>
            <a:chOff x="-57554" y="-275105"/>
            <a:chExt cx="5499100" cy="6350000"/>
          </a:xfrm>
        </p:grpSpPr>
        <p:sp>
          <p:nvSpPr>
            <p:cNvPr id="21" name="Freeform 21"/>
            <p:cNvSpPr/>
            <p:nvPr/>
          </p:nvSpPr>
          <p:spPr>
            <a:xfrm>
              <a:off x="-57554" y="-275105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822" r="-3682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074369" y="2736273"/>
            <a:ext cx="3219448" cy="2800695"/>
            <a:chOff x="0" y="0"/>
            <a:chExt cx="991873" cy="8628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25" name="AutoShape 25"/>
          <p:cNvSpPr/>
          <p:nvPr/>
        </p:nvSpPr>
        <p:spPr>
          <a:xfrm flipV="1">
            <a:off x="8255848" y="4653753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8074369" y="6169520"/>
            <a:ext cx="3219448" cy="2775409"/>
            <a:chOff x="0" y="0"/>
            <a:chExt cx="991873" cy="8550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1873" cy="855070"/>
            </a:xfrm>
            <a:custGeom>
              <a:avLst/>
              <a:gdLst/>
              <a:ahLst/>
              <a:cxnLst/>
              <a:rect l="l" t="t" r="r" b="b"/>
              <a:pathLst>
                <a:path w="991873" h="855070">
                  <a:moveTo>
                    <a:pt x="0" y="0"/>
                  </a:moveTo>
                  <a:lnTo>
                    <a:pt x="991873" y="0"/>
                  </a:lnTo>
                  <a:lnTo>
                    <a:pt x="991873" y="855070"/>
                  </a:lnTo>
                  <a:lnTo>
                    <a:pt x="0" y="85507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91873" cy="89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flipV="1">
            <a:off x="8255848" y="8087001"/>
            <a:ext cx="271438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028700" y="1038225"/>
            <a:ext cx="10395296" cy="124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8082" b="1" dirty="0">
                <a:solidFill>
                  <a:schemeClr val="bg1"/>
                </a:solidFill>
                <a:latin typeface="Now Bold"/>
              </a:rPr>
              <a:t>TASKS-FILE REVIEW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0179" y="4854046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Loss Notice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97053" y="2916192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31280" y="4854046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Final Report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18154" y="2916192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0179" y="8287294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Estimate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97053" y="6349440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31280" y="8287294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Statement of Loss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18154" y="6349440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55848" y="4854046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Photos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642722" y="2916192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55848" y="8287294"/>
            <a:ext cx="2856490" cy="3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325">
                <a:solidFill>
                  <a:srgbClr val="FFFFFF"/>
                </a:solidFill>
                <a:latin typeface="DM Sans"/>
              </a:rPr>
              <a:t>Other Documents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42722" y="6349440"/>
            <a:ext cx="2082742" cy="11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1"/>
              </a:lnSpc>
            </a:pPr>
            <a:r>
              <a:rPr lang="en-US" sz="7065">
                <a:solidFill>
                  <a:srgbClr val="FFFFFF"/>
                </a:solidFill>
                <a:latin typeface="DM Sans Bold"/>
              </a:rPr>
              <a:t>06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630517" y="8317379"/>
            <a:ext cx="2217241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chemeClr val="bg1"/>
                </a:solidFill>
                <a:latin typeface="Canva Sans 1"/>
              </a:rPr>
              <a:t>*Job Aid 1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777436" y="-2049924"/>
            <a:ext cx="10931520" cy="15171193"/>
            <a:chOff x="0" y="0"/>
            <a:chExt cx="660400" cy="916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916529"/>
            </a:xfrm>
            <a:custGeom>
              <a:avLst/>
              <a:gdLst/>
              <a:ahLst/>
              <a:cxnLst/>
              <a:rect l="l" t="t" r="r" b="b"/>
              <a:pathLst>
                <a:path w="660400" h="91652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806"/>
                  </a:cubicBezTo>
                  <a:lnTo>
                    <a:pt x="660400" y="916529"/>
                  </a:lnTo>
                  <a:lnTo>
                    <a:pt x="0" y="916529"/>
                  </a:lnTo>
                  <a:lnTo>
                    <a:pt x="0" y="33124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660400" cy="846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720788"/>
            <a:ext cx="6845424" cy="684542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B1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3190" y="2055291"/>
            <a:ext cx="6176443" cy="617641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87" r="-251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8273103" y="3580419"/>
            <a:ext cx="3094188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273103" y="2534606"/>
            <a:ext cx="9241418" cy="104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036" lvl="1" algn="l">
              <a:lnSpc>
                <a:spcPts val="8205"/>
              </a:lnSpc>
            </a:pPr>
            <a:r>
              <a:rPr lang="en-US" sz="7012" b="1" dirty="0">
                <a:solidFill>
                  <a:schemeClr val="bg1"/>
                </a:solidFill>
                <a:latin typeface="Artegra Sans Extended Bold"/>
              </a:rPr>
              <a:t>1. LOSS NOTICE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73103" y="4147347"/>
            <a:ext cx="8556163" cy="491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Effective dates</a:t>
            </a:r>
          </a:p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Policy Form </a:t>
            </a:r>
          </a:p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Date of Loss, Loss Location</a:t>
            </a:r>
          </a:p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Deductible, Limits</a:t>
            </a:r>
          </a:p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Endorsements</a:t>
            </a:r>
          </a:p>
          <a:p>
            <a:pPr marL="690881" lvl="1" indent="-345440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Prior Losses</a:t>
            </a:r>
          </a:p>
          <a:p>
            <a:pPr algn="just">
              <a:lnSpc>
                <a:spcPts val="3744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Gar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30401" y="9396332"/>
            <a:ext cx="2292846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chemeClr val="bg1"/>
                </a:solidFill>
                <a:latin typeface="Artegra Sans"/>
              </a:rPr>
              <a:t> *Job Aid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073876" y="-2107135"/>
            <a:ext cx="10931520" cy="15171193"/>
            <a:chOff x="0" y="0"/>
            <a:chExt cx="660400" cy="916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916529"/>
            </a:xfrm>
            <a:custGeom>
              <a:avLst/>
              <a:gdLst/>
              <a:ahLst/>
              <a:cxnLst/>
              <a:rect l="l" t="t" r="r" b="b"/>
              <a:pathLst>
                <a:path w="660400" h="91652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806"/>
                  </a:cubicBezTo>
                  <a:lnTo>
                    <a:pt x="660400" y="916529"/>
                  </a:lnTo>
                  <a:lnTo>
                    <a:pt x="0" y="916529"/>
                  </a:lnTo>
                  <a:lnTo>
                    <a:pt x="0" y="33124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364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660400" cy="846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3964901"/>
            <a:ext cx="3094188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413876" y="1720788"/>
            <a:ext cx="6845424" cy="684542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48366" y="2055291"/>
            <a:ext cx="6176443" cy="617641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3394" r="-233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919007"/>
            <a:ext cx="8115300" cy="105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05"/>
              </a:lnSpc>
            </a:pPr>
            <a:r>
              <a:rPr lang="en-US" sz="7012" b="1" dirty="0">
                <a:solidFill>
                  <a:schemeClr val="bg1"/>
                </a:solidFill>
                <a:latin typeface="Garet Ultra-Bold"/>
              </a:rPr>
              <a:t>2. FINAL REPORT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352828"/>
            <a:ext cx="8556163" cy="186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74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Prior Losses</a:t>
            </a:r>
          </a:p>
          <a:p>
            <a:pPr marL="690881" lvl="1" indent="-345440" algn="just">
              <a:lnSpc>
                <a:spcPts val="374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Save in .doc</a:t>
            </a:r>
          </a:p>
          <a:p>
            <a:pPr marL="690881" lvl="1" indent="-345440" algn="just">
              <a:lnSpc>
                <a:spcPts val="374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Garet"/>
              </a:rPr>
              <a:t>Save in .pdf</a:t>
            </a:r>
          </a:p>
          <a:p>
            <a:pPr algn="just">
              <a:lnSpc>
                <a:spcPts val="3744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Gar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356</Words>
  <Application>Microsoft Macintosh PowerPoint</Application>
  <PresentationFormat>Custom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TT Bluescreens Bold Italics</vt:lpstr>
      <vt:lpstr>Artegra Sans Extended</vt:lpstr>
      <vt:lpstr>Open Sauce Bold</vt:lpstr>
      <vt:lpstr>Artegra Sans Bold</vt:lpstr>
      <vt:lpstr>DM Sans</vt:lpstr>
      <vt:lpstr>Artegra Sans Extended Bold</vt:lpstr>
      <vt:lpstr>Canva Sans 2 Bold</vt:lpstr>
      <vt:lpstr>Aileron Ultra-Bold</vt:lpstr>
      <vt:lpstr>Garet</vt:lpstr>
      <vt:lpstr>Artegra Sans</vt:lpstr>
      <vt:lpstr>Open Sauce</vt:lpstr>
      <vt:lpstr>Canva Sans 1</vt:lpstr>
      <vt:lpstr>Aileron Bold</vt:lpstr>
      <vt:lpstr>DM Sans Bold</vt:lpstr>
      <vt:lpstr>Arial</vt:lpstr>
      <vt:lpstr>Montserrat</vt:lpstr>
      <vt:lpstr>Garet Ultra-Bold</vt:lpstr>
      <vt:lpstr>Calibri</vt:lpstr>
      <vt:lpstr>Now Bold</vt:lpstr>
      <vt:lpstr>Rodeqa Slab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Paris Carter</cp:lastModifiedBy>
  <cp:revision>2</cp:revision>
  <dcterms:created xsi:type="dcterms:W3CDTF">2006-08-16T00:00:00Z</dcterms:created>
  <dcterms:modified xsi:type="dcterms:W3CDTF">2025-05-13T23:46:44Z</dcterms:modified>
  <dc:identifier>DAGHgx9zckg</dc:identifier>
</cp:coreProperties>
</file>