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47" r:id="rId2"/>
    <p:sldId id="303" r:id="rId3"/>
    <p:sldId id="300" r:id="rId4"/>
    <p:sldId id="301" r:id="rId5"/>
    <p:sldId id="348" r:id="rId6"/>
    <p:sldId id="311" r:id="rId7"/>
    <p:sldId id="305" r:id="rId8"/>
    <p:sldId id="306" r:id="rId9"/>
    <p:sldId id="307" r:id="rId10"/>
    <p:sldId id="312" r:id="rId11"/>
    <p:sldId id="313" r:id="rId12"/>
    <p:sldId id="314" r:id="rId13"/>
    <p:sldId id="315" r:id="rId14"/>
    <p:sldId id="321" r:id="rId15"/>
    <p:sldId id="319" r:id="rId16"/>
    <p:sldId id="323" r:id="rId17"/>
    <p:sldId id="325" r:id="rId18"/>
    <p:sldId id="318" r:id="rId19"/>
    <p:sldId id="326" r:id="rId20"/>
    <p:sldId id="327" r:id="rId21"/>
    <p:sldId id="328" r:id="rId22"/>
    <p:sldId id="329" r:id="rId23"/>
    <p:sldId id="331" r:id="rId24"/>
    <p:sldId id="338" r:id="rId25"/>
    <p:sldId id="335" r:id="rId26"/>
    <p:sldId id="340" r:id="rId27"/>
    <p:sldId id="332" r:id="rId28"/>
    <p:sldId id="339" r:id="rId29"/>
    <p:sldId id="333" r:id="rId30"/>
    <p:sldId id="334" r:id="rId31"/>
    <p:sldId id="337" r:id="rId32"/>
    <p:sldId id="336" r:id="rId33"/>
    <p:sldId id="342" r:id="rId34"/>
    <p:sldId id="341" r:id="rId35"/>
    <p:sldId id="330" r:id="rId36"/>
    <p:sldId id="343" r:id="rId37"/>
    <p:sldId id="322" r:id="rId38"/>
    <p:sldId id="344" r:id="rId39"/>
    <p:sldId id="345" r:id="rId40"/>
    <p:sldId id="34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1224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EB4A4-FD1A-4C10-814E-261E6BAED653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01D7-077A-473C-8443-AA257A7B79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24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79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61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97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45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18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84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687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29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12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15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49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60489-F655-42E0-AA01-363FE95A6E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9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54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6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6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7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1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87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61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2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81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414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18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ADC39-8DC6-43A9-9D71-24BB57FC6701}" type="datetimeFigureOut">
              <a:rPr lang="en-US" smtClean="0"/>
              <a:t>9/13/2025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06163-E6CC-4678-93E9-9847E929CD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99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3.wav"/><Relationship Id="rId7" Type="http://schemas.openxmlformats.org/officeDocument/2006/relationships/slide" Target="slide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6.png"/><Relationship Id="rId4" Type="http://schemas.openxmlformats.org/officeDocument/2006/relationships/audio" Target="../media/audio1.wav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3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3.wav"/><Relationship Id="rId7" Type="http://schemas.openxmlformats.org/officeDocument/2006/relationships/slide" Target="slide1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6.png"/><Relationship Id="rId4" Type="http://schemas.openxmlformats.org/officeDocument/2006/relationships/audio" Target="../media/audio1.wav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3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slide" Target="slide1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3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slide" Target="slide1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audio" Target="../media/audio3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audio" Target="../media/audio4.wav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slide" Target="slide1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audio" Target="../media/audio1.wav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.jpe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916" y="82337"/>
            <a:ext cx="112621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err="1" smtClean="0">
                <a:ln w="12700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Міжнародний</a:t>
            </a:r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 день миру</a:t>
            </a:r>
            <a:endParaRPr lang="ru-RU" sz="5000" b="1" i="1" dirty="0" smtClean="0">
              <a:ln w="12700">
                <a:solidFill>
                  <a:schemeClr val="bg1"/>
                </a:solidFill>
                <a:prstDash val="solid"/>
              </a:ln>
              <a:effectLst>
                <a:glow rad="635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cs typeface="Utsaah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891" y="1590805"/>
            <a:ext cx="4762500" cy="537605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2"/>
          <a:stretch/>
        </p:blipFill>
        <p:spPr>
          <a:xfrm>
            <a:off x="8768219" y="1392667"/>
            <a:ext cx="3423781" cy="55447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697374" y="684790"/>
            <a:ext cx="112621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Мир </a:t>
            </a:r>
            <a:r>
              <a:rPr lang="ru-RU" sz="8000" b="1" i="1" dirty="0" err="1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починається</a:t>
            </a:r>
            <a:r>
              <a:rPr lang="ru-RU" sz="80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 з кожного з нас</a:t>
            </a:r>
            <a:endParaRPr lang="ru-RU" sz="8000" b="1" i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635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cs typeface="Utsaah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596" y="45717"/>
            <a:ext cx="1346950" cy="134695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4915" y="45717"/>
            <a:ext cx="1346950" cy="134695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719" y="2567071"/>
            <a:ext cx="476250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46526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589184" y="-359365"/>
            <a:ext cx="13114116" cy="7685590"/>
          </a:xfrm>
          <a:prstGeom prst="rect">
            <a:avLst/>
          </a:prstGeom>
          <a:solidFill>
            <a:schemeClr val="lt1">
              <a:alpha val="5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09627" y="0"/>
            <a:ext cx="99401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Одним словом про </a:t>
            </a:r>
            <a:r>
              <a:rPr lang="ru-RU" sz="6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МИР</a:t>
            </a:r>
            <a:endParaRPr lang="ru-RU" sz="6000" b="1" i="1" dirty="0" smtClean="0">
              <a:ln w="12700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635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cs typeface="Utsaah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1677" y="865651"/>
            <a:ext cx="10716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>
                <a:latin typeface="Georgia" panose="02040502050405020303" pitchFamily="18" charset="0"/>
              </a:rPr>
              <a:t>Скажіть</a:t>
            </a:r>
            <a:r>
              <a:rPr lang="ru-RU" sz="2400" b="1" i="1" dirty="0">
                <a:latin typeface="Georgia" panose="02040502050405020303" pitchFamily="18" charset="0"/>
              </a:rPr>
              <a:t>, будь ласка, </a:t>
            </a:r>
            <a:r>
              <a:rPr lang="ru-RU" sz="2400" b="1" i="1" dirty="0" err="1">
                <a:latin typeface="Georgia" panose="02040502050405020303" pitchFamily="18" charset="0"/>
              </a:rPr>
              <a:t>що</a:t>
            </a:r>
            <a:r>
              <a:rPr lang="ru-RU" sz="2400" b="1" i="1" dirty="0"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atin typeface="Georgia" panose="02040502050405020303" pitchFamily="18" charset="0"/>
              </a:rPr>
              <a:t>ви</a:t>
            </a:r>
            <a:r>
              <a:rPr lang="ru-RU" sz="2400" b="1" i="1" dirty="0"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atin typeface="Georgia" panose="02040502050405020303" pitchFamily="18" charset="0"/>
              </a:rPr>
              <a:t>відчуваєте</a:t>
            </a:r>
            <a:r>
              <a:rPr lang="ru-RU" sz="2400" b="1" i="1" dirty="0">
                <a:latin typeface="Georgia" panose="02040502050405020303" pitchFamily="18" charset="0"/>
              </a:rPr>
              <a:t>, коли </a:t>
            </a:r>
            <a:r>
              <a:rPr lang="ru-RU" sz="2400" b="1" i="1" dirty="0" err="1">
                <a:latin typeface="Georgia" panose="02040502050405020303" pitchFamily="18" charset="0"/>
              </a:rPr>
              <a:t>чуєте</a:t>
            </a:r>
            <a:r>
              <a:rPr lang="ru-RU" sz="2400" b="1" i="1" dirty="0">
                <a:latin typeface="Georgia" panose="02040502050405020303" pitchFamily="18" charset="0"/>
              </a:rPr>
              <a:t> слово </a:t>
            </a:r>
            <a:r>
              <a:rPr lang="ru-RU" sz="2400" b="1" i="1" dirty="0" smtClean="0">
                <a:latin typeface="Georgia" panose="02040502050405020303" pitchFamily="18" charset="0"/>
              </a:rPr>
              <a:t>«МИР»? </a:t>
            </a:r>
            <a:r>
              <a:rPr lang="ru-RU" sz="2400" b="1" i="1" dirty="0" err="1">
                <a:latin typeface="Georgia" panose="02040502050405020303" pitchFamily="18" charset="0"/>
              </a:rPr>
              <a:t>Які</a:t>
            </a:r>
            <a:r>
              <a:rPr lang="ru-RU" sz="2400" b="1" i="1" dirty="0"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latin typeface="Georgia" panose="02040502050405020303" pitchFamily="18" charset="0"/>
              </a:rPr>
              <a:t>асоціації</a:t>
            </a:r>
            <a:r>
              <a:rPr lang="ru-RU" sz="2400" b="1" i="1" dirty="0">
                <a:latin typeface="Georgia" panose="02040502050405020303" pitchFamily="18" charset="0"/>
              </a:rPr>
              <a:t> у вас </a:t>
            </a:r>
            <a:r>
              <a:rPr lang="ru-RU" sz="2400" b="1" i="1" dirty="0" err="1">
                <a:latin typeface="Georgia" panose="02040502050405020303" pitchFamily="18" charset="0"/>
              </a:rPr>
              <a:t>виникають</a:t>
            </a:r>
            <a:r>
              <a:rPr lang="ru-RU" sz="2400" b="1" i="1" dirty="0"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787672"/>
            <a:ext cx="9763125" cy="4921213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39" name="TextBox 38"/>
          <p:cNvSpPr txBox="1"/>
          <p:nvPr/>
        </p:nvSpPr>
        <p:spPr>
          <a:xfrm>
            <a:off x="2221809" y="2026368"/>
            <a:ext cx="2733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0" b="1" dirty="0" smtClean="0">
                <a:solidFill>
                  <a:srgbClr val="102870"/>
                </a:solidFill>
              </a:rPr>
              <a:t>Злагода</a:t>
            </a:r>
            <a:endParaRPr lang="en-US" sz="5000" b="1" dirty="0">
              <a:solidFill>
                <a:srgbClr val="10287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167466" y="5058741"/>
            <a:ext cx="273367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000" b="1" dirty="0" smtClean="0">
                <a:solidFill>
                  <a:srgbClr val="102870"/>
                </a:solidFill>
              </a:rPr>
              <a:t>РОДИНА</a:t>
            </a:r>
            <a:endParaRPr lang="en-US" sz="5000" b="1" dirty="0">
              <a:solidFill>
                <a:srgbClr val="10287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56597" y="4195948"/>
            <a:ext cx="27336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dirty="0" smtClean="0">
                <a:solidFill>
                  <a:srgbClr val="102870"/>
                </a:solidFill>
              </a:rPr>
              <a:t>Гармонія</a:t>
            </a:r>
            <a:endParaRPr lang="en-US" sz="3000" dirty="0">
              <a:solidFill>
                <a:srgbClr val="10287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2078934" y="2049942"/>
            <a:ext cx="2781300" cy="838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Овал 42"/>
          <p:cNvSpPr/>
          <p:nvPr/>
        </p:nvSpPr>
        <p:spPr>
          <a:xfrm>
            <a:off x="4860234" y="3478359"/>
            <a:ext cx="3389243" cy="838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Овал 43"/>
          <p:cNvSpPr/>
          <p:nvPr/>
        </p:nvSpPr>
        <p:spPr>
          <a:xfrm>
            <a:off x="2127387" y="4248278"/>
            <a:ext cx="1878084" cy="4792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Овал 44"/>
          <p:cNvSpPr/>
          <p:nvPr/>
        </p:nvSpPr>
        <p:spPr>
          <a:xfrm>
            <a:off x="5161719" y="4819112"/>
            <a:ext cx="2213115" cy="56989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Овал 45"/>
          <p:cNvSpPr/>
          <p:nvPr/>
        </p:nvSpPr>
        <p:spPr>
          <a:xfrm>
            <a:off x="4141493" y="4819113"/>
            <a:ext cx="1205759" cy="4333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Овал 46"/>
          <p:cNvSpPr/>
          <p:nvPr/>
        </p:nvSpPr>
        <p:spPr>
          <a:xfrm>
            <a:off x="4390192" y="5317917"/>
            <a:ext cx="3777274" cy="4792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Овал 47"/>
          <p:cNvSpPr/>
          <p:nvPr/>
        </p:nvSpPr>
        <p:spPr>
          <a:xfrm>
            <a:off x="8136833" y="5168518"/>
            <a:ext cx="2617305" cy="7519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Овал 48"/>
          <p:cNvSpPr/>
          <p:nvPr/>
        </p:nvSpPr>
        <p:spPr>
          <a:xfrm>
            <a:off x="6258749" y="5860570"/>
            <a:ext cx="4246912" cy="9119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3"/>
          <a:stretch/>
        </p:blipFill>
        <p:spPr>
          <a:xfrm>
            <a:off x="-473799" y="2190459"/>
            <a:ext cx="1968397" cy="4793929"/>
          </a:xfrm>
          <a:effectLst>
            <a:glow rad="127000">
              <a:schemeClr val="bg1"/>
            </a:glow>
          </a:effectLst>
        </p:spPr>
      </p:pic>
      <p:pic>
        <p:nvPicPr>
          <p:cNvPr id="51" name="Рисунок 5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0"/>
          <a:stretch/>
        </p:blipFill>
        <p:spPr>
          <a:xfrm>
            <a:off x="9942652" y="2333346"/>
            <a:ext cx="2249347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97557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619" y="451412"/>
            <a:ext cx="9741819" cy="337980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928681" y="792716"/>
            <a:ext cx="8039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Мир — </a:t>
            </a:r>
            <a:r>
              <a:rPr lang="ru-RU" sz="2400" b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latin typeface="Georgia" panose="02040502050405020303" pitchFamily="18" charset="0"/>
              </a:rPr>
              <a:t> коли </a:t>
            </a:r>
            <a:r>
              <a:rPr lang="ru-RU" sz="2400" b="1" dirty="0" err="1" smtClean="0">
                <a:latin typeface="Georgia" panose="02040502050405020303" pitchFamily="18" charset="0"/>
              </a:rPr>
              <a:t>діти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сміються</a:t>
            </a:r>
            <a:r>
              <a:rPr lang="ru-RU" sz="2400" b="1" dirty="0" smtClean="0"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latin typeface="Georgia" panose="02040502050405020303" pitchFamily="18" charset="0"/>
              </a:rPr>
              <a:t>шкільних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перервах</a:t>
            </a:r>
            <a:r>
              <a:rPr lang="ru-RU" sz="2400" b="1" dirty="0" smtClean="0">
                <a:latin typeface="Georgia" panose="02040502050405020303" pitchFamily="18" charset="0"/>
              </a:rPr>
              <a:t>, батьки </a:t>
            </a:r>
            <a:r>
              <a:rPr lang="ru-RU" sz="2400" b="1" dirty="0" err="1" smtClean="0">
                <a:latin typeface="Georgia" panose="02040502050405020303" pitchFamily="18" charset="0"/>
              </a:rPr>
              <a:t>спокійно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йдуть</a:t>
            </a:r>
            <a:r>
              <a:rPr lang="ru-RU" sz="2400" b="1" dirty="0" smtClean="0">
                <a:latin typeface="Georgia" panose="02040502050405020303" pitchFamily="18" charset="0"/>
              </a:rPr>
              <a:t> на роботу, а </a:t>
            </a:r>
            <a:r>
              <a:rPr lang="ru-RU" sz="2400" b="1" dirty="0" err="1" smtClean="0">
                <a:latin typeface="Georgia" panose="02040502050405020303" pitchFamily="18" charset="0"/>
              </a:rPr>
              <a:t>вечорами</a:t>
            </a:r>
            <a:r>
              <a:rPr lang="ru-RU" sz="2400" b="1" dirty="0" smtClean="0">
                <a:latin typeface="Georgia" panose="02040502050405020303" pitchFamily="18" charset="0"/>
              </a:rPr>
              <a:t> вся родина </a:t>
            </a:r>
            <a:r>
              <a:rPr lang="ru-RU" sz="2400" b="1" dirty="0" err="1" smtClean="0">
                <a:latin typeface="Georgia" panose="02040502050405020303" pitchFamily="18" charset="0"/>
              </a:rPr>
              <a:t>збирається</a:t>
            </a:r>
            <a:r>
              <a:rPr lang="ru-RU" sz="2400" b="1" dirty="0" smtClean="0">
                <a:latin typeface="Georgia" panose="02040502050405020303" pitchFamily="18" charset="0"/>
              </a:rPr>
              <a:t> за одним столом. 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987">
            <a:off x="3578913" y="1927767"/>
            <a:ext cx="8239955" cy="32552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21131233">
            <a:off x="3996696" y="3066880"/>
            <a:ext cx="6879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Мир — </a:t>
            </a:r>
            <a:r>
              <a:rPr lang="ru-RU" sz="2400" b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latin typeface="Georgia" panose="02040502050405020303" pitchFamily="18" charset="0"/>
              </a:rPr>
              <a:t> коли не </a:t>
            </a:r>
            <a:r>
              <a:rPr lang="ru-RU" sz="2400" b="1" dirty="0" err="1" smtClean="0">
                <a:latin typeface="Georgia" panose="02040502050405020303" pitchFamily="18" charset="0"/>
              </a:rPr>
              <a:t>чути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вибухів</a:t>
            </a:r>
            <a:r>
              <a:rPr lang="ru-RU" sz="2400" b="1" dirty="0" smtClean="0">
                <a:latin typeface="Georgia" panose="02040502050405020303" pitchFamily="18" charset="0"/>
              </a:rPr>
              <a:t>, коли </a:t>
            </a:r>
            <a:r>
              <a:rPr lang="ru-RU" sz="2400" b="1" dirty="0" err="1" smtClean="0">
                <a:latin typeface="Georgia" panose="02040502050405020303" pitchFamily="18" charset="0"/>
              </a:rPr>
              <a:t>немає</a:t>
            </a:r>
            <a:r>
              <a:rPr lang="ru-RU" sz="2400" b="1" dirty="0" smtClean="0">
                <a:latin typeface="Georgia" panose="02040502050405020303" pitchFamily="18" charset="0"/>
              </a:rPr>
              <a:t> страху і болю, коли </a:t>
            </a:r>
            <a:r>
              <a:rPr lang="ru-RU" sz="2400" b="1" dirty="0" err="1" smtClean="0">
                <a:latin typeface="Georgia" panose="02040502050405020303" pitchFamily="18" charset="0"/>
              </a:rPr>
              <a:t>можна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вільно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планувати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майбутнє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451" y="23372"/>
            <a:ext cx="2753549" cy="275354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994" y="1909824"/>
            <a:ext cx="4762500" cy="506872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7735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27933" y="475577"/>
            <a:ext cx="11103429" cy="2325496"/>
          </a:xfrm>
          <a:prstGeom prst="roundRect">
            <a:avLst/>
          </a:prstGeom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32093" y="551467"/>
            <a:ext cx="107541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Georgia" panose="02040502050405020303" pitchFamily="18" charset="0"/>
              </a:rPr>
              <a:t>   На жаль, </a:t>
            </a:r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наша </a:t>
            </a:r>
            <a:r>
              <a:rPr lang="ru-RU" sz="2400" b="1" dirty="0" err="1" smtClean="0">
                <a:latin typeface="Georgia" panose="02040502050405020303" pitchFamily="18" charset="0"/>
              </a:rPr>
              <a:t>Україна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переживає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важкі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часи</a:t>
            </a:r>
            <a:r>
              <a:rPr lang="ru-RU" sz="2400" b="1" dirty="0" smtClean="0">
                <a:latin typeface="Georgia" panose="02040502050405020303" pitchFamily="18" charset="0"/>
              </a:rPr>
              <a:t>: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війна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прийшла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на нашу землю.</a:t>
            </a:r>
            <a:r>
              <a:rPr lang="ru-RU" sz="2400" b="1" dirty="0" smtClean="0">
                <a:latin typeface="Georgia" panose="02040502050405020303" pitchFamily="18" charset="0"/>
              </a:rPr>
              <a:t> Кожного дня ми </a:t>
            </a:r>
            <a:r>
              <a:rPr lang="ru-RU" sz="2400" b="1" dirty="0" err="1" smtClean="0">
                <a:latin typeface="Georgia" panose="02040502050405020303" pitchFamily="18" charset="0"/>
              </a:rPr>
              <a:t>чуємо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новини</a:t>
            </a:r>
            <a:r>
              <a:rPr lang="ru-RU" sz="2400" b="1" dirty="0" smtClean="0">
                <a:latin typeface="Georgia" panose="02040502050405020303" pitchFamily="18" charset="0"/>
              </a:rPr>
              <a:t> з фронту, </a:t>
            </a:r>
            <a:r>
              <a:rPr lang="ru-RU" sz="2400" b="1" dirty="0" err="1" smtClean="0">
                <a:latin typeface="Georgia" panose="02040502050405020303" pitchFamily="18" charset="0"/>
              </a:rPr>
              <a:t>бачимо</a:t>
            </a:r>
            <a:r>
              <a:rPr lang="ru-RU" sz="2400" b="1" dirty="0" smtClean="0">
                <a:latin typeface="Georgia" panose="02040502050405020303" pitchFamily="18" charset="0"/>
              </a:rPr>
              <a:t>, як </a:t>
            </a:r>
            <a:r>
              <a:rPr lang="ru-RU" sz="2400" b="1" dirty="0" err="1" smtClean="0">
                <a:latin typeface="Georgia" panose="02040502050405020303" pitchFamily="18" charset="0"/>
              </a:rPr>
              <a:t>наші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воїни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боронять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рідну</a:t>
            </a:r>
            <a:r>
              <a:rPr lang="ru-RU" sz="2400" b="1" dirty="0" smtClean="0">
                <a:latin typeface="Georgia" panose="02040502050405020303" pitchFamily="18" charset="0"/>
              </a:rPr>
              <a:t> землю, </a:t>
            </a:r>
            <a:r>
              <a:rPr lang="ru-RU" sz="2400" b="1" dirty="0" err="1" smtClean="0">
                <a:latin typeface="Georgia" panose="02040502050405020303" pitchFamily="18" charset="0"/>
              </a:rPr>
              <a:t>аби</a:t>
            </a:r>
            <a:r>
              <a:rPr lang="ru-RU" sz="2400" b="1" dirty="0" smtClean="0">
                <a:latin typeface="Georgia" panose="02040502050405020303" pitchFamily="18" charset="0"/>
              </a:rPr>
              <a:t> ми з вами могли </a:t>
            </a:r>
            <a:r>
              <a:rPr lang="ru-RU" sz="2400" b="1" dirty="0" err="1" smtClean="0">
                <a:latin typeface="Georgia" panose="02040502050405020303" pitchFamily="18" charset="0"/>
              </a:rPr>
              <a:t>вчитися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жити</a:t>
            </a:r>
            <a:r>
              <a:rPr lang="ru-RU" sz="2400" b="1" dirty="0" smtClean="0">
                <a:latin typeface="Georgia" panose="02040502050405020303" pitchFamily="18" charset="0"/>
              </a:rPr>
              <a:t> у </a:t>
            </a:r>
            <a:r>
              <a:rPr lang="ru-RU" sz="2400" b="1" dirty="0" err="1" smtClean="0">
                <a:latin typeface="Georgia" panose="02040502050405020303" pitchFamily="18" charset="0"/>
              </a:rPr>
              <a:t>вільній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країні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r>
              <a:rPr lang="ru-RU" sz="2400" b="1" dirty="0" err="1" smtClean="0">
                <a:latin typeface="Georgia" panose="02040502050405020303" pitchFamily="18" charset="0"/>
              </a:rPr>
              <a:t>Саме</a:t>
            </a:r>
            <a:r>
              <a:rPr lang="ru-RU" sz="2400" b="1" dirty="0" smtClean="0">
                <a:latin typeface="Georgia" panose="02040502050405020303" pitchFamily="18" charset="0"/>
              </a:rPr>
              <a:t> тому зараз слово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«МИР» </a:t>
            </a:r>
            <a:r>
              <a:rPr lang="ru-RU" sz="2400" b="1" dirty="0" err="1" smtClean="0">
                <a:latin typeface="Georgia" panose="02040502050405020303" pitchFamily="18" charset="0"/>
              </a:rPr>
              <a:t>має</a:t>
            </a:r>
            <a:r>
              <a:rPr lang="ru-RU" sz="2400" b="1" dirty="0" smtClean="0">
                <a:latin typeface="Georgia" panose="02040502050405020303" pitchFamily="18" charset="0"/>
              </a:rPr>
              <a:t> для нас </a:t>
            </a:r>
            <a:r>
              <a:rPr lang="ru-RU" sz="2400" b="1" dirty="0" err="1" smtClean="0">
                <a:latin typeface="Georgia" panose="02040502050405020303" pitchFamily="18" charset="0"/>
              </a:rPr>
              <a:t>особливу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цінність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067" y="2399240"/>
            <a:ext cx="11396144" cy="27081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2" name="TextBox 11"/>
          <p:cNvSpPr txBox="1"/>
          <p:nvPr/>
        </p:nvSpPr>
        <p:spPr>
          <a:xfrm>
            <a:off x="3059701" y="3104159"/>
            <a:ext cx="7720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Ми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розуміємо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мир —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те, за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платять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найдорожчу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ціну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—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наші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герої-захисники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791" y="2399240"/>
            <a:ext cx="11396144" cy="27081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15"/>
          <p:cNvSpPr txBox="1"/>
          <p:nvPr/>
        </p:nvSpPr>
        <p:spPr>
          <a:xfrm>
            <a:off x="3094425" y="3104159"/>
            <a:ext cx="7720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Ми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розуміємо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мир —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те, за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платять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найдорожчу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ціну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—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наші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герої-захисники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6348"/>
            <a:ext cx="4687183" cy="489511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9804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18" y="263389"/>
            <a:ext cx="12512233" cy="214885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1273215" y="552809"/>
            <a:ext cx="9838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Тому зараз я прошу </a:t>
            </a:r>
            <a:r>
              <a:rPr lang="ru-RU" sz="2400" b="1" dirty="0" err="1" smtClean="0">
                <a:latin typeface="Georgia" panose="02040502050405020303" pitchFamily="18" charset="0"/>
              </a:rPr>
              <a:t>всіх</a:t>
            </a:r>
            <a:r>
              <a:rPr lang="ru-RU" sz="2400" b="1" dirty="0" smtClean="0">
                <a:latin typeface="Georgia" panose="02040502050405020303" pitchFamily="18" charset="0"/>
              </a:rPr>
              <a:t> вас </a:t>
            </a:r>
            <a:r>
              <a:rPr lang="ru-RU" sz="2400" b="1" dirty="0" err="1" smtClean="0">
                <a:latin typeface="Georgia" panose="02040502050405020303" pitchFamily="18" charset="0"/>
              </a:rPr>
              <a:t>встати</a:t>
            </a:r>
            <a:r>
              <a:rPr lang="ru-RU" sz="2400" b="1" dirty="0" smtClean="0">
                <a:latin typeface="Georgia" panose="02040502050405020303" pitchFamily="18" charset="0"/>
              </a:rPr>
              <a:t> й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вшанувати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хвилиною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мовчання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пам’ять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воїнів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які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загинули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за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Україну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та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всіх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мирних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жителів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чиї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забрала </a:t>
            </a:r>
            <a:r>
              <a:rPr lang="ru-RU" sz="24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війна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987">
            <a:off x="3446913" y="1593895"/>
            <a:ext cx="8239955" cy="325523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21131233">
            <a:off x="4330610" y="2459907"/>
            <a:ext cx="62721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Ця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хвилина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тиші</a:t>
            </a:r>
            <a:r>
              <a:rPr lang="ru-RU" sz="2400" b="1" dirty="0" smtClean="0">
                <a:latin typeface="Georgia" panose="02040502050405020303" pitchFamily="18" charset="0"/>
              </a:rPr>
              <a:t> — наша </a:t>
            </a:r>
            <a:r>
              <a:rPr lang="ru-RU" sz="2400" b="1" dirty="0" err="1" smtClean="0">
                <a:latin typeface="Georgia" panose="02040502050405020303" pitchFamily="18" charset="0"/>
              </a:rPr>
              <a:t>вдячність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тим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хто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бореться</a:t>
            </a:r>
            <a:r>
              <a:rPr lang="ru-RU" sz="2400" b="1" dirty="0" smtClean="0"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віддає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latin typeface="Georgia" panose="02040502050405020303" pitchFamily="18" charset="0"/>
              </a:rPr>
              <a:t> за те, </a:t>
            </a:r>
            <a:r>
              <a:rPr lang="ru-RU" sz="2400" b="1" dirty="0" err="1" smtClean="0">
                <a:latin typeface="Georgia" panose="02040502050405020303" pitchFamily="18" charset="0"/>
              </a:rPr>
              <a:t>щоб</a:t>
            </a:r>
            <a:r>
              <a:rPr lang="ru-RU" sz="2400" b="1" dirty="0" smtClean="0">
                <a:latin typeface="Georgia" panose="02040502050405020303" pitchFamily="18" charset="0"/>
              </a:rPr>
              <a:t> ми жили у </a:t>
            </a:r>
            <a:r>
              <a:rPr lang="ru-RU" sz="2400" b="1" dirty="0" err="1" smtClean="0">
                <a:latin typeface="Georgia" panose="02040502050405020303" pitchFamily="18" charset="0"/>
              </a:rPr>
              <a:t>вільній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країні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Picture 4" descr="мультяшне 4k реалістичне аерографічне зображення свічка, на свічці бантик чорний атласний, знизу біля свічки квіти жовтого і блакитного кольорів, фон білий, не виходить за краї кадру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97070" l="3223" r="949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839" y="2985826"/>
            <a:ext cx="3255029" cy="4294735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981" y="2210250"/>
            <a:ext cx="476250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39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-757911" y="1513697"/>
            <a:ext cx="3556000" cy="4975834"/>
          </a:xfrm>
          <a:prstGeom prst="ellipse">
            <a:avLst/>
          </a:prstGeom>
          <a:gradFill flip="none" rotWithShape="1">
            <a:gsLst>
              <a:gs pos="20000">
                <a:schemeClr val="tx1">
                  <a:alpha val="99000"/>
                </a:schemeClr>
              </a:gs>
              <a:gs pos="59000">
                <a:schemeClr val="accent4">
                  <a:shade val="67500"/>
                  <a:satMod val="115000"/>
                  <a:alpha val="0"/>
                </a:schemeClr>
              </a:gs>
              <a:gs pos="100000">
                <a:schemeClr val="accent4">
                  <a:shade val="100000"/>
                  <a:satMod val="115000"/>
                  <a:alpha val="0"/>
                  <a:lumMod val="7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8" t="18901" r="31218" b="40366"/>
          <a:stretch/>
        </p:blipFill>
        <p:spPr>
          <a:xfrm>
            <a:off x="730350" y="3162577"/>
            <a:ext cx="579479" cy="16780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6" t="49095" r="25719" b="7975"/>
          <a:stretch/>
        </p:blipFill>
        <p:spPr>
          <a:xfrm>
            <a:off x="381280" y="4438613"/>
            <a:ext cx="1237428" cy="1768618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773153" y="3413821"/>
            <a:ext cx="460744" cy="167807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9" name="Овал 58"/>
          <p:cNvSpPr/>
          <p:nvPr/>
        </p:nvSpPr>
        <p:spPr>
          <a:xfrm>
            <a:off x="9249689" y="1513697"/>
            <a:ext cx="3556000" cy="4975834"/>
          </a:xfrm>
          <a:prstGeom prst="ellipse">
            <a:avLst/>
          </a:prstGeom>
          <a:gradFill flip="none" rotWithShape="1">
            <a:gsLst>
              <a:gs pos="20000">
                <a:schemeClr val="tx1">
                  <a:alpha val="99000"/>
                </a:schemeClr>
              </a:gs>
              <a:gs pos="59000">
                <a:schemeClr val="accent4">
                  <a:shade val="67500"/>
                  <a:satMod val="115000"/>
                  <a:alpha val="0"/>
                </a:schemeClr>
              </a:gs>
              <a:gs pos="100000">
                <a:schemeClr val="accent4">
                  <a:shade val="100000"/>
                  <a:satMod val="115000"/>
                  <a:alpha val="0"/>
                  <a:lumMod val="7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8" t="18901" r="31218" b="40366"/>
          <a:stretch/>
        </p:blipFill>
        <p:spPr>
          <a:xfrm>
            <a:off x="10737950" y="3162577"/>
            <a:ext cx="579479" cy="1678075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6" t="49095" r="25719" b="7975"/>
          <a:stretch/>
        </p:blipFill>
        <p:spPr>
          <a:xfrm>
            <a:off x="10388880" y="4438613"/>
            <a:ext cx="1237428" cy="1768618"/>
          </a:xfrm>
          <a:prstGeom prst="rect">
            <a:avLst/>
          </a:prstGeom>
        </p:spPr>
      </p:pic>
      <p:sp>
        <p:nvSpPr>
          <p:cNvPr id="62" name="Овал 61"/>
          <p:cNvSpPr/>
          <p:nvPr/>
        </p:nvSpPr>
        <p:spPr>
          <a:xfrm>
            <a:off x="10780753" y="3413821"/>
            <a:ext cx="460744" cy="167807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3" name="Овал 62"/>
          <p:cNvSpPr/>
          <p:nvPr/>
        </p:nvSpPr>
        <p:spPr>
          <a:xfrm>
            <a:off x="4678249" y="1599866"/>
            <a:ext cx="3556000" cy="4975834"/>
          </a:xfrm>
          <a:prstGeom prst="ellipse">
            <a:avLst/>
          </a:prstGeom>
          <a:gradFill flip="none" rotWithShape="1">
            <a:gsLst>
              <a:gs pos="20000">
                <a:schemeClr val="tx1">
                  <a:alpha val="99000"/>
                </a:schemeClr>
              </a:gs>
              <a:gs pos="59000">
                <a:schemeClr val="accent4">
                  <a:shade val="67500"/>
                  <a:satMod val="115000"/>
                  <a:alpha val="0"/>
                </a:schemeClr>
              </a:gs>
              <a:gs pos="100000">
                <a:schemeClr val="accent4">
                  <a:shade val="100000"/>
                  <a:satMod val="115000"/>
                  <a:alpha val="0"/>
                  <a:lumMod val="7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8" t="18901" r="31218" b="40366"/>
          <a:stretch/>
        </p:blipFill>
        <p:spPr>
          <a:xfrm>
            <a:off x="5973546" y="3759477"/>
            <a:ext cx="579479" cy="1678075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6" t="49095" r="25719" b="7975"/>
          <a:stretch/>
        </p:blipFill>
        <p:spPr>
          <a:xfrm>
            <a:off x="5624476" y="5035513"/>
            <a:ext cx="1237428" cy="1768618"/>
          </a:xfrm>
          <a:prstGeom prst="rect">
            <a:avLst/>
          </a:prstGeom>
        </p:spPr>
      </p:pic>
      <p:sp>
        <p:nvSpPr>
          <p:cNvPr id="66" name="Овал 65"/>
          <p:cNvSpPr/>
          <p:nvPr/>
        </p:nvSpPr>
        <p:spPr>
          <a:xfrm>
            <a:off x="6016349" y="4010721"/>
            <a:ext cx="460744" cy="167807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7" name="Овал 66"/>
          <p:cNvSpPr/>
          <p:nvPr/>
        </p:nvSpPr>
        <p:spPr>
          <a:xfrm>
            <a:off x="6963969" y="1882166"/>
            <a:ext cx="3556000" cy="4975834"/>
          </a:xfrm>
          <a:prstGeom prst="ellipse">
            <a:avLst/>
          </a:prstGeom>
          <a:gradFill flip="none" rotWithShape="1">
            <a:gsLst>
              <a:gs pos="20000">
                <a:schemeClr val="tx1">
                  <a:alpha val="99000"/>
                </a:schemeClr>
              </a:gs>
              <a:gs pos="59000">
                <a:schemeClr val="accent4">
                  <a:shade val="67500"/>
                  <a:satMod val="115000"/>
                  <a:alpha val="0"/>
                </a:schemeClr>
              </a:gs>
              <a:gs pos="100000">
                <a:schemeClr val="accent4">
                  <a:shade val="100000"/>
                  <a:satMod val="115000"/>
                  <a:alpha val="0"/>
                  <a:lumMod val="7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8" t="18901" r="31218" b="40366"/>
          <a:stretch/>
        </p:blipFill>
        <p:spPr>
          <a:xfrm>
            <a:off x="8452230" y="3531046"/>
            <a:ext cx="579479" cy="1678075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6" t="49095" r="25719" b="7975"/>
          <a:stretch/>
        </p:blipFill>
        <p:spPr>
          <a:xfrm>
            <a:off x="8103160" y="4807082"/>
            <a:ext cx="1237428" cy="1768618"/>
          </a:xfrm>
          <a:prstGeom prst="rect">
            <a:avLst/>
          </a:prstGeom>
        </p:spPr>
      </p:pic>
      <p:sp>
        <p:nvSpPr>
          <p:cNvPr id="70" name="Овал 69"/>
          <p:cNvSpPr/>
          <p:nvPr/>
        </p:nvSpPr>
        <p:spPr>
          <a:xfrm>
            <a:off x="8495033" y="3782290"/>
            <a:ext cx="460744" cy="167807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1" name="Овал 70"/>
          <p:cNvSpPr/>
          <p:nvPr/>
        </p:nvSpPr>
        <p:spPr>
          <a:xfrm>
            <a:off x="1616751" y="1828297"/>
            <a:ext cx="3556000" cy="4975834"/>
          </a:xfrm>
          <a:prstGeom prst="ellipse">
            <a:avLst/>
          </a:prstGeom>
          <a:gradFill flip="none" rotWithShape="1">
            <a:gsLst>
              <a:gs pos="20000">
                <a:schemeClr val="tx1">
                  <a:alpha val="99000"/>
                </a:schemeClr>
              </a:gs>
              <a:gs pos="59000">
                <a:schemeClr val="accent4">
                  <a:shade val="67500"/>
                  <a:satMod val="115000"/>
                  <a:alpha val="0"/>
                </a:schemeClr>
              </a:gs>
              <a:gs pos="100000">
                <a:schemeClr val="accent4">
                  <a:shade val="100000"/>
                  <a:satMod val="115000"/>
                  <a:alpha val="0"/>
                  <a:lumMod val="73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8" t="18901" r="31218" b="40366"/>
          <a:stretch/>
        </p:blipFill>
        <p:spPr>
          <a:xfrm>
            <a:off x="3105012" y="3477177"/>
            <a:ext cx="579479" cy="1678075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6" t="49095" r="25719" b="7975"/>
          <a:stretch/>
        </p:blipFill>
        <p:spPr>
          <a:xfrm>
            <a:off x="2755942" y="4753213"/>
            <a:ext cx="1237428" cy="1768618"/>
          </a:xfrm>
          <a:prstGeom prst="rect">
            <a:avLst/>
          </a:prstGeom>
        </p:spPr>
      </p:pic>
      <p:sp>
        <p:nvSpPr>
          <p:cNvPr id="74" name="Овал 73"/>
          <p:cNvSpPr/>
          <p:nvPr/>
        </p:nvSpPr>
        <p:spPr>
          <a:xfrm>
            <a:off x="3147815" y="3728421"/>
            <a:ext cx="460744" cy="1678075"/>
          </a:xfrm>
          <a:prstGeom prst="ellipse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Прямоугольник 27"/>
          <p:cNvSpPr/>
          <p:nvPr/>
        </p:nvSpPr>
        <p:spPr>
          <a:xfrm>
            <a:off x="86360" y="298208"/>
            <a:ext cx="120192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ХВИЛИНА МОВЧАННЯ</a:t>
            </a:r>
            <a:endParaRPr lang="en-US" sz="10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270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" name="minuta-molchaniia-metron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45042" y="24237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08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3" dur="20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100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7" dur="20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00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1" dur="20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00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5" dur="20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00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  <p:bldP spid="11" grpId="1" animBg="1"/>
      <p:bldP spid="10" grpId="0" animBg="1"/>
      <p:bldP spid="59" grpId="0" animBg="1"/>
      <p:bldP spid="59" grpId="1" animBg="1"/>
      <p:bldP spid="62" grpId="0" animBg="1"/>
      <p:bldP spid="63" grpId="0" animBg="1"/>
      <p:bldP spid="63" grpId="1" animBg="1"/>
      <p:bldP spid="66" grpId="0" animBg="1"/>
      <p:bldP spid="67" grpId="0" animBg="1"/>
      <p:bldP spid="67" grpId="1" animBg="1"/>
      <p:bldP spid="70" grpId="0" animBg="1"/>
      <p:bldP spid="71" grpId="0" animBg="1"/>
      <p:bldP spid="71" grpId="1" animBg="1"/>
      <p:bldP spid="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90388" y="365125"/>
            <a:ext cx="11242114" cy="1734068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5067" y="463747"/>
            <a:ext cx="10982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Міжнародний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день миру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закликає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нас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усіх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бути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небайдужими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прагнути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злагоди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та добра не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лише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світі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а й 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нашому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класі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родині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громаді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027471" y="1864538"/>
            <a:ext cx="8471473" cy="2024555"/>
          </a:xfrm>
          <a:prstGeom prst="roundRect">
            <a:avLst/>
          </a:prstGeom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148831" y="1940429"/>
            <a:ext cx="8204969" cy="1808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Georgia" panose="02040502050405020303" pitchFamily="18" charset="0"/>
              </a:rPr>
              <a:t>   </a:t>
            </a:r>
            <a:r>
              <a:rPr lang="ru-RU" sz="2400" b="1" dirty="0" err="1" smtClean="0">
                <a:latin typeface="Georgia" panose="02040502050405020303" pitchFamily="18" charset="0"/>
              </a:rPr>
              <a:t>Бо</a:t>
            </a:r>
            <a:r>
              <a:rPr lang="ru-RU" sz="2400" b="1" dirty="0" smtClean="0">
                <a:latin typeface="Georgia" panose="02040502050405020303" pitchFamily="18" charset="0"/>
              </a:rPr>
              <a:t> мир </a:t>
            </a:r>
            <a:r>
              <a:rPr lang="ru-RU" sz="2400" b="1" dirty="0" err="1" smtClean="0">
                <a:latin typeface="Georgia" panose="02040502050405020303" pitchFamily="18" charset="0"/>
              </a:rPr>
              <a:t>починається</a:t>
            </a:r>
            <a:r>
              <a:rPr lang="ru-RU" sz="2400" b="1" dirty="0" smtClean="0">
                <a:latin typeface="Georgia" panose="02040502050405020303" pitchFamily="18" charset="0"/>
              </a:rPr>
              <a:t> з маленьких </a:t>
            </a:r>
            <a:r>
              <a:rPr lang="ru-RU" sz="2400" b="1" dirty="0" err="1" smtClean="0">
                <a:latin typeface="Georgia" panose="02040502050405020303" pitchFamily="18" charset="0"/>
              </a:rPr>
              <a:t>кроків</a:t>
            </a:r>
            <a:r>
              <a:rPr lang="ru-RU" sz="2400" b="1" dirty="0" smtClean="0">
                <a:latin typeface="Georgia" panose="02040502050405020303" pitchFamily="18" charset="0"/>
              </a:rPr>
              <a:t>: </a:t>
            </a:r>
          </a:p>
          <a:p>
            <a:pPr algn="just">
              <a:lnSpc>
                <a:spcPts val="3500"/>
              </a:lnSpc>
            </a:pPr>
            <a:r>
              <a:rPr lang="ru-RU" sz="2400" b="1" dirty="0" smtClean="0">
                <a:latin typeface="Georgia" panose="02040502050405020303" pitchFamily="18" charset="0"/>
              </a:rPr>
              <a:t> 	доброго слова,</a:t>
            </a:r>
          </a:p>
          <a:p>
            <a:pPr algn="just">
              <a:lnSpc>
                <a:spcPts val="3500"/>
              </a:lnSpc>
            </a:pPr>
            <a:r>
              <a:rPr lang="ru-RU" sz="2400" b="1" dirty="0" smtClean="0">
                <a:latin typeface="Georgia" panose="02040502050405020303" pitchFamily="18" charset="0"/>
              </a:rPr>
              <a:t>	</a:t>
            </a:r>
            <a:r>
              <a:rPr lang="ru-RU" sz="2400" b="1" dirty="0" err="1" smtClean="0">
                <a:latin typeface="Georgia" panose="02040502050405020303" pitchFamily="18" charset="0"/>
              </a:rPr>
              <a:t>підтримки</a:t>
            </a:r>
            <a:r>
              <a:rPr lang="ru-RU" sz="2400" b="1" dirty="0" smtClean="0">
                <a:latin typeface="Georgia" panose="02040502050405020303" pitchFamily="18" charset="0"/>
              </a:rPr>
              <a:t> друга, </a:t>
            </a:r>
          </a:p>
          <a:p>
            <a:pPr algn="just">
              <a:lnSpc>
                <a:spcPts val="3500"/>
              </a:lnSpc>
            </a:pPr>
            <a:r>
              <a:rPr lang="ru-RU" sz="2400" b="1" dirty="0" smtClean="0">
                <a:latin typeface="Georgia" panose="02040502050405020303" pitchFamily="18" charset="0"/>
              </a:rPr>
              <a:t>	</a:t>
            </a:r>
            <a:r>
              <a:rPr lang="ru-RU" sz="2400" b="1" dirty="0" err="1" smtClean="0">
                <a:latin typeface="Georgia" panose="02040502050405020303" pitchFamily="18" charset="0"/>
              </a:rPr>
              <a:t>допомоги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тим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хто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потребує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5400000">
            <a:off x="3774496" y="2443545"/>
            <a:ext cx="356192" cy="243392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Равнобедренный треугольник 9"/>
          <p:cNvSpPr/>
          <p:nvPr/>
        </p:nvSpPr>
        <p:spPr>
          <a:xfrm rot="5400000">
            <a:off x="3774496" y="2921927"/>
            <a:ext cx="356192" cy="243392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Равнобедренный треугольник 10"/>
          <p:cNvSpPr/>
          <p:nvPr/>
        </p:nvSpPr>
        <p:spPr>
          <a:xfrm rot="5400000">
            <a:off x="3774496" y="3386483"/>
            <a:ext cx="356192" cy="243392"/>
          </a:xfrm>
          <a:prstGeom prst="triangl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1664076"/>
            <a:ext cx="4351338" cy="5329075"/>
          </a:xfrm>
          <a:effectLst>
            <a:glow rad="127000">
              <a:schemeClr val="bg1"/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09" y="2256942"/>
            <a:ext cx="476250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8555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921" y="0"/>
            <a:ext cx="2418080" cy="24180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9681" y="2376933"/>
            <a:ext cx="4676213" cy="46762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3619" y="451412"/>
            <a:ext cx="9741819" cy="337980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928681" y="792716"/>
            <a:ext cx="80396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Щороку</a:t>
            </a:r>
            <a:r>
              <a:rPr lang="ru-RU" sz="2400" b="1" dirty="0" smtClean="0">
                <a:latin typeface="Georgia" panose="02040502050405020303" pitchFamily="18" charset="0"/>
              </a:rPr>
              <a:t> 21 </a:t>
            </a:r>
            <a:r>
              <a:rPr lang="ru-RU" sz="2400" b="1" dirty="0" err="1" smtClean="0">
                <a:latin typeface="Georgia" panose="02040502050405020303" pitchFamily="18" charset="0"/>
              </a:rPr>
              <a:t>вересня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світ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відзначає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Міжнародний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день миру. </a:t>
            </a:r>
            <a:r>
              <a:rPr lang="ru-RU" sz="2400" b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latin typeface="Georgia" panose="02040502050405020303" pitchFamily="18" charset="0"/>
              </a:rPr>
              <a:t> свято </a:t>
            </a:r>
            <a:r>
              <a:rPr lang="ru-RU" sz="2400" b="1" dirty="0" err="1" smtClean="0">
                <a:latin typeface="Georgia" panose="02040502050405020303" pitchFamily="18" charset="0"/>
              </a:rPr>
              <a:t>закликає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усіх</a:t>
            </a:r>
            <a:r>
              <a:rPr lang="ru-RU" sz="2400" b="1" dirty="0" smtClean="0">
                <a:latin typeface="Georgia" panose="02040502050405020303" pitchFamily="18" charset="0"/>
              </a:rPr>
              <a:t> людей на </a:t>
            </a:r>
            <a:r>
              <a:rPr lang="ru-RU" sz="2400" b="1" dirty="0" err="1" smtClean="0">
                <a:latin typeface="Georgia" panose="02040502050405020303" pitchFamily="18" charset="0"/>
              </a:rPr>
              <a:t>планеті</a:t>
            </a:r>
            <a:r>
              <a:rPr lang="ru-RU" sz="2400" b="1" dirty="0" smtClean="0">
                <a:latin typeface="Georgia" panose="02040502050405020303" pitchFamily="18" charset="0"/>
              </a:rPr>
              <a:t> бути </a:t>
            </a:r>
            <a:r>
              <a:rPr lang="ru-RU" sz="2400" b="1" dirty="0" err="1" smtClean="0">
                <a:latin typeface="Georgia" panose="02040502050405020303" pitchFamily="18" charset="0"/>
              </a:rPr>
              <a:t>добрішими</a:t>
            </a:r>
            <a:r>
              <a:rPr lang="ru-RU" sz="2400" b="1" dirty="0" smtClean="0">
                <a:latin typeface="Georgia" panose="02040502050405020303" pitchFamily="18" charset="0"/>
              </a:rPr>
              <a:t> один до одного, </a:t>
            </a:r>
            <a:r>
              <a:rPr lang="ru-RU" sz="2400" b="1" dirty="0" err="1" smtClean="0">
                <a:latin typeface="Georgia" panose="02040502050405020303" pitchFamily="18" charset="0"/>
              </a:rPr>
              <a:t>допомагати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уникати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конфліктів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шукати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порозуміння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987">
            <a:off x="3105341" y="2308003"/>
            <a:ext cx="8811766" cy="32552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21131233">
            <a:off x="3614009" y="3150788"/>
            <a:ext cx="7357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І </a:t>
            </a:r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ми з вами </a:t>
            </a:r>
            <a:r>
              <a:rPr lang="ru-RU" sz="2400" b="1" dirty="0" err="1" smtClean="0">
                <a:latin typeface="Georgia" panose="02040502050405020303" pitchFamily="18" charset="0"/>
              </a:rPr>
              <a:t>приєднаємося</a:t>
            </a:r>
            <a:r>
              <a:rPr lang="ru-RU" sz="2400" b="1" dirty="0" smtClean="0">
                <a:latin typeface="Georgia" panose="02040502050405020303" pitchFamily="18" charset="0"/>
              </a:rPr>
              <a:t> до </a:t>
            </a:r>
            <a:r>
              <a:rPr lang="ru-RU" sz="2400" b="1" dirty="0" err="1" smtClean="0">
                <a:latin typeface="Georgia" panose="02040502050405020303" pitchFamily="18" charset="0"/>
              </a:rPr>
              <a:t>цього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заклику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згадаємо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latin typeface="Georgia" panose="02040502050405020303" pitchFamily="18" charset="0"/>
              </a:rPr>
              <a:t> нас </a:t>
            </a:r>
            <a:r>
              <a:rPr lang="ru-RU" sz="2400" b="1" dirty="0" err="1" smtClean="0">
                <a:latin typeface="Georgia" panose="02040502050405020303" pitchFamily="18" charset="0"/>
              </a:rPr>
              <a:t>може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зробити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щось</a:t>
            </a:r>
            <a:r>
              <a:rPr lang="ru-RU" sz="2400" b="1" dirty="0" smtClean="0">
                <a:latin typeface="Georgia" panose="02040502050405020303" pitchFamily="18" charset="0"/>
              </a:rPr>
              <a:t> для того, </a:t>
            </a:r>
            <a:r>
              <a:rPr lang="ru-RU" sz="2400" b="1" dirty="0" err="1" smtClean="0">
                <a:latin typeface="Georgia" panose="02040502050405020303" pitchFamily="18" charset="0"/>
              </a:rPr>
              <a:t>щоб</a:t>
            </a:r>
            <a:r>
              <a:rPr lang="ru-RU" sz="2400" b="1" dirty="0" smtClean="0"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latin typeface="Georgia" panose="02040502050405020303" pitchFamily="18" charset="0"/>
              </a:rPr>
              <a:t>нашій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землі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запанував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довгоочікуваний</a:t>
            </a:r>
            <a:r>
              <a:rPr lang="ru-RU" sz="2400" b="1" dirty="0" smtClean="0">
                <a:latin typeface="Georgia" panose="02040502050405020303" pitchFamily="18" charset="0"/>
              </a:rPr>
              <a:t> мир.</a:t>
            </a:r>
            <a:endParaRPr lang="ru-RU" sz="240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55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90388" y="365125"/>
            <a:ext cx="11242114" cy="1845640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5067" y="463747"/>
            <a:ext cx="109822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Міжнародний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день миру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відзначається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 1968 року. Проголосив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папа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римський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Павло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VI.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Можливо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саме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тому,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свято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було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«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створене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» священником, основною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думкою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цього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дня є теза: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285948" y="3016251"/>
            <a:ext cx="2065390" cy="679980"/>
            <a:chOff x="1528375" y="2878016"/>
            <a:chExt cx="2065390" cy="67998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1528375" y="2878016"/>
              <a:ext cx="2065390" cy="679980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39950" y="2929432"/>
              <a:ext cx="205381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000" b="1" dirty="0" smtClean="0">
                  <a:latin typeface="Georgia" panose="02040502050405020303" pitchFamily="18" charset="0"/>
                </a:rPr>
                <a:t>ПРОБАЧ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017082" y="4325734"/>
            <a:ext cx="2065390" cy="679980"/>
            <a:chOff x="1528375" y="2878016"/>
            <a:chExt cx="2065390" cy="67998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528375" y="2878016"/>
              <a:ext cx="2065390" cy="679980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39950" y="2929432"/>
              <a:ext cx="205381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latin typeface="Georgia" panose="02040502050405020303" pitchFamily="18" charset="0"/>
                </a:rPr>
                <a:t>І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082472" y="2532992"/>
            <a:ext cx="2065390" cy="679980"/>
            <a:chOff x="1528375" y="2878016"/>
            <a:chExt cx="2065390" cy="67998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1528375" y="2878016"/>
              <a:ext cx="2065390" cy="679980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539950" y="2929432"/>
              <a:ext cx="205381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latin typeface="Georgia" panose="02040502050405020303" pitchFamily="18" charset="0"/>
                </a:rPr>
                <a:t>ТИ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206312" y="4591158"/>
            <a:ext cx="2903591" cy="679980"/>
            <a:chOff x="1528374" y="2878016"/>
            <a:chExt cx="2903591" cy="679980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1528374" y="2878016"/>
              <a:ext cx="2808099" cy="679980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39950" y="2929432"/>
              <a:ext cx="289201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3000" b="1" dirty="0" smtClean="0">
                  <a:latin typeface="Georgia" panose="02040502050405020303" pitchFamily="18" charset="0"/>
                </a:rPr>
                <a:t>ОТРИМАЄШ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3827440" y="5841772"/>
            <a:ext cx="2065390" cy="679980"/>
            <a:chOff x="1528375" y="2878016"/>
            <a:chExt cx="2065390" cy="679980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1528375" y="2878016"/>
              <a:ext cx="2065390" cy="679980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39950" y="2929432"/>
              <a:ext cx="205381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latin typeface="Georgia" panose="02040502050405020303" pitchFamily="18" charset="0"/>
                </a:rPr>
                <a:t>МИР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22" name="Стрелка вправо 21"/>
          <p:cNvSpPr/>
          <p:nvPr/>
        </p:nvSpPr>
        <p:spPr>
          <a:xfrm rot="2566715">
            <a:off x="3419397" y="3759511"/>
            <a:ext cx="734398" cy="31897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Стрелка вправо 22"/>
          <p:cNvSpPr/>
          <p:nvPr/>
        </p:nvSpPr>
        <p:spPr>
          <a:xfrm rot="18762017">
            <a:off x="4722098" y="3615951"/>
            <a:ext cx="1800000" cy="31897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Стрелка вправо 23"/>
          <p:cNvSpPr/>
          <p:nvPr/>
        </p:nvSpPr>
        <p:spPr>
          <a:xfrm rot="3880920">
            <a:off x="6469090" y="3778823"/>
            <a:ext cx="1800000" cy="31897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Стрелка вправо 24"/>
          <p:cNvSpPr/>
          <p:nvPr/>
        </p:nvSpPr>
        <p:spPr>
          <a:xfrm rot="8733690">
            <a:off x="5554552" y="5591054"/>
            <a:ext cx="1800000" cy="31897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2"/>
          <a:stretch/>
        </p:blipFill>
        <p:spPr>
          <a:xfrm>
            <a:off x="8952241" y="1690688"/>
            <a:ext cx="3239759" cy="524675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7" name="Объект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0874" y="2598577"/>
            <a:ext cx="4069601" cy="4351338"/>
          </a:xfr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69195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75011" y="365125"/>
            <a:ext cx="11031429" cy="2024555"/>
          </a:xfrm>
          <a:prstGeom prst="roundRect">
            <a:avLst/>
          </a:prstGeom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48531" y="441016"/>
            <a:ext cx="10684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Georgia" panose="02040502050405020303" pitchFamily="18" charset="0"/>
              </a:rPr>
              <a:t>   За </a:t>
            </a:r>
            <a:r>
              <a:rPr lang="ru-RU" sz="2400" b="1" dirty="0" err="1" smtClean="0">
                <a:latin typeface="Georgia" panose="02040502050405020303" pitchFamily="18" charset="0"/>
              </a:rPr>
              <a:t>ініціативою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Генеральної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Асамблеї</a:t>
            </a:r>
            <a:r>
              <a:rPr lang="ru-RU" sz="2400" b="1" dirty="0" smtClean="0">
                <a:latin typeface="Georgia" panose="02040502050405020303" pitchFamily="18" charset="0"/>
              </a:rPr>
              <a:t> ООН </a:t>
            </a:r>
            <a:r>
              <a:rPr lang="ru-RU" sz="2400" b="1" dirty="0" err="1" smtClean="0">
                <a:latin typeface="Georgia" panose="02040502050405020303" pitchFamily="18" charset="0"/>
              </a:rPr>
              <a:t>цей</a:t>
            </a:r>
            <a:r>
              <a:rPr lang="ru-RU" sz="2400" b="1" dirty="0" smtClean="0">
                <a:latin typeface="Georgia" panose="02040502050405020303" pitchFamily="18" charset="0"/>
              </a:rPr>
              <a:t> день з 1982 року є Днем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усесвітньої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відмови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від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насильства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й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вогню</a:t>
            </a:r>
            <a:r>
              <a:rPr lang="ru-RU" sz="2400" b="1" dirty="0" smtClean="0">
                <a:latin typeface="Georgia" panose="02040502050405020303" pitchFamily="18" charset="0"/>
              </a:rPr>
              <a:t>. З тих </a:t>
            </a:r>
            <a:r>
              <a:rPr lang="ru-RU" sz="2400" b="1" dirty="0" err="1" smtClean="0">
                <a:latin typeface="Georgia" panose="02040502050405020303" pitchFamily="18" charset="0"/>
              </a:rPr>
              <a:t>пір</a:t>
            </a:r>
            <a:r>
              <a:rPr lang="ru-RU" sz="2400" b="1" dirty="0" smtClean="0">
                <a:latin typeface="Georgia" panose="02040502050405020303" pitchFamily="18" charset="0"/>
              </a:rPr>
              <a:t> свято, яке з 2002 року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відзначається</a:t>
            </a:r>
            <a:r>
              <a:rPr lang="ru-RU" sz="2400" b="1" dirty="0" smtClean="0">
                <a:latin typeface="Georgia" panose="02040502050405020303" pitchFamily="18" charset="0"/>
              </a:rPr>
              <a:t> 21 </a:t>
            </a:r>
            <a:r>
              <a:rPr lang="ru-RU" sz="2400" b="1" dirty="0" err="1" smtClean="0">
                <a:latin typeface="Georgia" panose="02040502050405020303" pitchFamily="18" charset="0"/>
              </a:rPr>
              <a:t>вересня</a:t>
            </a:r>
            <a:r>
              <a:rPr lang="ru-RU" sz="2400" b="1" dirty="0" smtClean="0">
                <a:latin typeface="Georgia" panose="02040502050405020303" pitchFamily="18" charset="0"/>
              </a:rPr>
              <a:t>, залучило </a:t>
            </a:r>
            <a:r>
              <a:rPr lang="ru-RU" sz="2400" b="1" dirty="0" err="1" smtClean="0">
                <a:latin typeface="Georgia" panose="02040502050405020303" pitchFamily="18" charset="0"/>
              </a:rPr>
              <a:t>мільйони</a:t>
            </a:r>
            <a:r>
              <a:rPr lang="ru-RU" sz="2400" b="1" dirty="0" smtClean="0">
                <a:latin typeface="Georgia" panose="02040502050405020303" pitchFamily="18" charset="0"/>
              </a:rPr>
              <a:t> людей, </a:t>
            </a:r>
            <a:r>
              <a:rPr lang="ru-RU" sz="2400" b="1" dirty="0" err="1" smtClean="0">
                <a:latin typeface="Georgia" panose="02040502050405020303" pitchFamily="18" charset="0"/>
              </a:rPr>
              <a:t>охопивши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багато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країн</a:t>
            </a:r>
            <a:r>
              <a:rPr lang="ru-RU" sz="2400" b="1" dirty="0" smtClean="0"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latin typeface="Georgia" panose="02040502050405020303" pitchFamily="18" charset="0"/>
              </a:rPr>
              <a:t>регіонів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accent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830166"/>
            <a:ext cx="12938461" cy="368776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400300" y="2614882"/>
            <a:ext cx="85900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Згодом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Генеральна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Асамблея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постановила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щорічно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святкувати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день 21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вересня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як </a:t>
            </a:r>
            <a:r>
              <a:rPr lang="ru-RU" sz="2400" b="1" dirty="0" smtClean="0">
                <a:solidFill>
                  <a:schemeClr val="accent4"/>
                </a:solidFill>
                <a:latin typeface="Georgia" panose="02040502050405020303" pitchFamily="18" charset="0"/>
              </a:rPr>
              <a:t>«день глобального </a:t>
            </a:r>
            <a:r>
              <a:rPr lang="ru-RU" sz="2400" b="1" dirty="0" err="1" smtClean="0">
                <a:solidFill>
                  <a:schemeClr val="accent4"/>
                </a:solidFill>
                <a:latin typeface="Georgia" panose="02040502050405020303" pitchFamily="18" charset="0"/>
              </a:rPr>
              <a:t>припинення</a:t>
            </a:r>
            <a:r>
              <a:rPr lang="ru-RU" sz="2400" b="1" dirty="0" smtClean="0">
                <a:solidFill>
                  <a:schemeClr val="accent4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4"/>
                </a:solidFill>
                <a:latin typeface="Georgia" panose="02040502050405020303" pitchFamily="18" charset="0"/>
              </a:rPr>
              <a:t>вогню</a:t>
            </a:r>
            <a:r>
              <a:rPr lang="ru-RU" sz="2400" b="1" dirty="0" smtClean="0">
                <a:solidFill>
                  <a:schemeClr val="accent4"/>
                </a:solidFill>
                <a:latin typeface="Georgia" panose="02040502050405020303" pitchFamily="18" charset="0"/>
              </a:rPr>
              <a:t> й </a:t>
            </a:r>
            <a:r>
              <a:rPr lang="ru-RU" sz="2400" b="1" dirty="0" err="1" smtClean="0">
                <a:solidFill>
                  <a:schemeClr val="accent4"/>
                </a:solidFill>
                <a:latin typeface="Georgia" panose="02040502050405020303" pitchFamily="18" charset="0"/>
              </a:rPr>
              <a:t>насильства</a:t>
            </a:r>
            <a:r>
              <a:rPr lang="ru-RU" sz="2400" b="1" dirty="0" smtClean="0">
                <a:solidFill>
                  <a:schemeClr val="accent4"/>
                </a:solidFill>
                <a:latin typeface="Georgia" panose="02040502050405020303" pitchFamily="18" charset="0"/>
              </a:rPr>
              <a:t>». 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зв’язку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цим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було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закликано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всі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країни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припинити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військові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дії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цілу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добу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554" y="1578068"/>
            <a:ext cx="1668688" cy="951733"/>
          </a:xfrm>
          <a:prstGeom prst="rect">
            <a:avLst/>
          </a:prstGeom>
        </p:spPr>
      </p:pic>
      <p:sp>
        <p:nvSpPr>
          <p:cNvPr id="11" name="AutoShape 2" descr="глянцева аерографіка хлопчик років 15 з великими виразними очима, посміхається, стоїть одягнений у білу з синім теплу кофту та штани, взутий в кросівки білого кольору, має охайну зачіску,  по центру, не виходить за краї кадру, по центрі, кліпкарт, фон білий, кліпар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35"/>
          <a:stretch/>
        </p:blipFill>
        <p:spPr>
          <a:xfrm>
            <a:off x="-268455" y="1848678"/>
            <a:ext cx="3196850" cy="513429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59031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33351" y="1"/>
            <a:ext cx="768351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Що</a:t>
            </a:r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 дав </a:t>
            </a:r>
            <a:r>
              <a:rPr lang="ru-RU" sz="6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цей</a:t>
            </a:r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ru-RU" sz="6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захід</a:t>
            </a:r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?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ysClr val="windowText" lastClr="000000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691507" y="1136651"/>
            <a:ext cx="9900419" cy="1387474"/>
            <a:chOff x="1843907" y="1108076"/>
            <a:chExt cx="9900419" cy="138747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632412" y="1108076"/>
              <a:ext cx="9111914" cy="1387474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05932" y="1183966"/>
              <a:ext cx="882526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400" b="1" dirty="0" smtClean="0">
                  <a:latin typeface="Georgia" panose="02040502050405020303" pitchFamily="18" charset="0"/>
                </a:rPr>
                <a:t>  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Цілих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двадцять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чотири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години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безпечної</a:t>
              </a:r>
              <a:r>
                <a:rPr lang="ru-RU" sz="2400" b="1" dirty="0" smtClean="0">
                  <a:latin typeface="Georgia" panose="02040502050405020303" pitchFamily="18" charset="0"/>
                </a:rPr>
                <a:t> перерви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отримали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ті</a:t>
              </a:r>
              <a:r>
                <a:rPr lang="ru-RU" sz="2400" b="1" dirty="0" smtClean="0">
                  <a:latin typeface="Georgia" panose="02040502050405020303" pitchFamily="18" charset="0"/>
                </a:rPr>
                <a:t> люди,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які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надають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життєво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необхідну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швидку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допомогу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тим</a:t>
              </a:r>
              <a:r>
                <a:rPr lang="ru-RU" sz="2400" b="1" dirty="0" smtClean="0">
                  <a:latin typeface="Georgia" panose="02040502050405020303" pitchFamily="18" charset="0"/>
                </a:rPr>
                <a:t>,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хто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її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потребує</a:t>
              </a:r>
              <a:r>
                <a:rPr lang="ru-RU" sz="2400" b="1" dirty="0" smtClean="0">
                  <a:latin typeface="Georgia" panose="02040502050405020303" pitchFamily="18" charset="0"/>
                </a:rPr>
                <a:t>. </a:t>
              </a:r>
              <a:endParaRPr lang="ru-RU" sz="24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>
              <a:off x="1843907" y="1303117"/>
              <a:ext cx="962025" cy="9620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432" y="2931671"/>
            <a:ext cx="9900419" cy="1387474"/>
            <a:chOff x="1843907" y="1108076"/>
            <a:chExt cx="9900419" cy="1387474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632412" y="1108076"/>
              <a:ext cx="9111914" cy="1387474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05932" y="1183966"/>
              <a:ext cx="88252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400" b="1" dirty="0" smtClean="0">
                  <a:latin typeface="Georgia" panose="02040502050405020303" pitchFamily="18" charset="0"/>
                </a:rPr>
                <a:t>  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Протягом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цього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періоду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посередники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отримали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можливість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дійти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згоди</a:t>
              </a:r>
              <a:r>
                <a:rPr lang="ru-RU" sz="2400" b="1" dirty="0" smtClean="0">
                  <a:latin typeface="Georgia" panose="02040502050405020303" pitchFamily="18" charset="0"/>
                </a:rPr>
                <a:t>,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заключити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перемир’я</a:t>
              </a:r>
              <a:r>
                <a:rPr lang="ru-RU" sz="2400" b="1" dirty="0" smtClean="0">
                  <a:latin typeface="Georgia" panose="02040502050405020303" pitchFamily="18" charset="0"/>
                </a:rPr>
                <a:t>. </a:t>
              </a:r>
              <a:endParaRPr lang="ru-RU" sz="24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1843907" y="1303117"/>
              <a:ext cx="962025" cy="9620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77033" y="4702306"/>
            <a:ext cx="9707748" cy="1661429"/>
            <a:chOff x="1843907" y="1108075"/>
            <a:chExt cx="11100567" cy="1661429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632411" y="1108075"/>
              <a:ext cx="10312063" cy="1661429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805931" y="1183966"/>
              <a:ext cx="998765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400" b="1" dirty="0" smtClean="0">
                  <a:latin typeface="Georgia" panose="02040502050405020303" pitchFamily="18" charset="0"/>
                </a:rPr>
                <a:t> А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найголовніше</a:t>
              </a:r>
              <a:r>
                <a:rPr lang="ru-RU" sz="2400" b="1" dirty="0" smtClean="0">
                  <a:latin typeface="Georgia" panose="02040502050405020303" pitchFamily="18" charset="0"/>
                </a:rPr>
                <a:t> –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це</a:t>
              </a:r>
              <a:r>
                <a:rPr lang="ru-RU" sz="2400" b="1" dirty="0" smtClean="0">
                  <a:latin typeface="Georgia" panose="02040502050405020303" pitchFamily="18" charset="0"/>
                </a:rPr>
                <a:t> шанс для тих,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хто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бере</a:t>
              </a:r>
              <a:r>
                <a:rPr lang="ru-RU" sz="2400" b="1" dirty="0" smtClean="0">
                  <a:latin typeface="Georgia" panose="02040502050405020303" pitchFamily="18" charset="0"/>
                </a:rPr>
                <a:t> участь у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збройних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конфліктах</a:t>
              </a:r>
              <a:r>
                <a:rPr lang="ru-RU" sz="2400" b="1" dirty="0" smtClean="0">
                  <a:latin typeface="Georgia" panose="02040502050405020303" pitchFamily="18" charset="0"/>
                </a:rPr>
                <a:t>,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щоб</a:t>
              </a:r>
              <a:r>
                <a:rPr lang="ru-RU" sz="2400" b="1" dirty="0" smtClean="0">
                  <a:latin typeface="Georgia" panose="02040502050405020303" pitchFamily="18" charset="0"/>
                </a:rPr>
                <a:t> вони могли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ще</a:t>
              </a:r>
              <a:r>
                <a:rPr lang="ru-RU" sz="2400" b="1" dirty="0" smtClean="0">
                  <a:latin typeface="Georgia" panose="02040502050405020303" pitchFamily="18" charset="0"/>
                </a:rPr>
                <a:t> раз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замислитись</a:t>
              </a:r>
              <a:r>
                <a:rPr lang="ru-RU" sz="2400" b="1" dirty="0" smtClean="0">
                  <a:latin typeface="Georgia" panose="02040502050405020303" pitchFamily="18" charset="0"/>
                </a:rPr>
                <a:t> про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доцільність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продовження</a:t>
              </a:r>
              <a:r>
                <a:rPr lang="ru-RU" sz="2400" b="1" dirty="0" smtClean="0">
                  <a:latin typeface="Georgia" panose="02040502050405020303" pitchFamily="18" charset="0"/>
                </a:rPr>
                <a:t> </a:t>
              </a:r>
              <a:r>
                <a:rPr lang="ru-RU" sz="2400" b="1" dirty="0" err="1" smtClean="0">
                  <a:latin typeface="Georgia" panose="02040502050405020303" pitchFamily="18" charset="0"/>
                </a:rPr>
                <a:t>насильства</a:t>
              </a:r>
              <a:r>
                <a:rPr lang="ru-RU" sz="2400" b="1" dirty="0" smtClean="0">
                  <a:latin typeface="Georgia" panose="02040502050405020303" pitchFamily="18" charset="0"/>
                </a:rPr>
                <a:t>.</a:t>
              </a:r>
              <a:endParaRPr lang="ru-RU" sz="24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1843907" y="1303117"/>
              <a:ext cx="962025" cy="96202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444" y="1077251"/>
            <a:ext cx="1604241" cy="160424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68" y="2823287"/>
            <a:ext cx="1604241" cy="160424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73" y="4424116"/>
            <a:ext cx="1604241" cy="160424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6"/>
          <a:stretch/>
        </p:blipFill>
        <p:spPr>
          <a:xfrm>
            <a:off x="10159499" y="2152314"/>
            <a:ext cx="190283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3235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044" y="241862"/>
            <a:ext cx="9741819" cy="337980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900106" y="583166"/>
            <a:ext cx="8039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У рамках </a:t>
            </a:r>
            <a:r>
              <a:rPr lang="ru-RU" sz="2400" b="1" dirty="0" err="1" smtClean="0">
                <a:latin typeface="Georgia" panose="02040502050405020303" pitchFamily="18" charset="0"/>
              </a:rPr>
              <a:t>святкування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Міжнародного</a:t>
            </a:r>
            <a:r>
              <a:rPr lang="ru-RU" sz="2400" b="1" dirty="0" smtClean="0">
                <a:latin typeface="Georgia" panose="02040502050405020303" pitchFamily="18" charset="0"/>
              </a:rPr>
              <a:t> Дня Миру </a:t>
            </a:r>
            <a:r>
              <a:rPr lang="ru-RU" sz="2400" b="1" dirty="0" err="1" smtClean="0">
                <a:latin typeface="Georgia" panose="02040502050405020303" pitchFamily="18" charset="0"/>
              </a:rPr>
              <a:t>проходять</a:t>
            </a:r>
            <a:r>
              <a:rPr lang="ru-RU" sz="2400" b="1" dirty="0" smtClean="0">
                <a:latin typeface="Georgia" panose="02040502050405020303" pitchFamily="18" charset="0"/>
              </a:rPr>
              <a:t> заходи, мета </a:t>
            </a:r>
            <a:r>
              <a:rPr lang="ru-RU" sz="2400" b="1" dirty="0" err="1" smtClean="0">
                <a:latin typeface="Georgia" panose="02040502050405020303" pitchFamily="18" charset="0"/>
              </a:rPr>
              <a:t>яких</a:t>
            </a:r>
            <a:r>
              <a:rPr lang="ru-RU" sz="2400" b="1" dirty="0" smtClean="0">
                <a:latin typeface="Georgia" panose="02040502050405020303" pitchFamily="18" charset="0"/>
              </a:rPr>
              <a:t> – </a:t>
            </a:r>
            <a:r>
              <a:rPr lang="ru-RU" sz="2400" b="1" dirty="0" err="1" smtClean="0">
                <a:latin typeface="Georgia" panose="02040502050405020303" pitchFamily="18" charset="0"/>
              </a:rPr>
              <a:t>привернення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уваги</a:t>
            </a:r>
            <a:r>
              <a:rPr lang="ru-RU" sz="2400" b="1" dirty="0" smtClean="0">
                <a:latin typeface="Georgia" panose="02040502050405020303" pitchFamily="18" charset="0"/>
              </a:rPr>
              <a:t> до </a:t>
            </a:r>
            <a:r>
              <a:rPr lang="ru-RU" sz="2400" b="1" dirty="0" err="1" smtClean="0">
                <a:latin typeface="Georgia" panose="02040502050405020303" pitchFamily="18" charset="0"/>
              </a:rPr>
              <a:t>проблеми</a:t>
            </a:r>
            <a:r>
              <a:rPr lang="ru-RU" sz="2400" b="1" dirty="0" smtClean="0">
                <a:latin typeface="Georgia" panose="02040502050405020303" pitchFamily="18" charset="0"/>
              </a:rPr>
              <a:t> миру й </a:t>
            </a:r>
            <a:r>
              <a:rPr lang="ru-RU" sz="2400" b="1" dirty="0" err="1" smtClean="0">
                <a:latin typeface="Georgia" panose="02040502050405020303" pitchFamily="18" charset="0"/>
              </a:rPr>
              <a:t>ефективних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способів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досягнення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57438" y="2303048"/>
            <a:ext cx="7224862" cy="1168400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57438" y="2429603"/>
            <a:ext cx="70578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Невід’ємною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процедурою початку свята служить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символічний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звук </a:t>
            </a:r>
            <a:r>
              <a:rPr lang="ru-RU" sz="2400" b="1" dirty="0" err="1" smtClean="0">
                <a:solidFill>
                  <a:srgbClr val="FFFF00"/>
                </a:solidFill>
                <a:latin typeface="Georgia" panose="02040502050405020303" pitchFamily="18" charset="0"/>
              </a:rPr>
              <a:t>Дзвону</a:t>
            </a:r>
            <a:r>
              <a:rPr lang="ru-RU" sz="2400" b="1" dirty="0" smtClean="0">
                <a:solidFill>
                  <a:srgbClr val="FFFF00"/>
                </a:solidFill>
                <a:latin typeface="Georgia" panose="02040502050405020303" pitchFamily="18" charset="0"/>
              </a:rPr>
              <a:t> миру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04636" y="3798536"/>
            <a:ext cx="7710637" cy="157083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993764" y="3934169"/>
            <a:ext cx="75323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Цей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дзвін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був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відлитий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latin typeface="Georgia" panose="02040502050405020303" pitchFamily="18" charset="0"/>
              </a:rPr>
              <a:t> монет, </a:t>
            </a:r>
            <a:r>
              <a:rPr lang="ru-RU" sz="2400" b="1" dirty="0" err="1" smtClean="0">
                <a:latin typeface="Georgia" panose="02040502050405020303" pitchFamily="18" charset="0"/>
              </a:rPr>
              <a:t>які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зібрали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діти</a:t>
            </a:r>
            <a:r>
              <a:rPr lang="ru-RU" sz="2400" b="1" dirty="0" smtClean="0">
                <a:latin typeface="Georgia" panose="02040502050405020303" pitchFamily="18" charset="0"/>
              </a:rPr>
              <a:t> з 60 </a:t>
            </a:r>
            <a:r>
              <a:rPr lang="ru-RU" sz="2400" b="1" dirty="0" err="1" smtClean="0">
                <a:latin typeface="Georgia" panose="02040502050405020303" pitchFamily="18" charset="0"/>
              </a:rPr>
              <a:t>країн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світу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r>
              <a:rPr lang="ru-RU" sz="2400" b="1" dirty="0" err="1" smtClean="0">
                <a:latin typeface="Georgia" panose="02040502050405020303" pitchFamily="18" charset="0"/>
              </a:rPr>
              <a:t>Японія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подарувала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latin typeface="Georgia" panose="02040502050405020303" pitchFamily="18" charset="0"/>
              </a:rPr>
              <a:t> ООН 1954 року. 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-188223"/>
            <a:ext cx="2786644" cy="278664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81"/>
          <a:stretch/>
        </p:blipFill>
        <p:spPr>
          <a:xfrm>
            <a:off x="-60135" y="2125037"/>
            <a:ext cx="2986992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38767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36" y="989096"/>
            <a:ext cx="12228051" cy="15341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22908" y="1225460"/>
            <a:ext cx="10436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Georgia" panose="02040502050405020303" pitchFamily="18" charset="0"/>
              </a:rPr>
              <a:t>На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старовинному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дзвоні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викарбувано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важливі</a:t>
            </a:r>
            <a:r>
              <a:rPr lang="ru-RU" sz="2400" b="1" i="1" dirty="0" smtClean="0">
                <a:latin typeface="Georgia" panose="02040502050405020303" pitchFamily="18" charset="0"/>
              </a:rPr>
              <a:t> слова, але час стер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деякі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їх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букви</a:t>
            </a:r>
            <a:r>
              <a:rPr lang="ru-RU" sz="2400" b="1" i="1" dirty="0" smtClean="0">
                <a:latin typeface="Georgia" panose="02040502050405020303" pitchFamily="18" charset="0"/>
              </a:rPr>
              <a:t>.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Завдання</a:t>
            </a:r>
            <a:r>
              <a:rPr lang="ru-RU" sz="2400" b="1" i="1" dirty="0" smtClean="0">
                <a:latin typeface="Georgia" panose="02040502050405020303" pitchFamily="18" charset="0"/>
              </a:rPr>
              <a:t> —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відновити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правильний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напис</a:t>
            </a:r>
            <a:endParaRPr lang="ru-RU" sz="2400" b="1" i="1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1946" y="127322"/>
            <a:ext cx="11139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РОЗШИФРУЙ НАПИС ДЗВОНУ</a:t>
            </a:r>
          </a:p>
        </p:txBody>
      </p:sp>
      <p:pic>
        <p:nvPicPr>
          <p:cNvPr id="8" name="Picture 2" descr="ООН on Twitter: &quot;Ударом в Колокол мира Генеральный секретарь ООН дал старт  торжественным мероприятиям по случаю Международного дня мира 21 сентября.  https://t.co/nU15hjlSzs&quot; / Twit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47" y="2552462"/>
            <a:ext cx="10434185" cy="4133606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Группа 41"/>
          <p:cNvGrpSpPr/>
          <p:nvPr/>
        </p:nvGrpSpPr>
        <p:grpSpPr>
          <a:xfrm>
            <a:off x="1337874" y="2629607"/>
            <a:ext cx="9806375" cy="1015664"/>
            <a:chOff x="1528375" y="2929431"/>
            <a:chExt cx="2065390" cy="1015664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1528375" y="2929431"/>
              <a:ext cx="2065390" cy="1015663"/>
            </a:xfrm>
            <a:prstGeom prst="roundRect">
              <a:avLst/>
            </a:prstGeom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39950" y="2929432"/>
              <a:ext cx="20538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000" b="1" dirty="0" smtClean="0">
                  <a:latin typeface="Georgia" panose="02040502050405020303" pitchFamily="18" charset="0"/>
                </a:rPr>
                <a:t>«Х    Й ЖИВ    ЗАГ    ЛЬ   ИЙ М   Р У ВС   ОМУ </a:t>
              </a:r>
            </a:p>
            <a:p>
              <a:pPr algn="ctr"/>
              <a:r>
                <a:rPr lang="ru-RU" sz="3000" b="1" dirty="0" smtClean="0">
                  <a:latin typeface="Georgia" panose="02040502050405020303" pitchFamily="18" charset="0"/>
                </a:rPr>
                <a:t>СВ   ТІ»</a:t>
              </a:r>
              <a:endParaRPr lang="ru-RU" sz="3000" b="1" dirty="0">
                <a:solidFill>
                  <a:schemeClr val="accent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2059614" y="2624090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А</a:t>
            </a:r>
            <a:endParaRPr lang="ru-RU" sz="30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68637" y="2631712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accent5"/>
                </a:solidFill>
                <a:latin typeface="Georgia" panose="02040502050405020303" pitchFamily="18" charset="0"/>
              </a:rPr>
              <a:t>Е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06127" y="2624090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А</a:t>
            </a:r>
            <a:endParaRPr lang="ru-RU" sz="30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67791" y="2624089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accent5"/>
                </a:solidFill>
                <a:latin typeface="Georgia" panose="02040502050405020303" pitchFamily="18" charset="0"/>
              </a:rPr>
              <a:t>Н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51844" y="2628151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accent5"/>
                </a:solidFill>
                <a:latin typeface="Georgia" panose="02040502050405020303" pitchFamily="18" charset="0"/>
              </a:rPr>
              <a:t>И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54061" y="2641183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accent5"/>
                </a:solidFill>
                <a:latin typeface="Georgia" panose="02040502050405020303" pitchFamily="18" charset="0"/>
              </a:rPr>
              <a:t>Ь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729323" y="3091272"/>
            <a:ext cx="9708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accent5"/>
                </a:solidFill>
                <a:latin typeface="Georgia" panose="02040502050405020303" pitchFamily="18" charset="0"/>
              </a:rPr>
              <a:t>І</a:t>
            </a:r>
          </a:p>
        </p:txBody>
      </p:sp>
    </p:spTree>
    <p:extLst>
      <p:ext uri="{BB962C8B-B14F-4D97-AF65-F5344CB8AC3E}">
        <p14:creationId xmlns:p14="http://schemas.microsoft.com/office/powerpoint/2010/main" val="412272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1946" y="127322"/>
            <a:ext cx="11139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СИМВОЛ МИРУ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80241" y="1000707"/>
            <a:ext cx="10509813" cy="4722470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520" y="1226899"/>
            <a:ext cx="9353509" cy="41975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200343" y="4873014"/>
            <a:ext cx="355443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ГОЛУБ</a:t>
            </a:r>
            <a:endParaRPr lang="en-US" sz="5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39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18962" y="365125"/>
            <a:ext cx="11333514" cy="183406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08090" y="500758"/>
            <a:ext cx="11071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Загальновідомим</a:t>
            </a:r>
            <a:r>
              <a:rPr lang="ru-RU" sz="2400" b="1" dirty="0" smtClean="0">
                <a:latin typeface="Georgia" panose="02040502050405020303" pitchFamily="18" charset="0"/>
              </a:rPr>
              <a:t> символом миру є 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голуб з оливковою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гілкою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latin typeface="Georgia" panose="02040502050405020303" pitchFamily="18" charset="0"/>
              </a:rPr>
              <a:t>в </a:t>
            </a:r>
            <a:r>
              <a:rPr lang="ru-RU" sz="2400" b="1" dirty="0" err="1" smtClean="0">
                <a:latin typeface="Georgia" panose="02040502050405020303" pitchFamily="18" charset="0"/>
              </a:rPr>
              <a:t>дзьобі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який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уособлює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надію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гармонію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спокій</a:t>
            </a:r>
            <a:r>
              <a:rPr lang="ru-RU" sz="2400" b="1" dirty="0" smtClean="0">
                <a:latin typeface="Georgia" panose="02040502050405020303" pitchFamily="18" charset="0"/>
              </a:rPr>
              <a:t>.  </a:t>
            </a:r>
            <a:r>
              <a:rPr lang="ru-RU" sz="2400" b="1" dirty="0" err="1" smtClean="0">
                <a:latin typeface="Georgia" panose="02040502050405020303" pitchFamily="18" charset="0"/>
              </a:rPr>
              <a:t>Він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зустрічається</a:t>
            </a:r>
            <a:r>
              <a:rPr lang="ru-RU" sz="2400" b="1" dirty="0" smtClean="0">
                <a:latin typeface="Georgia" panose="02040502050405020303" pitchFamily="18" charset="0"/>
              </a:rPr>
              <a:t> у </a:t>
            </a:r>
            <a:r>
              <a:rPr lang="ru-RU" sz="2400" b="1" dirty="0" err="1" smtClean="0">
                <a:latin typeface="Georgia" panose="02040502050405020303" pitchFamily="18" charset="0"/>
              </a:rPr>
              <a:t>багатьох</a:t>
            </a:r>
            <a:r>
              <a:rPr lang="ru-RU" sz="2400" b="1" dirty="0" smtClean="0">
                <a:latin typeface="Georgia" panose="02040502050405020303" pitchFamily="18" charset="0"/>
              </a:rPr>
              <a:t> культурах і </a:t>
            </a:r>
            <a:r>
              <a:rPr lang="ru-RU" sz="2400" b="1" dirty="0" err="1" smtClean="0">
                <a:latin typeface="Georgia" panose="02040502050405020303" pitchFamily="18" charset="0"/>
              </a:rPr>
              <a:t>релігіях</a:t>
            </a:r>
            <a:r>
              <a:rPr lang="ru-RU" sz="2400" b="1" dirty="0" smtClean="0">
                <a:latin typeface="Georgia" panose="02040502050405020303" pitchFamily="18" charset="0"/>
              </a:rPr>
              <a:t>, а </a:t>
            </a:r>
            <a:r>
              <a:rPr lang="ru-RU" sz="2400" b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значення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зрозуміле</a:t>
            </a:r>
            <a:r>
              <a:rPr lang="ru-RU" sz="2400" b="1" dirty="0" smtClean="0">
                <a:latin typeface="Georgia" panose="02040502050405020303" pitchFamily="18" charset="0"/>
              </a:rPr>
              <a:t> людям на </a:t>
            </a:r>
            <a:r>
              <a:rPr lang="ru-RU" sz="2400" b="1" dirty="0" err="1" smtClean="0">
                <a:latin typeface="Georgia" panose="02040502050405020303" pitchFamily="18" charset="0"/>
              </a:rPr>
              <a:t>всіх</a:t>
            </a:r>
            <a:r>
              <a:rPr lang="ru-RU" sz="2400" b="1" dirty="0" smtClean="0">
                <a:latin typeface="Georgia" panose="02040502050405020303" pitchFamily="18" charset="0"/>
              </a:rPr>
              <a:t> континентах.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71129" y="1936118"/>
            <a:ext cx="11139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ПОХОДЖЕННЯ СИМВОЛУ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95965" y="3101938"/>
            <a:ext cx="6885179" cy="989899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171020" y="3147093"/>
            <a:ext cx="7330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в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давні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часи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голуб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символізував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чистоту,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невинність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гармонію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05084" y="4819311"/>
            <a:ext cx="7224862" cy="1326884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805084" y="4945866"/>
            <a:ext cx="7057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Давній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Греції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голуб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уособлював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любов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спокій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а 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християнстві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— Святого Духа, чистоту та добро.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9524" y="1775358"/>
            <a:ext cx="3808432" cy="380843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85016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80491" y="319970"/>
            <a:ext cx="10855296" cy="1068992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0491" y="365125"/>
            <a:ext cx="10773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Біблії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є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відома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історія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про голуба,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який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приніс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маслинову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гілку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Ною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після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потопу.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11868" y="1690688"/>
            <a:ext cx="8564301" cy="194866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200436" y="1735843"/>
            <a:ext cx="8393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Цей</a:t>
            </a:r>
            <a:r>
              <a:rPr lang="ru-RU" sz="2400" b="1" dirty="0" smtClean="0">
                <a:latin typeface="Georgia" panose="02040502050405020303" pitchFamily="18" charset="0"/>
              </a:rPr>
              <a:t> знак означав, </a:t>
            </a:r>
            <a:r>
              <a:rPr lang="ru-RU" sz="2400" b="1" dirty="0" err="1" smtClean="0"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latin typeface="Georgia" panose="02040502050405020303" pitchFamily="18" charset="0"/>
              </a:rPr>
              <a:t> вода спала, </a:t>
            </a:r>
            <a:r>
              <a:rPr lang="ru-RU" sz="2400" b="1" dirty="0" err="1" smtClean="0">
                <a:latin typeface="Georgia" panose="02040502050405020303" pitchFamily="18" charset="0"/>
              </a:rPr>
              <a:t>небезпека</a:t>
            </a:r>
            <a:r>
              <a:rPr lang="ru-RU" sz="2400" b="1" dirty="0" smtClean="0">
                <a:latin typeface="Georgia" panose="02040502050405020303" pitchFamily="18" charset="0"/>
              </a:rPr>
              <a:t> минула і настав мир.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Відтоді</a:t>
            </a:r>
            <a:r>
              <a:rPr lang="ru-RU" sz="2400" b="1" dirty="0" smtClean="0">
                <a:latin typeface="Georgia" panose="02040502050405020303" pitchFamily="18" charset="0"/>
              </a:rPr>
              <a:t> голуб </a:t>
            </a:r>
            <a:r>
              <a:rPr lang="ru-RU" sz="2400" b="1" dirty="0" err="1" smtClean="0"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latin typeface="Georgia" panose="02040502050405020303" pitchFamily="18" charset="0"/>
              </a:rPr>
              <a:t> маслиновою </a:t>
            </a:r>
            <a:r>
              <a:rPr lang="ru-RU" sz="2400" b="1" dirty="0" err="1" smtClean="0">
                <a:latin typeface="Georgia" panose="02040502050405020303" pitchFamily="18" charset="0"/>
              </a:rPr>
              <a:t>гілкою</a:t>
            </a:r>
            <a:r>
              <a:rPr lang="ru-RU" sz="2400" b="1" dirty="0" smtClean="0">
                <a:latin typeface="Georgia" panose="02040502050405020303" pitchFamily="18" charset="0"/>
              </a:rPr>
              <a:t> став символом </a:t>
            </a:r>
            <a:r>
              <a:rPr lang="ru-RU" sz="2400" b="1" dirty="0" err="1" smtClean="0">
                <a:latin typeface="Georgia" panose="02040502050405020303" pitchFamily="18" charset="0"/>
              </a:rPr>
              <a:t>примирення</a:t>
            </a:r>
            <a:r>
              <a:rPr lang="ru-RU" sz="2400" b="1" dirty="0" smtClean="0">
                <a:latin typeface="Georgia" panose="02040502050405020303" pitchFamily="18" charset="0"/>
              </a:rPr>
              <a:t> та нового </a:t>
            </a:r>
            <a:r>
              <a:rPr lang="ru-RU" sz="2400" b="1" dirty="0" err="1" smtClean="0"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459" y="3530469"/>
            <a:ext cx="8671592" cy="21704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034822" y="3754135"/>
            <a:ext cx="74009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Georgia" panose="02040502050405020303" pitchFamily="18" charset="0"/>
              </a:rPr>
              <a:t>У наш час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білий</a:t>
            </a:r>
            <a:r>
              <a:rPr lang="ru-RU" sz="2400" b="1" i="1" dirty="0" smtClean="0">
                <a:latin typeface="Georgia" panose="02040502050405020303" pitchFamily="18" charset="0"/>
              </a:rPr>
              <a:t> голуб став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справжнім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міжнародним</a:t>
            </a:r>
            <a:r>
              <a:rPr lang="ru-RU" sz="2400" b="1" i="1" dirty="0" smtClean="0">
                <a:latin typeface="Georgia" panose="02040502050405020303" pitchFamily="18" charset="0"/>
              </a:rPr>
              <a:t> знаком миру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завдяки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відомому</a:t>
            </a:r>
            <a:r>
              <a:rPr lang="ru-RU" sz="2400" b="1" i="1" dirty="0" smtClean="0">
                <a:latin typeface="Georgia" panose="02040502050405020303" pitchFamily="18" charset="0"/>
              </a:rPr>
              <a:t> художнику.</a:t>
            </a:r>
          </a:p>
          <a:p>
            <a:pPr algn="ctr"/>
            <a:r>
              <a:rPr lang="ru-RU" sz="2400" b="1" i="1" dirty="0" smtClean="0">
                <a:latin typeface="Georgia" panose="02040502050405020303" pitchFamily="18" charset="0"/>
              </a:rPr>
              <a:t>Давайте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дізнаємось</a:t>
            </a:r>
            <a:r>
              <a:rPr lang="ru-RU" sz="2400" b="1" i="1" dirty="0" smtClean="0">
                <a:latin typeface="Georgia" panose="02040502050405020303" pitchFamily="18" charset="0"/>
              </a:rPr>
              <a:t>, як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i="1" dirty="0" smtClean="0">
                <a:latin typeface="Georgia" panose="02040502050405020303" pitchFamily="18" charset="0"/>
              </a:rPr>
              <a:t> звали!</a:t>
            </a:r>
            <a:endParaRPr lang="ru-RU" sz="2400" b="1" i="1" dirty="0">
              <a:latin typeface="Georgia" panose="02040502050405020303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2204" y="1992414"/>
            <a:ext cx="4873666" cy="487366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4" name="Объект 10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055" y="865491"/>
            <a:ext cx="1441404" cy="1441404"/>
          </a:xfr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42880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092" y="955506"/>
            <a:ext cx="5275949" cy="5589281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1131073" y="1131242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20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1141233" y="1817347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76" name="Стрелка вниз 75"/>
          <p:cNvSpPr/>
          <p:nvPr/>
        </p:nvSpPr>
        <p:spPr>
          <a:xfrm>
            <a:off x="1285427" y="1555039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203069" y="1817347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П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834409" y="1131242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1844569" y="1817347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0" name="Стрелка вниз 79"/>
          <p:cNvSpPr/>
          <p:nvPr/>
        </p:nvSpPr>
        <p:spPr>
          <a:xfrm>
            <a:off x="1988763" y="1575597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66783" y="1817347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А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2487628" y="1131242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3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2497788" y="1817347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4" name="Стрелка вниз 83"/>
          <p:cNvSpPr/>
          <p:nvPr/>
        </p:nvSpPr>
        <p:spPr>
          <a:xfrm>
            <a:off x="2641430" y="1581781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564467" y="1817347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В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118589" y="1131242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16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128749" y="1817347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88" name="Стрелка вниз 87"/>
          <p:cNvSpPr/>
          <p:nvPr/>
        </p:nvSpPr>
        <p:spPr>
          <a:xfrm>
            <a:off x="3272943" y="1567394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3173606" y="1817347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Л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737112" y="1131242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19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3747272" y="1817347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92" name="Стрелка вниз 91"/>
          <p:cNvSpPr/>
          <p:nvPr/>
        </p:nvSpPr>
        <p:spPr>
          <a:xfrm>
            <a:off x="3891466" y="1554519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69486" y="1817347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О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136" name="Прямоугольник 135"/>
          <p:cNvSpPr/>
          <p:nvPr/>
        </p:nvSpPr>
        <p:spPr>
          <a:xfrm>
            <a:off x="1908408" y="2696154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20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918568" y="3382259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58" name="Стрелка вниз 157"/>
          <p:cNvSpPr/>
          <p:nvPr/>
        </p:nvSpPr>
        <p:spPr>
          <a:xfrm>
            <a:off x="2062762" y="3119951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980404" y="3382259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П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160" name="Прямоугольник 159"/>
          <p:cNvSpPr/>
          <p:nvPr/>
        </p:nvSpPr>
        <p:spPr>
          <a:xfrm>
            <a:off x="2611744" y="2696154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12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1" name="Прямоугольник 160"/>
          <p:cNvSpPr/>
          <p:nvPr/>
        </p:nvSpPr>
        <p:spPr>
          <a:xfrm>
            <a:off x="2621904" y="3382259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62" name="Стрелка вниз 161"/>
          <p:cNvSpPr/>
          <p:nvPr/>
        </p:nvSpPr>
        <p:spPr>
          <a:xfrm>
            <a:off x="2766098" y="3140509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2644118" y="3382259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І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164" name="Прямоугольник 163"/>
          <p:cNvSpPr/>
          <p:nvPr/>
        </p:nvSpPr>
        <p:spPr>
          <a:xfrm>
            <a:off x="3264963" y="2696154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15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5" name="Прямоугольник 164"/>
          <p:cNvSpPr/>
          <p:nvPr/>
        </p:nvSpPr>
        <p:spPr>
          <a:xfrm>
            <a:off x="3275123" y="3382259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66" name="Стрелка вниз 165"/>
          <p:cNvSpPr/>
          <p:nvPr/>
        </p:nvSpPr>
        <p:spPr>
          <a:xfrm>
            <a:off x="3418765" y="3146693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341802" y="3382259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К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168" name="Прямоугольник 167"/>
          <p:cNvSpPr/>
          <p:nvPr/>
        </p:nvSpPr>
        <p:spPr>
          <a:xfrm>
            <a:off x="3895924" y="2696154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69" name="Прямоугольник 168"/>
          <p:cNvSpPr/>
          <p:nvPr/>
        </p:nvSpPr>
        <p:spPr>
          <a:xfrm>
            <a:off x="3906084" y="3382259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07" name="Стрелка вниз 206"/>
          <p:cNvSpPr/>
          <p:nvPr/>
        </p:nvSpPr>
        <p:spPr>
          <a:xfrm>
            <a:off x="4050278" y="3132306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3950941" y="3382259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А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209" name="Прямоугольник 208"/>
          <p:cNvSpPr/>
          <p:nvPr/>
        </p:nvSpPr>
        <p:spPr>
          <a:xfrm>
            <a:off x="4550313" y="2687951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22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0" name="Прямоугольник 209"/>
          <p:cNvSpPr/>
          <p:nvPr/>
        </p:nvSpPr>
        <p:spPr>
          <a:xfrm>
            <a:off x="4560473" y="3374056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11" name="Стрелка вниз 210"/>
          <p:cNvSpPr/>
          <p:nvPr/>
        </p:nvSpPr>
        <p:spPr>
          <a:xfrm>
            <a:off x="4704667" y="3111748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4622309" y="3374056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С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213" name="Прямоугольник 212"/>
          <p:cNvSpPr/>
          <p:nvPr/>
        </p:nvSpPr>
        <p:spPr>
          <a:xfrm>
            <a:off x="5253649" y="2687951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22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4" name="Прямоугольник 213"/>
          <p:cNvSpPr/>
          <p:nvPr/>
        </p:nvSpPr>
        <p:spPr>
          <a:xfrm>
            <a:off x="5263809" y="3374056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15" name="Стрелка вниз 214"/>
          <p:cNvSpPr/>
          <p:nvPr/>
        </p:nvSpPr>
        <p:spPr>
          <a:xfrm>
            <a:off x="5408003" y="3132306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5286023" y="3374056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С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217" name="Прямоугольник 216"/>
          <p:cNvSpPr/>
          <p:nvPr/>
        </p:nvSpPr>
        <p:spPr>
          <a:xfrm>
            <a:off x="5960324" y="2687951"/>
            <a:ext cx="499870" cy="432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latin typeface="Arial Black" panose="020B0A04020102020204" pitchFamily="34" charset="0"/>
              </a:rPr>
              <a:t>19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8" name="Прямоугольник 217"/>
          <p:cNvSpPr/>
          <p:nvPr/>
        </p:nvSpPr>
        <p:spPr>
          <a:xfrm>
            <a:off x="5970484" y="3374056"/>
            <a:ext cx="499870" cy="43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219" name="Стрелка вниз 218"/>
          <p:cNvSpPr/>
          <p:nvPr/>
        </p:nvSpPr>
        <p:spPr>
          <a:xfrm>
            <a:off x="6114678" y="3111748"/>
            <a:ext cx="240146" cy="252000"/>
          </a:xfrm>
          <a:prstGeom prst="downArrow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20" name="TextBox 219"/>
          <p:cNvSpPr txBox="1"/>
          <p:nvPr/>
        </p:nvSpPr>
        <p:spPr>
          <a:xfrm>
            <a:off x="6032320" y="3374056"/>
            <a:ext cx="370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ln>
                  <a:solidFill>
                    <a:schemeClr val="tx1"/>
                  </a:solidFill>
                </a:ln>
                <a:latin typeface="Georgia" panose="02040502050405020303" pitchFamily="18" charset="0"/>
              </a:rPr>
              <a:t>О</a:t>
            </a:r>
            <a:endParaRPr lang="en-US" sz="2400" b="1" i="1" dirty="0">
              <a:ln>
                <a:solidFill>
                  <a:schemeClr val="tx1"/>
                </a:solidFill>
              </a:ln>
              <a:latin typeface="Georgia" panose="02040502050405020303" pitchFamily="18" charset="0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801946" y="127322"/>
            <a:ext cx="11139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ШИФРУВАЛЬНИК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48"/>
          <a:stretch/>
        </p:blipFill>
        <p:spPr>
          <a:xfrm flipH="1">
            <a:off x="171326" y="2241686"/>
            <a:ext cx="1821755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7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9"/>
                  </p:tgtEl>
                </p:cond>
              </p:nextCondLst>
            </p:seq>
          </p:childTnLst>
        </p:cTn>
      </p:par>
    </p:tnLst>
    <p:bldLst>
      <p:bldP spid="77" grpId="0"/>
      <p:bldP spid="81" grpId="0"/>
      <p:bldP spid="85" grpId="0"/>
      <p:bldP spid="89" grpId="0"/>
      <p:bldP spid="93" grpId="0"/>
      <p:bldP spid="159" grpId="0"/>
      <p:bldP spid="163" grpId="0"/>
      <p:bldP spid="167" grpId="0"/>
      <p:bldP spid="208" grpId="0"/>
      <p:bldP spid="212" grpId="0"/>
      <p:bldP spid="216" grpId="0"/>
      <p:bldP spid="2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07164" y="373587"/>
            <a:ext cx="11283265" cy="199922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75504" y="509220"/>
            <a:ext cx="10696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Україна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досі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бореться</a:t>
            </a:r>
            <a:r>
              <a:rPr lang="ru-RU" sz="2400" b="1" dirty="0" smtClean="0">
                <a:latin typeface="Georgia" panose="02040502050405020303" pitchFamily="18" charset="0"/>
              </a:rPr>
              <a:t> за </a:t>
            </a:r>
            <a:r>
              <a:rPr lang="ru-RU" sz="2400" b="1" dirty="0" err="1" smtClean="0">
                <a:latin typeface="Georgia" panose="02040502050405020303" pitchFamily="18" charset="0"/>
              </a:rPr>
              <a:t>свій</a:t>
            </a:r>
            <a:r>
              <a:rPr lang="ru-RU" sz="2400" b="1" dirty="0" smtClean="0">
                <a:latin typeface="Georgia" panose="02040502050405020303" pitchFamily="18" charset="0"/>
              </a:rPr>
              <a:t> мир і </a:t>
            </a:r>
            <a:r>
              <a:rPr lang="ru-RU" sz="2400" b="1" dirty="0" err="1" smtClean="0">
                <a:latin typeface="Georgia" panose="02040502050405020303" pitchFamily="18" charset="0"/>
              </a:rPr>
              <a:t>незалежність</a:t>
            </a:r>
            <a:r>
              <a:rPr lang="ru-RU" sz="2400" b="1" dirty="0" smtClean="0">
                <a:latin typeface="Georgia" panose="02040502050405020303" pitchFamily="18" charset="0"/>
              </a:rPr>
              <a:t>. Ми </a:t>
            </a:r>
            <a:r>
              <a:rPr lang="ru-RU" sz="2400" b="1" dirty="0" err="1" smtClean="0">
                <a:latin typeface="Georgia" panose="02040502050405020303" pitchFamily="18" charset="0"/>
              </a:rPr>
              <a:t>бачимо</a:t>
            </a:r>
            <a:r>
              <a:rPr lang="ru-RU" sz="2400" b="1" dirty="0" smtClean="0">
                <a:latin typeface="Georgia" panose="02040502050405020303" pitchFamily="18" charset="0"/>
              </a:rPr>
              <a:t>, як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наші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воїни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тримають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оборону на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передовій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, як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українець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своєму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місці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робить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усе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можливе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для перемоги: </a:t>
            </a:r>
            <a:endParaRPr lang="ru-RU" sz="24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65" y="1648921"/>
            <a:ext cx="2591049" cy="188043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0" name="TextBox 9"/>
          <p:cNvSpPr txBox="1"/>
          <p:nvPr/>
        </p:nvSpPr>
        <p:spPr>
          <a:xfrm>
            <a:off x="682108" y="2173639"/>
            <a:ext cx="2341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ХТОСЬ ВОЮЄ 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108" y="3039966"/>
            <a:ext cx="3594964" cy="209676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6" name="TextBox 15"/>
          <p:cNvSpPr txBox="1"/>
          <p:nvPr/>
        </p:nvSpPr>
        <p:spPr>
          <a:xfrm>
            <a:off x="1535429" y="3488181"/>
            <a:ext cx="3248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ХТОСЬ</a:t>
            </a:r>
          </a:p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 ЛІКУЄ ПОРАНЕНИХ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851" y="3540366"/>
            <a:ext cx="3917126" cy="230851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8" name="TextBox 17"/>
          <p:cNvSpPr txBox="1"/>
          <p:nvPr/>
        </p:nvSpPr>
        <p:spPr>
          <a:xfrm>
            <a:off x="4633127" y="3975723"/>
            <a:ext cx="3445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ХТОСЬ ДОПОМАГАЄ ВОЛОНТЕРАМ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613" y="1910100"/>
            <a:ext cx="4946937" cy="275973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20" name="TextBox 19"/>
          <p:cNvSpPr txBox="1"/>
          <p:nvPr/>
        </p:nvSpPr>
        <p:spPr>
          <a:xfrm>
            <a:off x="7664312" y="2494763"/>
            <a:ext cx="35242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ХТОСЬ ПРАЦЮЄ ЧИ НАВЧАЄТЬСЯ, АБИ ЗМІЦНИТИ НАШУ ДЕРЖАВУ.</a:t>
            </a:r>
            <a:endParaRPr lang="en-US" sz="2400" b="1" dirty="0">
              <a:latin typeface="Georgia" panose="02040502050405020303" pitchFamily="18" charset="0"/>
            </a:endParaRPr>
          </a:p>
        </p:txBody>
      </p:sp>
      <p:pic>
        <p:nvPicPr>
          <p:cNvPr id="13" name="Объект 10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2" y="1524205"/>
            <a:ext cx="1227080" cy="1227080"/>
          </a:xfrm>
          <a:effectLst>
            <a:glow rad="127000">
              <a:schemeClr val="bg1"/>
            </a:glow>
          </a:effectLst>
        </p:spPr>
      </p:pic>
      <p:pic>
        <p:nvPicPr>
          <p:cNvPr id="14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1" y="3272652"/>
            <a:ext cx="1227080" cy="12270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1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165" y="3282141"/>
            <a:ext cx="1227080" cy="12270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2" name="Объект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651" y="2348792"/>
            <a:ext cx="1227080" cy="122708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6452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407164" y="373587"/>
            <a:ext cx="11283265" cy="131631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775504" y="509220"/>
            <a:ext cx="10696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Ми особливо </a:t>
            </a:r>
            <a:r>
              <a:rPr lang="ru-RU" sz="2400" b="1" dirty="0" err="1" smtClean="0">
                <a:latin typeface="Georgia" panose="02040502050405020303" pitchFamily="18" charset="0"/>
              </a:rPr>
              <a:t>гостро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відчуваємо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значення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цього</a:t>
            </a:r>
            <a:r>
              <a:rPr lang="ru-RU" sz="2400" b="1" dirty="0" smtClean="0">
                <a:latin typeface="Georgia" panose="02040502050405020303" pitchFamily="18" charset="0"/>
              </a:rPr>
              <a:t> свята, </a:t>
            </a:r>
            <a:r>
              <a:rPr lang="ru-RU" sz="2400" b="1" dirty="0" err="1" smtClean="0">
                <a:latin typeface="Georgia" panose="02040502050405020303" pitchFamily="18" charset="0"/>
              </a:rPr>
              <a:t>адже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знаємо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ціну</a:t>
            </a:r>
            <a:r>
              <a:rPr lang="ru-RU" sz="2400" b="1" dirty="0" smtClean="0">
                <a:latin typeface="Georgia" panose="02040502050405020303" pitchFamily="18" charset="0"/>
              </a:rPr>
              <a:t> миру не з </a:t>
            </a:r>
            <a:r>
              <a:rPr lang="ru-RU" sz="2400" b="1" dirty="0" err="1" smtClean="0">
                <a:latin typeface="Georgia" panose="02040502050405020303" pitchFamily="18" charset="0"/>
              </a:rPr>
              <a:t>книжок</a:t>
            </a:r>
            <a:r>
              <a:rPr lang="ru-RU" sz="2400" b="1" dirty="0" smtClean="0">
                <a:latin typeface="Georgia" panose="02040502050405020303" pitchFamily="18" charset="0"/>
              </a:rPr>
              <a:t> і не з </a:t>
            </a:r>
            <a:r>
              <a:rPr lang="ru-RU" sz="2400" b="1" dirty="0" err="1" smtClean="0">
                <a:latin typeface="Georgia" panose="02040502050405020303" pitchFamily="18" charset="0"/>
              </a:rPr>
              <a:t>історії</a:t>
            </a:r>
            <a:r>
              <a:rPr lang="ru-RU" sz="2400" b="1" dirty="0" smtClean="0">
                <a:latin typeface="Georgia" panose="02040502050405020303" pitchFamily="18" charset="0"/>
              </a:rPr>
              <a:t>, а з </a:t>
            </a:r>
            <a:r>
              <a:rPr lang="ru-RU" sz="2400" b="1" dirty="0" err="1" smtClean="0">
                <a:latin typeface="Georgia" panose="02040502050405020303" pitchFamily="18" charset="0"/>
              </a:rPr>
              <a:t>власного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життя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61" y="1331839"/>
            <a:ext cx="10229503" cy="245308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14" name="TextBox 13"/>
          <p:cNvSpPr txBox="1"/>
          <p:nvPr/>
        </p:nvSpPr>
        <p:spPr>
          <a:xfrm>
            <a:off x="4988688" y="1942200"/>
            <a:ext cx="6483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нас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чув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сирени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тривоги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бачив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новини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про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зруйновані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міста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знає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таке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тривога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близьких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3771011"/>
            <a:ext cx="9220691" cy="188772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128571" y="4007376"/>
            <a:ext cx="78696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latin typeface="Georgia" panose="02040502050405020303" pitchFamily="18" charset="0"/>
              </a:rPr>
              <a:t>Саме</a:t>
            </a:r>
            <a:r>
              <a:rPr lang="ru-RU" sz="2400" b="1" i="1" dirty="0" smtClean="0">
                <a:latin typeface="Georgia" panose="02040502050405020303" pitchFamily="18" charset="0"/>
              </a:rPr>
              <a:t> тому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Міжнародний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день миру для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України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сьогодні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— не просто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символічна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дата, а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щоденне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прагнення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і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боротьба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.</a:t>
            </a:r>
            <a:endParaRPr lang="ru-RU" sz="2400" b="1" i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616" y="2095500"/>
            <a:ext cx="4762500" cy="500699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421753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6" y="76357"/>
            <a:ext cx="12228051" cy="2192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1290" y="490359"/>
            <a:ext cx="10436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Georgia" panose="02040502050405020303" pitchFamily="18" charset="0"/>
              </a:rPr>
              <a:t>Мир для нас —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можливість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прокидатися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під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спів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птахів</a:t>
            </a:r>
            <a:r>
              <a:rPr lang="ru-RU" sz="2400" b="1" i="1" dirty="0" smtClean="0">
                <a:latin typeface="Georgia" panose="02040502050405020303" pitchFamily="18" charset="0"/>
              </a:rPr>
              <a:t>, а не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під</a:t>
            </a:r>
            <a:r>
              <a:rPr lang="ru-RU" sz="2400" b="1" i="1" dirty="0" smtClean="0">
                <a:latin typeface="Georgia" panose="02040502050405020303" pitchFamily="18" charset="0"/>
              </a:rPr>
              <a:t> звуки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вибухів</a:t>
            </a:r>
            <a:r>
              <a:rPr lang="ru-RU" sz="2400" b="1" i="1" dirty="0" smtClean="0">
                <a:latin typeface="Georgia" panose="02040502050405020303" pitchFamily="18" charset="0"/>
              </a:rPr>
              <a:t>,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ходити</a:t>
            </a:r>
            <a:r>
              <a:rPr lang="ru-RU" sz="2400" b="1" i="1" dirty="0" smtClean="0">
                <a:latin typeface="Georgia" panose="02040502050405020303" pitchFamily="18" charset="0"/>
              </a:rPr>
              <a:t> в школу без страху,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бачити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усмішки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батьків</a:t>
            </a:r>
            <a:r>
              <a:rPr lang="ru-RU" sz="2400" b="1" i="1" dirty="0" smtClean="0">
                <a:latin typeface="Georgia" panose="02040502050405020303" pitchFamily="18" charset="0"/>
              </a:rPr>
              <a:t> і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друзів</a:t>
            </a:r>
            <a:r>
              <a:rPr lang="ru-RU" sz="2400" b="1" i="1" dirty="0" smtClean="0">
                <a:latin typeface="Georgia" panose="02040502050405020303" pitchFamily="18" charset="0"/>
              </a:rPr>
              <a:t>. </a:t>
            </a:r>
            <a:endParaRPr lang="ru-RU" sz="2400" b="1" i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8865" y="1638152"/>
            <a:ext cx="9741819" cy="247086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8" name="TextBox 7"/>
          <p:cNvSpPr txBox="1"/>
          <p:nvPr/>
        </p:nvSpPr>
        <p:spPr>
          <a:xfrm>
            <a:off x="2673928" y="1979456"/>
            <a:ext cx="8039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latin typeface="Georgia" panose="02040502050405020303" pitchFamily="18" charset="0"/>
              </a:rPr>
              <a:t> те, </a:t>
            </a:r>
            <a:r>
              <a:rPr lang="ru-RU" sz="2400" b="1" dirty="0" err="1" smtClean="0">
                <a:latin typeface="Georgia" panose="02040502050405020303" pitchFamily="18" charset="0"/>
              </a:rPr>
              <a:t>чого</a:t>
            </a:r>
            <a:r>
              <a:rPr lang="ru-RU" sz="2400" b="1" dirty="0" smtClean="0">
                <a:latin typeface="Georgia" panose="02040502050405020303" pitchFamily="18" charset="0"/>
              </a:rPr>
              <a:t> зараз так </a:t>
            </a:r>
            <a:r>
              <a:rPr lang="ru-RU" sz="2400" b="1" dirty="0" err="1" smtClean="0">
                <a:latin typeface="Georgia" panose="02040502050405020303" pitchFamily="18" charset="0"/>
              </a:rPr>
              <a:t>чекає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українець</a:t>
            </a:r>
            <a:r>
              <a:rPr lang="ru-RU" sz="2400" b="1" dirty="0" smtClean="0">
                <a:latin typeface="Georgia" panose="02040502050405020303" pitchFamily="18" charset="0"/>
              </a:rPr>
              <a:t>, і те, за </a:t>
            </a:r>
            <a:r>
              <a:rPr lang="ru-RU" sz="2400" b="1" dirty="0" err="1" smtClean="0"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наші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захисники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платять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своїм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здоров’ям</a:t>
            </a:r>
            <a:r>
              <a:rPr lang="ru-RU" sz="2400" b="1" dirty="0" smtClean="0"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latin typeface="Georgia" panose="02040502050405020303" pitchFamily="18" charset="0"/>
              </a:rPr>
              <a:t>життям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640" y="2241626"/>
            <a:ext cx="4668359" cy="4668359"/>
          </a:xfrm>
          <a:effectLst>
            <a:glow rad="127000">
              <a:schemeClr val="bg1"/>
            </a:glo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172219"/>
            <a:ext cx="476250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271224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-41858"/>
            <a:ext cx="12192000" cy="6899858"/>
          </a:xfrm>
          <a:prstGeom prst="rect">
            <a:avLst/>
          </a:prstGeom>
          <a:solidFill>
            <a:schemeClr val="bg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42042" y="285530"/>
            <a:ext cx="10809491" cy="1540095"/>
          </a:xfrm>
          <a:prstGeom prst="roundRect">
            <a:avLst/>
          </a:prstGeom>
          <a:solidFill>
            <a:srgbClr val="426EBD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838200" y="365125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Ми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маємо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пам’ятати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перемога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і мир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починаються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з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нашої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єдності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підтримки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віри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 І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коли весь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світ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говорить про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цінність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миру, ми,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українці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можемо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впевнено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сказати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: 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870" y="1960562"/>
            <a:ext cx="1113983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МИ ЗНАЄМО, ЩО ТАКЕ СПРАВЖНЯ БОРОТЬБА ЗА ПРАВО ЖИТИ У ВІЛЬНІЙ І НЕЗАЛЕЖНІЙ ДЕРЖАВІ.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895" y="4051087"/>
            <a:ext cx="3050709" cy="3050709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556" y="3479386"/>
            <a:ext cx="2982331" cy="336654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2"/>
          <a:stretch/>
        </p:blipFill>
        <p:spPr>
          <a:xfrm>
            <a:off x="10035251" y="3447635"/>
            <a:ext cx="2156749" cy="349282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28796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265" y="207478"/>
            <a:ext cx="120192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Віднови</a:t>
            </a:r>
            <a:r>
              <a:rPr lang="ru-RU" sz="5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 </a:t>
            </a:r>
            <a:r>
              <a:rPr lang="ru-RU" sz="5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побажання</a:t>
            </a:r>
            <a:r>
              <a:rPr lang="ru-RU" sz="5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 миру «Хай буде мир»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0390" y="1307939"/>
            <a:ext cx="11565037" cy="5208608"/>
          </a:xfrm>
          <a:prstGeom prst="roundRect">
            <a:avLst/>
          </a:prstGeom>
          <a:ln w="5715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6245" y="1457968"/>
            <a:ext cx="51287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Хай буде мир </a:t>
            </a:r>
            <a:r>
              <a:rPr lang="ru-RU" sz="2200" b="1" dirty="0" err="1" smtClean="0">
                <a:latin typeface="Georgia" panose="02040502050405020303" pitchFamily="18" charset="0"/>
              </a:rPr>
              <a:t>віднині</a:t>
            </a:r>
            <a:r>
              <a:rPr lang="ru-RU" sz="2200" b="1" dirty="0" smtClean="0">
                <a:latin typeface="Georgia" panose="02040502050405020303" pitchFamily="18" charset="0"/>
              </a:rPr>
              <a:t> і </a:t>
            </a:r>
            <a:r>
              <a:rPr lang="ru-RU" sz="2200" b="1" dirty="0" err="1" smtClean="0">
                <a:latin typeface="Georgia" panose="02040502050405020303" pitchFamily="18" charset="0"/>
              </a:rPr>
              <a:t>довіку</a:t>
            </a:r>
            <a:r>
              <a:rPr lang="ru-RU" sz="2200" b="1" dirty="0" smtClean="0">
                <a:latin typeface="Georgia" panose="02040502050405020303" pitchFamily="18" charset="0"/>
              </a:rPr>
              <a:t>!</a:t>
            </a: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Хай буде мир й </a:t>
            </a:r>
            <a:r>
              <a:rPr lang="ru-RU" sz="2200" b="1" dirty="0" err="1" smtClean="0">
                <a:latin typeface="Georgia" panose="02040502050405020303" pitchFamily="18" charset="0"/>
              </a:rPr>
              <a:t>замовкнуть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війни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злі</a:t>
            </a:r>
            <a:r>
              <a:rPr lang="ru-RU" sz="2200" b="1" dirty="0" smtClean="0">
                <a:latin typeface="Georgia" panose="02040502050405020303" pitchFamily="18" charset="0"/>
              </a:rPr>
              <a:t>.</a:t>
            </a: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І </a:t>
            </a:r>
            <a:r>
              <a:rPr lang="ru-RU" sz="2200" b="1" dirty="0" err="1" smtClean="0">
                <a:latin typeface="Georgia" panose="02040502050405020303" pitchFamily="18" charset="0"/>
              </a:rPr>
              <a:t>сльози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щастя</a:t>
            </a:r>
            <a:r>
              <a:rPr lang="ru-RU" sz="2200" b="1" dirty="0" smtClean="0">
                <a:latin typeface="Georgia" panose="02040502050405020303" pitchFamily="18" charset="0"/>
              </a:rPr>
              <a:t> на </a:t>
            </a:r>
            <a:r>
              <a:rPr lang="ru-RU" sz="2200" b="1" dirty="0" err="1" smtClean="0">
                <a:latin typeface="Georgia" panose="02040502050405020303" pitchFamily="18" charset="0"/>
              </a:rPr>
              <a:t>своїх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обличчях</a:t>
            </a:r>
            <a:endParaRPr lang="ru-RU" sz="2200" b="1" dirty="0" smtClean="0">
              <a:latin typeface="Georgia" panose="02040502050405020303" pitchFamily="18" charset="0"/>
            </a:endParaRPr>
          </a:p>
          <a:p>
            <a:pPr algn="just"/>
            <a:r>
              <a:rPr lang="ru-RU" sz="2200" b="1" dirty="0" err="1" smtClean="0">
                <a:latin typeface="Georgia" panose="02040502050405020303" pitchFamily="18" charset="0"/>
              </a:rPr>
              <a:t>Відчують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всміхнені</a:t>
            </a:r>
            <a:r>
              <a:rPr lang="ru-RU" sz="2200" b="1" dirty="0" smtClean="0">
                <a:latin typeface="Georgia" panose="02040502050405020303" pitchFamily="18" charset="0"/>
              </a:rPr>
              <a:t>  </a:t>
            </a:r>
            <a:r>
              <a:rPr lang="ru-RU" sz="2200" b="1" dirty="0" err="1" smtClean="0">
                <a:latin typeface="Georgia" panose="02040502050405020303" pitchFamily="18" charset="0"/>
              </a:rPr>
              <a:t>усюди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матері</a:t>
            </a:r>
            <a:r>
              <a:rPr lang="ru-RU" sz="2200" b="1" dirty="0" smtClean="0">
                <a:latin typeface="Georgia" panose="02040502050405020303" pitchFamily="18" charset="0"/>
              </a:rPr>
              <a:t>.</a:t>
            </a: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10886" y="1457967"/>
            <a:ext cx="53771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 «Хай буде мир!»- </a:t>
            </a:r>
            <a:r>
              <a:rPr lang="ru-RU" sz="2200" b="1" dirty="0" err="1" smtClean="0">
                <a:latin typeface="Georgia" panose="02040502050405020303" pitchFamily="18" charset="0"/>
              </a:rPr>
              <a:t>звертаються</a:t>
            </a:r>
            <a:r>
              <a:rPr lang="ru-RU" sz="2200" b="1" dirty="0" smtClean="0">
                <a:latin typeface="Georgia" panose="02040502050405020303" pitchFamily="18" charset="0"/>
              </a:rPr>
              <a:t> до Бога,</a:t>
            </a:r>
          </a:p>
          <a:p>
            <a:pPr algn="just"/>
            <a:r>
              <a:rPr lang="ru-RU" sz="2200" b="1" dirty="0" err="1" smtClean="0">
                <a:latin typeface="Georgia" panose="02040502050405020303" pitchFamily="18" charset="0"/>
              </a:rPr>
              <a:t>Чоло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зросивши</a:t>
            </a:r>
            <a:r>
              <a:rPr lang="ru-RU" sz="2200" b="1" dirty="0" smtClean="0">
                <a:latin typeface="Georgia" panose="02040502050405020303" pitchFamily="18" charset="0"/>
              </a:rPr>
              <a:t> потом </a:t>
            </a:r>
            <a:r>
              <a:rPr lang="ru-RU" sz="2200" b="1" dirty="0" err="1" smtClean="0">
                <a:latin typeface="Georgia" panose="02040502050405020303" pitchFamily="18" charset="0"/>
              </a:rPr>
              <a:t>трударі</a:t>
            </a:r>
            <a:r>
              <a:rPr lang="ru-RU" sz="2200" b="1" dirty="0" smtClean="0">
                <a:latin typeface="Georgia" panose="02040502050405020303" pitchFamily="18" charset="0"/>
              </a:rPr>
              <a:t>,</a:t>
            </a:r>
          </a:p>
          <a:p>
            <a:pPr algn="just"/>
            <a:r>
              <a:rPr lang="ru-RU" sz="2200" b="1" dirty="0" err="1" smtClean="0">
                <a:latin typeface="Georgia" panose="02040502050405020303" pitchFamily="18" charset="0"/>
              </a:rPr>
              <a:t>Бо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хочуть</a:t>
            </a:r>
            <a:r>
              <a:rPr lang="ru-RU" sz="2200" b="1" dirty="0" smtClean="0">
                <a:latin typeface="Georgia" panose="02040502050405020303" pitchFamily="18" charset="0"/>
              </a:rPr>
              <a:t>, </a:t>
            </a:r>
            <a:r>
              <a:rPr lang="ru-RU" sz="2200" b="1" dirty="0" err="1" smtClean="0">
                <a:latin typeface="Georgia" panose="02040502050405020303" pitchFamily="18" charset="0"/>
              </a:rPr>
              <a:t>щоб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сміялись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дзвінко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діти</a:t>
            </a:r>
            <a:endParaRPr lang="ru-RU" sz="2200" b="1" dirty="0" smtClean="0">
              <a:latin typeface="Georgia" panose="02040502050405020303" pitchFamily="18" charset="0"/>
            </a:endParaRP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На </a:t>
            </a:r>
            <a:r>
              <a:rPr lang="ru-RU" sz="2200" b="1" dirty="0" err="1" smtClean="0">
                <a:latin typeface="Georgia" panose="02040502050405020303" pitchFamily="18" charset="0"/>
              </a:rPr>
              <a:t>нашій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древній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галицькій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землі</a:t>
            </a:r>
            <a:r>
              <a:rPr lang="ru-RU" sz="2200" b="1" dirty="0" smtClean="0">
                <a:latin typeface="Georgia" panose="02040502050405020303" pitchFamily="18" charset="0"/>
              </a:rPr>
              <a:t>.</a:t>
            </a:r>
          </a:p>
          <a:p>
            <a:pPr algn="just"/>
            <a:endParaRPr lang="ru-RU" sz="2200" b="1" dirty="0">
              <a:latin typeface="Georgia" panose="02040502050405020303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21032719">
            <a:off x="6289306" y="4178456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довіку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188829" y="1561990"/>
            <a:ext cx="1181824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26245" y="3814640"/>
            <a:ext cx="52652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Хай буде мир й </a:t>
            </a:r>
            <a:r>
              <a:rPr lang="ru-RU" sz="2200" b="1" dirty="0" err="1" smtClean="0">
                <a:latin typeface="Georgia" panose="02040502050405020303" pitchFamily="18" charset="0"/>
              </a:rPr>
              <a:t>замовкнуть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всі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гармати</a:t>
            </a:r>
            <a:r>
              <a:rPr lang="ru-RU" sz="2200" b="1" dirty="0" smtClean="0">
                <a:latin typeface="Georgia" panose="02040502050405020303" pitchFamily="18" charset="0"/>
              </a:rPr>
              <a:t>.</a:t>
            </a:r>
          </a:p>
          <a:p>
            <a:pPr algn="just"/>
            <a:r>
              <a:rPr lang="ru-RU" sz="2200" b="1" dirty="0" err="1" smtClean="0">
                <a:latin typeface="Georgia" panose="02040502050405020303" pitchFamily="18" charset="0"/>
              </a:rPr>
              <a:t>Доволі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крові</a:t>
            </a:r>
            <a:r>
              <a:rPr lang="ru-RU" sz="2200" b="1" dirty="0" smtClean="0">
                <a:latin typeface="Georgia" panose="02040502050405020303" pitchFamily="18" charset="0"/>
              </a:rPr>
              <a:t>, </a:t>
            </a:r>
            <a:r>
              <a:rPr lang="ru-RU" sz="2200" b="1" dirty="0" err="1" smtClean="0">
                <a:latin typeface="Georgia" panose="02040502050405020303" pitchFamily="18" charset="0"/>
              </a:rPr>
              <a:t>сліз</a:t>
            </a:r>
            <a:r>
              <a:rPr lang="ru-RU" sz="2200" b="1" dirty="0" smtClean="0">
                <a:latin typeface="Georgia" panose="02040502050405020303" pitchFamily="18" charset="0"/>
              </a:rPr>
              <a:t>, </a:t>
            </a:r>
            <a:r>
              <a:rPr lang="ru-RU" sz="2200" b="1" dirty="0" err="1" smtClean="0">
                <a:latin typeface="Georgia" panose="02040502050405020303" pitchFamily="18" charset="0"/>
              </a:rPr>
              <a:t>нещастя</a:t>
            </a:r>
            <a:r>
              <a:rPr lang="ru-RU" sz="2200" b="1" dirty="0" smtClean="0">
                <a:latin typeface="Georgia" panose="02040502050405020303" pitchFamily="18" charset="0"/>
              </a:rPr>
              <a:t> й </a:t>
            </a:r>
            <a:r>
              <a:rPr lang="ru-RU" sz="2200" b="1" dirty="0" err="1" smtClean="0">
                <a:latin typeface="Georgia" panose="02040502050405020303" pitchFamily="18" charset="0"/>
              </a:rPr>
              <a:t>бід</a:t>
            </a:r>
            <a:r>
              <a:rPr lang="ru-RU" sz="2200" b="1" dirty="0" smtClean="0">
                <a:latin typeface="Georgia" panose="02040502050405020303" pitchFamily="18" charset="0"/>
              </a:rPr>
              <a:t>…</a:t>
            </a: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Хай </a:t>
            </a:r>
            <a:r>
              <a:rPr lang="ru-RU" sz="2200" b="1" dirty="0" err="1" smtClean="0">
                <a:latin typeface="Georgia" panose="02040502050405020303" pitchFamily="18" charset="0"/>
              </a:rPr>
              <a:t>відпочине</a:t>
            </a:r>
            <a:r>
              <a:rPr lang="ru-RU" sz="2200" b="1" dirty="0" smtClean="0">
                <a:latin typeface="Georgia" panose="02040502050405020303" pitchFamily="18" charset="0"/>
              </a:rPr>
              <a:t>  </a:t>
            </a:r>
            <a:r>
              <a:rPr lang="ru-RU" sz="2200" b="1" dirty="0" err="1" smtClean="0">
                <a:latin typeface="Georgia" panose="02040502050405020303" pitchFamily="18" charset="0"/>
              </a:rPr>
              <a:t>змучений</a:t>
            </a:r>
            <a:r>
              <a:rPr lang="ru-RU" sz="2200" b="1" dirty="0" smtClean="0">
                <a:latin typeface="Georgia" panose="02040502050405020303" pitchFamily="18" charset="0"/>
              </a:rPr>
              <a:t> боями</a:t>
            </a:r>
          </a:p>
          <a:p>
            <a:pPr algn="just"/>
            <a:r>
              <a:rPr lang="ru-RU" sz="2200" b="1" dirty="0" smtClean="0">
                <a:latin typeface="Georgia" panose="02040502050405020303" pitchFamily="18" charset="0"/>
              </a:rPr>
              <a:t>До </a:t>
            </a:r>
            <a:r>
              <a:rPr lang="ru-RU" sz="2200" b="1" dirty="0" err="1" smtClean="0">
                <a:latin typeface="Georgia" panose="02040502050405020303" pitchFamily="18" charset="0"/>
              </a:rPr>
              <a:t>праці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звичний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чоловічий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рід</a:t>
            </a:r>
            <a:r>
              <a:rPr lang="ru-RU" sz="2200" b="1" dirty="0" smtClean="0"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 rot="21032719">
            <a:off x="10283688" y="3839389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війни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564301" y="2151702"/>
            <a:ext cx="1033005" cy="31902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 rot="21032719">
            <a:off x="7276672" y="4581390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щастя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654634" y="2529850"/>
            <a:ext cx="1181824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 rot="21032719">
            <a:off x="7990520" y="3766933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матері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42510" y="3542606"/>
            <a:ext cx="1181824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 rot="21032719">
            <a:off x="6177090" y="5338271"/>
            <a:ext cx="1642327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гармати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50521" y="4241306"/>
            <a:ext cx="1410557" cy="31405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 rot="21032719">
            <a:off x="8236370" y="5042032"/>
            <a:ext cx="171197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нещастя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4036765" y="4579800"/>
            <a:ext cx="1333888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 rot="21032719">
            <a:off x="8776932" y="5743839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рід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135959" y="5585316"/>
            <a:ext cx="685924" cy="335648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 rot="21032719">
            <a:off x="10239122" y="4507155"/>
            <a:ext cx="1507025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трударі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504333" y="2214193"/>
            <a:ext cx="1181824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 rot="21032719">
            <a:off x="10226496" y="5178928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діти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010886" y="2854533"/>
            <a:ext cx="833314" cy="324000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 rot="21032719">
            <a:off x="6852118" y="6214088"/>
            <a:ext cx="1417894" cy="45086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землі</a:t>
            </a:r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077738" y="3563652"/>
            <a:ext cx="1181824" cy="324683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39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21 </a:t>
            </a:r>
            <a:r>
              <a:rPr lang="ru-RU" sz="2400" b="1" dirty="0" err="1" smtClean="0">
                <a:latin typeface="Georgia" panose="02040502050405020303" pitchFamily="18" charset="0"/>
              </a:rPr>
              <a:t>вересня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9 </a:t>
            </a:r>
            <a:r>
              <a:rPr lang="ru-RU" sz="2400" b="1" dirty="0" err="1" smtClean="0">
                <a:latin typeface="Georgia" panose="02040502050405020303" pitchFamily="18" charset="0"/>
              </a:rPr>
              <a:t>травня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1 </a:t>
            </a:r>
            <a:r>
              <a:rPr lang="ru-RU" sz="2400" b="1" dirty="0" err="1" smtClean="0">
                <a:latin typeface="Georgia" panose="02040502050405020303" pitchFamily="18" charset="0"/>
              </a:rPr>
              <a:t>червня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2799" y="1960378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smtClean="0">
                <a:latin typeface="Georgia" panose="02040502050405020303" pitchFamily="18" charset="0"/>
              </a:rPr>
              <a:t>Коли </a:t>
            </a:r>
            <a:r>
              <a:rPr lang="ru-RU" sz="3000" b="1" dirty="0" err="1" smtClean="0">
                <a:latin typeface="Georgia" panose="02040502050405020303" pitchFamily="18" charset="0"/>
              </a:rPr>
              <a:t>світ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відзначає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Міжнародний</a:t>
            </a:r>
            <a:r>
              <a:rPr lang="ru-RU" sz="3000" b="1" dirty="0" smtClean="0">
                <a:latin typeface="Georgia" panose="02040502050405020303" pitchFamily="18" charset="0"/>
              </a:rPr>
              <a:t> день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24 </a:t>
            </a:r>
            <a:r>
              <a:rPr lang="ru-RU" sz="2400" b="1" dirty="0" err="1" smtClean="0">
                <a:latin typeface="Georgia" panose="02040502050405020303" pitchFamily="18" charset="0"/>
              </a:rPr>
              <a:t>серпня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33526" y="40652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5" name="Рисунок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309492" y="3726879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306355" y="491438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55" y="3667566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92" y="4867859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6540241" y="377340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8" y="3726879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537104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41" y="4869831"/>
            <a:ext cx="733587" cy="7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93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Червоний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Зелений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Білий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2799" y="1960378"/>
            <a:ext cx="81584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Який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колір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символізує</a:t>
            </a:r>
            <a:r>
              <a:rPr lang="ru-RU" sz="3000" b="1" dirty="0" smtClean="0">
                <a:latin typeface="Georgia" panose="02040502050405020303" pitchFamily="18" charset="0"/>
              </a:rPr>
              <a:t> мир?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Синій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33526" y="40652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1250455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18" y="485704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6540241" y="377340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8" y="3726879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537104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41" y="486983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5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1981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2000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1991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2799" y="1960378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smtClean="0">
                <a:latin typeface="Georgia" panose="02040502050405020303" pitchFamily="18" charset="0"/>
              </a:rPr>
              <a:t>У </a:t>
            </a:r>
            <a:r>
              <a:rPr lang="ru-RU" sz="3000" b="1" dirty="0" err="1" smtClean="0">
                <a:latin typeface="Georgia" panose="02040502050405020303" pitchFamily="18" charset="0"/>
              </a:rPr>
              <a:t>якому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році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було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започатковано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це</a:t>
            </a:r>
            <a:r>
              <a:rPr lang="ru-RU" sz="3000" b="1" dirty="0" smtClean="0">
                <a:latin typeface="Georgia" panose="02040502050405020303" pitchFamily="18" charset="0"/>
              </a:rPr>
              <a:t> свято?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1995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33526" y="40652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pic>
        <p:nvPicPr>
          <p:cNvPr id="5" name="Рисунок 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1309492" y="3726879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306355" y="491438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55" y="3667566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492" y="4867859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6540241" y="377340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8" y="3726879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537104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41" y="4869831"/>
            <a:ext cx="733587" cy="70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6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Піднімають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білий</a:t>
            </a:r>
            <a:r>
              <a:rPr lang="ru-RU" sz="2400" b="1" dirty="0" smtClean="0">
                <a:latin typeface="Georgia" panose="02040502050405020303" pitchFamily="18" charset="0"/>
              </a:rPr>
              <a:t> прапор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Використовують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лише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державні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прапори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Випускають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червоні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повітряні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кулі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123050" y="2043799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smtClean="0">
                <a:latin typeface="Georgia" panose="02040502050405020303" pitchFamily="18" charset="0"/>
              </a:rPr>
              <a:t>Як </a:t>
            </a:r>
            <a:r>
              <a:rPr lang="ru-RU" sz="3000" b="1" dirty="0" err="1" smtClean="0">
                <a:latin typeface="Georgia" panose="02040502050405020303" pitchFamily="18" charset="0"/>
              </a:rPr>
              <a:t>українці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символічно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виражають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прагнення</a:t>
            </a:r>
            <a:r>
              <a:rPr lang="ru-RU" sz="3000" b="1" dirty="0" smtClean="0">
                <a:latin typeface="Georgia" panose="02040502050405020303" pitchFamily="18" charset="0"/>
              </a:rPr>
              <a:t> до миру </a:t>
            </a:r>
            <a:r>
              <a:rPr lang="ru-RU" sz="3000" b="1" dirty="0" err="1" smtClean="0">
                <a:latin typeface="Georgia" panose="02040502050405020303" pitchFamily="18" charset="0"/>
              </a:rPr>
              <a:t>під</a:t>
            </a:r>
            <a:r>
              <a:rPr lang="ru-RU" sz="3000" b="1" dirty="0" smtClean="0">
                <a:latin typeface="Georgia" panose="02040502050405020303" pitchFamily="18" charset="0"/>
              </a:rPr>
              <a:t> час </a:t>
            </a:r>
            <a:r>
              <a:rPr lang="ru-RU" sz="3000" b="1" dirty="0" err="1" smtClean="0">
                <a:latin typeface="Georgia" panose="02040502050405020303" pitchFamily="18" charset="0"/>
              </a:rPr>
              <a:t>війни</a:t>
            </a:r>
            <a:r>
              <a:rPr lang="ru-RU" sz="3000" b="1" dirty="0" smtClean="0">
                <a:latin typeface="Georgia" panose="02040502050405020303" pitchFamily="18" charset="0"/>
              </a:rPr>
              <a:t>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Малюють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голубів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жовто-блакитні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серця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6349711" y="383741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74" y="377810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343274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1" y="4908658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ЮНЕСКО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Європейський</a:t>
            </a:r>
            <a:r>
              <a:rPr lang="ru-RU" sz="2400" b="1" dirty="0" smtClean="0">
                <a:latin typeface="Georgia" panose="02040502050405020303" pitchFamily="18" charset="0"/>
              </a:rPr>
              <a:t> Союз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ООН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2799" y="1960378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Хто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заснував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Міжнародний</a:t>
            </a:r>
            <a:r>
              <a:rPr lang="ru-RU" sz="3000" b="1" dirty="0" smtClean="0">
                <a:latin typeface="Georgia" panose="02040502050405020303" pitchFamily="18" charset="0"/>
              </a:rPr>
              <a:t> день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Червоний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Хрест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33526" y="40652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1250455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18" y="485704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6540241" y="377340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8" y="3726879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537104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41" y="486983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5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«</a:t>
            </a:r>
            <a:r>
              <a:rPr lang="ru-RU" sz="2400" b="1" dirty="0" err="1" smtClean="0">
                <a:latin typeface="Georgia" panose="02040502050405020303" pitchFamily="18" charset="0"/>
              </a:rPr>
              <a:t>Іліада</a:t>
            </a:r>
            <a:r>
              <a:rPr lang="ru-RU" sz="2400" b="1" dirty="0" smtClean="0">
                <a:latin typeface="Georgia" panose="02040502050405020303" pitchFamily="18" charset="0"/>
              </a:rPr>
              <a:t>»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«</a:t>
            </a:r>
            <a:r>
              <a:rPr lang="ru-RU" sz="2400" b="1" dirty="0" err="1" smtClean="0">
                <a:latin typeface="Georgia" panose="02040502050405020303" pitchFamily="18" charset="0"/>
              </a:rPr>
              <a:t>Одіссея</a:t>
            </a:r>
            <a:r>
              <a:rPr lang="ru-RU" sz="2400" b="1" dirty="0" smtClean="0">
                <a:latin typeface="Georgia" panose="02040502050405020303" pitchFamily="18" charset="0"/>
              </a:rPr>
              <a:t>»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«</a:t>
            </a:r>
            <a:r>
              <a:rPr lang="ru-RU" sz="2400" b="1" dirty="0" err="1" smtClean="0">
                <a:latin typeface="Georgia" panose="02040502050405020303" pitchFamily="18" charset="0"/>
              </a:rPr>
              <a:t>Біблія</a:t>
            </a:r>
            <a:r>
              <a:rPr lang="ru-RU" sz="2400" b="1" dirty="0" smtClean="0">
                <a:latin typeface="Georgia" panose="02040502050405020303" pitchFamily="18" charset="0"/>
              </a:rPr>
              <a:t>»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2799" y="1960378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smtClean="0">
                <a:latin typeface="Georgia" panose="02040502050405020303" pitchFamily="18" charset="0"/>
              </a:rPr>
              <a:t>У </a:t>
            </a:r>
            <a:r>
              <a:rPr lang="ru-RU" sz="3000" b="1" dirty="0" err="1" smtClean="0">
                <a:latin typeface="Georgia" panose="02040502050405020303" pitchFamily="18" charset="0"/>
              </a:rPr>
              <a:t>якій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книзі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вперше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з’являється</a:t>
            </a:r>
            <a:r>
              <a:rPr lang="ru-RU" sz="3000" b="1" dirty="0" smtClean="0">
                <a:latin typeface="Georgia" panose="02040502050405020303" pitchFamily="18" charset="0"/>
              </a:rPr>
              <a:t> образ голуба з маслиновою </a:t>
            </a:r>
            <a:r>
              <a:rPr lang="ru-RU" sz="3000" b="1" dirty="0" err="1" smtClean="0">
                <a:latin typeface="Georgia" panose="02040502050405020303" pitchFamily="18" charset="0"/>
              </a:rPr>
              <a:t>гілкою</a:t>
            </a:r>
            <a:r>
              <a:rPr lang="ru-RU" sz="3000" b="1" dirty="0" smtClean="0">
                <a:latin typeface="Georgia" panose="02040502050405020303" pitchFamily="18" charset="0"/>
              </a:rPr>
              <a:t>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«</a:t>
            </a:r>
            <a:r>
              <a:rPr lang="ru-RU" sz="2400" b="1" dirty="0" err="1" smtClean="0">
                <a:latin typeface="Georgia" panose="02040502050405020303" pitchFamily="18" charset="0"/>
              </a:rPr>
              <a:t>Кобзар</a:t>
            </a:r>
            <a:r>
              <a:rPr lang="ru-RU" sz="2400" b="1" dirty="0" smtClean="0">
                <a:latin typeface="Georgia" panose="02040502050405020303" pitchFamily="18" charset="0"/>
              </a:rPr>
              <a:t>»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33526" y="40652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1250455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018" y="485704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6540241" y="3773403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378" y="3726879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537104" y="491635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41" y="486983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Лелека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Ластівка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Синиця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016792" y="2160237"/>
            <a:ext cx="81584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Який</a:t>
            </a:r>
            <a:r>
              <a:rPr lang="ru-RU" sz="3000" b="1" dirty="0" smtClean="0">
                <a:latin typeface="Georgia" panose="02040502050405020303" pitchFamily="18" charset="0"/>
              </a:rPr>
              <a:t> птах став символом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Голуб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6349711" y="383741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74" y="377810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343274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1" y="4908658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Квітку</a:t>
            </a:r>
            <a:r>
              <a:rPr lang="ru-RU" sz="2400" b="1" dirty="0" smtClean="0">
                <a:latin typeface="Georgia" panose="02040502050405020303" pitchFamily="18" charset="0"/>
              </a:rPr>
              <a:t> ромашки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Гілочку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маслини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Гілочку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калини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51341" y="2144018"/>
            <a:ext cx="81584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Що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тримає</a:t>
            </a:r>
            <a:r>
              <a:rPr lang="ru-RU" sz="3000" b="1" dirty="0" smtClean="0">
                <a:latin typeface="Georgia" panose="02040502050405020303" pitchFamily="18" charset="0"/>
              </a:rPr>
              <a:t> в </a:t>
            </a:r>
            <a:r>
              <a:rPr lang="ru-RU" sz="3000" b="1" dirty="0" err="1" smtClean="0">
                <a:latin typeface="Georgia" panose="02040502050405020303" pitchFamily="18" charset="0"/>
              </a:rPr>
              <a:t>дзьобі</a:t>
            </a:r>
            <a:r>
              <a:rPr lang="ru-RU" sz="3000" b="1" dirty="0" smtClean="0">
                <a:latin typeface="Georgia" panose="02040502050405020303" pitchFamily="18" charset="0"/>
              </a:rPr>
              <a:t> голуб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Стеблину </a:t>
            </a:r>
            <a:r>
              <a:rPr lang="ru-RU" sz="2400" b="1" dirty="0" err="1" smtClean="0">
                <a:latin typeface="Georgia" panose="02040502050405020303" pitchFamily="18" charset="0"/>
              </a:rPr>
              <a:t>пшениці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6719354" y="4921466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917" y="4862153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712917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54" y="372068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7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Проведення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святкових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концертів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Святкування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культурної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спадщини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Підписання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угод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між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країнами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06339" y="2020395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Що</a:t>
            </a:r>
            <a:r>
              <a:rPr lang="ru-RU" sz="3000" b="1" dirty="0" smtClean="0">
                <a:latin typeface="Georgia" panose="02040502050405020303" pitchFamily="18" charset="0"/>
              </a:rPr>
              <a:t> є головною метою </a:t>
            </a:r>
            <a:r>
              <a:rPr lang="ru-RU" sz="3000" b="1" dirty="0" err="1" smtClean="0">
                <a:latin typeface="Georgia" panose="02040502050405020303" pitchFamily="18" charset="0"/>
              </a:rPr>
              <a:t>Міжнародного</a:t>
            </a:r>
            <a:r>
              <a:rPr lang="ru-RU" sz="3000" b="1" dirty="0" smtClean="0">
                <a:latin typeface="Georgia" panose="02040502050405020303" pitchFamily="18" charset="0"/>
              </a:rPr>
              <a:t> дня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Заклик</a:t>
            </a:r>
            <a:r>
              <a:rPr lang="ru-RU" sz="2200" b="1" dirty="0" smtClean="0">
                <a:latin typeface="Georgia" panose="02040502050405020303" pitchFamily="18" charset="0"/>
              </a:rPr>
              <a:t> до </a:t>
            </a:r>
            <a:r>
              <a:rPr lang="ru-RU" sz="2200" b="1" dirty="0" err="1" smtClean="0">
                <a:latin typeface="Georgia" panose="02040502050405020303" pitchFamily="18" charset="0"/>
              </a:rPr>
              <a:t>єдності</a:t>
            </a:r>
            <a:r>
              <a:rPr lang="ru-RU" sz="2200" b="1" dirty="0" smtClean="0">
                <a:latin typeface="Georgia" panose="02040502050405020303" pitchFamily="18" charset="0"/>
              </a:rPr>
              <a:t> та </a:t>
            </a:r>
            <a:r>
              <a:rPr lang="ru-RU" sz="2200" b="1" dirty="0" err="1" smtClean="0">
                <a:latin typeface="Georgia" panose="02040502050405020303" pitchFamily="18" charset="0"/>
              </a:rPr>
              <a:t>припинення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насильства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200" dirty="0"/>
          </a:p>
        </p:txBody>
      </p:sp>
      <p:sp>
        <p:nvSpPr>
          <p:cNvPr id="2" name="Овал 1"/>
          <p:cNvSpPr/>
          <p:nvPr/>
        </p:nvSpPr>
        <p:spPr>
          <a:xfrm>
            <a:off x="6349711" y="383741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74" y="377810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343274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1" y="4908658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6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Вінсент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ван</a:t>
            </a:r>
            <a:r>
              <a:rPr lang="ru-RU" sz="2400" b="1" dirty="0" smtClean="0">
                <a:latin typeface="Georgia" panose="02040502050405020303" pitchFamily="18" charset="0"/>
              </a:rPr>
              <a:t> Гог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Пабло </a:t>
            </a:r>
            <a:r>
              <a:rPr lang="ru-RU" sz="2400" b="1" dirty="0" err="1" smtClean="0">
                <a:latin typeface="Georgia" panose="02040502050405020303" pitchFamily="18" charset="0"/>
              </a:rPr>
              <a:t>Пікассо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Леонардо да </a:t>
            </a:r>
            <a:r>
              <a:rPr lang="ru-RU" sz="2400" b="1" dirty="0" err="1" smtClean="0">
                <a:latin typeface="Georgia" panose="02040502050405020303" pitchFamily="18" charset="0"/>
              </a:rPr>
              <a:t>Вінчі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06339" y="1902345"/>
            <a:ext cx="8158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Хто</a:t>
            </a:r>
            <a:r>
              <a:rPr lang="ru-RU" sz="3000" b="1" dirty="0" smtClean="0">
                <a:latin typeface="Georgia" panose="02040502050405020303" pitchFamily="18" charset="0"/>
              </a:rPr>
              <a:t> з </a:t>
            </a:r>
            <a:r>
              <a:rPr lang="ru-RU" sz="3000" b="1" dirty="0" err="1" smtClean="0">
                <a:latin typeface="Georgia" panose="02040502050405020303" pitchFamily="18" charset="0"/>
              </a:rPr>
              <a:t>відомих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художників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зробив</a:t>
            </a:r>
            <a:r>
              <a:rPr lang="ru-RU" sz="3000" b="1" dirty="0" smtClean="0">
                <a:latin typeface="Georgia" panose="02040502050405020303" pitchFamily="18" charset="0"/>
              </a:rPr>
              <a:t> символ голуба миру </a:t>
            </a:r>
            <a:r>
              <a:rPr lang="ru-RU" sz="3000" b="1" dirty="0" err="1" smtClean="0">
                <a:latin typeface="Georgia" panose="02040502050405020303" pitchFamily="18" charset="0"/>
              </a:rPr>
              <a:t>популярним</a:t>
            </a:r>
            <a:r>
              <a:rPr lang="ru-RU" sz="3000" b="1" dirty="0" smtClean="0">
                <a:latin typeface="Georgia" panose="02040502050405020303" pitchFamily="18" charset="0"/>
              </a:rPr>
              <a:t> у ХХ </a:t>
            </a:r>
            <a:r>
              <a:rPr lang="ru-RU" sz="3000" b="1" dirty="0" err="1" smtClean="0">
                <a:latin typeface="Georgia" panose="02040502050405020303" pitchFamily="18" charset="0"/>
              </a:rPr>
              <a:t>столітті</a:t>
            </a:r>
            <a:r>
              <a:rPr lang="ru-RU" sz="3000" b="1" dirty="0" smtClean="0">
                <a:latin typeface="Georgia" panose="02040502050405020303" pitchFamily="18" charset="0"/>
              </a:rPr>
              <a:t>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Сальвадор </a:t>
            </a:r>
            <a:r>
              <a:rPr lang="ru-RU" sz="2400" b="1" dirty="0" err="1" smtClean="0">
                <a:latin typeface="Georgia" panose="02040502050405020303" pitchFamily="18" charset="0"/>
              </a:rPr>
              <a:t>Далі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6719354" y="4921466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917" y="4862153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712917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54" y="372068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69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Створювати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конфлікти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Ігнорувати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проблеми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Georgia" panose="02040502050405020303" pitchFamily="18" charset="0"/>
              </a:rPr>
              <a:t>Не </a:t>
            </a:r>
            <a:r>
              <a:rPr lang="ru-RU" sz="2200" b="1" dirty="0" err="1" smtClean="0">
                <a:latin typeface="Georgia" panose="02040502050405020303" pitchFamily="18" charset="0"/>
              </a:rPr>
              <a:t>спілкуватися</a:t>
            </a:r>
            <a:r>
              <a:rPr lang="ru-RU" sz="2200" b="1" dirty="0" smtClean="0">
                <a:latin typeface="Georgia" panose="02040502050405020303" pitchFamily="18" charset="0"/>
              </a:rPr>
              <a:t> з </a:t>
            </a:r>
            <a:r>
              <a:rPr lang="ru-RU" sz="2200" b="1" dirty="0" err="1" smtClean="0">
                <a:latin typeface="Georgia" panose="02040502050405020303" pitchFamily="18" charset="0"/>
              </a:rPr>
              <a:t>сусідами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06339" y="2020395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Що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кожен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із</a:t>
            </a:r>
            <a:r>
              <a:rPr lang="ru-RU" sz="3000" b="1" dirty="0" smtClean="0">
                <a:latin typeface="Georgia" panose="02040502050405020303" pitchFamily="18" charset="0"/>
              </a:rPr>
              <a:t> нас </a:t>
            </a:r>
            <a:r>
              <a:rPr lang="ru-RU" sz="3000" b="1" dirty="0" err="1" smtClean="0">
                <a:latin typeface="Georgia" panose="02040502050405020303" pitchFamily="18" charset="0"/>
              </a:rPr>
              <a:t>може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зробити</a:t>
            </a:r>
            <a:r>
              <a:rPr lang="ru-RU" sz="3000" b="1" dirty="0" smtClean="0">
                <a:latin typeface="Georgia" panose="02040502050405020303" pitchFamily="18" charset="0"/>
              </a:rPr>
              <a:t> для миру?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 smtClean="0">
                <a:latin typeface="Georgia" panose="02040502050405020303" pitchFamily="18" charset="0"/>
              </a:rPr>
              <a:t>Допомагати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r>
              <a:rPr lang="ru-RU" sz="2200" b="1" dirty="0" err="1" smtClean="0">
                <a:latin typeface="Georgia" panose="02040502050405020303" pitchFamily="18" charset="0"/>
              </a:rPr>
              <a:t>іншим</a:t>
            </a:r>
            <a:r>
              <a:rPr lang="ru-RU" sz="2200" b="1" dirty="0" smtClean="0">
                <a:latin typeface="Georgia" panose="02040502050405020303" pitchFamily="18" charset="0"/>
              </a:rPr>
              <a:t> і бути </a:t>
            </a:r>
            <a:r>
              <a:rPr lang="ru-RU" sz="2200" b="1" dirty="0" err="1" smtClean="0">
                <a:latin typeface="Georgia" panose="02040502050405020303" pitchFamily="18" charset="0"/>
              </a:rPr>
              <a:t>толерантним</a:t>
            </a:r>
            <a:r>
              <a:rPr lang="ru-RU" sz="2200" b="1" dirty="0" smtClean="0">
                <a:latin typeface="Georgia" panose="02040502050405020303" pitchFamily="18" charset="0"/>
              </a:rPr>
              <a:t> </a:t>
            </a:r>
            <a:endParaRPr lang="en-US" sz="22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200" dirty="0"/>
          </a:p>
        </p:txBody>
      </p:sp>
      <p:sp>
        <p:nvSpPr>
          <p:cNvPr id="2" name="Овал 1"/>
          <p:cNvSpPr/>
          <p:nvPr/>
        </p:nvSpPr>
        <p:spPr>
          <a:xfrm>
            <a:off x="6349711" y="383741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274" y="3778102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343274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11" y="4908658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5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Интерактивная доска INTBOARD UT-TBI82X 10123000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gallery-ima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13053" y="3877799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Артисти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910172" y="5042477"/>
            <a:ext cx="4183930" cy="878019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Волонтери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військові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713053" y="5070434"/>
            <a:ext cx="4206218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Водії</a:t>
            </a:r>
            <a:r>
              <a:rPr lang="ru-RU" sz="2400" b="1" dirty="0" smtClean="0">
                <a:latin typeface="Georgia" panose="02040502050405020303" pitchFamily="18" charset="0"/>
              </a:rPr>
              <a:t> маршруток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54163" y="1811345"/>
            <a:ext cx="9262768" cy="1619553"/>
          </a:xfrm>
          <a:prstGeom prst="roundRect">
            <a:avLst/>
          </a:prstGeom>
          <a:ln w="28575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06339" y="1991513"/>
            <a:ext cx="8158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 err="1" smtClean="0">
                <a:latin typeface="Georgia" panose="02040502050405020303" pitchFamily="18" charset="0"/>
              </a:rPr>
              <a:t>Хто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3000" b="1" dirty="0" smtClean="0">
                <a:latin typeface="Georgia" panose="02040502050405020303" pitchFamily="18" charset="0"/>
              </a:rPr>
              <a:t> є </a:t>
            </a:r>
            <a:r>
              <a:rPr lang="ru-RU" sz="3000" b="1" dirty="0" err="1" smtClean="0">
                <a:latin typeface="Georgia" panose="02040502050405020303" pitchFamily="18" charset="0"/>
              </a:rPr>
              <a:t>найбільшими</a:t>
            </a:r>
            <a:r>
              <a:rPr lang="ru-RU" sz="3000" b="1" dirty="0" smtClean="0">
                <a:latin typeface="Georgia" panose="02040502050405020303" pitchFamily="18" charset="0"/>
              </a:rPr>
              <a:t> </a:t>
            </a:r>
            <a:r>
              <a:rPr lang="ru-RU" sz="3000" b="1" dirty="0" err="1" smtClean="0">
                <a:latin typeface="Georgia" panose="02040502050405020303" pitchFamily="18" charset="0"/>
              </a:rPr>
              <a:t>творцями</a:t>
            </a:r>
            <a:r>
              <a:rPr lang="ru-RU" sz="3000" b="1" dirty="0" smtClean="0">
                <a:latin typeface="Georgia" panose="02040502050405020303" pitchFamily="18" charset="0"/>
              </a:rPr>
              <a:t> миру в </a:t>
            </a:r>
            <a:r>
              <a:rPr lang="ru-RU" sz="3000" b="1" dirty="0" err="1" smtClean="0">
                <a:latin typeface="Georgia" panose="02040502050405020303" pitchFamily="18" charset="0"/>
              </a:rPr>
              <a:t>Україні</a:t>
            </a:r>
            <a:r>
              <a:rPr lang="ru-RU" sz="3000" b="1" dirty="0" smtClean="0">
                <a:latin typeface="Georgia" panose="02040502050405020303" pitchFamily="18" charset="0"/>
              </a:rPr>
              <a:t>?</a:t>
            </a:r>
            <a:endParaRPr lang="ru-RU" sz="3000" b="1" dirty="0"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47928" y="3877799"/>
            <a:ext cx="4246174" cy="873760"/>
          </a:xfrm>
          <a:prstGeom prst="roundRect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Туристи</a:t>
            </a:r>
            <a:endParaRPr lang="en-US" sz="2400" dirty="0"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33046" y="87258"/>
            <a:ext cx="890500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eorgia" panose="02040502050405020303" pitchFamily="18" charset="0"/>
              </a:rPr>
              <a:t>ВІКТОРИНА</a:t>
            </a:r>
            <a:endParaRPr lang="ru-RU" sz="10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2027" y="524699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2" name="Овал 1"/>
          <p:cNvSpPr/>
          <p:nvPr/>
        </p:nvSpPr>
        <p:spPr>
          <a:xfrm>
            <a:off x="6471660" y="4955336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Овал 22"/>
          <p:cNvSpPr/>
          <p:nvPr/>
        </p:nvSpPr>
        <p:spPr>
          <a:xfrm>
            <a:off x="1278742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223" y="4896023"/>
            <a:ext cx="819995" cy="66213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3720681"/>
            <a:ext cx="733587" cy="700602"/>
          </a:xfrm>
          <a:prstGeom prst="rect">
            <a:avLst/>
          </a:prstGeom>
        </p:spPr>
      </p:pic>
      <p:sp>
        <p:nvSpPr>
          <p:cNvPr id="26" name="Овал 25"/>
          <p:cNvSpPr/>
          <p:nvPr/>
        </p:nvSpPr>
        <p:spPr>
          <a:xfrm>
            <a:off x="1278742" y="4955182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79" y="4908658"/>
            <a:ext cx="733587" cy="700602"/>
          </a:xfrm>
          <a:prstGeom prst="rect">
            <a:avLst/>
          </a:prstGeom>
        </p:spPr>
      </p:pic>
      <p:sp>
        <p:nvSpPr>
          <p:cNvPr id="28" name="Овал 27"/>
          <p:cNvSpPr/>
          <p:nvPr/>
        </p:nvSpPr>
        <p:spPr>
          <a:xfrm>
            <a:off x="6712917" y="3767205"/>
            <a:ext cx="701773" cy="61149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054" y="3720681"/>
            <a:ext cx="733587" cy="700602"/>
          </a:xfrm>
          <a:prstGeom prst="rect">
            <a:avLst/>
          </a:prstGeom>
        </p:spPr>
      </p:pic>
      <p:pic>
        <p:nvPicPr>
          <p:cNvPr id="22" name="Рисунок 2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2" y="106315"/>
            <a:ext cx="2022328" cy="227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9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9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265" y="207478"/>
            <a:ext cx="1201927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Віднови</a:t>
            </a:r>
            <a:r>
              <a:rPr lang="ru-RU" sz="5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 </a:t>
            </a:r>
            <a:r>
              <a:rPr lang="ru-RU" sz="5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прислів’я</a:t>
            </a:r>
            <a:endParaRPr lang="ru-RU" sz="50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1115094" y="1143167"/>
            <a:ext cx="4953966" cy="919374"/>
          </a:xfrm>
          <a:custGeom>
            <a:avLst/>
            <a:gdLst>
              <a:gd name="connsiteX0" fmla="*/ 4953966 w 4953966"/>
              <a:gd name="connsiteY0" fmla="*/ 0 h 1423686"/>
              <a:gd name="connsiteX1" fmla="*/ 4953966 w 4953966"/>
              <a:gd name="connsiteY1" fmla="*/ 1423685 h 1423686"/>
              <a:gd name="connsiteX2" fmla="*/ 4953965 w 4953966"/>
              <a:gd name="connsiteY2" fmla="*/ 1423685 h 1423686"/>
              <a:gd name="connsiteX3" fmla="*/ 4953965 w 4953966"/>
              <a:gd name="connsiteY3" fmla="*/ 1 h 1423686"/>
              <a:gd name="connsiteX4" fmla="*/ 0 w 4953966"/>
              <a:gd name="connsiteY4" fmla="*/ 0 h 1423686"/>
              <a:gd name="connsiteX5" fmla="*/ 4953965 w 4953966"/>
              <a:gd name="connsiteY5" fmla="*/ 0 h 1423686"/>
              <a:gd name="connsiteX6" fmla="*/ 4953965 w 4953966"/>
              <a:gd name="connsiteY6" fmla="*/ 1 h 1423686"/>
              <a:gd name="connsiteX7" fmla="*/ 3761775 w 4953966"/>
              <a:gd name="connsiteY7" fmla="*/ 711842 h 1423686"/>
              <a:gd name="connsiteX8" fmla="*/ 4953965 w 4953966"/>
              <a:gd name="connsiteY8" fmla="*/ 1423685 h 1423686"/>
              <a:gd name="connsiteX9" fmla="*/ 4953965 w 4953966"/>
              <a:gd name="connsiteY9" fmla="*/ 1423686 h 1423686"/>
              <a:gd name="connsiteX10" fmla="*/ 0 w 4953966"/>
              <a:gd name="connsiteY10" fmla="*/ 1423686 h 142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53966" h="1423686">
                <a:moveTo>
                  <a:pt x="4953966" y="0"/>
                </a:moveTo>
                <a:lnTo>
                  <a:pt x="4953966" y="1423685"/>
                </a:lnTo>
                <a:lnTo>
                  <a:pt x="4953965" y="1423685"/>
                </a:lnTo>
                <a:lnTo>
                  <a:pt x="4953965" y="1"/>
                </a:lnTo>
                <a:close/>
                <a:moveTo>
                  <a:pt x="0" y="0"/>
                </a:moveTo>
                <a:lnTo>
                  <a:pt x="4953965" y="0"/>
                </a:lnTo>
                <a:lnTo>
                  <a:pt x="4953965" y="1"/>
                </a:lnTo>
                <a:lnTo>
                  <a:pt x="3761775" y="711842"/>
                </a:lnTo>
                <a:lnTo>
                  <a:pt x="4953965" y="1423685"/>
                </a:lnTo>
                <a:lnTo>
                  <a:pt x="4953965" y="1423686"/>
                </a:lnTo>
                <a:lnTo>
                  <a:pt x="0" y="1423686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98494" y="1093028"/>
            <a:ext cx="3958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 Дружно за мир стояти  —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1115094" y="2340939"/>
            <a:ext cx="4953966" cy="919374"/>
          </a:xfrm>
          <a:custGeom>
            <a:avLst/>
            <a:gdLst>
              <a:gd name="connsiteX0" fmla="*/ 4953966 w 4953966"/>
              <a:gd name="connsiteY0" fmla="*/ 0 h 1423686"/>
              <a:gd name="connsiteX1" fmla="*/ 4953966 w 4953966"/>
              <a:gd name="connsiteY1" fmla="*/ 1423685 h 1423686"/>
              <a:gd name="connsiteX2" fmla="*/ 4953965 w 4953966"/>
              <a:gd name="connsiteY2" fmla="*/ 1423685 h 1423686"/>
              <a:gd name="connsiteX3" fmla="*/ 4953965 w 4953966"/>
              <a:gd name="connsiteY3" fmla="*/ 1 h 1423686"/>
              <a:gd name="connsiteX4" fmla="*/ 0 w 4953966"/>
              <a:gd name="connsiteY4" fmla="*/ 0 h 1423686"/>
              <a:gd name="connsiteX5" fmla="*/ 4953965 w 4953966"/>
              <a:gd name="connsiteY5" fmla="*/ 0 h 1423686"/>
              <a:gd name="connsiteX6" fmla="*/ 4953965 w 4953966"/>
              <a:gd name="connsiteY6" fmla="*/ 1 h 1423686"/>
              <a:gd name="connsiteX7" fmla="*/ 3761775 w 4953966"/>
              <a:gd name="connsiteY7" fmla="*/ 711842 h 1423686"/>
              <a:gd name="connsiteX8" fmla="*/ 4953965 w 4953966"/>
              <a:gd name="connsiteY8" fmla="*/ 1423685 h 1423686"/>
              <a:gd name="connsiteX9" fmla="*/ 4953965 w 4953966"/>
              <a:gd name="connsiteY9" fmla="*/ 1423686 h 1423686"/>
              <a:gd name="connsiteX10" fmla="*/ 0 w 4953966"/>
              <a:gd name="connsiteY10" fmla="*/ 1423686 h 142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53966" h="1423686">
                <a:moveTo>
                  <a:pt x="4953966" y="0"/>
                </a:moveTo>
                <a:lnTo>
                  <a:pt x="4953966" y="1423685"/>
                </a:lnTo>
                <a:lnTo>
                  <a:pt x="4953965" y="1423685"/>
                </a:lnTo>
                <a:lnTo>
                  <a:pt x="4953965" y="1"/>
                </a:lnTo>
                <a:close/>
                <a:moveTo>
                  <a:pt x="0" y="0"/>
                </a:moveTo>
                <a:lnTo>
                  <a:pt x="4953965" y="0"/>
                </a:lnTo>
                <a:lnTo>
                  <a:pt x="4953965" y="1"/>
                </a:lnTo>
                <a:lnTo>
                  <a:pt x="3761775" y="711842"/>
                </a:lnTo>
                <a:lnTo>
                  <a:pt x="4953965" y="1423685"/>
                </a:lnTo>
                <a:lnTo>
                  <a:pt x="4953965" y="1423686"/>
                </a:lnTo>
                <a:lnTo>
                  <a:pt x="0" y="1423686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198494" y="2290800"/>
            <a:ext cx="3958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Миром дорожити </a:t>
            </a:r>
          </a:p>
          <a:p>
            <a:pPr algn="ctr"/>
            <a:r>
              <a:rPr lang="uk-UA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– 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1115094" y="4648683"/>
            <a:ext cx="4953966" cy="919374"/>
          </a:xfrm>
          <a:custGeom>
            <a:avLst/>
            <a:gdLst>
              <a:gd name="connsiteX0" fmla="*/ 4953966 w 4953966"/>
              <a:gd name="connsiteY0" fmla="*/ 0 h 1423686"/>
              <a:gd name="connsiteX1" fmla="*/ 4953966 w 4953966"/>
              <a:gd name="connsiteY1" fmla="*/ 1423685 h 1423686"/>
              <a:gd name="connsiteX2" fmla="*/ 4953965 w 4953966"/>
              <a:gd name="connsiteY2" fmla="*/ 1423685 h 1423686"/>
              <a:gd name="connsiteX3" fmla="*/ 4953965 w 4953966"/>
              <a:gd name="connsiteY3" fmla="*/ 1 h 1423686"/>
              <a:gd name="connsiteX4" fmla="*/ 0 w 4953966"/>
              <a:gd name="connsiteY4" fmla="*/ 0 h 1423686"/>
              <a:gd name="connsiteX5" fmla="*/ 4953965 w 4953966"/>
              <a:gd name="connsiteY5" fmla="*/ 0 h 1423686"/>
              <a:gd name="connsiteX6" fmla="*/ 4953965 w 4953966"/>
              <a:gd name="connsiteY6" fmla="*/ 1 h 1423686"/>
              <a:gd name="connsiteX7" fmla="*/ 3761775 w 4953966"/>
              <a:gd name="connsiteY7" fmla="*/ 711842 h 1423686"/>
              <a:gd name="connsiteX8" fmla="*/ 4953965 w 4953966"/>
              <a:gd name="connsiteY8" fmla="*/ 1423685 h 1423686"/>
              <a:gd name="connsiteX9" fmla="*/ 4953965 w 4953966"/>
              <a:gd name="connsiteY9" fmla="*/ 1423686 h 1423686"/>
              <a:gd name="connsiteX10" fmla="*/ 0 w 4953966"/>
              <a:gd name="connsiteY10" fmla="*/ 1423686 h 142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53966" h="1423686">
                <a:moveTo>
                  <a:pt x="4953966" y="0"/>
                </a:moveTo>
                <a:lnTo>
                  <a:pt x="4953966" y="1423685"/>
                </a:lnTo>
                <a:lnTo>
                  <a:pt x="4953965" y="1423685"/>
                </a:lnTo>
                <a:lnTo>
                  <a:pt x="4953965" y="1"/>
                </a:lnTo>
                <a:close/>
                <a:moveTo>
                  <a:pt x="0" y="0"/>
                </a:moveTo>
                <a:lnTo>
                  <a:pt x="4953965" y="0"/>
                </a:lnTo>
                <a:lnTo>
                  <a:pt x="4953965" y="1"/>
                </a:lnTo>
                <a:lnTo>
                  <a:pt x="3761775" y="711842"/>
                </a:lnTo>
                <a:lnTo>
                  <a:pt x="4953965" y="1423685"/>
                </a:lnTo>
                <a:lnTo>
                  <a:pt x="4953965" y="1423686"/>
                </a:lnTo>
                <a:lnTo>
                  <a:pt x="0" y="1423686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198494" y="4598544"/>
            <a:ext cx="39585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Ворог хотів бенкетувати, 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1115094" y="3493331"/>
            <a:ext cx="4953966" cy="919374"/>
          </a:xfrm>
          <a:custGeom>
            <a:avLst/>
            <a:gdLst>
              <a:gd name="connsiteX0" fmla="*/ 4953966 w 4953966"/>
              <a:gd name="connsiteY0" fmla="*/ 0 h 1423686"/>
              <a:gd name="connsiteX1" fmla="*/ 4953966 w 4953966"/>
              <a:gd name="connsiteY1" fmla="*/ 1423685 h 1423686"/>
              <a:gd name="connsiteX2" fmla="*/ 4953965 w 4953966"/>
              <a:gd name="connsiteY2" fmla="*/ 1423685 h 1423686"/>
              <a:gd name="connsiteX3" fmla="*/ 4953965 w 4953966"/>
              <a:gd name="connsiteY3" fmla="*/ 1 h 1423686"/>
              <a:gd name="connsiteX4" fmla="*/ 0 w 4953966"/>
              <a:gd name="connsiteY4" fmla="*/ 0 h 1423686"/>
              <a:gd name="connsiteX5" fmla="*/ 4953965 w 4953966"/>
              <a:gd name="connsiteY5" fmla="*/ 0 h 1423686"/>
              <a:gd name="connsiteX6" fmla="*/ 4953965 w 4953966"/>
              <a:gd name="connsiteY6" fmla="*/ 1 h 1423686"/>
              <a:gd name="connsiteX7" fmla="*/ 3761775 w 4953966"/>
              <a:gd name="connsiteY7" fmla="*/ 711842 h 1423686"/>
              <a:gd name="connsiteX8" fmla="*/ 4953965 w 4953966"/>
              <a:gd name="connsiteY8" fmla="*/ 1423685 h 1423686"/>
              <a:gd name="connsiteX9" fmla="*/ 4953965 w 4953966"/>
              <a:gd name="connsiteY9" fmla="*/ 1423686 h 1423686"/>
              <a:gd name="connsiteX10" fmla="*/ 0 w 4953966"/>
              <a:gd name="connsiteY10" fmla="*/ 1423686 h 1423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53966" h="1423686">
                <a:moveTo>
                  <a:pt x="4953966" y="0"/>
                </a:moveTo>
                <a:lnTo>
                  <a:pt x="4953966" y="1423685"/>
                </a:lnTo>
                <a:lnTo>
                  <a:pt x="4953965" y="1423685"/>
                </a:lnTo>
                <a:lnTo>
                  <a:pt x="4953965" y="1"/>
                </a:lnTo>
                <a:close/>
                <a:moveTo>
                  <a:pt x="0" y="0"/>
                </a:moveTo>
                <a:lnTo>
                  <a:pt x="4953965" y="0"/>
                </a:lnTo>
                <a:lnTo>
                  <a:pt x="4953965" y="1"/>
                </a:lnTo>
                <a:lnTo>
                  <a:pt x="3761775" y="711842"/>
                </a:lnTo>
                <a:lnTo>
                  <a:pt x="4953965" y="1423685"/>
                </a:lnTo>
                <a:lnTo>
                  <a:pt x="4953965" y="1423686"/>
                </a:lnTo>
                <a:lnTo>
                  <a:pt x="0" y="1423686"/>
                </a:lnTo>
                <a:close/>
              </a:path>
            </a:pathLst>
          </a:cu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198494" y="3443192"/>
            <a:ext cx="39585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solidFill>
                  <a:schemeClr val="bg1"/>
                </a:solidFill>
                <a:latin typeface="Georgia" panose="02040502050405020303" pitchFamily="18" charset="0"/>
              </a:rPr>
              <a:t>Війною та вогнем </a:t>
            </a:r>
            <a:endParaRPr lang="en-US" sz="30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5793579" y="2357233"/>
            <a:ext cx="6146156" cy="923362"/>
            <a:chOff x="5793579" y="2357233"/>
            <a:chExt cx="6146156" cy="923362"/>
          </a:xfrm>
        </p:grpSpPr>
        <p:sp>
          <p:nvSpPr>
            <p:cNvPr id="18" name="Полилиния 17"/>
            <p:cNvSpPr/>
            <p:nvPr/>
          </p:nvSpPr>
          <p:spPr>
            <a:xfrm>
              <a:off x="5793579" y="2357233"/>
              <a:ext cx="6146156" cy="923362"/>
            </a:xfrm>
            <a:custGeom>
              <a:avLst/>
              <a:gdLst>
                <a:gd name="connsiteX0" fmla="*/ 1192191 w 6146156"/>
                <a:gd name="connsiteY0" fmla="*/ 0 h 1429861"/>
                <a:gd name="connsiteX1" fmla="*/ 1192191 w 6146156"/>
                <a:gd name="connsiteY1" fmla="*/ 6175 h 1429861"/>
                <a:gd name="connsiteX2" fmla="*/ 6146156 w 6146156"/>
                <a:gd name="connsiteY2" fmla="*/ 6175 h 1429861"/>
                <a:gd name="connsiteX3" fmla="*/ 6146156 w 6146156"/>
                <a:gd name="connsiteY3" fmla="*/ 1429861 h 1429861"/>
                <a:gd name="connsiteX4" fmla="*/ 1192191 w 6146156"/>
                <a:gd name="connsiteY4" fmla="*/ 1429861 h 1429861"/>
                <a:gd name="connsiteX5" fmla="*/ 1192191 w 6146156"/>
                <a:gd name="connsiteY5" fmla="*/ 1423685 h 1429861"/>
                <a:gd name="connsiteX6" fmla="*/ 0 w 6146156"/>
                <a:gd name="connsiteY6" fmla="*/ 711842 h 14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156" h="1429861">
                  <a:moveTo>
                    <a:pt x="1192191" y="0"/>
                  </a:moveTo>
                  <a:lnTo>
                    <a:pt x="1192191" y="6175"/>
                  </a:lnTo>
                  <a:lnTo>
                    <a:pt x="6146156" y="6175"/>
                  </a:lnTo>
                  <a:lnTo>
                    <a:pt x="6146156" y="1429861"/>
                  </a:lnTo>
                  <a:lnTo>
                    <a:pt x="1192191" y="1429861"/>
                  </a:lnTo>
                  <a:lnTo>
                    <a:pt x="1192191" y="1423685"/>
                  </a:lnTo>
                  <a:lnTo>
                    <a:pt x="0" y="711842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57006" y="2512759"/>
              <a:ext cx="3958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000" dirty="0" smtClean="0">
                  <a:latin typeface="Georgia" panose="02040502050405020303" pitchFamily="18" charset="0"/>
                </a:rPr>
                <a:t>– війні не бувати</a:t>
              </a:r>
              <a:endParaRPr lang="en-US" sz="3000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5793579" y="4682478"/>
            <a:ext cx="6146156" cy="923362"/>
            <a:chOff x="5793579" y="4682478"/>
            <a:chExt cx="6146156" cy="923362"/>
          </a:xfrm>
        </p:grpSpPr>
        <p:sp>
          <p:nvSpPr>
            <p:cNvPr id="22" name="Полилиния 21"/>
            <p:cNvSpPr/>
            <p:nvPr/>
          </p:nvSpPr>
          <p:spPr>
            <a:xfrm>
              <a:off x="5793579" y="4682478"/>
              <a:ext cx="6146156" cy="923362"/>
            </a:xfrm>
            <a:custGeom>
              <a:avLst/>
              <a:gdLst>
                <a:gd name="connsiteX0" fmla="*/ 1192191 w 6146156"/>
                <a:gd name="connsiteY0" fmla="*/ 0 h 1429861"/>
                <a:gd name="connsiteX1" fmla="*/ 1192191 w 6146156"/>
                <a:gd name="connsiteY1" fmla="*/ 6175 h 1429861"/>
                <a:gd name="connsiteX2" fmla="*/ 6146156 w 6146156"/>
                <a:gd name="connsiteY2" fmla="*/ 6175 h 1429861"/>
                <a:gd name="connsiteX3" fmla="*/ 6146156 w 6146156"/>
                <a:gd name="connsiteY3" fmla="*/ 1429861 h 1429861"/>
                <a:gd name="connsiteX4" fmla="*/ 1192191 w 6146156"/>
                <a:gd name="connsiteY4" fmla="*/ 1429861 h 1429861"/>
                <a:gd name="connsiteX5" fmla="*/ 1192191 w 6146156"/>
                <a:gd name="connsiteY5" fmla="*/ 1423685 h 1429861"/>
                <a:gd name="connsiteX6" fmla="*/ 0 w 6146156"/>
                <a:gd name="connsiteY6" fmla="*/ 711842 h 14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156" h="1429861">
                  <a:moveTo>
                    <a:pt x="1192191" y="0"/>
                  </a:moveTo>
                  <a:lnTo>
                    <a:pt x="1192191" y="6175"/>
                  </a:lnTo>
                  <a:lnTo>
                    <a:pt x="6146156" y="6175"/>
                  </a:lnTo>
                  <a:lnTo>
                    <a:pt x="6146156" y="1429861"/>
                  </a:lnTo>
                  <a:lnTo>
                    <a:pt x="1192191" y="1429861"/>
                  </a:lnTo>
                  <a:lnTo>
                    <a:pt x="1192191" y="1423685"/>
                  </a:lnTo>
                  <a:lnTo>
                    <a:pt x="0" y="711842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57006" y="4838004"/>
              <a:ext cx="3958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000" dirty="0" smtClean="0">
                  <a:latin typeface="Georgia" panose="02040502050405020303" pitchFamily="18" charset="0"/>
                </a:rPr>
                <a:t>людям довго жити</a:t>
              </a:r>
              <a:endParaRPr lang="en-US" sz="3000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5790237" y="5780821"/>
            <a:ext cx="6146156" cy="923362"/>
            <a:chOff x="5790237" y="5780821"/>
            <a:chExt cx="6146156" cy="923362"/>
          </a:xfrm>
        </p:grpSpPr>
        <p:sp>
          <p:nvSpPr>
            <p:cNvPr id="24" name="Полилиния 23"/>
            <p:cNvSpPr/>
            <p:nvPr/>
          </p:nvSpPr>
          <p:spPr>
            <a:xfrm>
              <a:off x="5790237" y="5780821"/>
              <a:ext cx="6146156" cy="923362"/>
            </a:xfrm>
            <a:custGeom>
              <a:avLst/>
              <a:gdLst>
                <a:gd name="connsiteX0" fmla="*/ 1192191 w 6146156"/>
                <a:gd name="connsiteY0" fmla="*/ 0 h 1429861"/>
                <a:gd name="connsiteX1" fmla="*/ 1192191 w 6146156"/>
                <a:gd name="connsiteY1" fmla="*/ 6175 h 1429861"/>
                <a:gd name="connsiteX2" fmla="*/ 6146156 w 6146156"/>
                <a:gd name="connsiteY2" fmla="*/ 6175 h 1429861"/>
                <a:gd name="connsiteX3" fmla="*/ 6146156 w 6146156"/>
                <a:gd name="connsiteY3" fmla="*/ 1429861 h 1429861"/>
                <a:gd name="connsiteX4" fmla="*/ 1192191 w 6146156"/>
                <a:gd name="connsiteY4" fmla="*/ 1429861 h 1429861"/>
                <a:gd name="connsiteX5" fmla="*/ 1192191 w 6146156"/>
                <a:gd name="connsiteY5" fmla="*/ 1423685 h 1429861"/>
                <a:gd name="connsiteX6" fmla="*/ 0 w 6146156"/>
                <a:gd name="connsiteY6" fmla="*/ 711842 h 14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156" h="1429861">
                  <a:moveTo>
                    <a:pt x="1192191" y="0"/>
                  </a:moveTo>
                  <a:lnTo>
                    <a:pt x="1192191" y="6175"/>
                  </a:lnTo>
                  <a:lnTo>
                    <a:pt x="6146156" y="6175"/>
                  </a:lnTo>
                  <a:lnTo>
                    <a:pt x="6146156" y="1429861"/>
                  </a:lnTo>
                  <a:lnTo>
                    <a:pt x="1192191" y="1429861"/>
                  </a:lnTo>
                  <a:lnTo>
                    <a:pt x="1192191" y="1423685"/>
                  </a:lnTo>
                  <a:lnTo>
                    <a:pt x="0" y="711842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053664" y="5936347"/>
              <a:ext cx="3958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000" dirty="0">
                  <a:latin typeface="Georgia" panose="02040502050405020303" pitchFamily="18" charset="0"/>
                </a:rPr>
                <a:t>н</a:t>
              </a:r>
              <a:r>
                <a:rPr lang="uk-UA" sz="3000" dirty="0" smtClean="0">
                  <a:latin typeface="Georgia" panose="02040502050405020303" pitchFamily="18" charset="0"/>
                </a:rPr>
                <a:t>е жартують</a:t>
              </a:r>
              <a:endParaRPr lang="en-US" sz="3000" dirty="0">
                <a:latin typeface="Georgia" panose="02040502050405020303" pitchFamily="18" charset="0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793579" y="3524599"/>
            <a:ext cx="6146156" cy="923362"/>
            <a:chOff x="5793579" y="3524599"/>
            <a:chExt cx="6146156" cy="923362"/>
          </a:xfrm>
        </p:grpSpPr>
        <p:sp>
          <p:nvSpPr>
            <p:cNvPr id="20" name="Полилиния 19"/>
            <p:cNvSpPr/>
            <p:nvPr/>
          </p:nvSpPr>
          <p:spPr>
            <a:xfrm>
              <a:off x="5793579" y="3524599"/>
              <a:ext cx="6146156" cy="923362"/>
            </a:xfrm>
            <a:custGeom>
              <a:avLst/>
              <a:gdLst>
                <a:gd name="connsiteX0" fmla="*/ 1192191 w 6146156"/>
                <a:gd name="connsiteY0" fmla="*/ 0 h 1429861"/>
                <a:gd name="connsiteX1" fmla="*/ 1192191 w 6146156"/>
                <a:gd name="connsiteY1" fmla="*/ 6175 h 1429861"/>
                <a:gd name="connsiteX2" fmla="*/ 6146156 w 6146156"/>
                <a:gd name="connsiteY2" fmla="*/ 6175 h 1429861"/>
                <a:gd name="connsiteX3" fmla="*/ 6146156 w 6146156"/>
                <a:gd name="connsiteY3" fmla="*/ 1429861 h 1429861"/>
                <a:gd name="connsiteX4" fmla="*/ 1192191 w 6146156"/>
                <a:gd name="connsiteY4" fmla="*/ 1429861 h 1429861"/>
                <a:gd name="connsiteX5" fmla="*/ 1192191 w 6146156"/>
                <a:gd name="connsiteY5" fmla="*/ 1423685 h 1429861"/>
                <a:gd name="connsiteX6" fmla="*/ 0 w 6146156"/>
                <a:gd name="connsiteY6" fmla="*/ 711842 h 1429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46156" h="1429861">
                  <a:moveTo>
                    <a:pt x="1192191" y="0"/>
                  </a:moveTo>
                  <a:lnTo>
                    <a:pt x="1192191" y="6175"/>
                  </a:lnTo>
                  <a:lnTo>
                    <a:pt x="6146156" y="6175"/>
                  </a:lnTo>
                  <a:lnTo>
                    <a:pt x="6146156" y="1429861"/>
                  </a:lnTo>
                  <a:lnTo>
                    <a:pt x="1192191" y="1429861"/>
                  </a:lnTo>
                  <a:lnTo>
                    <a:pt x="1192191" y="1423685"/>
                  </a:lnTo>
                  <a:lnTo>
                    <a:pt x="0" y="711842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057006" y="3680125"/>
              <a:ext cx="3958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000" dirty="0" smtClean="0">
                  <a:latin typeface="Georgia" panose="02040502050405020303" pitchFamily="18" charset="0"/>
                </a:rPr>
                <a:t>а довелося сумувати</a:t>
              </a:r>
              <a:endParaRPr lang="en-US" sz="3000" dirty="0"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43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0.075 -0.179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8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11022E-16 L -0.06549 -0.3449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81" y="-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0648 L -0.08164 0.166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89" y="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0.06901 -0.334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" y="-1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  <p:bldP spid="30" grpId="0" animBg="1"/>
      <p:bldP spid="31" grpId="0"/>
      <p:bldP spid="34" grpId="0" animBg="1"/>
      <p:bldP spid="35" grpId="0"/>
      <p:bldP spid="37" grpId="0" animBg="1"/>
      <p:bldP spid="3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52119" y="350163"/>
            <a:ext cx="11138311" cy="213839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4200" y="447938"/>
            <a:ext cx="106270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latin typeface="Georgia" panose="02040502050405020303" pitchFamily="18" charset="0"/>
              </a:rPr>
              <a:t>   </a:t>
            </a:r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ми </a:t>
            </a:r>
            <a:r>
              <a:rPr lang="ru-RU" sz="2400" b="1" dirty="0" err="1" smtClean="0">
                <a:latin typeface="Georgia" panose="02040502050405020303" pitchFamily="18" charset="0"/>
              </a:rPr>
              <a:t>створимо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особливе</a:t>
            </a:r>
            <a:r>
              <a:rPr lang="ru-RU" sz="2400" b="1" dirty="0" smtClean="0">
                <a:latin typeface="Georgia" panose="02040502050405020303" pitchFamily="18" charset="0"/>
              </a:rPr>
              <a:t> дерево — не </a:t>
            </a:r>
            <a:r>
              <a:rPr lang="ru-RU" sz="2400" b="1" dirty="0" err="1" smtClean="0">
                <a:latin typeface="Georgia" panose="02040502050405020303" pitchFamily="18" charset="0"/>
              </a:rPr>
              <a:t>просте</a:t>
            </a:r>
            <a:r>
              <a:rPr lang="ru-RU" sz="2400" b="1" dirty="0" smtClean="0">
                <a:latin typeface="Georgia" panose="02040502050405020303" pitchFamily="18" charset="0"/>
              </a:rPr>
              <a:t>, а </a:t>
            </a:r>
            <a:r>
              <a:rPr lang="ru-RU" sz="2400" b="1" dirty="0" err="1" smtClean="0">
                <a:latin typeface="Georgia" panose="02040502050405020303" pitchFamily="18" charset="0"/>
              </a:rPr>
              <a:t>символічне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r>
              <a:rPr lang="ru-RU" sz="2400" b="1" dirty="0" err="1" smtClean="0">
                <a:latin typeface="Georgia" panose="02040502050405020303" pitchFamily="18" charset="0"/>
              </a:rPr>
              <a:t>Воно</a:t>
            </a:r>
            <a:r>
              <a:rPr lang="ru-RU" sz="2400" b="1" dirty="0" smtClean="0">
                <a:latin typeface="Georgia" panose="02040502050405020303" pitchFamily="18" charset="0"/>
              </a:rPr>
              <a:t> не росте в </a:t>
            </a:r>
            <a:r>
              <a:rPr lang="ru-RU" sz="2400" b="1" dirty="0" err="1" smtClean="0">
                <a:latin typeface="Georgia" panose="02040502050405020303" pitchFamily="18" charset="0"/>
              </a:rPr>
              <a:t>землі</a:t>
            </a:r>
            <a:r>
              <a:rPr lang="ru-RU" sz="2400" b="1" dirty="0" smtClean="0">
                <a:latin typeface="Georgia" panose="02040502050405020303" pitchFamily="18" charset="0"/>
              </a:rPr>
              <a:t>, а у наших </a:t>
            </a:r>
            <a:r>
              <a:rPr lang="ru-RU" sz="2400" b="1" dirty="0" err="1" smtClean="0">
                <a:latin typeface="Georgia" panose="02040502050405020303" pitchFamily="18" charset="0"/>
              </a:rPr>
              <a:t>серцях</a:t>
            </a:r>
            <a:r>
              <a:rPr lang="ru-RU" sz="2400" b="1" dirty="0" smtClean="0">
                <a:latin typeface="Georgia" panose="02040502050405020303" pitchFamily="18" charset="0"/>
              </a:rPr>
              <a:t> і думках. </a:t>
            </a:r>
            <a:r>
              <a:rPr lang="ru-RU" sz="2400" b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latin typeface="Georgia" panose="02040502050405020303" pitchFamily="18" charset="0"/>
              </a:rPr>
              <a:t> сила — у </a:t>
            </a:r>
            <a:r>
              <a:rPr lang="ru-RU" sz="2400" b="1" dirty="0" err="1" smtClean="0">
                <a:latin typeface="Georgia" panose="02040502050405020303" pitchFamily="18" charset="0"/>
              </a:rPr>
              <a:t>добрих</a:t>
            </a:r>
            <a:r>
              <a:rPr lang="ru-RU" sz="2400" b="1" dirty="0" smtClean="0">
                <a:latin typeface="Georgia" panose="02040502050405020303" pitchFamily="18" charset="0"/>
              </a:rPr>
              <a:t> словах, </a:t>
            </a:r>
            <a:r>
              <a:rPr lang="ru-RU" sz="2400" b="1" dirty="0" err="1" smtClean="0">
                <a:latin typeface="Georgia" panose="02040502050405020303" pitchFamily="18" charset="0"/>
              </a:rPr>
              <a:t>мріях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побажаннях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r>
              <a:rPr lang="ru-RU" sz="2400" b="1" dirty="0" err="1" smtClean="0">
                <a:latin typeface="Georgia" panose="02040502050405020303" pitchFamily="18" charset="0"/>
              </a:rPr>
              <a:t>Адже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саме</a:t>
            </a:r>
            <a:r>
              <a:rPr lang="ru-RU" sz="2400" b="1" dirty="0" smtClean="0">
                <a:latin typeface="Georgia" panose="02040502050405020303" pitchFamily="18" charset="0"/>
              </a:rPr>
              <a:t> з маленьких зернят </a:t>
            </a:r>
            <a:r>
              <a:rPr lang="ru-RU" sz="2400" b="1" dirty="0" err="1" smtClean="0">
                <a:latin typeface="Georgia" panose="02040502050405020303" pitchFamily="18" charset="0"/>
              </a:rPr>
              <a:t>доброти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взаєморозуміння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народжується</a:t>
            </a:r>
            <a:r>
              <a:rPr lang="ru-RU" sz="2400" b="1" dirty="0" smtClean="0">
                <a:latin typeface="Georgia" panose="02040502050405020303" pitchFamily="18" charset="0"/>
              </a:rPr>
              <a:t> великий і </a:t>
            </a:r>
            <a:r>
              <a:rPr lang="ru-RU" sz="2400" b="1" dirty="0" err="1" smtClean="0">
                <a:latin typeface="Georgia" panose="02040502050405020303" pitchFamily="18" charset="0"/>
              </a:rPr>
              <a:t>міцний</a:t>
            </a:r>
            <a:r>
              <a:rPr lang="ru-RU" sz="2400" b="1" dirty="0" smtClean="0">
                <a:latin typeface="Georgia" panose="02040502050405020303" pitchFamily="18" charset="0"/>
              </a:rPr>
              <a:t> мир.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71831" y="2078500"/>
            <a:ext cx="11191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ea typeface="Times New Roman" panose="02020603050405020304" pitchFamily="18" charset="0"/>
              </a:rPr>
              <a:t>Дерево миру</a:t>
            </a:r>
            <a:endParaRPr lang="en-US" sz="7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glow rad="1270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987">
            <a:off x="4282338" y="2746977"/>
            <a:ext cx="7942683" cy="32469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21131233">
            <a:off x="4910307" y="3418716"/>
            <a:ext cx="6401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latin typeface="Georgia" panose="02040502050405020303" pitchFamily="18" charset="0"/>
              </a:rPr>
              <a:t> вас </a:t>
            </a:r>
            <a:r>
              <a:rPr lang="ru-RU" sz="2400" b="1" dirty="0" err="1" smtClean="0">
                <a:latin typeface="Georgia" panose="02040502050405020303" pitchFamily="18" charset="0"/>
              </a:rPr>
              <a:t>долучиться</a:t>
            </a:r>
            <a:r>
              <a:rPr lang="ru-RU" sz="2400" b="1" dirty="0" smtClean="0">
                <a:latin typeface="Georgia" panose="02040502050405020303" pitchFamily="18" charset="0"/>
              </a:rPr>
              <a:t> до </a:t>
            </a:r>
            <a:r>
              <a:rPr lang="ru-RU" sz="2400" b="1" dirty="0" err="1" smtClean="0">
                <a:latin typeface="Georgia" panose="02040502050405020303" pitchFamily="18" charset="0"/>
              </a:rPr>
              <a:t>створення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цього</a:t>
            </a:r>
            <a:r>
              <a:rPr lang="ru-RU" sz="2400" b="1" dirty="0" smtClean="0">
                <a:latin typeface="Georgia" panose="02040502050405020303" pitchFamily="18" charset="0"/>
              </a:rPr>
              <a:t> «Дерева миру», </a:t>
            </a:r>
            <a:r>
              <a:rPr lang="ru-RU" sz="2400" b="1" dirty="0" err="1" smtClean="0">
                <a:latin typeface="Georgia" panose="02040502050405020303" pitchFamily="18" charset="0"/>
              </a:rPr>
              <a:t>залишивши</a:t>
            </a:r>
            <a:r>
              <a:rPr lang="ru-RU" sz="2400" b="1" dirty="0" smtClean="0"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latin typeface="Georgia" panose="02040502050405020303" pitchFamily="18" charset="0"/>
              </a:rPr>
              <a:t>його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гілочках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свої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побажання</a:t>
            </a:r>
            <a:r>
              <a:rPr lang="ru-RU" sz="2400" b="1" dirty="0" smtClean="0">
                <a:latin typeface="Georgia" panose="02040502050405020303" pitchFamily="18" charset="0"/>
              </a:rPr>
              <a:t>: для себе, для </a:t>
            </a:r>
            <a:r>
              <a:rPr lang="ru-RU" sz="2400" b="1" dirty="0" err="1" smtClean="0">
                <a:latin typeface="Georgia" panose="02040502050405020303" pitchFamily="18" charset="0"/>
              </a:rPr>
              <a:t>друзів</a:t>
            </a:r>
            <a:r>
              <a:rPr lang="ru-RU" sz="2400" b="1" dirty="0" smtClean="0">
                <a:latin typeface="Georgia" panose="02040502050405020303" pitchFamily="18" charset="0"/>
              </a:rPr>
              <a:t>, для </a:t>
            </a:r>
            <a:r>
              <a:rPr lang="ru-RU" sz="2400" b="1" dirty="0" err="1" smtClean="0">
                <a:latin typeface="Georgia" panose="02040502050405020303" pitchFamily="18" charset="0"/>
              </a:rPr>
              <a:t>України</a:t>
            </a:r>
            <a:r>
              <a:rPr lang="ru-RU" sz="2400" b="1" dirty="0" smtClean="0">
                <a:latin typeface="Georgia" panose="02040502050405020303" pitchFamily="18" charset="0"/>
              </a:rPr>
              <a:t>, для </a:t>
            </a:r>
            <a:r>
              <a:rPr lang="ru-RU" sz="2400" b="1" dirty="0" err="1" smtClean="0">
                <a:latin typeface="Georgia" panose="02040502050405020303" pitchFamily="18" charset="0"/>
              </a:rPr>
              <a:t>всього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світу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27" y="2386930"/>
            <a:ext cx="4770044" cy="4549426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20" y="2560310"/>
            <a:ext cx="996171" cy="9961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833" y="2658652"/>
            <a:ext cx="996171" cy="9961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56" y="3749011"/>
            <a:ext cx="996171" cy="9961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987" y="3778214"/>
            <a:ext cx="996171" cy="9961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900" y="3732997"/>
            <a:ext cx="996171" cy="99617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69455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4568" y="184712"/>
            <a:ext cx="9741819" cy="2546913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909631" y="526016"/>
            <a:ext cx="8039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latin typeface="Georgia" panose="02040502050405020303" pitchFamily="18" charset="0"/>
              </a:rPr>
              <a:t>Дорогі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учні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сьогодні</a:t>
            </a:r>
            <a:r>
              <a:rPr lang="ru-RU" sz="2400" b="1" dirty="0" smtClean="0">
                <a:latin typeface="Georgia" panose="02040502050405020303" pitchFamily="18" charset="0"/>
              </a:rPr>
              <a:t> ми </a:t>
            </a:r>
            <a:r>
              <a:rPr lang="ru-RU" sz="2400" b="1" dirty="0" err="1" smtClean="0">
                <a:latin typeface="Georgia" panose="02040502050405020303" pitchFamily="18" charset="0"/>
              </a:rPr>
              <a:t>ще</a:t>
            </a:r>
            <a:r>
              <a:rPr lang="ru-RU" sz="2400" b="1" dirty="0" smtClean="0">
                <a:latin typeface="Georgia" panose="02040502050405020303" pitchFamily="18" charset="0"/>
              </a:rPr>
              <a:t> раз </a:t>
            </a:r>
            <a:r>
              <a:rPr lang="ru-RU" sz="2400" b="1" dirty="0" err="1" smtClean="0">
                <a:latin typeface="Georgia" panose="02040502050405020303" pitchFamily="18" charset="0"/>
              </a:rPr>
              <a:t>переконалися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що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мир —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це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найбільша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цінність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для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кожної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людини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країни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66767" y="1906413"/>
            <a:ext cx="8606775" cy="1785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905246" y="2042045"/>
            <a:ext cx="8392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Ми </a:t>
            </a:r>
            <a:r>
              <a:rPr lang="ru-RU" sz="2400" b="1" dirty="0" err="1" smtClean="0">
                <a:latin typeface="Georgia" panose="02040502050405020303" pitchFamily="18" charset="0"/>
              </a:rPr>
              <a:t>живемо</a:t>
            </a:r>
            <a:r>
              <a:rPr lang="ru-RU" sz="2400" b="1" dirty="0" smtClean="0">
                <a:latin typeface="Georgia" panose="02040502050405020303" pitchFamily="18" charset="0"/>
              </a:rPr>
              <a:t> у </a:t>
            </a:r>
            <a:r>
              <a:rPr lang="ru-RU" sz="2400" b="1" dirty="0" err="1" smtClean="0">
                <a:latin typeface="Georgia" panose="02040502050405020303" pitchFamily="18" charset="0"/>
              </a:rPr>
              <a:t>складний</a:t>
            </a:r>
            <a:r>
              <a:rPr lang="ru-RU" sz="2400" b="1" dirty="0" smtClean="0">
                <a:latin typeface="Georgia" panose="02040502050405020303" pitchFamily="18" charset="0"/>
              </a:rPr>
              <a:t> час, коли </a:t>
            </a:r>
            <a:r>
              <a:rPr lang="ru-RU" sz="2400" b="1" dirty="0" err="1" smtClean="0">
                <a:latin typeface="Georgia" panose="02040502050405020303" pitchFamily="18" charset="0"/>
              </a:rPr>
              <a:t>мирне</a:t>
            </a:r>
            <a:r>
              <a:rPr lang="ru-RU" sz="2400" b="1" dirty="0" smtClean="0">
                <a:latin typeface="Georgia" panose="02040502050405020303" pitchFamily="18" charset="0"/>
              </a:rPr>
              <a:t> небо для </a:t>
            </a:r>
            <a:r>
              <a:rPr lang="ru-RU" sz="2400" b="1" dirty="0" err="1" smtClean="0">
                <a:latin typeface="Georgia" panose="02040502050405020303" pitchFamily="18" charset="0"/>
              </a:rPr>
              <a:t>України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виборюється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щодня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ціною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мужності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самопожертви</a:t>
            </a:r>
            <a:r>
              <a:rPr lang="ru-RU" sz="2400" b="1" dirty="0" smtClean="0">
                <a:latin typeface="Georgia" panose="02040502050405020303" pitchFamily="18" charset="0"/>
              </a:rPr>
              <a:t> наших </a:t>
            </a:r>
            <a:r>
              <a:rPr lang="ru-RU" sz="2400" b="1" dirty="0" err="1" smtClean="0">
                <a:latin typeface="Georgia" panose="02040502050405020303" pitchFamily="18" charset="0"/>
              </a:rPr>
              <a:t>захисників</a:t>
            </a:r>
            <a:r>
              <a:rPr lang="ru-RU" sz="2400" b="1" dirty="0" smtClean="0">
                <a:latin typeface="Georgia" panose="02040502050405020303" pitchFamily="18" charset="0"/>
              </a:rPr>
              <a:t>.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994" y="1909824"/>
            <a:ext cx="4762500" cy="506872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673" y="308657"/>
            <a:ext cx="1721701" cy="1721701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3045568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90" y="199199"/>
            <a:ext cx="12228051" cy="17106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5462" y="435564"/>
            <a:ext cx="10436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latin typeface="Georgia" panose="02040502050405020303" pitchFamily="18" charset="0"/>
              </a:rPr>
              <a:t>Міжнародний</a:t>
            </a:r>
            <a:r>
              <a:rPr lang="ru-RU" sz="2400" b="1" i="1" dirty="0" smtClean="0">
                <a:latin typeface="Georgia" panose="02040502050405020303" pitchFamily="18" charset="0"/>
              </a:rPr>
              <a:t> день миру —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i="1" dirty="0" smtClean="0">
                <a:latin typeface="Georgia" panose="02040502050405020303" pitchFamily="18" charset="0"/>
              </a:rPr>
              <a:t> не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лише</a:t>
            </a:r>
            <a:r>
              <a:rPr lang="ru-RU" sz="2400" b="1" i="1" dirty="0" smtClean="0">
                <a:latin typeface="Georgia" panose="02040502050405020303" pitchFamily="18" charset="0"/>
              </a:rPr>
              <a:t> дата у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календарі</a:t>
            </a:r>
            <a:r>
              <a:rPr lang="ru-RU" sz="2400" b="1" i="1" dirty="0" smtClean="0">
                <a:latin typeface="Georgia" panose="02040502050405020303" pitchFamily="18" charset="0"/>
              </a:rPr>
              <a:t>.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Це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нагадування</a:t>
            </a:r>
            <a:r>
              <a:rPr lang="ru-RU" sz="2400" b="1" i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кожному з нас</a:t>
            </a:r>
            <a:r>
              <a:rPr lang="ru-RU" sz="2400" b="1" i="1" dirty="0" smtClean="0">
                <a:latin typeface="Georgia" panose="02040502050405020303" pitchFamily="18" charset="0"/>
              </a:rPr>
              <a:t>,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що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навіть</a:t>
            </a:r>
            <a:r>
              <a:rPr lang="ru-RU" sz="2400" b="1" i="1" dirty="0" smtClean="0">
                <a:latin typeface="Georgia" panose="02040502050405020303" pitchFamily="18" charset="0"/>
              </a:rPr>
              <a:t> у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важкі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часи</a:t>
            </a:r>
            <a:r>
              <a:rPr lang="ru-RU" sz="2400" b="1" i="1" dirty="0" smtClean="0">
                <a:latin typeface="Georgia" panose="02040502050405020303" pitchFamily="18" charset="0"/>
              </a:rPr>
              <a:t> ми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можемо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робити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світ</a:t>
            </a:r>
            <a:r>
              <a:rPr lang="ru-RU" sz="2400" b="1" i="1" dirty="0" smtClean="0">
                <a:latin typeface="Georgia" panose="02040502050405020303" pitchFamily="18" charset="0"/>
              </a:rPr>
              <a:t>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добрішим</a:t>
            </a:r>
            <a:r>
              <a:rPr lang="ru-RU" sz="2400" b="1" i="1" dirty="0">
                <a:latin typeface="Georgia" panose="02040502050405020303" pitchFamily="18" charset="0"/>
              </a:rPr>
              <a:t>.</a:t>
            </a:r>
            <a:endParaRPr lang="ru-RU" sz="2400" b="1" i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5266483" y="2249368"/>
            <a:ext cx="5771908" cy="875796"/>
            <a:chOff x="5243333" y="2075748"/>
            <a:chExt cx="5771908" cy="875796"/>
          </a:xfrm>
        </p:grpSpPr>
        <p:sp>
          <p:nvSpPr>
            <p:cNvPr id="10" name="Полилиния 9"/>
            <p:cNvSpPr/>
            <p:nvPr/>
          </p:nvSpPr>
          <p:spPr>
            <a:xfrm>
              <a:off x="5243333" y="2075748"/>
              <a:ext cx="5771908" cy="875796"/>
            </a:xfrm>
            <a:custGeom>
              <a:avLst/>
              <a:gdLst>
                <a:gd name="connsiteX0" fmla="*/ 0 w 5440101"/>
                <a:gd name="connsiteY0" fmla="*/ 0 h 752355"/>
                <a:gd name="connsiteX1" fmla="*/ 5440101 w 5440101"/>
                <a:gd name="connsiteY1" fmla="*/ 0 h 752355"/>
                <a:gd name="connsiteX2" fmla="*/ 5440101 w 5440101"/>
                <a:gd name="connsiteY2" fmla="*/ 752355 h 752355"/>
                <a:gd name="connsiteX3" fmla="*/ 0 w 5440101"/>
                <a:gd name="connsiteY3" fmla="*/ 752355 h 752355"/>
                <a:gd name="connsiteX4" fmla="*/ 0 w 5440101"/>
                <a:gd name="connsiteY4" fmla="*/ 746425 h 752355"/>
                <a:gd name="connsiteX5" fmla="*/ 16976 w 5440101"/>
                <a:gd name="connsiteY5" fmla="*/ 744714 h 752355"/>
                <a:gd name="connsiteX6" fmla="*/ 317341 w 5440101"/>
                <a:gd name="connsiteY6" fmla="*/ 376178 h 752355"/>
                <a:gd name="connsiteX7" fmla="*/ 16976 w 5440101"/>
                <a:gd name="connsiteY7" fmla="*/ 7643 h 752355"/>
                <a:gd name="connsiteX8" fmla="*/ 0 w 5440101"/>
                <a:gd name="connsiteY8" fmla="*/ 5931 h 75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1" h="752355">
                  <a:moveTo>
                    <a:pt x="0" y="0"/>
                  </a:moveTo>
                  <a:lnTo>
                    <a:pt x="5440101" y="0"/>
                  </a:lnTo>
                  <a:lnTo>
                    <a:pt x="5440101" y="752355"/>
                  </a:lnTo>
                  <a:lnTo>
                    <a:pt x="0" y="752355"/>
                  </a:lnTo>
                  <a:lnTo>
                    <a:pt x="0" y="746425"/>
                  </a:lnTo>
                  <a:lnTo>
                    <a:pt x="16976" y="744714"/>
                  </a:lnTo>
                  <a:cubicBezTo>
                    <a:pt x="188394" y="709636"/>
                    <a:pt x="317341" y="557965"/>
                    <a:pt x="317341" y="376178"/>
                  </a:cubicBezTo>
                  <a:cubicBezTo>
                    <a:pt x="317341" y="194391"/>
                    <a:pt x="188394" y="42720"/>
                    <a:pt x="16976" y="7643"/>
                  </a:cubicBezTo>
                  <a:lnTo>
                    <a:pt x="0" y="59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40415" y="2098147"/>
              <a:ext cx="5474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підтримати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одне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одного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добрим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словом;</a:t>
              </a:r>
              <a:endParaRPr lang="ru-RU" sz="2400" b="1" i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953238" y="3464710"/>
            <a:ext cx="5771908" cy="875796"/>
            <a:chOff x="5243333" y="2075748"/>
            <a:chExt cx="5771908" cy="875796"/>
          </a:xfrm>
        </p:grpSpPr>
        <p:sp>
          <p:nvSpPr>
            <p:cNvPr id="16" name="Полилиния 15"/>
            <p:cNvSpPr/>
            <p:nvPr/>
          </p:nvSpPr>
          <p:spPr>
            <a:xfrm>
              <a:off x="5243333" y="2075748"/>
              <a:ext cx="5771908" cy="875796"/>
            </a:xfrm>
            <a:custGeom>
              <a:avLst/>
              <a:gdLst>
                <a:gd name="connsiteX0" fmla="*/ 0 w 5440101"/>
                <a:gd name="connsiteY0" fmla="*/ 0 h 752355"/>
                <a:gd name="connsiteX1" fmla="*/ 5440101 w 5440101"/>
                <a:gd name="connsiteY1" fmla="*/ 0 h 752355"/>
                <a:gd name="connsiteX2" fmla="*/ 5440101 w 5440101"/>
                <a:gd name="connsiteY2" fmla="*/ 752355 h 752355"/>
                <a:gd name="connsiteX3" fmla="*/ 0 w 5440101"/>
                <a:gd name="connsiteY3" fmla="*/ 752355 h 752355"/>
                <a:gd name="connsiteX4" fmla="*/ 0 w 5440101"/>
                <a:gd name="connsiteY4" fmla="*/ 746425 h 752355"/>
                <a:gd name="connsiteX5" fmla="*/ 16976 w 5440101"/>
                <a:gd name="connsiteY5" fmla="*/ 744714 h 752355"/>
                <a:gd name="connsiteX6" fmla="*/ 317341 w 5440101"/>
                <a:gd name="connsiteY6" fmla="*/ 376178 h 752355"/>
                <a:gd name="connsiteX7" fmla="*/ 16976 w 5440101"/>
                <a:gd name="connsiteY7" fmla="*/ 7643 h 752355"/>
                <a:gd name="connsiteX8" fmla="*/ 0 w 5440101"/>
                <a:gd name="connsiteY8" fmla="*/ 5931 h 75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1" h="752355">
                  <a:moveTo>
                    <a:pt x="0" y="0"/>
                  </a:moveTo>
                  <a:lnTo>
                    <a:pt x="5440101" y="0"/>
                  </a:lnTo>
                  <a:lnTo>
                    <a:pt x="5440101" y="752355"/>
                  </a:lnTo>
                  <a:lnTo>
                    <a:pt x="0" y="752355"/>
                  </a:lnTo>
                  <a:lnTo>
                    <a:pt x="0" y="746425"/>
                  </a:lnTo>
                  <a:lnTo>
                    <a:pt x="16976" y="744714"/>
                  </a:lnTo>
                  <a:cubicBezTo>
                    <a:pt x="188394" y="709636"/>
                    <a:pt x="317341" y="557965"/>
                    <a:pt x="317341" y="376178"/>
                  </a:cubicBezTo>
                  <a:cubicBezTo>
                    <a:pt x="317341" y="194391"/>
                    <a:pt x="188394" y="42720"/>
                    <a:pt x="16976" y="7643"/>
                  </a:cubicBezTo>
                  <a:lnTo>
                    <a:pt x="0" y="59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540415" y="2098147"/>
              <a:ext cx="5474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допомогти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тому,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хто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цього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потребує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;</a:t>
              </a:r>
              <a:endParaRPr lang="ru-RU" sz="2400" b="1" i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2832122" y="4607682"/>
            <a:ext cx="5771908" cy="875796"/>
            <a:chOff x="5243333" y="2075748"/>
            <a:chExt cx="5771908" cy="875796"/>
          </a:xfrm>
        </p:grpSpPr>
        <p:sp>
          <p:nvSpPr>
            <p:cNvPr id="19" name="Полилиния 18"/>
            <p:cNvSpPr/>
            <p:nvPr/>
          </p:nvSpPr>
          <p:spPr>
            <a:xfrm>
              <a:off x="5243333" y="2075748"/>
              <a:ext cx="5771908" cy="875796"/>
            </a:xfrm>
            <a:custGeom>
              <a:avLst/>
              <a:gdLst>
                <a:gd name="connsiteX0" fmla="*/ 0 w 5440101"/>
                <a:gd name="connsiteY0" fmla="*/ 0 h 752355"/>
                <a:gd name="connsiteX1" fmla="*/ 5440101 w 5440101"/>
                <a:gd name="connsiteY1" fmla="*/ 0 h 752355"/>
                <a:gd name="connsiteX2" fmla="*/ 5440101 w 5440101"/>
                <a:gd name="connsiteY2" fmla="*/ 752355 h 752355"/>
                <a:gd name="connsiteX3" fmla="*/ 0 w 5440101"/>
                <a:gd name="connsiteY3" fmla="*/ 752355 h 752355"/>
                <a:gd name="connsiteX4" fmla="*/ 0 w 5440101"/>
                <a:gd name="connsiteY4" fmla="*/ 746425 h 752355"/>
                <a:gd name="connsiteX5" fmla="*/ 16976 w 5440101"/>
                <a:gd name="connsiteY5" fmla="*/ 744714 h 752355"/>
                <a:gd name="connsiteX6" fmla="*/ 317341 w 5440101"/>
                <a:gd name="connsiteY6" fmla="*/ 376178 h 752355"/>
                <a:gd name="connsiteX7" fmla="*/ 16976 w 5440101"/>
                <a:gd name="connsiteY7" fmla="*/ 7643 h 752355"/>
                <a:gd name="connsiteX8" fmla="*/ 0 w 5440101"/>
                <a:gd name="connsiteY8" fmla="*/ 5931 h 75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1" h="752355">
                  <a:moveTo>
                    <a:pt x="0" y="0"/>
                  </a:moveTo>
                  <a:lnTo>
                    <a:pt x="5440101" y="0"/>
                  </a:lnTo>
                  <a:lnTo>
                    <a:pt x="5440101" y="752355"/>
                  </a:lnTo>
                  <a:lnTo>
                    <a:pt x="0" y="752355"/>
                  </a:lnTo>
                  <a:lnTo>
                    <a:pt x="0" y="746425"/>
                  </a:lnTo>
                  <a:lnTo>
                    <a:pt x="16976" y="744714"/>
                  </a:lnTo>
                  <a:cubicBezTo>
                    <a:pt x="188394" y="709636"/>
                    <a:pt x="317341" y="557965"/>
                    <a:pt x="317341" y="376178"/>
                  </a:cubicBezTo>
                  <a:cubicBezTo>
                    <a:pt x="317341" y="194391"/>
                    <a:pt x="188394" y="42720"/>
                    <a:pt x="16976" y="7643"/>
                  </a:cubicBezTo>
                  <a:lnTo>
                    <a:pt x="0" y="59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540415" y="2098147"/>
              <a:ext cx="5474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навчитися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вирішувати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конфлікти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мирним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шляхом;</a:t>
              </a:r>
              <a:endParaRPr lang="ru-RU" sz="2400" b="1" i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1067284" y="5834138"/>
            <a:ext cx="5771908" cy="875796"/>
            <a:chOff x="5243333" y="2075748"/>
            <a:chExt cx="5771908" cy="875796"/>
          </a:xfrm>
        </p:grpSpPr>
        <p:sp>
          <p:nvSpPr>
            <p:cNvPr id="22" name="Полилиния 21"/>
            <p:cNvSpPr/>
            <p:nvPr/>
          </p:nvSpPr>
          <p:spPr>
            <a:xfrm>
              <a:off x="5243333" y="2075748"/>
              <a:ext cx="5771908" cy="875796"/>
            </a:xfrm>
            <a:custGeom>
              <a:avLst/>
              <a:gdLst>
                <a:gd name="connsiteX0" fmla="*/ 0 w 5440101"/>
                <a:gd name="connsiteY0" fmla="*/ 0 h 752355"/>
                <a:gd name="connsiteX1" fmla="*/ 5440101 w 5440101"/>
                <a:gd name="connsiteY1" fmla="*/ 0 h 752355"/>
                <a:gd name="connsiteX2" fmla="*/ 5440101 w 5440101"/>
                <a:gd name="connsiteY2" fmla="*/ 752355 h 752355"/>
                <a:gd name="connsiteX3" fmla="*/ 0 w 5440101"/>
                <a:gd name="connsiteY3" fmla="*/ 752355 h 752355"/>
                <a:gd name="connsiteX4" fmla="*/ 0 w 5440101"/>
                <a:gd name="connsiteY4" fmla="*/ 746425 h 752355"/>
                <a:gd name="connsiteX5" fmla="*/ 16976 w 5440101"/>
                <a:gd name="connsiteY5" fmla="*/ 744714 h 752355"/>
                <a:gd name="connsiteX6" fmla="*/ 317341 w 5440101"/>
                <a:gd name="connsiteY6" fmla="*/ 376178 h 752355"/>
                <a:gd name="connsiteX7" fmla="*/ 16976 w 5440101"/>
                <a:gd name="connsiteY7" fmla="*/ 7643 h 752355"/>
                <a:gd name="connsiteX8" fmla="*/ 0 w 5440101"/>
                <a:gd name="connsiteY8" fmla="*/ 5931 h 752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40101" h="752355">
                  <a:moveTo>
                    <a:pt x="0" y="0"/>
                  </a:moveTo>
                  <a:lnTo>
                    <a:pt x="5440101" y="0"/>
                  </a:lnTo>
                  <a:lnTo>
                    <a:pt x="5440101" y="752355"/>
                  </a:lnTo>
                  <a:lnTo>
                    <a:pt x="0" y="752355"/>
                  </a:lnTo>
                  <a:lnTo>
                    <a:pt x="0" y="746425"/>
                  </a:lnTo>
                  <a:lnTo>
                    <a:pt x="16976" y="744714"/>
                  </a:lnTo>
                  <a:cubicBezTo>
                    <a:pt x="188394" y="709636"/>
                    <a:pt x="317341" y="557965"/>
                    <a:pt x="317341" y="376178"/>
                  </a:cubicBezTo>
                  <a:cubicBezTo>
                    <a:pt x="317341" y="194391"/>
                    <a:pt x="188394" y="42720"/>
                    <a:pt x="16976" y="7643"/>
                  </a:cubicBezTo>
                  <a:lnTo>
                    <a:pt x="0" y="593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40415" y="2098147"/>
              <a:ext cx="547482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берегти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свою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країну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, </a:t>
              </a:r>
              <a:r>
                <a:rPr lang="ru-RU" sz="2400" b="1" i="1" dirty="0" err="1" smtClean="0">
                  <a:solidFill>
                    <a:schemeClr val="bg1"/>
                  </a:solidFill>
                  <a:latin typeface="Georgia" panose="02040502050405020303" pitchFamily="18" charset="0"/>
                </a:rPr>
                <a:t>мову</a:t>
              </a:r>
              <a:r>
                <a:rPr lang="ru-RU" sz="2400" b="1" i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 та культуру.</a:t>
              </a:r>
              <a:endParaRPr lang="ru-RU" sz="2400" b="1" i="1" dirty="0">
                <a:solidFill>
                  <a:schemeClr val="bg1"/>
                </a:solidFill>
                <a:latin typeface="Georgia" panose="02040502050405020303" pitchFamily="18" charset="0"/>
              </a:endParaRP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-2379304" y="1872258"/>
            <a:ext cx="11191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7000" b="1" dirty="0" smtClean="0">
                <a:ln w="13462">
                  <a:solidFill>
                    <a:schemeClr val="bg1"/>
                  </a:solidFill>
                  <a:prstDash val="solid"/>
                </a:ln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</a:rPr>
              <a:t>ЯК САМЕ?</a:t>
            </a:r>
            <a:endParaRPr lang="en-US" sz="7000" b="1" dirty="0">
              <a:ln w="13462">
                <a:solidFill>
                  <a:schemeClr val="bg1"/>
                </a:solidFill>
                <a:prstDash val="solid"/>
              </a:ln>
              <a:effectLst>
                <a:glow rad="127000">
                  <a:schemeClr val="bg1"/>
                </a:glow>
                <a:outerShdw dist="38100" dir="2700000" algn="bl" rotWithShape="0">
                  <a:schemeClr val="accent5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48"/>
          <a:stretch/>
        </p:blipFill>
        <p:spPr>
          <a:xfrm>
            <a:off x="9951145" y="2299225"/>
            <a:ext cx="1821755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93816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46" y="2718147"/>
            <a:ext cx="4351338" cy="4150663"/>
          </a:xfrm>
          <a:effectLst>
            <a:glow rad="127000">
              <a:schemeClr val="bg1"/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4565" y="184712"/>
            <a:ext cx="11686333" cy="3507612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909630" y="526016"/>
            <a:ext cx="9762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Мир </a:t>
            </a:r>
            <a:r>
              <a:rPr lang="ru-RU" sz="2400" b="1" dirty="0" err="1" smtClean="0">
                <a:latin typeface="Georgia" panose="02040502050405020303" pitchFamily="18" charset="0"/>
              </a:rPr>
              <a:t>починається</a:t>
            </a:r>
            <a:r>
              <a:rPr lang="ru-RU" sz="2400" b="1" dirty="0" smtClean="0">
                <a:latin typeface="Georgia" panose="02040502050405020303" pitchFamily="18" charset="0"/>
              </a:rPr>
              <a:t> з маленьких </a:t>
            </a:r>
            <a:r>
              <a:rPr lang="ru-RU" sz="2400" b="1" dirty="0" err="1" smtClean="0">
                <a:latin typeface="Georgia" panose="02040502050405020303" pitchFamily="18" charset="0"/>
              </a:rPr>
              <a:t>кроків</a:t>
            </a:r>
            <a:r>
              <a:rPr lang="ru-RU" sz="2400" b="1" dirty="0" smtClean="0">
                <a:latin typeface="Georgia" panose="02040502050405020303" pitchFamily="18" charset="0"/>
              </a:rPr>
              <a:t> —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нашого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класу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родини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громади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.</a:t>
            </a:r>
            <a:r>
              <a:rPr lang="ru-RU" sz="2400" b="1" dirty="0" smtClean="0">
                <a:latin typeface="Georgia" panose="02040502050405020303" pitchFamily="18" charset="0"/>
              </a:rPr>
              <a:t> І коли </a:t>
            </a:r>
            <a:r>
              <a:rPr lang="ru-RU" sz="2400" b="1" dirty="0" err="1" smtClean="0">
                <a:latin typeface="Georgia" panose="02040502050405020303" pitchFamily="18" charset="0"/>
              </a:rPr>
              <a:t>кожен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із</a:t>
            </a:r>
            <a:r>
              <a:rPr lang="ru-RU" sz="2400" b="1" dirty="0" smtClean="0">
                <a:latin typeface="Georgia" panose="02040502050405020303" pitchFamily="18" charset="0"/>
              </a:rPr>
              <a:t> нас буде нести у </a:t>
            </a:r>
            <a:r>
              <a:rPr lang="ru-RU" sz="2400" b="1" dirty="0" err="1" smtClean="0">
                <a:latin typeface="Georgia" panose="02040502050405020303" pitchFamily="18" charset="0"/>
              </a:rPr>
              <a:t>своєму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серці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світло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любов</a:t>
            </a:r>
            <a:r>
              <a:rPr lang="ru-RU" sz="2400" b="1" dirty="0" smtClean="0"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latin typeface="Georgia" panose="02040502050405020303" pitchFamily="18" charset="0"/>
              </a:rPr>
              <a:t>повагу</a:t>
            </a:r>
            <a:r>
              <a:rPr lang="ru-RU" sz="2400" b="1" dirty="0" smtClean="0">
                <a:latin typeface="Georgia" panose="02040502050405020303" pitchFamily="18" charset="0"/>
              </a:rPr>
              <a:t> до </a:t>
            </a:r>
            <a:r>
              <a:rPr lang="ru-RU" sz="2400" b="1" dirty="0" err="1" smtClean="0">
                <a:latin typeface="Georgia" panose="02040502050405020303" pitchFamily="18" charset="0"/>
              </a:rPr>
              <a:t>інших</a:t>
            </a:r>
            <a:r>
              <a:rPr lang="ru-RU" sz="2400" b="1" dirty="0" smtClean="0"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latin typeface="Georgia" panose="02040502050405020303" pitchFamily="18" charset="0"/>
              </a:rPr>
              <a:t>тоді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ці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маленькі</a:t>
            </a:r>
            <a:r>
              <a:rPr lang="ru-RU" sz="2400" b="1" dirty="0" smtClean="0">
                <a:latin typeface="Georgia" panose="02040502050405020303" pitchFamily="18" charset="0"/>
              </a:rPr>
              <a:t> кроки </a:t>
            </a:r>
            <a:r>
              <a:rPr lang="ru-RU" sz="2400" b="1" dirty="0" err="1" smtClean="0">
                <a:latin typeface="Georgia" panose="02040502050405020303" pitchFamily="18" charset="0"/>
              </a:rPr>
              <a:t>обов’язково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приведуть</a:t>
            </a:r>
            <a:r>
              <a:rPr lang="ru-RU" sz="2400" b="1" dirty="0" smtClean="0">
                <a:latin typeface="Georgia" panose="02040502050405020303" pitchFamily="18" charset="0"/>
              </a:rPr>
              <a:t> нас до </a:t>
            </a:r>
            <a:r>
              <a:rPr lang="ru-RU" sz="2400" b="1" dirty="0" err="1" smtClean="0">
                <a:latin typeface="Georgia" panose="02040502050405020303" pitchFamily="18" charset="0"/>
              </a:rPr>
              <a:t>великої</a:t>
            </a:r>
            <a:r>
              <a:rPr lang="ru-RU" sz="2400" b="1" dirty="0" smtClean="0">
                <a:latin typeface="Georgia" panose="02040502050405020303" pitchFamily="18" charset="0"/>
              </a:rPr>
              <a:t> перемоги та </a:t>
            </a:r>
            <a:r>
              <a:rPr lang="ru-RU" sz="2400" b="1" dirty="0" err="1" smtClean="0">
                <a:latin typeface="Georgia" panose="02040502050405020303" pitchFamily="18" charset="0"/>
              </a:rPr>
              <a:t>справжнього</a:t>
            </a:r>
            <a:r>
              <a:rPr lang="ru-RU" sz="2400" b="1" dirty="0" smtClean="0">
                <a:latin typeface="Georgia" panose="02040502050405020303" pitchFamily="18" charset="0"/>
              </a:rPr>
              <a:t> миру.</a:t>
            </a:r>
            <a:endParaRPr lang="ru-RU" sz="2400" b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3987">
            <a:off x="2528882" y="2117850"/>
            <a:ext cx="9563011" cy="32469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21131233">
            <a:off x="3244075" y="2991719"/>
            <a:ext cx="77079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Georgia" panose="02040502050405020303" pitchFamily="18" charset="0"/>
              </a:rPr>
              <a:t>Давайте разом </a:t>
            </a:r>
            <a:r>
              <a:rPr lang="ru-RU" sz="2400" b="1" dirty="0" err="1" smtClean="0">
                <a:latin typeface="Georgia" panose="02040502050405020303" pitchFamily="18" charset="0"/>
              </a:rPr>
              <a:t>мріяти</a:t>
            </a:r>
            <a:r>
              <a:rPr lang="ru-RU" sz="2400" b="1" dirty="0" smtClean="0">
                <a:latin typeface="Georgia" panose="02040502050405020303" pitchFamily="18" charset="0"/>
              </a:rPr>
              <a:t> про той день, коли над </a:t>
            </a:r>
            <a:r>
              <a:rPr lang="ru-RU" sz="2400" b="1" dirty="0" err="1" smtClean="0">
                <a:latin typeface="Georgia" panose="02040502050405020303" pitchFamily="18" charset="0"/>
              </a:rPr>
              <a:t>нашою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країною</a:t>
            </a:r>
            <a:r>
              <a:rPr lang="ru-RU" sz="2400" b="1" dirty="0" smtClean="0">
                <a:latin typeface="Georgia" panose="02040502050405020303" pitchFamily="18" charset="0"/>
              </a:rPr>
              <a:t> буде </a:t>
            </a:r>
            <a:r>
              <a:rPr lang="ru-RU" sz="2400" b="1" dirty="0" err="1" smtClean="0">
                <a:latin typeface="Georgia" panose="02040502050405020303" pitchFamily="18" charset="0"/>
              </a:rPr>
              <a:t>лише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чисте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solidFill>
                  <a:schemeClr val="accent5"/>
                </a:solidFill>
                <a:latin typeface="Georgia" panose="02040502050405020303" pitchFamily="18" charset="0"/>
              </a:rPr>
              <a:t>спокійне</a:t>
            </a:r>
            <a:r>
              <a:rPr lang="ru-RU" sz="2400" b="1" dirty="0" smtClean="0">
                <a:solidFill>
                  <a:schemeClr val="accent5"/>
                </a:solidFill>
                <a:latin typeface="Georgia" panose="02040502050405020303" pitchFamily="18" charset="0"/>
              </a:rPr>
              <a:t> небо</a:t>
            </a:r>
            <a:r>
              <a:rPr lang="ru-RU" sz="2400" b="1" dirty="0" smtClean="0">
                <a:latin typeface="Georgia" panose="02040502050405020303" pitchFamily="18" charset="0"/>
              </a:rPr>
              <a:t>, а слово «</a:t>
            </a:r>
            <a:r>
              <a:rPr lang="ru-RU" sz="2400" b="1" dirty="0" err="1" smtClean="0">
                <a:latin typeface="Georgia" panose="02040502050405020303" pitchFamily="18" charset="0"/>
              </a:rPr>
              <a:t>війна</a:t>
            </a:r>
            <a:r>
              <a:rPr lang="ru-RU" sz="2400" b="1" dirty="0" smtClean="0">
                <a:latin typeface="Georgia" panose="02040502050405020303" pitchFamily="18" charset="0"/>
              </a:rPr>
              <a:t>» </a:t>
            </a:r>
            <a:r>
              <a:rPr lang="ru-RU" sz="2400" b="1" dirty="0" err="1" smtClean="0">
                <a:latin typeface="Georgia" panose="02040502050405020303" pitchFamily="18" charset="0"/>
              </a:rPr>
              <a:t>залишиться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тільки</a:t>
            </a:r>
            <a:r>
              <a:rPr lang="ru-RU" sz="2400" b="1" dirty="0" smtClean="0">
                <a:latin typeface="Georgia" panose="02040502050405020303" pitchFamily="18" charset="0"/>
              </a:rPr>
              <a:t> на </a:t>
            </a:r>
            <a:r>
              <a:rPr lang="ru-RU" sz="2400" b="1" dirty="0" err="1" smtClean="0">
                <a:latin typeface="Georgia" panose="02040502050405020303" pitchFamily="18" charset="0"/>
              </a:rPr>
              <a:t>сторінках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підручників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latin typeface="Georgia" panose="02040502050405020303" pitchFamily="18" charset="0"/>
              </a:rPr>
              <a:t>історії</a:t>
            </a:r>
            <a:r>
              <a:rPr lang="ru-RU" sz="2400" b="1" dirty="0" smtClean="0">
                <a:latin typeface="Georgia" panose="02040502050405020303" pitchFamily="18" charset="0"/>
              </a:rPr>
              <a:t>. </a:t>
            </a:r>
            <a:endParaRPr lang="ru-RU" sz="2400" b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48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pic>
        <p:nvPicPr>
          <p:cNvPr id="4" name="Picture 2" descr="Ілюстрація весняний пейзаж, зелений луг, білі пухнасті хмаринки, світлий яскравий день, зелені дерева, ромашки, польові квіти, барвінок, легкий вітер,  блакитне небо, дерева вдалині, деталізація, реалістичний   стиль, &#10;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6" y="76357"/>
            <a:ext cx="12228051" cy="1138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7847" y="365125"/>
            <a:ext cx="10436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latin typeface="Georgia" panose="02040502050405020303" pitchFamily="18" charset="0"/>
              </a:rPr>
              <a:t> І нехай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сьогоднішній</a:t>
            </a:r>
            <a:r>
              <a:rPr lang="ru-RU" sz="2400" b="1" i="1" dirty="0" smtClean="0">
                <a:latin typeface="Georgia" panose="02040502050405020303" pitchFamily="18" charset="0"/>
              </a:rPr>
              <a:t> урок стане для нас </a:t>
            </a:r>
            <a:r>
              <a:rPr lang="ru-RU" sz="2400" b="1" i="1" dirty="0" err="1" smtClean="0">
                <a:latin typeface="Georgia" panose="02040502050405020303" pitchFamily="18" charset="0"/>
              </a:rPr>
              <a:t>нагадуванням</a:t>
            </a:r>
            <a:r>
              <a:rPr lang="ru-RU" sz="2400" b="1" i="1" dirty="0" smtClean="0">
                <a:latin typeface="Georgia" panose="02040502050405020303" pitchFamily="18" charset="0"/>
              </a:rPr>
              <a:t>: </a:t>
            </a:r>
            <a:endParaRPr lang="ru-RU" sz="2400" b="1" i="1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082" y="875080"/>
            <a:ext cx="111398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glow rad="635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  <a:latin typeface="Impact" panose="020B0806030902050204" pitchFamily="34" charset="0"/>
                <a:cs typeface="Utsaah" panose="020B0604020202020204" pitchFamily="34" charset="0"/>
              </a:rPr>
              <a:t>УКРАЇНА СИЛЬНА, КОЛИ МИ РАЗОМ, КОЛИ МИ ВІРИМО І КОЛИ МИ ЦІНУЄМО МИР.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821" y="2509071"/>
            <a:ext cx="10229503" cy="293103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4641448" y="3119432"/>
            <a:ext cx="6483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Тож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бережімо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мир у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своїх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серцях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і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щодня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робімо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все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можливе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щоб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наша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Україна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ставала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ще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сильнішою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 та </a:t>
            </a:r>
            <a:r>
              <a:rPr lang="ru-RU" sz="2400" b="1" dirty="0" err="1" smtClean="0">
                <a:solidFill>
                  <a:schemeClr val="bg1"/>
                </a:solidFill>
                <a:latin typeface="Georgia" panose="02040502050405020303" pitchFamily="18" charset="0"/>
              </a:rPr>
              <a:t>щасливішою</a:t>
            </a:r>
            <a:r>
              <a:rPr lang="ru-RU" sz="24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3083" y="2228504"/>
            <a:ext cx="4762500" cy="4762500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</p:spTree>
    <p:extLst>
      <p:ext uri="{BB962C8B-B14F-4D97-AF65-F5344CB8AC3E}">
        <p14:creationId xmlns:p14="http://schemas.microsoft.com/office/powerpoint/2010/main" val="150202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1669</Words>
  <Application>Microsoft Office PowerPoint</Application>
  <PresentationFormat>Широкоэкранный</PresentationFormat>
  <Paragraphs>230</Paragraphs>
  <Slides>40</Slides>
  <Notes>12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Georgia</vt:lpstr>
      <vt:lpstr>Impact</vt:lpstr>
      <vt:lpstr>Times New Roman</vt:lpstr>
      <vt:lpstr>Utsaah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ADM</cp:lastModifiedBy>
  <cp:revision>68</cp:revision>
  <dcterms:created xsi:type="dcterms:W3CDTF">2025-09-12T15:44:12Z</dcterms:created>
  <dcterms:modified xsi:type="dcterms:W3CDTF">2025-09-13T20:53:07Z</dcterms:modified>
</cp:coreProperties>
</file>