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omic Sans Bold" panose="020B0604020202020204" charset="0"/>
      <p:regular r:id="rId64"/>
    </p:embeddedFont>
    <p:embeddedFont>
      <p:font typeface="Lobster" panose="020B0604020202020204" charset="-52"/>
      <p:regular r:id="rId65"/>
    </p:embeddedFont>
    <p:embeddedFont>
      <p:font typeface="Borsok" panose="02000503000000020002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8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E%D1%82%D0%BD%D0%B8%D0%BA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uk.wikipedia.org/wiki/%D0%91%D1%83%D0%B4%D0%B7%D0%B8%D0%BD%D0%BE%D0%B2%D1%81%D1%8C%D0%BA%D0%B8%D0%B9_%D0%9E%D1%81%D0%B8%D0%B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7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1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sv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4.png"/><Relationship Id="rId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56.png"/><Relationship Id="rId4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6.png"/><Relationship Id="rId4" Type="http://schemas.openxmlformats.org/officeDocument/2006/relationships/image" Target="../media/image1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6.png"/><Relationship Id="rId4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78.png"/><Relationship Id="rId4" Type="http://schemas.openxmlformats.org/officeDocument/2006/relationships/image" Target="../media/image8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78.png"/><Relationship Id="rId4" Type="http://schemas.openxmlformats.org/officeDocument/2006/relationships/image" Target="../media/image88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78.png"/><Relationship Id="rId4" Type="http://schemas.openxmlformats.org/officeDocument/2006/relationships/image" Target="../media/image88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93.sv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jpeg"/><Relationship Id="rId7" Type="http://schemas.openxmlformats.org/officeDocument/2006/relationships/image" Target="../media/image105.svg"/><Relationship Id="rId2" Type="http://schemas.openxmlformats.org/officeDocument/2006/relationships/hyperlink" Target="https://youtu.be/yYX7KVEtfLo?si=5zsfoTGVzNXtTF0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hyperlink" Target="https://youtu.be/yYX7KVEtfLo?si=wMVl-Z-A3lohZKy8" TargetMode="External"/><Relationship Id="rId5" Type="http://schemas.openxmlformats.org/officeDocument/2006/relationships/image" Target="../media/image103.sv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10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4.png"/><Relationship Id="rId2" Type="http://schemas.openxmlformats.org/officeDocument/2006/relationships/hyperlink" Target="https://youtu.be/yYX7KVEtfLo?si=5zsfoTGVzNXtTF0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10.sv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youtu.be/yYX7KVEtfLo?si=5zsfoTGVzNXtTF0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sv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01849" y="5143500"/>
            <a:ext cx="8084301" cy="3738989"/>
          </a:xfrm>
          <a:custGeom>
            <a:avLst/>
            <a:gdLst/>
            <a:ahLst/>
            <a:cxnLst/>
            <a:rect l="l" t="t" r="r" b="b"/>
            <a:pathLst>
              <a:path w="8084301" h="3738989">
                <a:moveTo>
                  <a:pt x="0" y="0"/>
                </a:moveTo>
                <a:lnTo>
                  <a:pt x="8084302" y="0"/>
                </a:lnTo>
                <a:lnTo>
                  <a:pt x="8084302" y="3738989"/>
                </a:lnTo>
                <a:lnTo>
                  <a:pt x="0" y="3738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118" y="0"/>
            <a:ext cx="7390882" cy="10287000"/>
          </a:xfrm>
          <a:custGeom>
            <a:avLst/>
            <a:gdLst/>
            <a:ahLst/>
            <a:cxnLst/>
            <a:rect l="l" t="t" r="r" b="b"/>
            <a:pathLst>
              <a:path w="7390882" h="10287000">
                <a:moveTo>
                  <a:pt x="0" y="0"/>
                </a:moveTo>
                <a:lnTo>
                  <a:pt x="7390882" y="0"/>
                </a:lnTo>
                <a:lnTo>
                  <a:pt x="73908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67" b="-58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06168" y="38387"/>
            <a:ext cx="5675664" cy="3057764"/>
          </a:xfrm>
          <a:custGeom>
            <a:avLst/>
            <a:gdLst/>
            <a:ahLst/>
            <a:cxnLst/>
            <a:rect l="l" t="t" r="r" b="b"/>
            <a:pathLst>
              <a:path w="5675664" h="3057764">
                <a:moveTo>
                  <a:pt x="0" y="0"/>
                </a:moveTo>
                <a:lnTo>
                  <a:pt x="5675664" y="0"/>
                </a:lnTo>
                <a:lnTo>
                  <a:pt x="5675664" y="3057764"/>
                </a:lnTo>
                <a:lnTo>
                  <a:pt x="0" y="3057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38387"/>
            <a:ext cx="6865293" cy="10248613"/>
          </a:xfrm>
          <a:custGeom>
            <a:avLst/>
            <a:gdLst/>
            <a:ahLst/>
            <a:cxnLst/>
            <a:rect l="l" t="t" r="r" b="b"/>
            <a:pathLst>
              <a:path w="6865293" h="10248613">
                <a:moveTo>
                  <a:pt x="6865293" y="0"/>
                </a:moveTo>
                <a:lnTo>
                  <a:pt x="0" y="0"/>
                </a:lnTo>
                <a:lnTo>
                  <a:pt x="0" y="10248613"/>
                </a:lnTo>
                <a:lnTo>
                  <a:pt x="6865293" y="10248613"/>
                </a:lnTo>
                <a:lnTo>
                  <a:pt x="6865293" y="0"/>
                </a:lnTo>
                <a:close/>
              </a:path>
            </a:pathLst>
          </a:custGeom>
          <a:blipFill>
            <a:blip r:embed="rId8"/>
            <a:stretch>
              <a:fillRect l="-30339" r="-1894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35026" y="5359804"/>
            <a:ext cx="6617948" cy="328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2"/>
              </a:lnSpc>
              <a:spcBef>
                <a:spcPct val="0"/>
              </a:spcBef>
            </a:pPr>
            <a:r>
              <a:rPr lang="en-US" sz="561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 КОЗАЦЬКОЇ СІЧІ ДО ЗБРОЙНИХ СИЛ УКРАЇНИ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1232" y="296482"/>
            <a:ext cx="368038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9600" b="1" dirty="0">
                <a:ln w="28575">
                  <a:solidFill>
                    <a:schemeClr val="bg1"/>
                  </a:solidFill>
                </a:ln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ШЛЯХ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76378" y="1449581"/>
            <a:ext cx="4135244" cy="112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  <a:spcBef>
                <a:spcPct val="0"/>
              </a:spcBef>
            </a:pPr>
            <a:r>
              <a:rPr lang="en-US" sz="7612" b="1" dirty="0">
                <a:ln w="28575">
                  <a:solidFill>
                    <a:schemeClr val="bg1"/>
                  </a:solidFill>
                </a:ln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ГЕРОЇВ: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15548" b="-38297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6" name="Freeform 6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769910" y="917703"/>
              <a:ext cx="9078550" cy="5201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3"/>
                </a:lnSpc>
                <a:spcBef>
                  <a:spcPct val="0"/>
                </a:spcBef>
              </a:pPr>
              <a:r>
                <a:rPr lang="en-US" sz="335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СІРКО — КОШОВИЙ ОТАМАН ЗАПОРОЗЬКОЇ СІЧІ, ЯКИЙ ВИГРАВ ПОНАД 50 БИТВ ПРОТИ ТАТАР І ТУРКІВ. КАЖУТЬ, ЩО НАВІТЬ ТАТАРИ ЛЯКАЛИ СВОЇХ ДІТЕЙ: «ЗАМОВКНИ, БО СІРКО ПРИЙДЕ!»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92439" y="4491776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509187" y="707693"/>
              <a:ext cx="7738920" cy="2972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82"/>
                </a:lnSpc>
                <a:spcBef>
                  <a:spcPct val="0"/>
                </a:spcBef>
              </a:pPr>
              <a:r>
                <a:rPr lang="en-US" sz="765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СІРКО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378" y="526504"/>
            <a:ext cx="6567970" cy="3760163"/>
            <a:chOff x="0" y="0"/>
            <a:chExt cx="8757294" cy="50135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15648" b="-15648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6" name="Freeform 6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03298" y="826368"/>
              <a:ext cx="8493470" cy="5467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2"/>
                </a:lnSpc>
                <a:spcBef>
                  <a:spcPct val="0"/>
                </a:spcBef>
              </a:pPr>
              <a:r>
                <a:rPr lang="en-US" sz="403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ВИГОВСЬКИЙ — ГЕТЬМАН, ПЕРЕМОЖЕЦЬ У БИТВІ ПІД КОНОТОПОМ (1659), ДЕ УКРАЇНСЬКЕ ВІЙСЬКО РОЗГРОМИЛО МОСКОВСЬКЕ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67480" y="4491776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63339" y="1072943"/>
              <a:ext cx="7430616" cy="2431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0"/>
                </a:lnSpc>
                <a:spcBef>
                  <a:spcPct val="0"/>
                </a:spcBef>
              </a:pPr>
              <a:r>
                <a:rPr lang="en-US" sz="623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ВИГОВСЬКИЙ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8423" y="526505"/>
            <a:ext cx="6567970" cy="3760163"/>
            <a:chOff x="0" y="0"/>
            <a:chExt cx="8757294" cy="50135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7800" b="-7800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6" name="Freeform 6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30350" y="576162"/>
              <a:ext cx="8957670" cy="5977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3"/>
                </a:lnSpc>
                <a:spcBef>
                  <a:spcPct val="0"/>
                </a:spcBef>
              </a:pPr>
              <a:r>
                <a:rPr lang="en-US" sz="309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ДМИТРО ВИШНИВЕЦЬКИЙ. САМЕ ВІН ВВАЖАЄТЬСЯ ЗАСНОВНИКОМ ПЕРШОЇ ЗАПОРОЗЬКОЇ СІЧІ НА ОСТРОВІ МАЛА ХОРТИЦЯ. ЦЕ БУЛА НЕ ПРОСТО ФОРТЕЦЯ, А СПРАВЖНЯ ВІЙСЬКОВА ШКОЛА, У ЯКІЙ КОЗАКИ ВЧИЛИСЯ МУЖНОСТІ, БРАТЕРСТВУ, ЗАХИСТУ СВОЄЇ ЗЕМЛІ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65599" y="4649785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41394" y="1487603"/>
              <a:ext cx="8093955" cy="2057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26"/>
                </a:lnSpc>
                <a:spcBef>
                  <a:spcPct val="0"/>
                </a:spcBef>
              </a:pPr>
              <a:r>
                <a:rPr lang="en-US" sz="528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ДМИТРО ВИШНИВЕЦЬКИЙ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7138" y="533648"/>
            <a:ext cx="6567970" cy="3760163"/>
            <a:chOff x="0" y="0"/>
            <a:chExt cx="8757294" cy="50135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9" b="-4099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6" name="Freeform 6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30350" y="576162"/>
              <a:ext cx="8957670" cy="5977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3"/>
                </a:lnSpc>
                <a:spcBef>
                  <a:spcPct val="0"/>
                </a:spcBef>
              </a:pPr>
              <a:r>
                <a:rPr lang="en-US" sz="309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КОЗАК МАМАЙ. ЦЕ НЕ КОНКРЕТНА ІСТОРИЧНА ОСОБА, А СИМВОЛ. ЙОГО МАЛЮВАЛИ НА ІКОНАХ І КАРТИНАХ. СИДИТЬ КОЗАК ІЗ КОБЗОЮ, ПОРУЧ КІНЬ І ШАБЛЯ. ВІН СИМВОЛІЗУЄ ВІЛЬНУ, МУДРУ І НЕПЕРЕМОЖНУ ДУШУ УКРАЇНЦЯ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65599" y="4431952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41394" y="1136035"/>
              <a:ext cx="7973939" cy="2770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56"/>
                </a:lnSpc>
                <a:spcBef>
                  <a:spcPct val="0"/>
                </a:spcBef>
              </a:pPr>
              <a:r>
                <a:rPr lang="en-US" sz="711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КОЗАК МАМАЙ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6515" y="486142"/>
            <a:ext cx="6567970" cy="3760163"/>
            <a:chOff x="0" y="0"/>
            <a:chExt cx="8757294" cy="50135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7050407" cy="10268443"/>
          </a:xfrm>
          <a:custGeom>
            <a:avLst/>
            <a:gdLst/>
            <a:ahLst/>
            <a:cxnLst/>
            <a:rect l="l" t="t" r="r" b="b"/>
            <a:pathLst>
              <a:path w="7050407" h="10268443">
                <a:moveTo>
                  <a:pt x="7050407" y="0"/>
                </a:moveTo>
                <a:lnTo>
                  <a:pt x="0" y="0"/>
                </a:lnTo>
                <a:lnTo>
                  <a:pt x="0" y="10268443"/>
                </a:lnTo>
                <a:lnTo>
                  <a:pt x="7050407" y="10268443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3"/>
            <a:stretch>
              <a:fillRect t="-299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72" name="Group 72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76" name="Group 76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80" name="Group 80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88" name="Group 88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0" name="TextBox 9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1" name="TextBox 91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92" name="Group 92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4" name="TextBox 9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98" name="TextBox 9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01" name="TextBox 10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04" name="TextBox 10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5" name="TextBox 105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sp>
        <p:nvSpPr>
          <p:cNvPr id="109" name="Freeform 4"/>
          <p:cNvSpPr/>
          <p:nvPr/>
        </p:nvSpPr>
        <p:spPr>
          <a:xfrm>
            <a:off x="2461974" y="582607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69136E-6 L 0.90286 0.0165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8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7050407" cy="10287000"/>
          </a:xfrm>
          <a:custGeom>
            <a:avLst/>
            <a:gdLst/>
            <a:ahLst/>
            <a:cxnLst/>
            <a:rect l="l" t="t" r="r" b="b"/>
            <a:pathLst>
              <a:path w="7050407" h="10287000">
                <a:moveTo>
                  <a:pt x="7050407" y="0"/>
                </a:moveTo>
                <a:lnTo>
                  <a:pt x="0" y="0"/>
                </a:lnTo>
                <a:lnTo>
                  <a:pt x="0" y="10287000"/>
                </a:lnTo>
                <a:lnTo>
                  <a:pt x="7050407" y="10287000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3"/>
            <a:stretch>
              <a:fillRect t="-2805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0562314" y="2293323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2035767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13585193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</a:t>
            </a:r>
          </a:p>
        </p:txBody>
      </p:sp>
      <p:grpSp>
        <p:nvGrpSpPr>
          <p:cNvPr id="72" name="Group 72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5134618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16737547" y="2278362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81" name="Group 81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85" name="Group 85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89" name="Group 89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93" name="Group 93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97" name="Group 97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101" name="Group 101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3" name="TextBox 10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07" name="TextBox 10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0" name="TextBox 11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3" name="TextBox 11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4" name="Freeform 4"/>
          <p:cNvSpPr/>
          <p:nvPr/>
        </p:nvSpPr>
        <p:spPr>
          <a:xfrm>
            <a:off x="7169177" y="2199208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45679E-6 L 0.90286 0.0165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8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7" grpId="0"/>
      <p:bldP spid="71" grpId="0"/>
      <p:bldP spid="75" grpId="0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7050407" cy="10268443"/>
          </a:xfrm>
          <a:custGeom>
            <a:avLst/>
            <a:gdLst/>
            <a:ahLst/>
            <a:cxnLst/>
            <a:rect l="l" t="t" r="r" b="b"/>
            <a:pathLst>
              <a:path w="7050407" h="10268443">
                <a:moveTo>
                  <a:pt x="7050407" y="0"/>
                </a:moveTo>
                <a:lnTo>
                  <a:pt x="0" y="0"/>
                </a:lnTo>
                <a:lnTo>
                  <a:pt x="0" y="10268443"/>
                </a:lnTo>
                <a:lnTo>
                  <a:pt x="7050407" y="10268443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3"/>
            <a:stretch>
              <a:fillRect t="-299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373679" y="38811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901871" y="387334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472530" y="38790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489492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0486342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12035767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72" name="Group 72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3585193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15134618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2" name="TextBox 8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6684044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85" name="Group 85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89" name="Group 89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93" name="Group 93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97" name="Group 97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101" name="Group 101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3" name="TextBox 10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105" name="Group 105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4" name="TextBox 11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7" name="TextBox 11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8" name="Freeform 4"/>
          <p:cNvSpPr/>
          <p:nvPr/>
        </p:nvSpPr>
        <p:spPr>
          <a:xfrm>
            <a:off x="2368501" y="3777582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951E-6 L 0.90286 0.0165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8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2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7050407" cy="10268443"/>
          </a:xfrm>
          <a:custGeom>
            <a:avLst/>
            <a:gdLst/>
            <a:ahLst/>
            <a:cxnLst/>
            <a:rect l="l" t="t" r="r" b="b"/>
            <a:pathLst>
              <a:path w="7050407" h="10268443">
                <a:moveTo>
                  <a:pt x="7050407" y="0"/>
                </a:moveTo>
                <a:lnTo>
                  <a:pt x="0" y="0"/>
                </a:lnTo>
                <a:lnTo>
                  <a:pt x="0" y="10268443"/>
                </a:lnTo>
                <a:lnTo>
                  <a:pt x="7050407" y="10268443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3"/>
            <a:stretch>
              <a:fillRect t="-299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373679" y="38811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838066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472530" y="38790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489492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0486342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12035767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72" name="Group 72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3585193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15134618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2" name="TextBox 8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6684044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85" name="Group 85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89" name="Group 89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93" name="Group 93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97" name="Group 97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101" name="Group 101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3" name="TextBox 10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105" name="Group 105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2" name="TextBox 112"/>
          <p:cNvSpPr txBox="1"/>
          <p:nvPr/>
        </p:nvSpPr>
        <p:spPr>
          <a:xfrm>
            <a:off x="5838066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grpSp>
        <p:nvGrpSpPr>
          <p:cNvPr id="113" name="Group 113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5" name="TextBox 1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6" name="TextBox 116"/>
          <p:cNvSpPr txBox="1"/>
          <p:nvPr/>
        </p:nvSpPr>
        <p:spPr>
          <a:xfrm>
            <a:off x="7480059" y="5428792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9" name="TextBox 1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0" name="TextBox 120"/>
          <p:cNvSpPr txBox="1"/>
          <p:nvPr/>
        </p:nvSpPr>
        <p:spPr>
          <a:xfrm>
            <a:off x="10489492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sp>
        <p:nvSpPr>
          <p:cNvPr id="121" name="Freeform 4"/>
          <p:cNvSpPr/>
          <p:nvPr/>
        </p:nvSpPr>
        <p:spPr>
          <a:xfrm>
            <a:off x="3784116" y="5340406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0.90286 0.0165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8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6" grpId="0"/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7050407" cy="10268443"/>
          </a:xfrm>
          <a:custGeom>
            <a:avLst/>
            <a:gdLst/>
            <a:ahLst/>
            <a:cxnLst/>
            <a:rect l="l" t="t" r="r" b="b"/>
            <a:pathLst>
              <a:path w="7050407" h="10268443">
                <a:moveTo>
                  <a:pt x="7050407" y="0"/>
                </a:moveTo>
                <a:lnTo>
                  <a:pt x="0" y="0"/>
                </a:lnTo>
                <a:lnTo>
                  <a:pt x="0" y="10268443"/>
                </a:lnTo>
                <a:lnTo>
                  <a:pt x="7050407" y="10268443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5"/>
            <a:stretch>
              <a:fillRect t="-299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373679" y="38811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838066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472530" y="38790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469036" y="382848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569806" y="69845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117656" y="697709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3671256" y="698144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Ь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10486342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12035767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7" name="TextBox 7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8" name="TextBox 78"/>
          <p:cNvSpPr txBox="1"/>
          <p:nvPr/>
        </p:nvSpPr>
        <p:spPr>
          <a:xfrm>
            <a:off x="13585193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1" name="TextBox 8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15134618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5" name="TextBox 8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16684044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87" name="Group 87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88" name="Group 88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0" name="TextBox 9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1" name="TextBox 91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92" name="Group 92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4" name="TextBox 9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96" name="Group 96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100" name="Group 100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2" name="TextBox 10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3" name="TextBox 103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104" name="Group 104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6" name="TextBox 10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108" name="Group 108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1" name="TextBox 111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4" name="TextBox 11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5" name="TextBox 115"/>
          <p:cNvSpPr txBox="1"/>
          <p:nvPr/>
        </p:nvSpPr>
        <p:spPr>
          <a:xfrm>
            <a:off x="5838066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8" name="TextBox 11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9" name="TextBox 119"/>
          <p:cNvSpPr txBox="1"/>
          <p:nvPr/>
        </p:nvSpPr>
        <p:spPr>
          <a:xfrm>
            <a:off x="7387491" y="53508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</a:t>
            </a:r>
          </a:p>
        </p:txBody>
      </p:sp>
      <p:grpSp>
        <p:nvGrpSpPr>
          <p:cNvPr id="120" name="Group 120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22" name="TextBox 122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3" name="TextBox 123"/>
          <p:cNvSpPr txBox="1"/>
          <p:nvPr/>
        </p:nvSpPr>
        <p:spPr>
          <a:xfrm>
            <a:off x="10489492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sp>
        <p:nvSpPr>
          <p:cNvPr id="124" name="Freeform 4"/>
          <p:cNvSpPr/>
          <p:nvPr/>
        </p:nvSpPr>
        <p:spPr>
          <a:xfrm>
            <a:off x="7215475" y="6847834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90287 0.0165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8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7050407" cy="10268443"/>
          </a:xfrm>
          <a:custGeom>
            <a:avLst/>
            <a:gdLst/>
            <a:ahLst/>
            <a:cxnLst/>
            <a:rect l="l" t="t" r="r" b="b"/>
            <a:pathLst>
              <a:path w="7050407" h="10268443">
                <a:moveTo>
                  <a:pt x="7050407" y="0"/>
                </a:moveTo>
                <a:lnTo>
                  <a:pt x="0" y="0"/>
                </a:lnTo>
                <a:lnTo>
                  <a:pt x="0" y="10268443"/>
                </a:lnTo>
                <a:lnTo>
                  <a:pt x="7050407" y="10268443"/>
                </a:lnTo>
                <a:lnTo>
                  <a:pt x="7050407" y="0"/>
                </a:lnTo>
                <a:close/>
              </a:path>
            </a:pathLst>
          </a:custGeom>
          <a:blipFill>
            <a:blip r:embed="rId3"/>
            <a:stretch>
              <a:fillRect t="-299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43404" y="57064"/>
            <a:ext cx="7160730" cy="10211379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017929" y="582607"/>
            <a:ext cx="1549425" cy="1548725"/>
            <a:chOff x="0" y="0"/>
            <a:chExt cx="812800" cy="812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72530" y="7795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8504" y="582607"/>
            <a:ext cx="1549425" cy="1548725"/>
            <a:chOff x="0" y="0"/>
            <a:chExt cx="812800" cy="812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1215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19078" y="583307"/>
            <a:ext cx="1549425" cy="1548725"/>
            <a:chOff x="0" y="0"/>
            <a:chExt cx="812800" cy="8124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73679" y="78023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16780" y="582607"/>
            <a:ext cx="1549425" cy="1548725"/>
            <a:chOff x="0" y="0"/>
            <a:chExt cx="812800" cy="812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89492" y="69765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19078" y="3684258"/>
            <a:ext cx="1549425" cy="1548725"/>
            <a:chOff x="0" y="0"/>
            <a:chExt cx="812800" cy="8124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373679" y="38811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65354" y="3682158"/>
            <a:ext cx="1549425" cy="1548725"/>
            <a:chOff x="0" y="0"/>
            <a:chExt cx="812800" cy="8124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838066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017929" y="3682158"/>
            <a:ext cx="1549425" cy="1548725"/>
            <a:chOff x="0" y="0"/>
            <a:chExt cx="812800" cy="8124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472530" y="38790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116780" y="3682158"/>
            <a:ext cx="1549425" cy="1548725"/>
            <a:chOff x="0" y="0"/>
            <a:chExt cx="812800" cy="8124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489492" y="379720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115205" y="6788009"/>
            <a:ext cx="1549425" cy="1548725"/>
            <a:chOff x="0" y="0"/>
            <a:chExt cx="812800" cy="81243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569806" y="698459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1664630" y="6784509"/>
            <a:ext cx="1549425" cy="1548725"/>
            <a:chOff x="0" y="0"/>
            <a:chExt cx="812800" cy="81243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037342" y="6899551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3214056" y="6784509"/>
            <a:ext cx="1549425" cy="1548725"/>
            <a:chOff x="0" y="0"/>
            <a:chExt cx="812800" cy="8124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3671256" y="6981440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Ь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5468504" y="8333234"/>
            <a:ext cx="1549425" cy="1548725"/>
            <a:chOff x="0" y="0"/>
            <a:chExt cx="812800" cy="81243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5841215" y="844827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З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826603" y="8337434"/>
            <a:ext cx="1549425" cy="1548725"/>
            <a:chOff x="0" y="0"/>
            <a:chExt cx="812800" cy="8124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199315" y="845247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7017929" y="8333234"/>
            <a:ext cx="1549425" cy="1548725"/>
            <a:chOff x="0" y="0"/>
            <a:chExt cx="812800" cy="8124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7390641" y="844827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2376028" y="8337434"/>
            <a:ext cx="1549425" cy="1548725"/>
            <a:chOff x="0" y="0"/>
            <a:chExt cx="812800" cy="81243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2748740" y="845247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3919078" y="8333234"/>
            <a:ext cx="1549425" cy="1548725"/>
            <a:chOff x="0" y="0"/>
            <a:chExt cx="812800" cy="81243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4291790" y="8448277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10034891" y="8337434"/>
            <a:ext cx="1549425" cy="1548725"/>
            <a:chOff x="0" y="0"/>
            <a:chExt cx="812800" cy="812433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1" name="TextBox 7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10486342" y="8612959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Й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0113630" y="2132033"/>
            <a:ext cx="1549425" cy="1548725"/>
            <a:chOff x="0" y="0"/>
            <a:chExt cx="812800" cy="812433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5" name="TextBox 75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10486342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11663056" y="2132033"/>
            <a:ext cx="1549425" cy="1548725"/>
            <a:chOff x="0" y="0"/>
            <a:chExt cx="812800" cy="812433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12035767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13212481" y="2132033"/>
            <a:ext cx="1549425" cy="1548725"/>
            <a:chOff x="0" y="0"/>
            <a:chExt cx="812800" cy="812433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3" name="TextBox 83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13585193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14761906" y="2132033"/>
            <a:ext cx="1549425" cy="1548725"/>
            <a:chOff x="0" y="0"/>
            <a:chExt cx="812800" cy="812433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87" name="TextBox 87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15134618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</a:t>
            </a:r>
          </a:p>
        </p:txBody>
      </p:sp>
      <p:grpSp>
        <p:nvGrpSpPr>
          <p:cNvPr id="89" name="Group 89"/>
          <p:cNvGrpSpPr/>
          <p:nvPr/>
        </p:nvGrpSpPr>
        <p:grpSpPr>
          <a:xfrm>
            <a:off x="16311332" y="2132033"/>
            <a:ext cx="1549425" cy="1548725"/>
            <a:chOff x="0" y="0"/>
            <a:chExt cx="812800" cy="812433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91" name="TextBox 91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16684044" y="2247075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8564205" y="582607"/>
            <a:ext cx="1552575" cy="9303552"/>
            <a:chOff x="0" y="0"/>
            <a:chExt cx="2070100" cy="12404736"/>
          </a:xfrm>
        </p:grpSpPr>
        <p:grpSp>
          <p:nvGrpSpPr>
            <p:cNvPr id="94" name="Group 94"/>
            <p:cNvGrpSpPr/>
            <p:nvPr/>
          </p:nvGrpSpPr>
          <p:grpSpPr>
            <a:xfrm>
              <a:off x="4199" y="0"/>
              <a:ext cx="2065901" cy="2065901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96" name="TextBox 9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610334" y="253050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4199" y="4134601"/>
              <a:ext cx="2065901" cy="2065901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0" name="TextBox 10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1" name="TextBox 101"/>
            <p:cNvSpPr txBox="1"/>
            <p:nvPr/>
          </p:nvSpPr>
          <p:spPr>
            <a:xfrm>
              <a:off x="610334" y="4387651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</a:t>
              </a:r>
            </a:p>
          </p:txBody>
        </p:sp>
        <p:grpSp>
          <p:nvGrpSpPr>
            <p:cNvPr id="102" name="Group 102"/>
            <p:cNvGrpSpPr/>
            <p:nvPr/>
          </p:nvGrpSpPr>
          <p:grpSpPr>
            <a:xfrm>
              <a:off x="2100" y="8272935"/>
              <a:ext cx="2065901" cy="2065901"/>
              <a:chOff x="0" y="0"/>
              <a:chExt cx="812800" cy="81280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608234" y="85259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</a:t>
              </a:r>
            </a:p>
          </p:txBody>
        </p:sp>
        <p:grpSp>
          <p:nvGrpSpPr>
            <p:cNvPr id="106" name="Group 106"/>
            <p:cNvGrpSpPr/>
            <p:nvPr/>
          </p:nvGrpSpPr>
          <p:grpSpPr>
            <a:xfrm>
              <a:off x="0" y="10338836"/>
              <a:ext cx="2065901" cy="2065901"/>
              <a:chOff x="0" y="0"/>
              <a:chExt cx="812800" cy="812800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08" name="TextBox 10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9" name="TextBox 109"/>
            <p:cNvSpPr txBox="1"/>
            <p:nvPr/>
          </p:nvSpPr>
          <p:spPr>
            <a:xfrm>
              <a:off x="606135" y="10591886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И</a:t>
              </a:r>
            </a:p>
          </p:txBody>
        </p:sp>
        <p:grpSp>
          <p:nvGrpSpPr>
            <p:cNvPr id="110" name="Group 110"/>
            <p:cNvGrpSpPr/>
            <p:nvPr/>
          </p:nvGrpSpPr>
          <p:grpSpPr>
            <a:xfrm>
              <a:off x="0" y="2066834"/>
              <a:ext cx="2065901" cy="2065901"/>
              <a:chOff x="0" y="0"/>
              <a:chExt cx="812800" cy="812800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12" name="TextBox 1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3" name="TextBox 113"/>
            <p:cNvSpPr txBox="1"/>
            <p:nvPr/>
          </p:nvSpPr>
          <p:spPr>
            <a:xfrm>
              <a:off x="606135" y="2318018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</a:t>
              </a:r>
            </a:p>
          </p:txBody>
        </p:sp>
        <p:grpSp>
          <p:nvGrpSpPr>
            <p:cNvPr id="114" name="Group 114"/>
            <p:cNvGrpSpPr/>
            <p:nvPr/>
          </p:nvGrpSpPr>
          <p:grpSpPr>
            <a:xfrm>
              <a:off x="4199" y="6203302"/>
              <a:ext cx="2065901" cy="2065901"/>
              <a:chOff x="0" y="0"/>
              <a:chExt cx="812800" cy="81280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133350" cap="sq">
                <a:solidFill>
                  <a:srgbClr val="4E7796"/>
                </a:solidFill>
                <a:prstDash val="solid"/>
                <a:miter/>
              </a:ln>
            </p:spPr>
          </p:sp>
          <p:sp>
            <p:nvSpPr>
              <p:cNvPr id="116" name="TextBox 1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7" name="TextBox 117"/>
            <p:cNvSpPr txBox="1"/>
            <p:nvPr/>
          </p:nvSpPr>
          <p:spPr>
            <a:xfrm>
              <a:off x="471488" y="6456352"/>
              <a:ext cx="853631" cy="158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3"/>
                </a:lnSpc>
                <a:spcBef>
                  <a:spcPct val="0"/>
                </a:spcBef>
              </a:pPr>
              <a:r>
                <a:rPr lang="en-US" sz="7960" b="1">
                  <a:solidFill>
                    <a:srgbClr val="FF3131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5465354" y="5232984"/>
            <a:ext cx="1549425" cy="1548725"/>
            <a:chOff x="0" y="0"/>
            <a:chExt cx="812800" cy="812433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20" name="TextBox 120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1" name="TextBox 121"/>
          <p:cNvSpPr txBox="1"/>
          <p:nvPr/>
        </p:nvSpPr>
        <p:spPr>
          <a:xfrm>
            <a:off x="5838066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7014779" y="5235784"/>
            <a:ext cx="1549425" cy="1548725"/>
            <a:chOff x="0" y="0"/>
            <a:chExt cx="812800" cy="812433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24" name="TextBox 124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5" name="TextBox 125"/>
          <p:cNvSpPr txBox="1"/>
          <p:nvPr/>
        </p:nvSpPr>
        <p:spPr>
          <a:xfrm>
            <a:off x="7387491" y="53508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</a:t>
            </a:r>
          </a:p>
        </p:txBody>
      </p:sp>
      <p:grpSp>
        <p:nvGrpSpPr>
          <p:cNvPr id="126" name="Group 126"/>
          <p:cNvGrpSpPr/>
          <p:nvPr/>
        </p:nvGrpSpPr>
        <p:grpSpPr>
          <a:xfrm>
            <a:off x="10116780" y="5232984"/>
            <a:ext cx="1549425" cy="1548725"/>
            <a:chOff x="0" y="0"/>
            <a:chExt cx="812800" cy="812433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812800" cy="812433"/>
            </a:xfrm>
            <a:custGeom>
              <a:avLst/>
              <a:gdLst/>
              <a:ahLst/>
              <a:cxnLst/>
              <a:rect l="l" t="t" r="r" b="b"/>
              <a:pathLst>
                <a:path w="812800" h="812433">
                  <a:moveTo>
                    <a:pt x="406400" y="0"/>
                  </a:moveTo>
                  <a:cubicBezTo>
                    <a:pt x="181951" y="0"/>
                    <a:pt x="0" y="181869"/>
                    <a:pt x="0" y="406216"/>
                  </a:cubicBezTo>
                  <a:cubicBezTo>
                    <a:pt x="0" y="630563"/>
                    <a:pt x="181951" y="812433"/>
                    <a:pt x="406400" y="812433"/>
                  </a:cubicBezTo>
                  <a:cubicBezTo>
                    <a:pt x="630849" y="812433"/>
                    <a:pt x="812800" y="630563"/>
                    <a:pt x="812800" y="406216"/>
                  </a:cubicBezTo>
                  <a:cubicBezTo>
                    <a:pt x="812800" y="18186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 w="133350" cap="sq">
              <a:solidFill>
                <a:srgbClr val="4E7796"/>
              </a:solidFill>
              <a:prstDash val="solid"/>
              <a:miter/>
            </a:ln>
          </p:spPr>
        </p:sp>
        <p:sp>
          <p:nvSpPr>
            <p:cNvPr id="128" name="TextBox 128"/>
            <p:cNvSpPr txBox="1"/>
            <p:nvPr/>
          </p:nvSpPr>
          <p:spPr>
            <a:xfrm>
              <a:off x="76200" y="38066"/>
              <a:ext cx="660400" cy="698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9" name="TextBox 129"/>
          <p:cNvSpPr txBox="1"/>
          <p:nvPr/>
        </p:nvSpPr>
        <p:spPr>
          <a:xfrm>
            <a:off x="10489492" y="5348026"/>
            <a:ext cx="640224" cy="11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  <a:spcBef>
                <a:spcPct val="0"/>
              </a:spcBef>
            </a:pPr>
            <a:r>
              <a:rPr lang="en-US" sz="7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</a:t>
            </a:r>
          </a:p>
        </p:txBody>
      </p:sp>
      <p:sp>
        <p:nvSpPr>
          <p:cNvPr id="130" name="Freeform 4"/>
          <p:cNvSpPr/>
          <p:nvPr/>
        </p:nvSpPr>
        <p:spPr>
          <a:xfrm>
            <a:off x="-358976" y="8333234"/>
            <a:ext cx="1219289" cy="1314943"/>
          </a:xfrm>
          <a:custGeom>
            <a:avLst/>
            <a:gdLst/>
            <a:ahLst/>
            <a:cxnLst/>
            <a:rect l="l" t="t" r="r" b="b"/>
            <a:pathLst>
              <a:path w="7160730" h="10211379">
                <a:moveTo>
                  <a:pt x="7160730" y="0"/>
                </a:moveTo>
                <a:lnTo>
                  <a:pt x="0" y="0"/>
                </a:lnTo>
                <a:lnTo>
                  <a:pt x="0" y="10211379"/>
                </a:lnTo>
                <a:lnTo>
                  <a:pt x="7160730" y="10211379"/>
                </a:lnTo>
                <a:lnTo>
                  <a:pt x="71607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1.03628 0.0112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14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60" grpId="0"/>
      <p:bldP spid="64" grpId="0"/>
      <p:bldP spid="68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71688" y="543331"/>
            <a:ext cx="9306985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64"/>
              </a:lnSpc>
              <a:spcBef>
                <a:spcPct val="0"/>
              </a:spcBef>
            </a:pPr>
            <a:r>
              <a:rPr lang="en-US" sz="14400" dirty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ЩИТИ НАСТРОЮ</a:t>
            </a:r>
          </a:p>
        </p:txBody>
      </p:sp>
      <p:grpSp>
        <p:nvGrpSpPr>
          <p:cNvPr id="24" name="Групувати 23"/>
          <p:cNvGrpSpPr/>
          <p:nvPr/>
        </p:nvGrpSpPr>
        <p:grpSpPr>
          <a:xfrm>
            <a:off x="820628" y="440110"/>
            <a:ext cx="3551060" cy="4703390"/>
            <a:chOff x="820628" y="440110"/>
            <a:chExt cx="3551060" cy="4703390"/>
          </a:xfrm>
        </p:grpSpPr>
        <p:sp>
          <p:nvSpPr>
            <p:cNvPr id="5" name="Freeform 5"/>
            <p:cNvSpPr/>
            <p:nvPr/>
          </p:nvSpPr>
          <p:spPr>
            <a:xfrm>
              <a:off x="820628" y="440110"/>
              <a:ext cx="3551060" cy="4703390"/>
            </a:xfrm>
            <a:custGeom>
              <a:avLst/>
              <a:gdLst/>
              <a:ahLst/>
              <a:cxnLst/>
              <a:rect l="l" t="t" r="r" b="b"/>
              <a:pathLst>
                <a:path w="4734746" h="6271187">
                  <a:moveTo>
                    <a:pt x="0" y="0"/>
                  </a:moveTo>
                  <a:lnTo>
                    <a:pt x="4734746" y="0"/>
                  </a:lnTo>
                  <a:lnTo>
                    <a:pt x="4734746" y="6271187"/>
                  </a:lnTo>
                  <a:lnTo>
                    <a:pt x="0" y="6271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482414" y="1864068"/>
              <a:ext cx="2269083" cy="1511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4"/>
                </a:lnSpc>
                <a:spcBef>
                  <a:spcPct val="0"/>
                </a:spcBef>
              </a:pPr>
              <a:r>
                <a:rPr lang="en-US" sz="341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 ЧЕКАЮ ПРИГОДИ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23665" y="1409700"/>
              <a:ext cx="2944986" cy="2734893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5838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РАДІСТЬ</a:t>
              </a:r>
            </a:p>
          </p:txBody>
        </p:sp>
      </p:grpSp>
      <p:grpSp>
        <p:nvGrpSpPr>
          <p:cNvPr id="26" name="Групувати 25"/>
          <p:cNvGrpSpPr/>
          <p:nvPr/>
        </p:nvGrpSpPr>
        <p:grpSpPr>
          <a:xfrm>
            <a:off x="13708240" y="616887"/>
            <a:ext cx="3551060" cy="4703390"/>
            <a:chOff x="13708240" y="616887"/>
            <a:chExt cx="3551060" cy="4703390"/>
          </a:xfrm>
        </p:grpSpPr>
        <p:sp>
          <p:nvSpPr>
            <p:cNvPr id="9" name="Freeform 9"/>
            <p:cNvSpPr/>
            <p:nvPr/>
          </p:nvSpPr>
          <p:spPr>
            <a:xfrm>
              <a:off x="13708240" y="616887"/>
              <a:ext cx="3551060" cy="4703390"/>
            </a:xfrm>
            <a:custGeom>
              <a:avLst/>
              <a:gdLst/>
              <a:ahLst/>
              <a:cxnLst/>
              <a:rect l="l" t="t" r="r" b="b"/>
              <a:pathLst>
                <a:path w="4734746" h="6271187">
                  <a:moveTo>
                    <a:pt x="0" y="0"/>
                  </a:moveTo>
                  <a:lnTo>
                    <a:pt x="4734746" y="0"/>
                  </a:lnTo>
                  <a:lnTo>
                    <a:pt x="4734746" y="6271187"/>
                  </a:lnTo>
                  <a:lnTo>
                    <a:pt x="0" y="6271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5" name="Групувати 24"/>
            <p:cNvGrpSpPr/>
            <p:nvPr/>
          </p:nvGrpSpPr>
          <p:grpSpPr>
            <a:xfrm>
              <a:off x="14221644" y="1356322"/>
              <a:ext cx="2524254" cy="2332969"/>
              <a:chOff x="14221644" y="1356322"/>
              <a:chExt cx="2524254" cy="2332969"/>
            </a:xfrm>
          </p:grpSpPr>
          <p:sp>
            <p:nvSpPr>
              <p:cNvPr id="10" name="TextBox 10"/>
              <p:cNvSpPr txBox="1"/>
              <p:nvPr/>
            </p:nvSpPr>
            <p:spPr>
              <a:xfrm>
                <a:off x="14328765" y="1356322"/>
                <a:ext cx="2356642" cy="2042046"/>
              </a:xfrm>
              <a:prstGeom prst="rect">
                <a:avLst/>
              </a:prstGeom>
            </p:spPr>
            <p:txBody>
              <a:bodyPr lIns="0" tIns="0" rIns="0" bIns="0" rtlCol="0" anchor="t">
                <a:prstTxWarp prst="textArchUp">
                  <a:avLst/>
                </a:prstTxWarp>
                <a:spAutoFit/>
              </a:bodyPr>
              <a:lstStyle/>
              <a:p>
                <a:pPr algn="ctr">
                  <a:lnSpc>
                    <a:spcPts val="4212"/>
                  </a:lnSpc>
                  <a:spcBef>
                    <a:spcPct val="0"/>
                  </a:spcBef>
                </a:pPr>
                <a:r>
                  <a:rPr lang="en-US" sz="3631" b="1" dirty="0">
                    <a:solidFill>
                      <a:srgbClr val="000000"/>
                    </a:solidFill>
                    <a:latin typeface="Comic Sans Bold"/>
                    <a:ea typeface="Comic Sans Bold"/>
                    <a:cs typeface="Comic Sans Bold"/>
                    <a:sym typeface="Comic Sans Bold"/>
                  </a:rPr>
                  <a:t>ДОПИТЛИВІСТЬ</a:t>
                </a: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4221644" y="1786516"/>
                <a:ext cx="2524254" cy="19027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1"/>
                  </a:lnSpc>
                  <a:spcBef>
                    <a:spcPct val="0"/>
                  </a:spcBef>
                </a:pPr>
                <a:r>
                  <a:rPr lang="en-US" sz="3233" b="1" dirty="0">
                    <a:solidFill>
                      <a:srgbClr val="000000"/>
                    </a:solidFill>
                    <a:latin typeface="Comic Sans Bold"/>
                    <a:ea typeface="Comic Sans Bold"/>
                    <a:cs typeface="Comic Sans Bold"/>
                    <a:sym typeface="Comic Sans Bold"/>
                  </a:rPr>
                  <a:t>БО </a:t>
                </a:r>
              </a:p>
              <a:p>
                <a:pPr algn="ctr">
                  <a:lnSpc>
                    <a:spcPts val="3751"/>
                  </a:lnSpc>
                  <a:spcBef>
                    <a:spcPct val="0"/>
                  </a:spcBef>
                </a:pPr>
                <a:r>
                  <a:rPr lang="en-US" sz="3233" b="1" dirty="0">
                    <a:solidFill>
                      <a:srgbClr val="000000"/>
                    </a:solidFill>
                    <a:latin typeface="Comic Sans Bold"/>
                    <a:ea typeface="Comic Sans Bold"/>
                    <a:cs typeface="Comic Sans Bold"/>
                    <a:sym typeface="Comic Sans Bold"/>
                  </a:rPr>
                  <a:t>ХОЧУ ДІЗНАТИСЯ НОВЕ</a:t>
                </a:r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44900" y="3518504"/>
            <a:ext cx="3551060" cy="4703390"/>
            <a:chOff x="-24551" y="66531"/>
            <a:chExt cx="4734746" cy="6271187"/>
          </a:xfrm>
        </p:grpSpPr>
        <p:sp>
          <p:nvSpPr>
            <p:cNvPr id="13" name="Freeform 13"/>
            <p:cNvSpPr/>
            <p:nvPr/>
          </p:nvSpPr>
          <p:spPr>
            <a:xfrm>
              <a:off x="-24551" y="66531"/>
              <a:ext cx="4734746" cy="6271187"/>
            </a:xfrm>
            <a:custGeom>
              <a:avLst/>
              <a:gdLst/>
              <a:ahLst/>
              <a:cxnLst/>
              <a:rect l="l" t="t" r="r" b="b"/>
              <a:pathLst>
                <a:path w="4734746" h="6271187">
                  <a:moveTo>
                    <a:pt x="0" y="0"/>
                  </a:moveTo>
                  <a:lnTo>
                    <a:pt x="4734746" y="0"/>
                  </a:lnTo>
                  <a:lnTo>
                    <a:pt x="4734746" y="6271187"/>
                  </a:lnTo>
                  <a:lnTo>
                    <a:pt x="0" y="6271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22632" y="1008328"/>
              <a:ext cx="3348294" cy="4311679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4784"/>
                </a:lnSpc>
                <a:spcBef>
                  <a:spcPct val="0"/>
                </a:spcBef>
              </a:pPr>
              <a:r>
                <a:rPr lang="en-US" sz="4124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ВПЕВНЕНІСТЬ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4652" y="2132826"/>
              <a:ext cx="3025443" cy="2015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4"/>
                </a:lnSpc>
                <a:spcBef>
                  <a:spcPct val="0"/>
                </a:spcBef>
              </a:pPr>
              <a:r>
                <a:rPr lang="en-US" sz="341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 Я МОЖУ БАГАТО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78834" y="5363555"/>
            <a:ext cx="3551060" cy="4703390"/>
            <a:chOff x="0" y="0"/>
            <a:chExt cx="4734746" cy="62711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34746" cy="6271187"/>
            </a:xfrm>
            <a:custGeom>
              <a:avLst/>
              <a:gdLst/>
              <a:ahLst/>
              <a:cxnLst/>
              <a:rect l="l" t="t" r="r" b="b"/>
              <a:pathLst>
                <a:path w="4734746" h="6271187">
                  <a:moveTo>
                    <a:pt x="0" y="0"/>
                  </a:moveTo>
                  <a:lnTo>
                    <a:pt x="4734746" y="0"/>
                  </a:lnTo>
                  <a:lnTo>
                    <a:pt x="4734746" y="6271187"/>
                  </a:lnTo>
                  <a:lnTo>
                    <a:pt x="0" y="6271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375028" y="1099660"/>
              <a:ext cx="4063534" cy="4862236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4784"/>
                </a:lnSpc>
                <a:spcBef>
                  <a:spcPct val="0"/>
                </a:spcBef>
              </a:pPr>
              <a:r>
                <a:rPr lang="en-US" sz="4124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ОПТИМІЗМ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4652" y="1820491"/>
              <a:ext cx="3025443" cy="2682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4"/>
                </a:lnSpc>
                <a:spcBef>
                  <a:spcPct val="0"/>
                </a:spcBef>
              </a:pPr>
              <a:r>
                <a:rPr lang="en-US" sz="341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 ДАРУЮ СВІТЛО ІНШИМ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32711" y="5320277"/>
            <a:ext cx="3551060" cy="4703390"/>
            <a:chOff x="0" y="0"/>
            <a:chExt cx="4734746" cy="62711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4746" cy="6271187"/>
            </a:xfrm>
            <a:custGeom>
              <a:avLst/>
              <a:gdLst/>
              <a:ahLst/>
              <a:cxnLst/>
              <a:rect l="l" t="t" r="r" b="b"/>
              <a:pathLst>
                <a:path w="4734746" h="6271187">
                  <a:moveTo>
                    <a:pt x="0" y="0"/>
                  </a:moveTo>
                  <a:lnTo>
                    <a:pt x="4734746" y="0"/>
                  </a:lnTo>
                  <a:lnTo>
                    <a:pt x="4734746" y="6271187"/>
                  </a:lnTo>
                  <a:lnTo>
                    <a:pt x="0" y="6271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53989" y="1140459"/>
              <a:ext cx="3528562" cy="3990268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4784"/>
                </a:lnSpc>
                <a:spcBef>
                  <a:spcPct val="0"/>
                </a:spcBef>
              </a:pPr>
              <a:r>
                <a:rPr lang="en-US" sz="4124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НАТХНЕННЯ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85038" y="2231315"/>
              <a:ext cx="3564671" cy="2487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2"/>
                </a:lnSpc>
              </a:pPr>
              <a:r>
                <a:rPr lang="en-US" sz="318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 ЦЕ ОСОБЛИВИЙ ДЕНЬ</a:t>
              </a:r>
            </a:p>
            <a:p>
              <a:pPr algn="ctr">
                <a:lnSpc>
                  <a:spcPts val="3692"/>
                </a:lnSpc>
                <a:spcBef>
                  <a:spcPct val="0"/>
                </a:spcBef>
              </a:pPr>
              <a:endParaRPr lang="en-US" sz="318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246924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982" y="-307800"/>
            <a:ext cx="17720003" cy="7823674"/>
            <a:chOff x="0" y="0"/>
            <a:chExt cx="23626671" cy="104315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26671" cy="5193453"/>
            </a:xfrm>
            <a:custGeom>
              <a:avLst/>
              <a:gdLst/>
              <a:ahLst/>
              <a:cxnLst/>
              <a:rect l="l" t="t" r="r" b="b"/>
              <a:pathLst>
                <a:path w="23626671" h="5193453">
                  <a:moveTo>
                    <a:pt x="0" y="0"/>
                  </a:moveTo>
                  <a:lnTo>
                    <a:pt x="23626671" y="0"/>
                  </a:lnTo>
                  <a:lnTo>
                    <a:pt x="23626671" y="5193453"/>
                  </a:lnTo>
                  <a:lnTo>
                    <a:pt x="0" y="5193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2" b="-42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972547" y="1782000"/>
              <a:ext cx="18265779" cy="8649565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5037"/>
                </a:lnSpc>
                <a:spcBef>
                  <a:spcPct val="0"/>
                </a:spcBef>
              </a:pPr>
              <a:r>
                <a:rPr lang="en-US" sz="4343" b="1" spc="-69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БЛОК 2. ВІД ЛИЦАРІВ ДО БОРЦІВ ХХ СТОЛІТТЯ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249817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24812" y="1225895"/>
            <a:ext cx="6302471" cy="9061105"/>
          </a:xfrm>
          <a:custGeom>
            <a:avLst/>
            <a:gdLst/>
            <a:ahLst/>
            <a:cxnLst/>
            <a:rect l="l" t="t" r="r" b="b"/>
            <a:pathLst>
              <a:path w="6302471" h="9061105">
                <a:moveTo>
                  <a:pt x="0" y="0"/>
                </a:moveTo>
                <a:lnTo>
                  <a:pt x="6302471" y="0"/>
                </a:lnTo>
                <a:lnTo>
                  <a:pt x="6302471" y="9061105"/>
                </a:lnTo>
                <a:lnTo>
                  <a:pt x="0" y="9061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9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 rot="297637">
            <a:off x="3783878" y="-533379"/>
            <a:ext cx="7794998" cy="6562785"/>
            <a:chOff x="0" y="0"/>
            <a:chExt cx="10393330" cy="8750380"/>
          </a:xfrm>
        </p:grpSpPr>
        <p:sp>
          <p:nvSpPr>
            <p:cNvPr id="4" name="Freeform 4"/>
            <p:cNvSpPr/>
            <p:nvPr/>
          </p:nvSpPr>
          <p:spPr>
            <a:xfrm rot="894000">
              <a:off x="705904" y="1042671"/>
              <a:ext cx="8981523" cy="6665039"/>
            </a:xfrm>
            <a:custGeom>
              <a:avLst/>
              <a:gdLst/>
              <a:ahLst/>
              <a:cxnLst/>
              <a:rect l="l" t="t" r="r" b="b"/>
              <a:pathLst>
                <a:path w="8981523" h="6665039">
                  <a:moveTo>
                    <a:pt x="0" y="0"/>
                  </a:moveTo>
                  <a:lnTo>
                    <a:pt x="8981523" y="0"/>
                  </a:lnTo>
                  <a:lnTo>
                    <a:pt x="8981523" y="6665038"/>
                  </a:lnTo>
                  <a:lnTo>
                    <a:pt x="0" y="6665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056411">
              <a:off x="1598277" y="2526219"/>
              <a:ext cx="7182164" cy="313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7"/>
                </a:lnSpc>
                <a:spcBef>
                  <a:spcPct val="0"/>
                </a:spcBef>
              </a:pPr>
              <a:r>
                <a:rPr lang="en-US" sz="266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Перше офіційне українське військове формування у ХХ ст. Створене у складі австро-угорської армії з українських добровольців. Мали на меті вибороти незалежність України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113089"/>
            <a:ext cx="9303652" cy="10173911"/>
          </a:xfrm>
          <a:custGeom>
            <a:avLst/>
            <a:gdLst/>
            <a:ahLst/>
            <a:cxnLst/>
            <a:rect l="l" t="t" r="r" b="b"/>
            <a:pathLst>
              <a:path w="9303652" h="10173911">
                <a:moveTo>
                  <a:pt x="9303652" y="0"/>
                </a:moveTo>
                <a:lnTo>
                  <a:pt x="0" y="0"/>
                </a:lnTo>
                <a:lnTo>
                  <a:pt x="0" y="10173911"/>
                </a:lnTo>
                <a:lnTo>
                  <a:pt x="9303652" y="10173911"/>
                </a:lnTo>
                <a:lnTo>
                  <a:pt x="9303652" y="0"/>
                </a:lnTo>
                <a:close/>
              </a:path>
            </a:pathLst>
          </a:custGeom>
          <a:blipFill>
            <a:blip r:embed="rId5"/>
            <a:stretch>
              <a:fillRect r="-935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48222" y="113089"/>
            <a:ext cx="6142590" cy="4699081"/>
            <a:chOff x="0" y="0"/>
            <a:chExt cx="8190119" cy="62654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90119" cy="6265441"/>
            </a:xfrm>
            <a:custGeom>
              <a:avLst/>
              <a:gdLst/>
              <a:ahLst/>
              <a:cxnLst/>
              <a:rect l="l" t="t" r="r" b="b"/>
              <a:pathLst>
                <a:path w="8190119" h="6265441">
                  <a:moveTo>
                    <a:pt x="0" y="0"/>
                  </a:moveTo>
                  <a:lnTo>
                    <a:pt x="8190119" y="0"/>
                  </a:lnTo>
                  <a:lnTo>
                    <a:pt x="8190119" y="6265441"/>
                  </a:lnTo>
                  <a:lnTo>
                    <a:pt x="0" y="6265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1783" y="1895028"/>
              <a:ext cx="7774590" cy="329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2"/>
                </a:lnSpc>
              </a:pPr>
              <a:r>
                <a:rPr lang="en-US" sz="3969" b="1" spc="-250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 СТРІЛЬЦІВ БУЛА ПІСНЯ «ОЙ У ЛУЗІ ЧЕРВОНА КАЛИНА»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611024" y="5364946"/>
            <a:ext cx="4242062" cy="4114800"/>
            <a:chOff x="0" y="0"/>
            <a:chExt cx="5656082" cy="548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56082" cy="5486400"/>
            </a:xfrm>
            <a:custGeom>
              <a:avLst/>
              <a:gdLst/>
              <a:ahLst/>
              <a:cxnLst/>
              <a:rect l="l" t="t" r="r" b="b"/>
              <a:pathLst>
                <a:path w="5656082" h="5486400">
                  <a:moveTo>
                    <a:pt x="0" y="0"/>
                  </a:moveTo>
                  <a:lnTo>
                    <a:pt x="5656082" y="0"/>
                  </a:lnTo>
                  <a:lnTo>
                    <a:pt x="565608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308506" y="1279027"/>
              <a:ext cx="4828927" cy="2956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6"/>
                </a:lnSpc>
              </a:pPr>
              <a:r>
                <a:rPr lang="en-US" sz="384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Українські січові стрільці (УСС, 1914–1918)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038742" y="5048250"/>
            <a:ext cx="6941668" cy="449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7"/>
              </a:lnSpc>
              <a:spcBef>
                <a:spcPct val="0"/>
              </a:spcBef>
            </a:pPr>
            <a:r>
              <a:rPr lang="en-US" sz="516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Відзначалися високою дисципліною, патріотизмом та вірою в державність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rot="-531846">
            <a:off x="398745" y="873126"/>
            <a:ext cx="7225817" cy="5735493"/>
          </a:xfrm>
          <a:custGeom>
            <a:avLst/>
            <a:gdLst/>
            <a:ahLst/>
            <a:cxnLst/>
            <a:rect l="l" t="t" r="r" b="b"/>
            <a:pathLst>
              <a:path w="7225817" h="5735493">
                <a:moveTo>
                  <a:pt x="0" y="0"/>
                </a:moveTo>
                <a:lnTo>
                  <a:pt x="7225817" y="0"/>
                </a:lnTo>
                <a:lnTo>
                  <a:pt x="7225817" y="5735492"/>
                </a:lnTo>
                <a:lnTo>
                  <a:pt x="0" y="573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44128">
            <a:off x="8709250" y="779670"/>
            <a:ext cx="8876437" cy="5802971"/>
          </a:xfrm>
          <a:custGeom>
            <a:avLst/>
            <a:gdLst/>
            <a:ahLst/>
            <a:cxnLst/>
            <a:rect l="l" t="t" r="r" b="b"/>
            <a:pathLst>
              <a:path w="8876437" h="5802971">
                <a:moveTo>
                  <a:pt x="0" y="0"/>
                </a:moveTo>
                <a:lnTo>
                  <a:pt x="8876437" y="0"/>
                </a:lnTo>
                <a:lnTo>
                  <a:pt x="8876437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6731875"/>
            <a:ext cx="8023307" cy="3219352"/>
            <a:chOff x="0" y="0"/>
            <a:chExt cx="10697743" cy="42924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7743" cy="4292469"/>
            </a:xfrm>
            <a:custGeom>
              <a:avLst/>
              <a:gdLst/>
              <a:ahLst/>
              <a:cxnLst/>
              <a:rect l="l" t="t" r="r" b="b"/>
              <a:pathLst>
                <a:path w="10697743" h="4292469">
                  <a:moveTo>
                    <a:pt x="0" y="0"/>
                  </a:moveTo>
                  <a:lnTo>
                    <a:pt x="10697743" y="0"/>
                  </a:lnTo>
                  <a:lnTo>
                    <a:pt x="10697743" y="4292469"/>
                  </a:lnTo>
                  <a:lnTo>
                    <a:pt x="0" y="429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353509" y="462073"/>
              <a:ext cx="9990726" cy="350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8"/>
                </a:lnSpc>
              </a:pPr>
              <a:r>
                <a:rPr lang="uk-UA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Сотник </a:t>
              </a:r>
              <a:r>
                <a:rPr lang="en-US" sz="5162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Українського</a:t>
              </a:r>
              <a:r>
                <a:rPr lang="en-US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легіону</a:t>
              </a:r>
              <a:r>
                <a:rPr lang="en-US" sz="5162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січових</a:t>
              </a:r>
              <a:r>
                <a:rPr lang="en-US" sz="5162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стрільців</a:t>
              </a:r>
              <a:r>
                <a:rPr lang="en-US" sz="5162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uk-UA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Осип</a:t>
              </a:r>
              <a:r>
                <a:rPr lang="uk-UA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  <a:hlinkClick r:id="rId7" tooltip="https://uk.wikipedia.org/wiki/%D0%91%D1%83%D0%B4%D0%B7%D0%B8%D0%BD%D0%BE%D0%B2%D1%81%D1%8C%D0%BA%D0%B8%D0%B9_%D0%9E%D1%81%D0%B8%D0%BF"/>
                </a:rPr>
                <a:t> </a:t>
              </a:r>
              <a:r>
                <a:rPr lang="uk-UA" sz="5162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Будзиновський</a:t>
              </a:r>
              <a:r>
                <a:rPr lang="uk-UA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із</a:t>
              </a:r>
              <a:r>
                <a:rPr lang="en-US" sz="5162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солдатами</a:t>
              </a:r>
              <a:r>
                <a:rPr lang="en-US" sz="5162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його</a:t>
              </a:r>
              <a:r>
                <a:rPr lang="en-US" sz="5162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сотні</a:t>
              </a:r>
              <a:endParaRPr lang="en-US" sz="516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5993" y="7362311"/>
            <a:ext cx="8023307" cy="1846659"/>
            <a:chOff x="0" y="-188119"/>
            <a:chExt cx="10697743" cy="24622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97743" cy="2235069"/>
            </a:xfrm>
            <a:custGeom>
              <a:avLst/>
              <a:gdLst/>
              <a:ahLst/>
              <a:cxnLst/>
              <a:rect l="l" t="t" r="r" b="b"/>
              <a:pathLst>
                <a:path w="10697743" h="2235069">
                  <a:moveTo>
                    <a:pt x="0" y="0"/>
                  </a:moveTo>
                  <a:lnTo>
                    <a:pt x="10697743" y="0"/>
                  </a:lnTo>
                  <a:lnTo>
                    <a:pt x="10697743" y="2235069"/>
                  </a:lnTo>
                  <a:lnTo>
                    <a:pt x="0" y="223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46025" b="-46025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15817" y="-188119"/>
              <a:ext cx="8261434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uk-UA" sz="6000" b="1" dirty="0" smtClean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Штурмова бригада УСС</a:t>
              </a:r>
              <a:r>
                <a:rPr lang="en-US" sz="6000" b="1" dirty="0" smtClean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  <a:hlinkClick r:id="rId8" tooltip="https://uk.wikipedia.org/wiki/%D0%A1%D0%BE%D1%82%D0%BD%D0%B8%D0%BA"/>
                </a:rPr>
                <a:t> </a:t>
              </a:r>
              <a:endParaRPr lang="en-US" sz="600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8" tooltip="https://uk.wikipedia.org/wiki/%D0%A1%D0%BE%D1%82%D0%BD%D0%B8%D0%B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48222" y="113089"/>
            <a:ext cx="6142590" cy="4699081"/>
            <a:chOff x="0" y="0"/>
            <a:chExt cx="8190119" cy="6265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90119" cy="6265441"/>
            </a:xfrm>
            <a:custGeom>
              <a:avLst/>
              <a:gdLst/>
              <a:ahLst/>
              <a:cxnLst/>
              <a:rect l="l" t="t" r="r" b="b"/>
              <a:pathLst>
                <a:path w="8190119" h="6265441">
                  <a:moveTo>
                    <a:pt x="0" y="0"/>
                  </a:moveTo>
                  <a:lnTo>
                    <a:pt x="8190119" y="0"/>
                  </a:lnTo>
                  <a:lnTo>
                    <a:pt x="8190119" y="6265441"/>
                  </a:lnTo>
                  <a:lnTo>
                    <a:pt x="0" y="6265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91783" y="1895028"/>
              <a:ext cx="7774590" cy="329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2"/>
                </a:lnSpc>
              </a:pPr>
              <a:r>
                <a:rPr lang="en-US" sz="3969" b="1" spc="-250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 СТРІЛЬЦІВ БУЛА ПІСНЯ «ОЙ У ЛУЗІ ЧЕРВОНА КАЛИНА»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11024" y="5364946"/>
            <a:ext cx="4242062" cy="4114800"/>
            <a:chOff x="0" y="0"/>
            <a:chExt cx="5656082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56082" cy="5486400"/>
            </a:xfrm>
            <a:custGeom>
              <a:avLst/>
              <a:gdLst/>
              <a:ahLst/>
              <a:cxnLst/>
              <a:rect l="l" t="t" r="r" b="b"/>
              <a:pathLst>
                <a:path w="5656082" h="5486400">
                  <a:moveTo>
                    <a:pt x="0" y="0"/>
                  </a:moveTo>
                  <a:lnTo>
                    <a:pt x="5656082" y="0"/>
                  </a:lnTo>
                  <a:lnTo>
                    <a:pt x="565608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13578" y="1540894"/>
              <a:ext cx="4828927" cy="2220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6"/>
                </a:lnSpc>
              </a:pPr>
              <a:r>
                <a:rPr lang="en-US" sz="384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Січові стрільці Армії УНР (1917–1921)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63891" y="5269696"/>
            <a:ext cx="5839587" cy="3274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Мали репутацію найорганізованішої та найвідданішої частини війська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1285127"/>
            <a:ext cx="9001873" cy="9001873"/>
          </a:xfrm>
          <a:custGeom>
            <a:avLst/>
            <a:gdLst/>
            <a:ahLst/>
            <a:cxnLst/>
            <a:rect l="l" t="t" r="r" b="b"/>
            <a:pathLst>
              <a:path w="9001873" h="9001873">
                <a:moveTo>
                  <a:pt x="0" y="0"/>
                </a:moveTo>
                <a:lnTo>
                  <a:pt x="9001873" y="0"/>
                </a:lnTo>
                <a:lnTo>
                  <a:pt x="9001873" y="9001873"/>
                </a:lnTo>
                <a:lnTo>
                  <a:pt x="0" y="900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664506" y="-746963"/>
            <a:ext cx="8033741" cy="6989954"/>
            <a:chOff x="0" y="0"/>
            <a:chExt cx="10711655" cy="9319939"/>
          </a:xfrm>
        </p:grpSpPr>
        <p:sp>
          <p:nvSpPr>
            <p:cNvPr id="12" name="Freeform 12"/>
            <p:cNvSpPr/>
            <p:nvPr/>
          </p:nvSpPr>
          <p:spPr>
            <a:xfrm rot="1191638">
              <a:off x="865066" y="1327450"/>
              <a:ext cx="8981523" cy="6665039"/>
            </a:xfrm>
            <a:custGeom>
              <a:avLst/>
              <a:gdLst/>
              <a:ahLst/>
              <a:cxnLst/>
              <a:rect l="l" t="t" r="r" b="b"/>
              <a:pathLst>
                <a:path w="8981523" h="6665039">
                  <a:moveTo>
                    <a:pt x="0" y="0"/>
                  </a:moveTo>
                  <a:lnTo>
                    <a:pt x="8981523" y="0"/>
                  </a:lnTo>
                  <a:lnTo>
                    <a:pt x="8981523" y="6665039"/>
                  </a:lnTo>
                  <a:lnTo>
                    <a:pt x="0" y="6665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1354049">
              <a:off x="1987415" y="2656480"/>
              <a:ext cx="6770359" cy="3254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  <a:spcBef>
                  <a:spcPct val="0"/>
                </a:spcBef>
              </a:pPr>
              <a:r>
                <a:rPr lang="en-US" sz="23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Створені у Києві після Лютневої революції 1917 року. Ядро збройних сил Української Народної Республіки (УНР). Очолював — Євген Коновалець. Брали участь у важливих боях проти більшовиків та білих армій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7" name="Freeform 7"/>
          <p:cNvSpPr/>
          <p:nvPr/>
        </p:nvSpPr>
        <p:spPr>
          <a:xfrm rot="-421356">
            <a:off x="562032" y="959637"/>
            <a:ext cx="7527404" cy="4832593"/>
          </a:xfrm>
          <a:custGeom>
            <a:avLst/>
            <a:gdLst/>
            <a:ahLst/>
            <a:cxnLst/>
            <a:rect l="l" t="t" r="r" b="b"/>
            <a:pathLst>
              <a:path w="7527404" h="4832593">
                <a:moveTo>
                  <a:pt x="0" y="0"/>
                </a:moveTo>
                <a:lnTo>
                  <a:pt x="7527404" y="0"/>
                </a:lnTo>
                <a:lnTo>
                  <a:pt x="7527404" y="4832593"/>
                </a:lnTo>
                <a:lnTo>
                  <a:pt x="0" y="4832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6445">
            <a:off x="8877974" y="956735"/>
            <a:ext cx="8347206" cy="5292129"/>
          </a:xfrm>
          <a:custGeom>
            <a:avLst/>
            <a:gdLst/>
            <a:ahLst/>
            <a:cxnLst/>
            <a:rect l="l" t="t" r="r" b="b"/>
            <a:pathLst>
              <a:path w="8347206" h="5292129">
                <a:moveTo>
                  <a:pt x="0" y="0"/>
                </a:moveTo>
                <a:lnTo>
                  <a:pt x="8347206" y="0"/>
                </a:lnTo>
                <a:lnTo>
                  <a:pt x="8347206" y="5292129"/>
                </a:lnTo>
                <a:lnTo>
                  <a:pt x="0" y="5292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5"/>
          <p:cNvGrpSpPr/>
          <p:nvPr/>
        </p:nvGrpSpPr>
        <p:grpSpPr>
          <a:xfrm>
            <a:off x="471472" y="6596310"/>
            <a:ext cx="8023307" cy="3219352"/>
            <a:chOff x="0" y="0"/>
            <a:chExt cx="10697743" cy="4292469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0697743" cy="4292469"/>
            </a:xfrm>
            <a:custGeom>
              <a:avLst/>
              <a:gdLst/>
              <a:ahLst/>
              <a:cxnLst/>
              <a:rect l="l" t="t" r="r" b="b"/>
              <a:pathLst>
                <a:path w="10697743" h="4292469">
                  <a:moveTo>
                    <a:pt x="0" y="0"/>
                  </a:moveTo>
                  <a:lnTo>
                    <a:pt x="10697743" y="0"/>
                  </a:lnTo>
                  <a:lnTo>
                    <a:pt x="10697743" y="4292469"/>
                  </a:lnTo>
                  <a:lnTo>
                    <a:pt x="0" y="429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7"/>
            <p:cNvSpPr txBox="1"/>
            <p:nvPr/>
          </p:nvSpPr>
          <p:spPr>
            <a:xfrm>
              <a:off x="1103801" y="956319"/>
              <a:ext cx="8873062" cy="2886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78"/>
                </a:lnSpc>
              </a:pP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Присяга Січових Стрільців Старокостянтинів 1919</a:t>
              </a:r>
              <a:endPara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14" name="Group 5"/>
          <p:cNvGrpSpPr/>
          <p:nvPr/>
        </p:nvGrpSpPr>
        <p:grpSpPr>
          <a:xfrm>
            <a:off x="9379736" y="6697557"/>
            <a:ext cx="8023307" cy="3219352"/>
            <a:chOff x="76141" y="169083"/>
            <a:chExt cx="10697743" cy="4292469"/>
          </a:xfrm>
        </p:grpSpPr>
        <p:sp>
          <p:nvSpPr>
            <p:cNvPr id="15" name="Freeform 6"/>
            <p:cNvSpPr/>
            <p:nvPr/>
          </p:nvSpPr>
          <p:spPr>
            <a:xfrm>
              <a:off x="76141" y="169083"/>
              <a:ext cx="10697743" cy="4292469"/>
            </a:xfrm>
            <a:custGeom>
              <a:avLst/>
              <a:gdLst/>
              <a:ahLst/>
              <a:cxnLst/>
              <a:rect l="l" t="t" r="r" b="b"/>
              <a:pathLst>
                <a:path w="10697743" h="4292469">
                  <a:moveTo>
                    <a:pt x="0" y="0"/>
                  </a:moveTo>
                  <a:lnTo>
                    <a:pt x="10697743" y="0"/>
                  </a:lnTo>
                  <a:lnTo>
                    <a:pt x="10697743" y="4292469"/>
                  </a:lnTo>
                  <a:lnTo>
                    <a:pt x="0" y="429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7"/>
            <p:cNvSpPr txBox="1"/>
            <p:nvPr/>
          </p:nvSpPr>
          <p:spPr>
            <a:xfrm>
              <a:off x="1001340" y="681003"/>
              <a:ext cx="8873062" cy="3505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78"/>
                </a:lnSpc>
              </a:pP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Сотня січових </a:t>
              </a:r>
              <a:r>
                <a:rPr lang="uk-UA" sz="6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стрілців</a:t>
              </a: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під час військової </a:t>
              </a:r>
              <a:r>
                <a:rPr lang="uk-UA" sz="6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підготовик</a:t>
              </a: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Київ (1918р)</a:t>
              </a:r>
              <a:endPara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48222" y="113089"/>
            <a:ext cx="6142590" cy="4699081"/>
            <a:chOff x="0" y="0"/>
            <a:chExt cx="8190119" cy="6265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90119" cy="6265441"/>
            </a:xfrm>
            <a:custGeom>
              <a:avLst/>
              <a:gdLst/>
              <a:ahLst/>
              <a:cxnLst/>
              <a:rect l="l" t="t" r="r" b="b"/>
              <a:pathLst>
                <a:path w="8190119" h="6265441">
                  <a:moveTo>
                    <a:pt x="0" y="0"/>
                  </a:moveTo>
                  <a:lnTo>
                    <a:pt x="8190119" y="0"/>
                  </a:lnTo>
                  <a:lnTo>
                    <a:pt x="8190119" y="6265441"/>
                  </a:lnTo>
                  <a:lnTo>
                    <a:pt x="0" y="6265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278469" y="2022979"/>
              <a:ext cx="7633181" cy="2970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5"/>
                </a:lnSpc>
              </a:pPr>
              <a:r>
                <a:rPr lang="en-US" sz="3581" b="1" spc="-225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СИМВОЛИ: ЧЕРВОНО-ЧОРНИЙ ПРАПОР, ГАСЛО «СЛАВА УКРАЇНІ! — ГЕРОЯМ СЛАВА!»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11024" y="5364946"/>
            <a:ext cx="4242062" cy="4114800"/>
            <a:chOff x="0" y="0"/>
            <a:chExt cx="5656082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56082" cy="5486400"/>
            </a:xfrm>
            <a:custGeom>
              <a:avLst/>
              <a:gdLst/>
              <a:ahLst/>
              <a:cxnLst/>
              <a:rect l="l" t="t" r="r" b="b"/>
              <a:pathLst>
                <a:path w="5656082" h="5486400">
                  <a:moveTo>
                    <a:pt x="0" y="0"/>
                  </a:moveTo>
                  <a:lnTo>
                    <a:pt x="5656082" y="0"/>
                  </a:lnTo>
                  <a:lnTo>
                    <a:pt x="565608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13578" y="1540894"/>
              <a:ext cx="4828927" cy="2220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6"/>
                </a:lnSpc>
              </a:pPr>
              <a:r>
                <a:rPr lang="en-US" sz="384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Українська повстанська армія (УПА)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81377" y="5361370"/>
            <a:ext cx="6165954" cy="400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7"/>
              </a:lnSpc>
              <a:spcBef>
                <a:spcPct val="0"/>
              </a:spcBef>
            </a:pPr>
            <a:r>
              <a:rPr lang="en-US" sz="575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Воювали у лісах, партизанськими методами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64506" y="-746963"/>
            <a:ext cx="8033741" cy="6989954"/>
            <a:chOff x="0" y="0"/>
            <a:chExt cx="10711655" cy="9319939"/>
          </a:xfrm>
        </p:grpSpPr>
        <p:sp>
          <p:nvSpPr>
            <p:cNvPr id="11" name="Freeform 11"/>
            <p:cNvSpPr/>
            <p:nvPr/>
          </p:nvSpPr>
          <p:spPr>
            <a:xfrm rot="1191638">
              <a:off x="865066" y="1327450"/>
              <a:ext cx="8981523" cy="6665039"/>
            </a:xfrm>
            <a:custGeom>
              <a:avLst/>
              <a:gdLst/>
              <a:ahLst/>
              <a:cxnLst/>
              <a:rect l="l" t="t" r="r" b="b"/>
              <a:pathLst>
                <a:path w="8981523" h="6665039">
                  <a:moveTo>
                    <a:pt x="0" y="0"/>
                  </a:moveTo>
                  <a:lnTo>
                    <a:pt x="8981523" y="0"/>
                  </a:lnTo>
                  <a:lnTo>
                    <a:pt x="8981523" y="6665039"/>
                  </a:lnTo>
                  <a:lnTo>
                    <a:pt x="0" y="6665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1354049">
              <a:off x="1968820" y="2424466"/>
              <a:ext cx="6770359" cy="3718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  <a:spcBef>
                  <a:spcPct val="0"/>
                </a:spcBef>
              </a:pPr>
              <a:r>
                <a:rPr lang="en-US" sz="23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Заснована у 1942 році на Волині. Головна мета — боротьба за незалежну Україну. Воювала одночасно проти нацистської Німеччини та радянської влади. Стала символом нескореності українців у ХХ столітті.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0" y="113089"/>
            <a:ext cx="9303652" cy="10173911"/>
          </a:xfrm>
          <a:custGeom>
            <a:avLst/>
            <a:gdLst/>
            <a:ahLst/>
            <a:cxnLst/>
            <a:rect l="l" t="t" r="r" b="b"/>
            <a:pathLst>
              <a:path w="9303652" h="10173911">
                <a:moveTo>
                  <a:pt x="9303652" y="0"/>
                </a:moveTo>
                <a:lnTo>
                  <a:pt x="0" y="0"/>
                </a:lnTo>
                <a:lnTo>
                  <a:pt x="0" y="10173911"/>
                </a:lnTo>
                <a:lnTo>
                  <a:pt x="9303652" y="10173911"/>
                </a:lnTo>
                <a:lnTo>
                  <a:pt x="9303652" y="0"/>
                </a:lnTo>
                <a:close/>
              </a:path>
            </a:pathLst>
          </a:custGeom>
          <a:blipFill>
            <a:blip r:embed="rId8"/>
            <a:stretch>
              <a:fillRect r="-935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0" y="6590139"/>
            <a:ext cx="8023307" cy="3333394"/>
            <a:chOff x="0" y="0"/>
            <a:chExt cx="10697743" cy="44445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97743" cy="4444525"/>
            </a:xfrm>
            <a:custGeom>
              <a:avLst/>
              <a:gdLst/>
              <a:ahLst/>
              <a:cxnLst/>
              <a:rect l="l" t="t" r="r" b="b"/>
              <a:pathLst>
                <a:path w="10697743" h="4444525">
                  <a:moveTo>
                    <a:pt x="0" y="0"/>
                  </a:moveTo>
                  <a:lnTo>
                    <a:pt x="10697743" y="0"/>
                  </a:lnTo>
                  <a:lnTo>
                    <a:pt x="10697743" y="4444525"/>
                  </a:lnTo>
                  <a:lnTo>
                    <a:pt x="0" y="4444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771" r="-177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53509" y="300148"/>
              <a:ext cx="9990725" cy="3891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30"/>
                </a:lnSpc>
              </a:pP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Роман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Шухевич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.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Головнокомандувач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УПА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під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псевдонімом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Тарас</a:t>
              </a:r>
              <a:r>
                <a:rPr lang="en-US" sz="516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16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Чупринка</a:t>
              </a:r>
              <a:endParaRPr lang="en-US" sz="516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74017">
            <a:off x="487852" y="535138"/>
            <a:ext cx="7478402" cy="5960060"/>
          </a:xfrm>
          <a:custGeom>
            <a:avLst/>
            <a:gdLst/>
            <a:ahLst/>
            <a:cxnLst/>
            <a:rect l="l" t="t" r="r" b="b"/>
            <a:pathLst>
              <a:path w="7478402" h="5960060">
                <a:moveTo>
                  <a:pt x="0" y="0"/>
                </a:moveTo>
                <a:lnTo>
                  <a:pt x="7478403" y="0"/>
                </a:lnTo>
                <a:lnTo>
                  <a:pt x="7478403" y="5960060"/>
                </a:lnTo>
                <a:lnTo>
                  <a:pt x="0" y="5960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2496">
            <a:off x="10777820" y="535175"/>
            <a:ext cx="4936744" cy="6094746"/>
          </a:xfrm>
          <a:custGeom>
            <a:avLst/>
            <a:gdLst/>
            <a:ahLst/>
            <a:cxnLst/>
            <a:rect l="l" t="t" r="r" b="b"/>
            <a:pathLst>
              <a:path w="4936744" h="6094746">
                <a:moveTo>
                  <a:pt x="0" y="0"/>
                </a:moveTo>
                <a:lnTo>
                  <a:pt x="4936745" y="0"/>
                </a:lnTo>
                <a:lnTo>
                  <a:pt x="4936745" y="6094746"/>
                </a:lnTo>
                <a:lnTo>
                  <a:pt x="0" y="6094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5"/>
          <p:cNvGrpSpPr/>
          <p:nvPr/>
        </p:nvGrpSpPr>
        <p:grpSpPr>
          <a:xfrm>
            <a:off x="430799" y="6627689"/>
            <a:ext cx="8023307" cy="3219352"/>
            <a:chOff x="0" y="0"/>
            <a:chExt cx="10697743" cy="4292469"/>
          </a:xfrm>
        </p:grpSpPr>
        <p:sp>
          <p:nvSpPr>
            <p:cNvPr id="11" name="Freeform 6"/>
            <p:cNvSpPr/>
            <p:nvPr/>
          </p:nvSpPr>
          <p:spPr>
            <a:xfrm>
              <a:off x="0" y="0"/>
              <a:ext cx="10697743" cy="4292469"/>
            </a:xfrm>
            <a:custGeom>
              <a:avLst/>
              <a:gdLst/>
              <a:ahLst/>
              <a:cxnLst/>
              <a:rect l="l" t="t" r="r" b="b"/>
              <a:pathLst>
                <a:path w="10697743" h="4292469">
                  <a:moveTo>
                    <a:pt x="0" y="0"/>
                  </a:moveTo>
                  <a:lnTo>
                    <a:pt x="10697743" y="0"/>
                  </a:lnTo>
                  <a:lnTo>
                    <a:pt x="10697743" y="4292469"/>
                  </a:lnTo>
                  <a:lnTo>
                    <a:pt x="0" y="429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7"/>
            <p:cNvSpPr txBox="1"/>
            <p:nvPr/>
          </p:nvSpPr>
          <p:spPr>
            <a:xfrm>
              <a:off x="1149343" y="623265"/>
              <a:ext cx="8873062" cy="358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78"/>
                </a:lnSpc>
              </a:pP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Повстанці Острозького  відділу в </a:t>
              </a:r>
              <a:r>
                <a:rPr lang="uk-UA" sz="6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Суразьких</a:t>
              </a:r>
              <a:r>
                <a:rPr lang="uk-U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Bold"/>
                  <a:ea typeface="Comic Sans Bold"/>
                  <a:cs typeface="Comic Sans Bold"/>
                  <a:sym typeface="Comic Sans Bold"/>
                </a:rPr>
                <a:t> лісах. Грудень 1943р</a:t>
              </a:r>
              <a:endPara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94356" y="1690957"/>
            <a:ext cx="3672817" cy="3793285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65264" y="1690957"/>
            <a:ext cx="3672817" cy="3793285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t="-18374" b="-183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38306" y="1690957"/>
            <a:ext cx="3672817" cy="3793285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38530" r="-3853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88394" y="6581388"/>
            <a:ext cx="4675828" cy="2676912"/>
            <a:chOff x="0" y="0"/>
            <a:chExt cx="6234438" cy="3569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34438" cy="3569216"/>
            </a:xfrm>
            <a:custGeom>
              <a:avLst/>
              <a:gdLst/>
              <a:ahLst/>
              <a:cxnLst/>
              <a:rect l="l" t="t" r="r" b="b"/>
              <a:pathLst>
                <a:path w="6234438" h="3569216">
                  <a:moveTo>
                    <a:pt x="0" y="0"/>
                  </a:moveTo>
                  <a:lnTo>
                    <a:pt x="6234438" y="0"/>
                  </a:lnTo>
                  <a:lnTo>
                    <a:pt x="6234438" y="3569216"/>
                  </a:lnTo>
                  <a:lnTo>
                    <a:pt x="0" y="3569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802657" y="993662"/>
              <a:ext cx="4549011" cy="1610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7"/>
                </a:lnSpc>
                <a:spcBef>
                  <a:spcPct val="0"/>
                </a:spcBef>
              </a:pPr>
              <a:r>
                <a:rPr lang="en-US" sz="81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УСС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63758" y="6581388"/>
            <a:ext cx="4675828" cy="2676912"/>
            <a:chOff x="0" y="0"/>
            <a:chExt cx="6234438" cy="35692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34438" cy="3569216"/>
            </a:xfrm>
            <a:custGeom>
              <a:avLst/>
              <a:gdLst/>
              <a:ahLst/>
              <a:cxnLst/>
              <a:rect l="l" t="t" r="r" b="b"/>
              <a:pathLst>
                <a:path w="6234438" h="3569216">
                  <a:moveTo>
                    <a:pt x="0" y="0"/>
                  </a:moveTo>
                  <a:lnTo>
                    <a:pt x="6234438" y="0"/>
                  </a:lnTo>
                  <a:lnTo>
                    <a:pt x="6234438" y="3569216"/>
                  </a:lnTo>
                  <a:lnTo>
                    <a:pt x="0" y="3569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02657" y="993662"/>
              <a:ext cx="4549011" cy="1610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7"/>
                </a:lnSpc>
                <a:spcBef>
                  <a:spcPct val="0"/>
                </a:spcBef>
              </a:pPr>
              <a:r>
                <a:rPr lang="en-US" sz="81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УПА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36800" y="6581388"/>
            <a:ext cx="4675828" cy="2676912"/>
            <a:chOff x="0" y="0"/>
            <a:chExt cx="6234438" cy="35692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34438" cy="3569216"/>
            </a:xfrm>
            <a:custGeom>
              <a:avLst/>
              <a:gdLst/>
              <a:ahLst/>
              <a:cxnLst/>
              <a:rect l="l" t="t" r="r" b="b"/>
              <a:pathLst>
                <a:path w="6234438" h="3569216">
                  <a:moveTo>
                    <a:pt x="0" y="0"/>
                  </a:moveTo>
                  <a:lnTo>
                    <a:pt x="6234438" y="0"/>
                  </a:lnTo>
                  <a:lnTo>
                    <a:pt x="6234438" y="3569216"/>
                  </a:lnTo>
                  <a:lnTo>
                    <a:pt x="0" y="3569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02657" y="993662"/>
              <a:ext cx="4549011" cy="1610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7"/>
                </a:lnSpc>
                <a:spcBef>
                  <a:spcPct val="0"/>
                </a:spcBef>
              </a:pPr>
              <a:r>
                <a:rPr lang="en-US" sz="81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УНР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072379" y="-161925"/>
            <a:ext cx="9258587" cy="148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7"/>
              </a:lnSpc>
              <a:spcBef>
                <a:spcPct val="0"/>
              </a:spcBef>
            </a:pPr>
            <a:r>
              <a:rPr lang="en-US" sz="870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Відгадай символ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04287" y="6459179"/>
            <a:ext cx="5252953" cy="3144069"/>
            <a:chOff x="0" y="0"/>
            <a:chExt cx="7003937" cy="41920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03937" cy="4192093"/>
            </a:xfrm>
            <a:custGeom>
              <a:avLst/>
              <a:gdLst/>
              <a:ahLst/>
              <a:cxnLst/>
              <a:rect l="l" t="t" r="r" b="b"/>
              <a:pathLst>
                <a:path w="7003937" h="4192093">
                  <a:moveTo>
                    <a:pt x="0" y="0"/>
                  </a:moveTo>
                  <a:lnTo>
                    <a:pt x="7003937" y="0"/>
                  </a:lnTo>
                  <a:lnTo>
                    <a:pt x="7003937" y="4192093"/>
                  </a:lnTo>
                  <a:lnTo>
                    <a:pt x="0" y="4192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4789" r="-20378" b="-2225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231138"/>
              <a:ext cx="7002443" cy="3729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4"/>
                </a:lnSpc>
                <a:spcBef>
                  <a:spcPct val="0"/>
                </a:spcBef>
              </a:pPr>
              <a:r>
                <a:rPr lang="en-US" sz="270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Це не просто рослина, а символ відродження та нескореності. Саме з нею пов’язували себе Українські січові стрільці. Їхнім гімном стала пісня «Ой у лузі червона калина»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20543" y="6454563"/>
            <a:ext cx="5252953" cy="3144069"/>
            <a:chOff x="0" y="0"/>
            <a:chExt cx="7003937" cy="41920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003937" cy="4192093"/>
            </a:xfrm>
            <a:custGeom>
              <a:avLst/>
              <a:gdLst/>
              <a:ahLst/>
              <a:cxnLst/>
              <a:rect l="l" t="t" r="r" b="b"/>
              <a:pathLst>
                <a:path w="7003937" h="4192093">
                  <a:moveTo>
                    <a:pt x="0" y="0"/>
                  </a:moveTo>
                  <a:lnTo>
                    <a:pt x="7003937" y="0"/>
                  </a:lnTo>
                  <a:lnTo>
                    <a:pt x="7003937" y="4192093"/>
                  </a:lnTo>
                  <a:lnTo>
                    <a:pt x="0" y="4192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4789" r="-20378" b="-2225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53235" y="499735"/>
              <a:ext cx="6850702" cy="3211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3"/>
                </a:lnSpc>
                <a:spcBef>
                  <a:spcPct val="0"/>
                </a:spcBef>
              </a:pPr>
              <a:r>
                <a:rPr lang="en-US" sz="327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Він є давнім гербом Київської Русі, а у ХХ столітті став державним гербом Української Народної Республіки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836799" y="6461706"/>
            <a:ext cx="5252953" cy="3144069"/>
            <a:chOff x="0" y="0"/>
            <a:chExt cx="7003937" cy="41920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003937" cy="4192093"/>
            </a:xfrm>
            <a:custGeom>
              <a:avLst/>
              <a:gdLst/>
              <a:ahLst/>
              <a:cxnLst/>
              <a:rect l="l" t="t" r="r" b="b"/>
              <a:pathLst>
                <a:path w="7003937" h="4192093">
                  <a:moveTo>
                    <a:pt x="0" y="0"/>
                  </a:moveTo>
                  <a:lnTo>
                    <a:pt x="7003937" y="0"/>
                  </a:lnTo>
                  <a:lnTo>
                    <a:pt x="7003937" y="4192093"/>
                  </a:lnTo>
                  <a:lnTo>
                    <a:pt x="0" y="4192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4789" r="-20378" b="-2225"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520700" y="240663"/>
              <a:ext cx="6226016" cy="3824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  <a:spcBef>
                  <a:spcPct val="0"/>
                </a:spcBef>
              </a:pP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Червоний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колір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означає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пролиту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кров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чорний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—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українську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землю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.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Цей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прапор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є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революційним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боротьби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незалежність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України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що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підкреслює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готовність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віддати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життя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рідну</a:t>
              </a:r>
              <a:r>
                <a:rPr lang="en-US" sz="2431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2431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землю</a:t>
              </a:r>
              <a:endParaRPr lang="en-US" sz="2431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2.59259E-6 L -9.01389E-5 -0.232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29922 -0.252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57" y="-12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59259E-6 L -0.30009 -0.2594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9" y="-12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187079" y="933450"/>
              <a:ext cx="5913842" cy="4210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Українські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січові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стрільці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воювали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 </a:t>
              </a: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складі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</a:p>
            <a:p>
              <a:pPr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австро-угорської</a:t>
              </a:r>
              <a:r>
                <a:rPr lang="en-US" sz="478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78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армії</a:t>
              </a:r>
              <a:endParaRPr lang="en-US" sz="4783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2682 -0.038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44589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9" r="-154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0180" y="6901571"/>
            <a:ext cx="4118178" cy="2741781"/>
          </a:xfrm>
          <a:custGeom>
            <a:avLst/>
            <a:gdLst/>
            <a:ahLst/>
            <a:cxnLst/>
            <a:rect l="l" t="t" r="r" b="b"/>
            <a:pathLst>
              <a:path w="4118178" h="2741781">
                <a:moveTo>
                  <a:pt x="0" y="0"/>
                </a:moveTo>
                <a:lnTo>
                  <a:pt x="4118177" y="0"/>
                </a:lnTo>
                <a:lnTo>
                  <a:pt x="4118177" y="2741782"/>
                </a:lnTo>
                <a:lnTo>
                  <a:pt x="0" y="274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927082" y="1018366"/>
              <a:ext cx="6433835" cy="3390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13"/>
                </a:lnSpc>
                <a:spcBef>
                  <a:spcPct val="0"/>
                </a:spcBef>
              </a:pP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Армію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УНР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очолював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Роман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Шухевич</a:t>
              </a:r>
              <a:endParaRPr lang="en-US" sz="643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198 -0.0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14333" y="601164"/>
            <a:ext cx="10259335" cy="9685836"/>
          </a:xfrm>
          <a:custGeom>
            <a:avLst/>
            <a:gdLst/>
            <a:ahLst/>
            <a:cxnLst/>
            <a:rect l="l" t="t" r="r" b="b"/>
            <a:pathLst>
              <a:path w="10259335" h="9685836">
                <a:moveTo>
                  <a:pt x="0" y="0"/>
                </a:moveTo>
                <a:lnTo>
                  <a:pt x="10259334" y="0"/>
                </a:lnTo>
                <a:lnTo>
                  <a:pt x="10259334" y="9685836"/>
                </a:lnTo>
                <a:lnTo>
                  <a:pt x="0" y="9685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20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246924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93671" y="-307800"/>
            <a:ext cx="16230624" cy="6588717"/>
            <a:chOff x="0" y="0"/>
            <a:chExt cx="21640832" cy="87849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40832" cy="4760975"/>
            </a:xfrm>
            <a:custGeom>
              <a:avLst/>
              <a:gdLst/>
              <a:ahLst/>
              <a:cxnLst/>
              <a:rect l="l" t="t" r="r" b="b"/>
              <a:pathLst>
                <a:path w="21640832" h="4760975">
                  <a:moveTo>
                    <a:pt x="0" y="0"/>
                  </a:moveTo>
                  <a:lnTo>
                    <a:pt x="21640832" y="0"/>
                  </a:lnTo>
                  <a:lnTo>
                    <a:pt x="21640832" y="4760975"/>
                  </a:lnTo>
                  <a:lnTo>
                    <a:pt x="0" y="4760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3278839" y="1557791"/>
              <a:ext cx="16279941" cy="7227167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5037"/>
                </a:lnSpc>
                <a:spcBef>
                  <a:spcPct val="0"/>
                </a:spcBef>
              </a:pPr>
              <a:r>
                <a:rPr lang="en-US" sz="4343" b="1" spc="-69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БЛОК 1. КОЗАЦЬКА ДОБА — ВИТОКИ СИЛИ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-4249817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9" r="-154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0180" y="6901571"/>
            <a:ext cx="4118178" cy="2741781"/>
          </a:xfrm>
          <a:custGeom>
            <a:avLst/>
            <a:gdLst/>
            <a:ahLst/>
            <a:cxnLst/>
            <a:rect l="l" t="t" r="r" b="b"/>
            <a:pathLst>
              <a:path w="4118178" h="2741781">
                <a:moveTo>
                  <a:pt x="0" y="0"/>
                </a:moveTo>
                <a:lnTo>
                  <a:pt x="4118177" y="0"/>
                </a:lnTo>
                <a:lnTo>
                  <a:pt x="4118177" y="2741782"/>
                </a:lnTo>
                <a:lnTo>
                  <a:pt x="0" y="274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927082" y="612193"/>
              <a:ext cx="6433835" cy="4531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13"/>
                </a:lnSpc>
                <a:spcBef>
                  <a:spcPct val="0"/>
                </a:spcBef>
              </a:pP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УПА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воювала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лише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проти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радянської</a:t>
              </a:r>
              <a:r>
                <a:rPr lang="en-US" sz="643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438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влади</a:t>
              </a:r>
              <a:endParaRPr lang="en-US" sz="643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198 -0.0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940819" y="1046941"/>
              <a:ext cx="6406363" cy="372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7"/>
                </a:lnSpc>
                <a:spcBef>
                  <a:spcPct val="0"/>
                </a:spcBef>
              </a:pP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січових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стрільців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була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пісня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«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Ой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лузі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червона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297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калина</a:t>
              </a:r>
              <a:r>
                <a:rPr lang="en-US" sz="529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172200" y="1165780"/>
              <a:ext cx="6076157" cy="3444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712"/>
                </a:lnSpc>
                <a:spcBef>
                  <a:spcPct val="0"/>
                </a:spcBef>
              </a:pPr>
              <a:r>
                <a:rPr lang="en-US" sz="622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Тризуб</a:t>
              </a:r>
              <a:r>
                <a:rPr lang="en-US" sz="622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22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став</a:t>
              </a:r>
              <a:r>
                <a:rPr lang="en-US" sz="622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22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державним</a:t>
              </a:r>
              <a:r>
                <a:rPr lang="en-US" sz="622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222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гербом</a:t>
              </a:r>
              <a:r>
                <a:rPr lang="en-US" sz="622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УНР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56737" y="365368"/>
            <a:ext cx="7174526" cy="5353990"/>
          </a:xfrm>
          <a:custGeom>
            <a:avLst/>
            <a:gdLst/>
            <a:ahLst/>
            <a:cxnLst/>
            <a:rect l="l" t="t" r="r" b="b"/>
            <a:pathLst>
              <a:path w="7174526" h="5353990">
                <a:moveTo>
                  <a:pt x="0" y="0"/>
                </a:moveTo>
                <a:lnTo>
                  <a:pt x="7174526" y="0"/>
                </a:lnTo>
                <a:lnTo>
                  <a:pt x="7174526" y="5353990"/>
                </a:lnTo>
                <a:lnTo>
                  <a:pt x="0" y="5353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18601" y="793152"/>
            <a:ext cx="5850798" cy="437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2"/>
              </a:lnSpc>
              <a:spcBef>
                <a:spcPct val="0"/>
              </a:spcBef>
            </a:pP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Роман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Шухевич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мав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псевдо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«</a:t>
            </a: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Тарас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222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Чупринка</a:t>
            </a:r>
            <a:r>
              <a:rPr lang="en-US" sz="6222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086879" y="783756"/>
              <a:ext cx="6114242" cy="4421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  <a:spcBef>
                  <a:spcPct val="0"/>
                </a:spcBef>
              </a:pP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Армія</a:t>
              </a:r>
              <a:r>
                <a:rPr lang="en-US" sz="502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УНР </a:t>
              </a: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боролася</a:t>
              </a:r>
              <a:r>
                <a:rPr lang="en-US" sz="502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</a:t>
              </a:r>
              <a:r>
                <a:rPr lang="en-US" sz="502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незалежність</a:t>
              </a:r>
              <a:r>
                <a:rPr lang="en-US" sz="502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України</a:t>
              </a:r>
              <a:r>
                <a:rPr lang="en-US" sz="502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 1917–1921 </a:t>
              </a:r>
              <a:r>
                <a:rPr lang="en-US" sz="502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роках</a:t>
              </a:r>
              <a:endParaRPr lang="en-US" sz="502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507732" y="1018366"/>
              <a:ext cx="5272537" cy="355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4"/>
                </a:lnSpc>
                <a:spcBef>
                  <a:spcPct val="0"/>
                </a:spcBef>
              </a:pPr>
              <a:r>
                <a:rPr lang="en-US" sz="675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УПА </a:t>
              </a:r>
              <a:r>
                <a:rPr lang="en-US" sz="675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утворилася</a:t>
              </a:r>
              <a:r>
                <a:rPr lang="en-US" sz="6753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в 1942 </a:t>
              </a:r>
              <a:r>
                <a:rPr lang="en-US" sz="6753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році</a:t>
              </a:r>
              <a:endParaRPr lang="en-US" sz="6753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9" r="-154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0180" y="6901571"/>
            <a:ext cx="4118178" cy="2741781"/>
          </a:xfrm>
          <a:custGeom>
            <a:avLst/>
            <a:gdLst/>
            <a:ahLst/>
            <a:cxnLst/>
            <a:rect l="l" t="t" r="r" b="b"/>
            <a:pathLst>
              <a:path w="4118178" h="2741781">
                <a:moveTo>
                  <a:pt x="0" y="0"/>
                </a:moveTo>
                <a:lnTo>
                  <a:pt x="4118177" y="0"/>
                </a:lnTo>
                <a:lnTo>
                  <a:pt x="4118177" y="2741782"/>
                </a:lnTo>
                <a:lnTo>
                  <a:pt x="0" y="274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507732" y="1046941"/>
              <a:ext cx="5485677" cy="3738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7"/>
                </a:lnSpc>
                <a:spcBef>
                  <a:spcPct val="0"/>
                </a:spcBef>
              </a:pP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Головним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УПА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був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синьо-жовтий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прапор</a:t>
              </a:r>
              <a:endParaRPr lang="en-US" sz="531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198 -0.0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9" r="-154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0180" y="6901571"/>
            <a:ext cx="4118178" cy="2741781"/>
          </a:xfrm>
          <a:custGeom>
            <a:avLst/>
            <a:gdLst/>
            <a:ahLst/>
            <a:cxnLst/>
            <a:rect l="l" t="t" r="r" b="b"/>
            <a:pathLst>
              <a:path w="4118178" h="2741781">
                <a:moveTo>
                  <a:pt x="0" y="0"/>
                </a:moveTo>
                <a:lnTo>
                  <a:pt x="4118177" y="0"/>
                </a:lnTo>
                <a:lnTo>
                  <a:pt x="4118177" y="2741782"/>
                </a:lnTo>
                <a:lnTo>
                  <a:pt x="0" y="274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507732" y="1046941"/>
              <a:ext cx="5485677" cy="3738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7"/>
                </a:lnSpc>
                <a:spcBef>
                  <a:spcPct val="0"/>
                </a:spcBef>
              </a:pP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Січові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стрільці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воювали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Другій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світовій</a:t>
              </a:r>
              <a:r>
                <a:rPr lang="en-US" sz="53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531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війні</a:t>
              </a:r>
              <a:endParaRPr lang="en-US" sz="531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198 -0.0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9" r="-154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0180" y="6901571"/>
            <a:ext cx="4118178" cy="2741781"/>
          </a:xfrm>
          <a:custGeom>
            <a:avLst/>
            <a:gdLst/>
            <a:ahLst/>
            <a:cxnLst/>
            <a:rect l="l" t="t" r="r" b="b"/>
            <a:pathLst>
              <a:path w="4118178" h="2741781">
                <a:moveTo>
                  <a:pt x="0" y="0"/>
                </a:moveTo>
                <a:lnTo>
                  <a:pt x="4118177" y="0"/>
                </a:lnTo>
                <a:lnTo>
                  <a:pt x="4118177" y="2741782"/>
                </a:lnTo>
                <a:lnTo>
                  <a:pt x="0" y="274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157153" y="1165781"/>
              <a:ext cx="5973693" cy="323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09"/>
                </a:lnSpc>
                <a:spcBef>
                  <a:spcPct val="0"/>
                </a:spcBef>
              </a:pPr>
              <a:r>
                <a:rPr lang="en-US" sz="61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Герб</a:t>
              </a:r>
              <a:r>
                <a:rPr lang="en-US" sz="61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УСС </a:t>
              </a:r>
              <a:r>
                <a:rPr lang="en-US" sz="61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був</a:t>
              </a:r>
              <a:r>
                <a:rPr lang="en-US" sz="61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1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червоний</a:t>
              </a:r>
              <a:r>
                <a:rPr lang="en-US" sz="61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і </a:t>
              </a:r>
              <a:r>
                <a:rPr lang="en-US" sz="61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чорний</a:t>
              </a:r>
              <a:r>
                <a:rPr lang="en-US" sz="61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61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прапор</a:t>
              </a:r>
              <a:endParaRPr lang="en-US" sz="614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198 -0.07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9606"/>
            <a:ext cx="7196994" cy="8997394"/>
          </a:xfrm>
          <a:custGeom>
            <a:avLst/>
            <a:gdLst/>
            <a:ahLst/>
            <a:cxnLst/>
            <a:rect l="l" t="t" r="r" b="b"/>
            <a:pathLst>
              <a:path w="7196994" h="8997394">
                <a:moveTo>
                  <a:pt x="0" y="0"/>
                </a:moveTo>
                <a:lnTo>
                  <a:pt x="7196994" y="0"/>
                </a:lnTo>
                <a:lnTo>
                  <a:pt x="7196994" y="8997394"/>
                </a:lnTo>
                <a:lnTo>
                  <a:pt x="0" y="899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24" r="-13124" b="-2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297" y="6842382"/>
            <a:ext cx="3670348" cy="2415918"/>
          </a:xfrm>
          <a:custGeom>
            <a:avLst/>
            <a:gdLst/>
            <a:ahLst/>
            <a:cxnLst/>
            <a:rect l="l" t="t" r="r" b="b"/>
            <a:pathLst>
              <a:path w="3670348" h="2415918">
                <a:moveTo>
                  <a:pt x="0" y="0"/>
                </a:moveTo>
                <a:lnTo>
                  <a:pt x="3670348" y="0"/>
                </a:lnTo>
                <a:lnTo>
                  <a:pt x="3670348" y="2415918"/>
                </a:lnTo>
                <a:lnTo>
                  <a:pt x="0" y="241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9416" y="1151716"/>
            <a:ext cx="6928584" cy="9135284"/>
          </a:xfrm>
          <a:custGeom>
            <a:avLst/>
            <a:gdLst/>
            <a:ahLst/>
            <a:cxnLst/>
            <a:rect l="l" t="t" r="r" b="b"/>
            <a:pathLst>
              <a:path w="6928584" h="9135284">
                <a:moveTo>
                  <a:pt x="0" y="0"/>
                </a:moveTo>
                <a:lnTo>
                  <a:pt x="6928584" y="0"/>
                </a:lnTo>
                <a:lnTo>
                  <a:pt x="6928584" y="9135284"/>
                </a:lnTo>
                <a:lnTo>
                  <a:pt x="0" y="913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79" r="-15469"/>
            </a:stretch>
          </a:blipFill>
        </p:spPr>
      </p:sp>
      <p:grpSp>
        <p:nvGrpSpPr>
          <p:cNvPr id="8" name="Групувати 7"/>
          <p:cNvGrpSpPr/>
          <p:nvPr/>
        </p:nvGrpSpPr>
        <p:grpSpPr>
          <a:xfrm>
            <a:off x="5556737" y="365368"/>
            <a:ext cx="7174526" cy="5353990"/>
            <a:chOff x="5556737" y="365368"/>
            <a:chExt cx="7174526" cy="5353990"/>
          </a:xfrm>
        </p:grpSpPr>
        <p:sp>
          <p:nvSpPr>
            <p:cNvPr id="6" name="Freeform 6"/>
            <p:cNvSpPr/>
            <p:nvPr/>
          </p:nvSpPr>
          <p:spPr>
            <a:xfrm>
              <a:off x="5556737" y="365368"/>
              <a:ext cx="7174526" cy="5353990"/>
            </a:xfrm>
            <a:custGeom>
              <a:avLst/>
              <a:gdLst/>
              <a:ahLst/>
              <a:cxnLst/>
              <a:rect l="l" t="t" r="r" b="b"/>
              <a:pathLst>
                <a:path w="7174526" h="5353990">
                  <a:moveTo>
                    <a:pt x="0" y="0"/>
                  </a:moveTo>
                  <a:lnTo>
                    <a:pt x="7174526" y="0"/>
                  </a:lnTo>
                  <a:lnTo>
                    <a:pt x="7174526" y="5353990"/>
                  </a:lnTo>
                  <a:lnTo>
                    <a:pt x="0" y="535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161686" y="1063962"/>
              <a:ext cx="5964627" cy="3871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Пісня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«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Ой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у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лузі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червона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калина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» і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сьогодні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є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символом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незламності</a:t>
              </a:r>
              <a:r>
                <a:rPr lang="en-US" sz="44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українців</a:t>
              </a:r>
              <a:endParaRPr lang="en-US" sz="440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7284E-6 L 0.31849 -0.05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85127"/>
            <a:ext cx="9001873" cy="9001873"/>
          </a:xfrm>
          <a:custGeom>
            <a:avLst/>
            <a:gdLst/>
            <a:ahLst/>
            <a:cxnLst/>
            <a:rect l="l" t="t" r="r" b="b"/>
            <a:pathLst>
              <a:path w="9001873" h="9001873">
                <a:moveTo>
                  <a:pt x="0" y="0"/>
                </a:moveTo>
                <a:lnTo>
                  <a:pt x="9001873" y="0"/>
                </a:lnTo>
                <a:lnTo>
                  <a:pt x="9001873" y="9001873"/>
                </a:lnTo>
                <a:lnTo>
                  <a:pt x="0" y="9001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297637">
            <a:off x="3783878" y="-533379"/>
            <a:ext cx="7794998" cy="6562785"/>
            <a:chOff x="0" y="0"/>
            <a:chExt cx="10393330" cy="8750380"/>
          </a:xfrm>
        </p:grpSpPr>
        <p:sp>
          <p:nvSpPr>
            <p:cNvPr id="5" name="Freeform 5"/>
            <p:cNvSpPr/>
            <p:nvPr/>
          </p:nvSpPr>
          <p:spPr>
            <a:xfrm rot="894000">
              <a:off x="705904" y="1042671"/>
              <a:ext cx="8981523" cy="6665039"/>
            </a:xfrm>
            <a:custGeom>
              <a:avLst/>
              <a:gdLst/>
              <a:ahLst/>
              <a:cxnLst/>
              <a:rect l="l" t="t" r="r" b="b"/>
              <a:pathLst>
                <a:path w="8981523" h="6665039">
                  <a:moveTo>
                    <a:pt x="0" y="0"/>
                  </a:moveTo>
                  <a:lnTo>
                    <a:pt x="8981523" y="0"/>
                  </a:lnTo>
                  <a:lnTo>
                    <a:pt x="8981523" y="6665038"/>
                  </a:lnTo>
                  <a:lnTo>
                    <a:pt x="0" y="6665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1056411">
              <a:off x="1604142" y="2527128"/>
              <a:ext cx="7182164" cy="3093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7"/>
                </a:lnSpc>
                <a:spcBef>
                  <a:spcPct val="0"/>
                </a:spcBef>
              </a:pPr>
              <a:r>
                <a:rPr lang="en-US" sz="266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Козацтво — це унікальне явище української історії. Козаки були вільними воїнами, які боронили свій народ і рідні землі від ворогів, дбали про справедливість і рівність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116710" y="227449"/>
            <a:ext cx="6142590" cy="4699081"/>
          </a:xfrm>
          <a:custGeom>
            <a:avLst/>
            <a:gdLst/>
            <a:ahLst/>
            <a:cxnLst/>
            <a:rect l="l" t="t" r="r" b="b"/>
            <a:pathLst>
              <a:path w="6142590" h="4699081">
                <a:moveTo>
                  <a:pt x="0" y="0"/>
                </a:moveTo>
                <a:lnTo>
                  <a:pt x="6142590" y="0"/>
                </a:lnTo>
                <a:lnTo>
                  <a:pt x="6142590" y="4699081"/>
                </a:lnTo>
                <a:lnTo>
                  <a:pt x="0" y="4699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116710" y="1560601"/>
            <a:ext cx="6142590" cy="185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en-US" sz="3969" b="1" spc="-250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ДЕВІЗ ЗВУЧАВ ТАК: «КОЗАЦЬКОМУ РОДУ - НЕМА ПЕРЕВОДУ»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64252" y="5333190"/>
            <a:ext cx="10401691" cy="3466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4"/>
              </a:lnSpc>
              <a:spcBef>
                <a:spcPct val="0"/>
              </a:spcBef>
            </a:pPr>
            <a:r>
              <a:rPr lang="en-US" sz="596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САМЕ ВІД НИХ ПІШЛА ТРАДИЦІЯ ЗАХИЩАТИ УКРАЇНУ ДО ОСТАННЬОГО ПОДИХУ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246924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8600" y="-7620"/>
            <a:ext cx="18486040" cy="6706273"/>
            <a:chOff x="616849" y="400240"/>
            <a:chExt cx="24648054" cy="8941697"/>
          </a:xfrm>
        </p:grpSpPr>
        <p:sp>
          <p:nvSpPr>
            <p:cNvPr id="5" name="Freeform 5"/>
            <p:cNvSpPr/>
            <p:nvPr/>
          </p:nvSpPr>
          <p:spPr>
            <a:xfrm>
              <a:off x="616849" y="400240"/>
              <a:ext cx="24648054" cy="5439180"/>
            </a:xfrm>
            <a:custGeom>
              <a:avLst/>
              <a:gdLst/>
              <a:ahLst/>
              <a:cxnLst/>
              <a:rect l="l" t="t" r="r" b="b"/>
              <a:pathLst>
                <a:path w="24648054" h="5439180">
                  <a:moveTo>
                    <a:pt x="0" y="0"/>
                  </a:moveTo>
                  <a:lnTo>
                    <a:pt x="24648054" y="0"/>
                  </a:lnTo>
                  <a:lnTo>
                    <a:pt x="24648054" y="5439180"/>
                  </a:lnTo>
                  <a:lnTo>
                    <a:pt x="0" y="5439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3" r="-15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192626">
              <a:off x="4988901" y="1809972"/>
              <a:ext cx="17616970" cy="7531965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l">
                <a:lnSpc>
                  <a:spcPts val="5037"/>
                </a:lnSpc>
                <a:spcBef>
                  <a:spcPct val="0"/>
                </a:spcBef>
              </a:pPr>
              <a:r>
                <a:rPr lang="en-US" sz="4343" b="1" spc="-69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БЛОК 3. СУЧАСНІ ГЕРОЇ — ЗБРОЙНІ СИЛИ УКРАЇНИ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249817" y="4249817"/>
            <a:ext cx="10287000" cy="1787366"/>
          </a:xfrm>
          <a:custGeom>
            <a:avLst/>
            <a:gdLst/>
            <a:ahLst/>
            <a:cxnLst/>
            <a:rect l="l" t="t" r="r" b="b"/>
            <a:pathLst>
              <a:path w="10287000" h="1787366">
                <a:moveTo>
                  <a:pt x="0" y="0"/>
                </a:moveTo>
                <a:lnTo>
                  <a:pt x="10287000" y="0"/>
                </a:lnTo>
                <a:lnTo>
                  <a:pt x="10287000" y="1787366"/>
                </a:lnTo>
                <a:lnTo>
                  <a:pt x="0" y="17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23266" y="924787"/>
            <a:ext cx="6237575" cy="9362213"/>
          </a:xfrm>
          <a:custGeom>
            <a:avLst/>
            <a:gdLst/>
            <a:ahLst/>
            <a:cxnLst/>
            <a:rect l="l" t="t" r="r" b="b"/>
            <a:pathLst>
              <a:path w="6237575" h="9362213">
                <a:moveTo>
                  <a:pt x="0" y="0"/>
                </a:moveTo>
                <a:lnTo>
                  <a:pt x="6237575" y="0"/>
                </a:lnTo>
                <a:lnTo>
                  <a:pt x="6237575" y="9362213"/>
                </a:lnTo>
                <a:lnTo>
                  <a:pt x="0" y="9362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48222" y="113089"/>
            <a:ext cx="6142590" cy="4699081"/>
            <a:chOff x="0" y="0"/>
            <a:chExt cx="8190119" cy="6265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90119" cy="6265441"/>
            </a:xfrm>
            <a:custGeom>
              <a:avLst/>
              <a:gdLst/>
              <a:ahLst/>
              <a:cxnLst/>
              <a:rect l="l" t="t" r="r" b="b"/>
              <a:pathLst>
                <a:path w="8190119" h="6265441">
                  <a:moveTo>
                    <a:pt x="0" y="0"/>
                  </a:moveTo>
                  <a:lnTo>
                    <a:pt x="8190119" y="0"/>
                  </a:lnTo>
                  <a:lnTo>
                    <a:pt x="8190119" y="6265441"/>
                  </a:lnTo>
                  <a:lnTo>
                    <a:pt x="0" y="6265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91783" y="1895028"/>
              <a:ext cx="7774590" cy="246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2"/>
                </a:lnSpc>
              </a:pPr>
              <a:r>
                <a:rPr lang="en-US" sz="3969" b="1" spc="-250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ЗБРОЙНІ СИЛИ УКРАЇНИ — ЩИТ І ГОРДІСТЬ НАРОДУ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11024" y="5364946"/>
            <a:ext cx="4242062" cy="3562350"/>
            <a:chOff x="0" y="0"/>
            <a:chExt cx="5656082" cy="4749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56082" cy="4749800"/>
            </a:xfrm>
            <a:custGeom>
              <a:avLst/>
              <a:gdLst/>
              <a:ahLst/>
              <a:cxnLst/>
              <a:rect l="l" t="t" r="r" b="b"/>
              <a:pathLst>
                <a:path w="5656082" h="4749800">
                  <a:moveTo>
                    <a:pt x="0" y="0"/>
                  </a:moveTo>
                  <a:lnTo>
                    <a:pt x="5656082" y="0"/>
                  </a:lnTo>
                  <a:lnTo>
                    <a:pt x="5656082" y="4749800"/>
                  </a:lnTo>
                  <a:lnTo>
                    <a:pt x="0" y="474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7754" b="-7754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13578" y="1540894"/>
              <a:ext cx="4828927" cy="1483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6"/>
                </a:lnSpc>
              </a:pPr>
              <a:r>
                <a:rPr lang="en-US" sz="384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Збройні сили України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81377" y="5177295"/>
            <a:ext cx="6020551" cy="408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9"/>
              </a:lnSpc>
              <a:spcBef>
                <a:spcPct val="0"/>
              </a:spcBef>
            </a:pPr>
            <a:r>
              <a:rPr lang="en-US" sz="586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Їхній подвиг — це доказ того, що Україна непереможна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1285127"/>
            <a:ext cx="9001873" cy="9001873"/>
          </a:xfrm>
          <a:custGeom>
            <a:avLst/>
            <a:gdLst/>
            <a:ahLst/>
            <a:cxnLst/>
            <a:rect l="l" t="t" r="r" b="b"/>
            <a:pathLst>
              <a:path w="9001873" h="9001873">
                <a:moveTo>
                  <a:pt x="0" y="0"/>
                </a:moveTo>
                <a:lnTo>
                  <a:pt x="9001873" y="0"/>
                </a:lnTo>
                <a:lnTo>
                  <a:pt x="9001873" y="9001873"/>
                </a:lnTo>
                <a:lnTo>
                  <a:pt x="0" y="900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664506" y="-746963"/>
            <a:ext cx="8033741" cy="6989954"/>
            <a:chOff x="0" y="0"/>
            <a:chExt cx="10711655" cy="9319939"/>
          </a:xfrm>
        </p:grpSpPr>
        <p:sp>
          <p:nvSpPr>
            <p:cNvPr id="12" name="Freeform 12"/>
            <p:cNvSpPr/>
            <p:nvPr/>
          </p:nvSpPr>
          <p:spPr>
            <a:xfrm rot="1191638">
              <a:off x="865066" y="1327450"/>
              <a:ext cx="8981523" cy="6665039"/>
            </a:xfrm>
            <a:custGeom>
              <a:avLst/>
              <a:gdLst/>
              <a:ahLst/>
              <a:cxnLst/>
              <a:rect l="l" t="t" r="r" b="b"/>
              <a:pathLst>
                <a:path w="8981523" h="6665039">
                  <a:moveTo>
                    <a:pt x="0" y="0"/>
                  </a:moveTo>
                  <a:lnTo>
                    <a:pt x="8981523" y="0"/>
                  </a:lnTo>
                  <a:lnTo>
                    <a:pt x="8981523" y="6665039"/>
                  </a:lnTo>
                  <a:lnTo>
                    <a:pt x="0" y="6665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1354049">
              <a:off x="2014903" y="2388041"/>
              <a:ext cx="6942289" cy="3693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9"/>
                </a:lnSpc>
                <a:spcBef>
                  <a:spcPct val="0"/>
                </a:spcBef>
              </a:pPr>
              <a:r>
                <a:rPr lang="en-US" sz="268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Спадкоємцями козацької звитяги є Збройні Сили України. Наші воїни мужньо боронять рідну землю від агресора, відстоюють свободу, незалежність та мирне майбутнє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92939" y="2133422"/>
            <a:ext cx="3468519" cy="8153578"/>
          </a:xfrm>
          <a:custGeom>
            <a:avLst/>
            <a:gdLst/>
            <a:ahLst/>
            <a:cxnLst/>
            <a:rect l="l" t="t" r="r" b="b"/>
            <a:pathLst>
              <a:path w="3468519" h="8153578">
                <a:moveTo>
                  <a:pt x="0" y="0"/>
                </a:moveTo>
                <a:lnTo>
                  <a:pt x="3468519" y="0"/>
                </a:lnTo>
                <a:lnTo>
                  <a:pt x="3468519" y="8153578"/>
                </a:lnTo>
                <a:lnTo>
                  <a:pt x="0" y="8153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88" r="-2352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38246" y="601492"/>
            <a:ext cx="1062398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  <a:spcBef>
                <a:spcPct val="0"/>
              </a:spcBef>
            </a:pPr>
            <a:r>
              <a:rPr lang="en-US" sz="5319" b="1" dirty="0" smtClean="0">
                <a:ln w="12700">
                  <a:solidFill>
                    <a:schemeClr val="bg1"/>
                  </a:solidFill>
                </a:ln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«СУЧАСНІ ЗСУ — ЯКІ ВОНИ?»</a:t>
            </a:r>
            <a:endParaRPr lang="en-US" sz="5319" b="1" dirty="0">
              <a:ln w="12700">
                <a:solidFill>
                  <a:schemeClr val="bg1"/>
                </a:solidFill>
              </a:ln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4319" y="89278"/>
            <a:ext cx="3610858" cy="1878845"/>
            <a:chOff x="125100" y="261635"/>
            <a:chExt cx="4814477" cy="2505126"/>
          </a:xfrm>
        </p:grpSpPr>
        <p:sp>
          <p:nvSpPr>
            <p:cNvPr id="6" name="Freeform 6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 rot="21243903">
              <a:off x="1073660" y="715584"/>
              <a:ext cx="3195592" cy="1453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6104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мужні</a:t>
              </a:r>
              <a:endParaRPr lang="en-US" sz="610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28585" y="-17640"/>
            <a:ext cx="4014212" cy="2900527"/>
            <a:chOff x="0" y="0"/>
            <a:chExt cx="5352283" cy="3867370"/>
          </a:xfrm>
        </p:grpSpPr>
        <p:sp>
          <p:nvSpPr>
            <p:cNvPr id="9" name="Freeform 9"/>
            <p:cNvSpPr/>
            <p:nvPr/>
          </p:nvSpPr>
          <p:spPr>
            <a:xfrm rot="1077379">
              <a:off x="268903" y="681122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1106973">
              <a:off x="1233616" y="1257469"/>
              <a:ext cx="3239488" cy="135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6104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слабкі</a:t>
              </a:r>
              <a:endParaRPr lang="en-US" sz="610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14397" y="992082"/>
            <a:ext cx="4059374" cy="3152381"/>
            <a:chOff x="0" y="0"/>
            <a:chExt cx="5412499" cy="4203175"/>
          </a:xfrm>
        </p:grpSpPr>
        <p:sp>
          <p:nvSpPr>
            <p:cNvPr id="12" name="Freeform 12"/>
            <p:cNvSpPr/>
            <p:nvPr/>
          </p:nvSpPr>
          <p:spPr>
            <a:xfrm rot="-1396002">
              <a:off x="299011" y="849024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1366408">
              <a:off x="1175263" y="1513596"/>
              <a:ext cx="3389424" cy="1096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2"/>
                </a:lnSpc>
                <a:spcBef>
                  <a:spcPct val="0"/>
                </a:spcBef>
              </a:pPr>
              <a:r>
                <a:rPr lang="en-US" sz="49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байдужі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931" y="2296527"/>
            <a:ext cx="3839635" cy="2369044"/>
            <a:chOff x="0" y="0"/>
            <a:chExt cx="5119514" cy="3158725"/>
          </a:xfrm>
        </p:grpSpPr>
        <p:sp>
          <p:nvSpPr>
            <p:cNvPr id="15" name="Freeform 15"/>
            <p:cNvSpPr/>
            <p:nvPr/>
          </p:nvSpPr>
          <p:spPr>
            <a:xfrm rot="486175">
              <a:off x="152518" y="326800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5"/>
                  </a:lnTo>
                  <a:lnTo>
                    <a:pt x="0" y="250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515769">
              <a:off x="682340" y="1037097"/>
              <a:ext cx="3670893" cy="126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9"/>
                </a:lnSpc>
              </a:pPr>
              <a:r>
                <a:rPr lang="en-US" sz="455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справед-ливі</a:t>
              </a:r>
            </a:p>
          </p:txBody>
        </p:sp>
      </p:grpSp>
      <p:grpSp>
        <p:nvGrpSpPr>
          <p:cNvPr id="47" name="Групувати 46"/>
          <p:cNvGrpSpPr/>
          <p:nvPr/>
        </p:nvGrpSpPr>
        <p:grpSpPr>
          <a:xfrm>
            <a:off x="3191117" y="4215561"/>
            <a:ext cx="3610858" cy="1878844"/>
            <a:chOff x="3191117" y="4215561"/>
            <a:chExt cx="3610858" cy="1878844"/>
          </a:xfrm>
        </p:grpSpPr>
        <p:sp>
          <p:nvSpPr>
            <p:cNvPr id="17" name="Freeform 17"/>
            <p:cNvSpPr/>
            <p:nvPr/>
          </p:nvSpPr>
          <p:spPr>
            <a:xfrm rot="-385691">
              <a:off x="3191117" y="4215561"/>
              <a:ext cx="3610858" cy="1878844"/>
            </a:xfrm>
            <a:custGeom>
              <a:avLst/>
              <a:gdLst/>
              <a:ahLst/>
              <a:cxnLst/>
              <a:rect l="l" t="t" r="r" b="b"/>
              <a:pathLst>
                <a:path w="3610858" h="1878844">
                  <a:moveTo>
                    <a:pt x="0" y="0"/>
                  </a:moveTo>
                  <a:lnTo>
                    <a:pt x="3610858" y="0"/>
                  </a:lnTo>
                  <a:lnTo>
                    <a:pt x="3610858" y="1878844"/>
                  </a:lnTo>
                  <a:lnTo>
                    <a:pt x="0" y="187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356097">
              <a:off x="3898853" y="4578924"/>
              <a:ext cx="2153927" cy="985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36"/>
                </a:lnSpc>
                <a:spcBef>
                  <a:spcPct val="0"/>
                </a:spcBef>
              </a:pPr>
              <a:r>
                <a:rPr lang="en-US" sz="574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ліниві</a:t>
              </a:r>
              <a:endParaRPr lang="en-US" sz="574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539" y="4492190"/>
            <a:ext cx="3956718" cy="2692044"/>
            <a:chOff x="0" y="0"/>
            <a:chExt cx="5275624" cy="3589393"/>
          </a:xfrm>
        </p:grpSpPr>
        <p:sp>
          <p:nvSpPr>
            <p:cNvPr id="20" name="Freeform 20"/>
            <p:cNvSpPr/>
            <p:nvPr/>
          </p:nvSpPr>
          <p:spPr>
            <a:xfrm rot="834889">
              <a:off x="230573" y="542133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 rot="864483">
              <a:off x="874882" y="1321368"/>
              <a:ext cx="3752228" cy="914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7"/>
                </a:lnSpc>
                <a:spcBef>
                  <a:spcPct val="0"/>
                </a:spcBef>
              </a:pPr>
              <a:r>
                <a:rPr lang="en-US" sz="414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боягузливі</a:t>
              </a:r>
              <a:endParaRPr lang="en-US" sz="414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71208" y="1432624"/>
            <a:ext cx="3798508" cy="2271297"/>
            <a:chOff x="0" y="0"/>
            <a:chExt cx="5064677" cy="3028395"/>
          </a:xfrm>
        </p:grpSpPr>
        <p:sp>
          <p:nvSpPr>
            <p:cNvPr id="23" name="Freeform 23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 rot="-356097">
              <a:off x="461400" y="937965"/>
              <a:ext cx="4133013" cy="106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86"/>
                </a:lnSpc>
                <a:spcBef>
                  <a:spcPct val="0"/>
                </a:spcBef>
              </a:pPr>
              <a:r>
                <a:rPr lang="en-US" sz="484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егоїстичні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8183956" y="2568272"/>
            <a:ext cx="3968165" cy="7718728"/>
          </a:xfrm>
          <a:custGeom>
            <a:avLst/>
            <a:gdLst/>
            <a:ahLst/>
            <a:cxnLst/>
            <a:rect l="l" t="t" r="r" b="b"/>
            <a:pathLst>
              <a:path w="3968165" h="7718728">
                <a:moveTo>
                  <a:pt x="3968165" y="0"/>
                </a:moveTo>
                <a:lnTo>
                  <a:pt x="0" y="0"/>
                </a:lnTo>
                <a:lnTo>
                  <a:pt x="0" y="7718728"/>
                </a:lnTo>
                <a:lnTo>
                  <a:pt x="3968165" y="7718728"/>
                </a:lnTo>
                <a:lnTo>
                  <a:pt x="3968165" y="0"/>
                </a:lnTo>
                <a:close/>
              </a:path>
            </a:pathLst>
          </a:custGeom>
          <a:blipFill>
            <a:blip r:embed="rId5"/>
            <a:stretch>
              <a:fillRect l="-19273" r="-16583" b="-4831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4235877" y="2568272"/>
            <a:ext cx="3798508" cy="2271297"/>
            <a:chOff x="0" y="0"/>
            <a:chExt cx="5064677" cy="3028395"/>
          </a:xfrm>
        </p:grpSpPr>
        <p:sp>
          <p:nvSpPr>
            <p:cNvPr id="27" name="Freeform 27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 rot="-356097">
              <a:off x="1074441" y="782261"/>
              <a:ext cx="2903978" cy="135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610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стійкі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724559" y="3865913"/>
            <a:ext cx="3910875" cy="2555175"/>
            <a:chOff x="0" y="0"/>
            <a:chExt cx="5214500" cy="3406900"/>
          </a:xfrm>
        </p:grpSpPr>
        <p:sp>
          <p:nvSpPr>
            <p:cNvPr id="30" name="Freeform 30"/>
            <p:cNvSpPr/>
            <p:nvPr/>
          </p:nvSpPr>
          <p:spPr>
            <a:xfrm rot="683658">
              <a:off x="200011" y="450887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8" y="0"/>
                  </a:lnTo>
                  <a:lnTo>
                    <a:pt x="4814478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 rot="713252">
              <a:off x="818212" y="1016599"/>
              <a:ext cx="3857254" cy="114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4"/>
                </a:lnSpc>
                <a:spcBef>
                  <a:spcPct val="0"/>
                </a:spcBef>
              </a:pPr>
              <a:r>
                <a:rPr lang="en-US" sz="520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незламні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360679" y="5670303"/>
            <a:ext cx="3798508" cy="2271297"/>
            <a:chOff x="0" y="0"/>
            <a:chExt cx="5064677" cy="3028395"/>
          </a:xfrm>
        </p:grpSpPr>
        <p:sp>
          <p:nvSpPr>
            <p:cNvPr id="33" name="Freeform 33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 rot="-169708">
              <a:off x="828988" y="1020109"/>
              <a:ext cx="3912486" cy="954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7"/>
                </a:lnSpc>
                <a:spcBef>
                  <a:spcPct val="0"/>
                </a:spcBef>
              </a:pPr>
              <a:r>
                <a:rPr lang="en-US" sz="429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турботливі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171208" y="6427636"/>
            <a:ext cx="3798508" cy="2271297"/>
            <a:chOff x="0" y="0"/>
            <a:chExt cx="5064677" cy="3028395"/>
          </a:xfrm>
        </p:grpSpPr>
        <p:sp>
          <p:nvSpPr>
            <p:cNvPr id="36" name="Freeform 36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 rot="-356097">
              <a:off x="815116" y="894127"/>
              <a:ext cx="3424597" cy="114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61"/>
                </a:lnSpc>
                <a:spcBef>
                  <a:spcPct val="0"/>
                </a:spcBef>
              </a:pPr>
              <a:r>
                <a:rPr lang="en-US" sz="518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нечемні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636998" y="8015703"/>
            <a:ext cx="3798508" cy="2271297"/>
            <a:chOff x="0" y="0"/>
            <a:chExt cx="5064677" cy="3028395"/>
          </a:xfrm>
        </p:grpSpPr>
        <p:sp>
          <p:nvSpPr>
            <p:cNvPr id="39" name="Freeform 39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 rot="-356097">
              <a:off x="842030" y="776500"/>
              <a:ext cx="3658222" cy="1241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57"/>
                </a:lnSpc>
                <a:spcBef>
                  <a:spcPct val="0"/>
                </a:spcBef>
              </a:pPr>
              <a:r>
                <a:rPr lang="en-US" sz="56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сміливі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68188" y="6290631"/>
            <a:ext cx="3798508" cy="2271297"/>
            <a:chOff x="0" y="0"/>
            <a:chExt cx="5064677" cy="3028395"/>
          </a:xfrm>
        </p:grpSpPr>
        <p:sp>
          <p:nvSpPr>
            <p:cNvPr id="42" name="Freeform 42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 rot="-356097">
              <a:off x="772990" y="782261"/>
              <a:ext cx="3506880" cy="135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610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віддані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-115369" y="7563285"/>
            <a:ext cx="3798508" cy="2271297"/>
            <a:chOff x="0" y="0"/>
            <a:chExt cx="5064677" cy="3028395"/>
          </a:xfrm>
        </p:grpSpPr>
        <p:sp>
          <p:nvSpPr>
            <p:cNvPr id="45" name="Freeform 45"/>
            <p:cNvSpPr/>
            <p:nvPr/>
          </p:nvSpPr>
          <p:spPr>
            <a:xfrm rot="-385691">
              <a:off x="125100" y="261635"/>
              <a:ext cx="4814477" cy="2505126"/>
            </a:xfrm>
            <a:custGeom>
              <a:avLst/>
              <a:gdLst/>
              <a:ahLst/>
              <a:cxnLst/>
              <a:rect l="l" t="t" r="r" b="b"/>
              <a:pathLst>
                <a:path w="4814477" h="2505126">
                  <a:moveTo>
                    <a:pt x="0" y="0"/>
                  </a:moveTo>
                  <a:lnTo>
                    <a:pt x="4814477" y="0"/>
                  </a:lnTo>
                  <a:lnTo>
                    <a:pt x="4814477" y="2505126"/>
                  </a:lnTo>
                  <a:lnTo>
                    <a:pt x="0" y="250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61" t="-56057" r="-9362" b="-65194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 rot="-356097">
              <a:off x="760371" y="779975"/>
              <a:ext cx="3749791" cy="1146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4"/>
                </a:lnSpc>
                <a:spcBef>
                  <a:spcPct val="0"/>
                </a:spcBef>
              </a:pPr>
              <a:r>
                <a:rPr lang="en-US" sz="5145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зрадливі</a:t>
              </a:r>
              <a:endParaRPr lang="en-US" sz="5145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rot="287058">
            <a:off x="7184616" y="3569789"/>
            <a:ext cx="11116057" cy="7157281"/>
          </a:xfrm>
          <a:custGeom>
            <a:avLst/>
            <a:gdLst/>
            <a:ahLst/>
            <a:cxnLst/>
            <a:rect l="l" t="t" r="r" b="b"/>
            <a:pathLst>
              <a:path w="11116057" h="7157281">
                <a:moveTo>
                  <a:pt x="0" y="0"/>
                </a:moveTo>
                <a:lnTo>
                  <a:pt x="11116057" y="0"/>
                </a:lnTo>
                <a:lnTo>
                  <a:pt x="11116057" y="7157280"/>
                </a:lnTo>
                <a:lnTo>
                  <a:pt x="0" y="7157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20" t="-25143" b="-61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125215" y="-755774"/>
            <a:ext cx="7454568" cy="7454568"/>
            <a:chOff x="0" y="0"/>
            <a:chExt cx="9939424" cy="9939424"/>
          </a:xfrm>
        </p:grpSpPr>
        <p:sp>
          <p:nvSpPr>
            <p:cNvPr id="5" name="Freeform 5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26315" y="3905897"/>
              <a:ext cx="7366547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Артилерист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25215" y="-755774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34944" y="-444131"/>
            <a:ext cx="6695382" cy="5825482"/>
            <a:chOff x="0" y="0"/>
            <a:chExt cx="8927176" cy="7767309"/>
          </a:xfrm>
        </p:grpSpPr>
        <p:sp>
          <p:nvSpPr>
            <p:cNvPr id="11" name="Freeform 11"/>
            <p:cNvSpPr/>
            <p:nvPr/>
          </p:nvSpPr>
          <p:spPr>
            <a:xfrm rot="1191638">
              <a:off x="720953" y="1106307"/>
              <a:ext cx="7485271" cy="5554695"/>
            </a:xfrm>
            <a:custGeom>
              <a:avLst/>
              <a:gdLst/>
              <a:ahLst/>
              <a:cxnLst/>
              <a:rect l="l" t="t" r="r" b="b"/>
              <a:pathLst>
                <a:path w="7485271" h="5554695">
                  <a:moveTo>
                    <a:pt x="0" y="0"/>
                  </a:moveTo>
                  <a:lnTo>
                    <a:pt x="7485270" y="0"/>
                  </a:lnTo>
                  <a:lnTo>
                    <a:pt x="7485270" y="5554695"/>
                  </a:lnTo>
                  <a:lnTo>
                    <a:pt x="0" y="5554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1354049">
              <a:off x="1568882" y="2237080"/>
              <a:ext cx="5785757" cy="2631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224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Моє завдання — влучно бити по ворогу здалеку. Я використовую гармати, гаубиці та інші великі гармати. Мене називають «богом війни». Хто я?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773300" y="397609"/>
            <a:ext cx="5559480" cy="9897872"/>
          </a:xfrm>
          <a:custGeom>
            <a:avLst/>
            <a:gdLst/>
            <a:ahLst/>
            <a:cxnLst/>
            <a:rect l="l" t="t" r="r" b="b"/>
            <a:pathLst>
              <a:path w="5559480" h="9897872">
                <a:moveTo>
                  <a:pt x="5559479" y="0"/>
                </a:moveTo>
                <a:lnTo>
                  <a:pt x="0" y="0"/>
                </a:lnTo>
                <a:lnTo>
                  <a:pt x="0" y="9897872"/>
                </a:lnTo>
                <a:lnTo>
                  <a:pt x="5559479" y="9897872"/>
                </a:lnTo>
                <a:lnTo>
                  <a:pt x="5559479" y="0"/>
                </a:lnTo>
                <a:close/>
              </a:path>
            </a:pathLst>
          </a:custGeom>
          <a:blipFill>
            <a:blip r:embed="rId7"/>
            <a:stretch>
              <a:fillRect l="-41061" t="-5805" r="-18603" b="-28800"/>
            </a:stretch>
          </a:blipFill>
        </p:spPr>
      </p:sp>
      <p:sp>
        <p:nvSpPr>
          <p:cNvPr id="14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74001" y="-605151"/>
            <a:ext cx="7541879" cy="6561997"/>
            <a:chOff x="0" y="0"/>
            <a:chExt cx="10055838" cy="8749329"/>
          </a:xfrm>
        </p:grpSpPr>
        <p:sp>
          <p:nvSpPr>
            <p:cNvPr id="4" name="Freeform 4"/>
            <p:cNvSpPr/>
            <p:nvPr/>
          </p:nvSpPr>
          <p:spPr>
            <a:xfrm rot="1191638">
              <a:off x="812103" y="1246177"/>
              <a:ext cx="8431633" cy="6256974"/>
            </a:xfrm>
            <a:custGeom>
              <a:avLst/>
              <a:gdLst/>
              <a:ahLst/>
              <a:cxnLst/>
              <a:rect l="l" t="t" r="r" b="b"/>
              <a:pathLst>
                <a:path w="8431633" h="6256974">
                  <a:moveTo>
                    <a:pt x="0" y="0"/>
                  </a:moveTo>
                  <a:lnTo>
                    <a:pt x="8431633" y="0"/>
                  </a:lnTo>
                  <a:lnTo>
                    <a:pt x="8431633" y="6256975"/>
                  </a:lnTo>
                  <a:lnTo>
                    <a:pt x="0" y="625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859701" y="2428716"/>
              <a:ext cx="6332781" cy="3457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8"/>
                </a:lnSpc>
                <a:spcBef>
                  <a:spcPct val="0"/>
                </a:spcBef>
              </a:pPr>
              <a:r>
                <a:rPr lang="en-US" sz="252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стою на варті українського неба. Моя зброя невидима, але дуже точна. Моя мета — не дати ворогу наблизитися з повітря.Мене називають "щитом від дронів і ракет".</a:t>
              </a:r>
            </a:p>
            <a:p>
              <a:pPr algn="ctr">
                <a:lnSpc>
                  <a:spcPts val="2928"/>
                </a:lnSpc>
                <a:spcBef>
                  <a:spcPct val="0"/>
                </a:spcBef>
              </a:pPr>
              <a:r>
                <a:rPr lang="en-US" sz="252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Хто я?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084185" y="3713459"/>
            <a:ext cx="10522703" cy="6877776"/>
          </a:xfrm>
          <a:custGeom>
            <a:avLst/>
            <a:gdLst/>
            <a:ahLst/>
            <a:cxnLst/>
            <a:rect l="l" t="t" r="r" b="b"/>
            <a:pathLst>
              <a:path w="10522703" h="6877776">
                <a:moveTo>
                  <a:pt x="0" y="0"/>
                </a:moveTo>
                <a:lnTo>
                  <a:pt x="10522703" y="0"/>
                </a:lnTo>
                <a:lnTo>
                  <a:pt x="10522703" y="6877776"/>
                </a:lnTo>
                <a:lnTo>
                  <a:pt x="0" y="6877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04" t="-15519" b="-887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125215" y="-755774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2215585" y="3538233"/>
              <a:ext cx="6145603" cy="2880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Оператор ППО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25215" y="-755774"/>
            <a:ext cx="7454568" cy="7454568"/>
            <a:chOff x="0" y="0"/>
            <a:chExt cx="9939424" cy="9939424"/>
          </a:xfrm>
        </p:grpSpPr>
        <p:sp>
          <p:nvSpPr>
            <p:cNvPr id="11" name="Freeform 11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702351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6853714" y="0"/>
                </a:moveTo>
                <a:lnTo>
                  <a:pt x="0" y="0"/>
                </a:lnTo>
                <a:lnTo>
                  <a:pt x="0" y="10287000"/>
                </a:lnTo>
                <a:lnTo>
                  <a:pt x="6853714" y="10287000"/>
                </a:lnTo>
                <a:lnTo>
                  <a:pt x="685371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6214" y="4127550"/>
            <a:ext cx="12671786" cy="6159450"/>
          </a:xfrm>
          <a:custGeom>
            <a:avLst/>
            <a:gdLst/>
            <a:ahLst/>
            <a:cxnLst/>
            <a:rect l="l" t="t" r="r" b="b"/>
            <a:pathLst>
              <a:path w="12671786" h="6159450">
                <a:moveTo>
                  <a:pt x="0" y="0"/>
                </a:moveTo>
                <a:lnTo>
                  <a:pt x="12671786" y="0"/>
                </a:lnTo>
                <a:lnTo>
                  <a:pt x="12671786" y="6159450"/>
                </a:lnTo>
                <a:lnTo>
                  <a:pt x="0" y="615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96375" y="-577769"/>
            <a:ext cx="6940318" cy="6038594"/>
            <a:chOff x="0" y="0"/>
            <a:chExt cx="9253757" cy="8051459"/>
          </a:xfrm>
        </p:grpSpPr>
        <p:sp>
          <p:nvSpPr>
            <p:cNvPr id="5" name="Freeform 5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1354049">
              <a:off x="1550749" y="2361460"/>
              <a:ext cx="6148603" cy="290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6"/>
                </a:lnSpc>
                <a:spcBef>
                  <a:spcPct val="0"/>
                </a:spcBef>
              </a:pPr>
              <a:r>
                <a:rPr lang="en-US" sz="185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— той, хто йде першим у бій, коли треба взяти ворога. Моя робота - штурмувати будівлі, зачистити позиції, пройти крізь вогонь і зламати оборону противника. У мене автомат, гранати й тактичне спорядження, я вмію діяти швидко і злагоджено з командою. Хто я?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Штурмовик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1" name="Freeform 11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258248" y="0"/>
            <a:ext cx="6938794" cy="10414700"/>
          </a:xfrm>
          <a:custGeom>
            <a:avLst/>
            <a:gdLst/>
            <a:ahLst/>
            <a:cxnLst/>
            <a:rect l="l" t="t" r="r" b="b"/>
            <a:pathLst>
              <a:path w="6938794" h="10414700">
                <a:moveTo>
                  <a:pt x="6938794" y="0"/>
                </a:moveTo>
                <a:lnTo>
                  <a:pt x="0" y="0"/>
                </a:lnTo>
                <a:lnTo>
                  <a:pt x="0" y="10414700"/>
                </a:lnTo>
                <a:lnTo>
                  <a:pt x="6938794" y="10414700"/>
                </a:lnTo>
                <a:lnTo>
                  <a:pt x="69387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4" name="Freeform 4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553739" y="2399915"/>
              <a:ext cx="6386083" cy="28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  <a:spcBef>
                  <a:spcPct val="0"/>
                </a:spcBef>
              </a:pPr>
              <a:r>
                <a:rPr lang="en-US" sz="208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керую великою бойовою машиною, яка рухається по полю бою та влучно знищує ворога.  Моя робота —  захищати піхоту і проривати оборону противника. Я маю гармату, кулемет і командую екіпажем. Хто я?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5300372" y="3157310"/>
            <a:ext cx="11958928" cy="7129690"/>
          </a:xfrm>
          <a:custGeom>
            <a:avLst/>
            <a:gdLst/>
            <a:ahLst/>
            <a:cxnLst/>
            <a:rect l="l" t="t" r="r" b="b"/>
            <a:pathLst>
              <a:path w="11958928" h="7129690">
                <a:moveTo>
                  <a:pt x="11958928" y="0"/>
                </a:moveTo>
                <a:lnTo>
                  <a:pt x="0" y="0"/>
                </a:lnTo>
                <a:lnTo>
                  <a:pt x="0" y="7129690"/>
                </a:lnTo>
                <a:lnTo>
                  <a:pt x="11958928" y="7129690"/>
                </a:lnTo>
                <a:lnTo>
                  <a:pt x="11958928" y="0"/>
                </a:lnTo>
                <a:close/>
              </a:path>
            </a:pathLst>
          </a:custGeom>
          <a:blipFill>
            <a:blip r:embed="rId5"/>
            <a:stretch>
              <a:fillRect l="-3196" b="-1528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Танкіст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1" name="Freeform 11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0" y="-253044"/>
            <a:ext cx="7022304" cy="10540044"/>
          </a:xfrm>
          <a:custGeom>
            <a:avLst/>
            <a:gdLst/>
            <a:ahLst/>
            <a:cxnLst/>
            <a:rect l="l" t="t" r="r" b="b"/>
            <a:pathLst>
              <a:path w="7022304" h="10540044">
                <a:moveTo>
                  <a:pt x="7022304" y="0"/>
                </a:moveTo>
                <a:lnTo>
                  <a:pt x="0" y="0"/>
                </a:lnTo>
                <a:lnTo>
                  <a:pt x="0" y="10540044"/>
                </a:lnTo>
                <a:lnTo>
                  <a:pt x="7022304" y="10540044"/>
                </a:lnTo>
                <a:lnTo>
                  <a:pt x="702230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4" name="Freeform 4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553739" y="2399915"/>
              <a:ext cx="6386083" cy="28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  <a:spcBef>
                  <a:spcPct val="0"/>
                </a:spcBef>
              </a:pPr>
              <a:r>
                <a:rPr lang="en-US" sz="208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піднімаюся в небо, щоб захищати країну від повітряних загроз.Моя робота —знищувати цілі та підтримувати наземні війська. Я мушу мати швидку реакцію, холодну голову і точність у кожному русі. Хто я? 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1383312">
            <a:off x="6202873" y="2821962"/>
            <a:ext cx="10917059" cy="6810395"/>
          </a:xfrm>
          <a:custGeom>
            <a:avLst/>
            <a:gdLst/>
            <a:ahLst/>
            <a:cxnLst/>
            <a:rect l="l" t="t" r="r" b="b"/>
            <a:pathLst>
              <a:path w="10917059" h="6810395">
                <a:moveTo>
                  <a:pt x="0" y="0"/>
                </a:moveTo>
                <a:lnTo>
                  <a:pt x="10917060" y="0"/>
                </a:lnTo>
                <a:lnTo>
                  <a:pt x="10917060" y="6810395"/>
                </a:lnTo>
                <a:lnTo>
                  <a:pt x="0" y="6810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81" t="-11526" b="-3515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Льотчик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1" name="Freeform 11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0" y="109567"/>
            <a:ext cx="6780715" cy="10177433"/>
          </a:xfrm>
          <a:custGeom>
            <a:avLst/>
            <a:gdLst/>
            <a:ahLst/>
            <a:cxnLst/>
            <a:rect l="l" t="t" r="r" b="b"/>
            <a:pathLst>
              <a:path w="6780715" h="10177433">
                <a:moveTo>
                  <a:pt x="6780715" y="0"/>
                </a:moveTo>
                <a:lnTo>
                  <a:pt x="0" y="0"/>
                </a:lnTo>
                <a:lnTo>
                  <a:pt x="0" y="10177433"/>
                </a:lnTo>
                <a:lnTo>
                  <a:pt x="6780715" y="10177433"/>
                </a:lnTo>
                <a:lnTo>
                  <a:pt x="678071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1820463"/>
            <a:ext cx="11506557" cy="8466537"/>
          </a:xfrm>
          <a:custGeom>
            <a:avLst/>
            <a:gdLst/>
            <a:ahLst/>
            <a:cxnLst/>
            <a:rect l="l" t="t" r="r" b="b"/>
            <a:pathLst>
              <a:path w="11506557" h="8466537">
                <a:moveTo>
                  <a:pt x="11506557" y="0"/>
                </a:moveTo>
                <a:lnTo>
                  <a:pt x="0" y="0"/>
                </a:lnTo>
                <a:lnTo>
                  <a:pt x="0" y="8466537"/>
                </a:lnTo>
                <a:lnTo>
                  <a:pt x="11506557" y="8466537"/>
                </a:lnTo>
                <a:lnTo>
                  <a:pt x="11506557" y="0"/>
                </a:lnTo>
                <a:close/>
              </a:path>
            </a:pathLst>
          </a:custGeom>
          <a:blipFill>
            <a:blip r:embed="rId3"/>
            <a:stretch>
              <a:fillRect r="-13996" b="-322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5" name="Freeform 5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1354049">
              <a:off x="1553739" y="2399915"/>
              <a:ext cx="6386083" cy="28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  <a:spcBef>
                  <a:spcPct val="0"/>
                </a:spcBef>
              </a:pPr>
              <a:r>
                <a:rPr lang="en-US" sz="208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працюю тихо й непомітно. Моя задача — знищувати ворога здалеку, захищати побратимів і спостерігати за полем бою. Моя точність вирішує долю місії, і я повинен залишатися непомітним для противника. Хто я?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631777" y="3558407"/>
            <a:ext cx="5883993" cy="6728593"/>
          </a:xfrm>
          <a:custGeom>
            <a:avLst/>
            <a:gdLst/>
            <a:ahLst/>
            <a:cxnLst/>
            <a:rect l="l" t="t" r="r" b="b"/>
            <a:pathLst>
              <a:path w="5883993" h="6728593">
                <a:moveTo>
                  <a:pt x="0" y="0"/>
                </a:moveTo>
                <a:lnTo>
                  <a:pt x="5883993" y="0"/>
                </a:lnTo>
                <a:lnTo>
                  <a:pt x="5883993" y="6728593"/>
                </a:lnTo>
                <a:lnTo>
                  <a:pt x="0" y="6728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20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9" name="Freeform 9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Снайпер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2" name="Freeform 12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6598338" cy="10287000"/>
          </a:xfrm>
          <a:custGeom>
            <a:avLst/>
            <a:gdLst/>
            <a:ahLst/>
            <a:cxnLst/>
            <a:rect l="l" t="t" r="r" b="b"/>
            <a:pathLst>
              <a:path w="6598338" h="10287000">
                <a:moveTo>
                  <a:pt x="6598338" y="0"/>
                </a:moveTo>
                <a:lnTo>
                  <a:pt x="0" y="0"/>
                </a:lnTo>
                <a:lnTo>
                  <a:pt x="0" y="10287000"/>
                </a:lnTo>
                <a:lnTo>
                  <a:pt x="6598338" y="10287000"/>
                </a:lnTo>
                <a:lnTo>
                  <a:pt x="6598338" y="0"/>
                </a:lnTo>
                <a:close/>
              </a:path>
            </a:pathLst>
          </a:custGeom>
          <a:blipFill>
            <a:blip r:embed="rId3"/>
            <a:stretch>
              <a:fillRect t="-2459" r="-8202" b="-171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29773" y="-253044"/>
            <a:ext cx="6940318" cy="6038594"/>
            <a:chOff x="0" y="0"/>
            <a:chExt cx="9253757" cy="8051459"/>
          </a:xfrm>
        </p:grpSpPr>
        <p:sp>
          <p:nvSpPr>
            <p:cNvPr id="5" name="Freeform 5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1354049">
              <a:off x="1553739" y="2399915"/>
              <a:ext cx="6386083" cy="28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8"/>
                </a:lnSpc>
                <a:spcBef>
                  <a:spcPct val="0"/>
                </a:spcBef>
              </a:pPr>
              <a:r>
                <a:rPr lang="en-US" sz="208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працюю там, де небезпечно. Моя робота дуже точна та обережна - одне неправильне рухання може коштувати життя. Я рятую побратимів і мирних людей, очищаючи землю від смертельних пасток. Хто я?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8" name="Freeform 8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Сапер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1448" y="-961031"/>
            <a:ext cx="7454568" cy="7454568"/>
            <a:chOff x="0" y="0"/>
            <a:chExt cx="9939424" cy="9939424"/>
          </a:xfrm>
        </p:grpSpPr>
        <p:sp>
          <p:nvSpPr>
            <p:cNvPr id="11" name="Freeform 11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599932" y="4940187"/>
            <a:ext cx="8659368" cy="5082673"/>
          </a:xfrm>
          <a:custGeom>
            <a:avLst/>
            <a:gdLst/>
            <a:ahLst/>
            <a:cxnLst/>
            <a:rect l="l" t="t" r="r" b="b"/>
            <a:pathLst>
              <a:path w="8659368" h="5082673">
                <a:moveTo>
                  <a:pt x="0" y="0"/>
                </a:moveTo>
                <a:lnTo>
                  <a:pt x="8659368" y="0"/>
                </a:lnTo>
                <a:lnTo>
                  <a:pt x="8659368" y="5082673"/>
                </a:lnTo>
                <a:lnTo>
                  <a:pt x="0" y="5082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9558" y="405731"/>
            <a:ext cx="4003138" cy="400313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t="-16168" b="-3392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3C17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742572" y="312018"/>
            <a:ext cx="4003138" cy="400313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20487" b="-2960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3C17E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888426" y="312018"/>
            <a:ext cx="4003138" cy="400313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t="-18681" b="-3141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3C17E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373530" y="312018"/>
            <a:ext cx="4003138" cy="400313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t="-25046" b="-2504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3C17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277231" y="6056375"/>
            <a:ext cx="4238079" cy="1822374"/>
            <a:chOff x="0" y="0"/>
            <a:chExt cx="5650771" cy="24298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50771" cy="2429832"/>
            </a:xfrm>
            <a:custGeom>
              <a:avLst/>
              <a:gdLst/>
              <a:ahLst/>
              <a:cxnLst/>
              <a:rect l="l" t="t" r="r" b="b"/>
              <a:pathLst>
                <a:path w="5650771" h="2429832">
                  <a:moveTo>
                    <a:pt x="0" y="0"/>
                  </a:moveTo>
                  <a:lnTo>
                    <a:pt x="5650771" y="0"/>
                  </a:lnTo>
                  <a:lnTo>
                    <a:pt x="5650771" y="2429832"/>
                  </a:lnTo>
                  <a:lnTo>
                    <a:pt x="0" y="242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343092"/>
              <a:ext cx="5201702" cy="1753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  <a:spcBef>
                  <a:spcPct val="0"/>
                </a:spcBef>
              </a:pPr>
              <a:r>
                <a:rPr lang="en-US" sz="4483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КОШОВИЙ ОТАМАН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820110" y="6056375"/>
            <a:ext cx="4238079" cy="1822374"/>
            <a:chOff x="0" y="0"/>
            <a:chExt cx="5650771" cy="24298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50771" cy="2429832"/>
            </a:xfrm>
            <a:custGeom>
              <a:avLst/>
              <a:gdLst/>
              <a:ahLst/>
              <a:cxnLst/>
              <a:rect l="l" t="t" r="r" b="b"/>
              <a:pathLst>
                <a:path w="5650771" h="2429832">
                  <a:moveTo>
                    <a:pt x="0" y="0"/>
                  </a:moveTo>
                  <a:lnTo>
                    <a:pt x="5650771" y="0"/>
                  </a:lnTo>
                  <a:lnTo>
                    <a:pt x="5650771" y="2429832"/>
                  </a:lnTo>
                  <a:lnTo>
                    <a:pt x="0" y="242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555199" y="532657"/>
              <a:ext cx="4540373" cy="1402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6"/>
                </a:lnSpc>
                <a:spcBef>
                  <a:spcPct val="0"/>
                </a:spcBef>
              </a:pPr>
              <a:r>
                <a:rPr lang="en-US" sz="7204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ПИСАР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5456" y="6056375"/>
            <a:ext cx="4238079" cy="1822374"/>
            <a:chOff x="0" y="0"/>
            <a:chExt cx="5650771" cy="24298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650771" cy="2429832"/>
            </a:xfrm>
            <a:custGeom>
              <a:avLst/>
              <a:gdLst/>
              <a:ahLst/>
              <a:cxnLst/>
              <a:rect l="l" t="t" r="r" b="b"/>
              <a:pathLst>
                <a:path w="5650771" h="2429832">
                  <a:moveTo>
                    <a:pt x="0" y="0"/>
                  </a:moveTo>
                  <a:lnTo>
                    <a:pt x="5650771" y="0"/>
                  </a:lnTo>
                  <a:lnTo>
                    <a:pt x="5650771" y="2429832"/>
                  </a:lnTo>
                  <a:lnTo>
                    <a:pt x="0" y="242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657962"/>
              <a:ext cx="5223666" cy="1142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2"/>
                </a:lnSpc>
                <a:spcBef>
                  <a:spcPct val="0"/>
                </a:spcBef>
              </a:pPr>
              <a:r>
                <a:rPr lang="en-US" sz="5855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ОБОЗНИЙ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734352" y="6056375"/>
            <a:ext cx="4238079" cy="1822374"/>
            <a:chOff x="0" y="0"/>
            <a:chExt cx="5650771" cy="24298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50771" cy="2429832"/>
            </a:xfrm>
            <a:custGeom>
              <a:avLst/>
              <a:gdLst/>
              <a:ahLst/>
              <a:cxnLst/>
              <a:rect l="l" t="t" r="r" b="b"/>
              <a:pathLst>
                <a:path w="5650771" h="2429832">
                  <a:moveTo>
                    <a:pt x="0" y="0"/>
                  </a:moveTo>
                  <a:lnTo>
                    <a:pt x="5650771" y="0"/>
                  </a:lnTo>
                  <a:lnTo>
                    <a:pt x="5650771" y="2429832"/>
                  </a:lnTo>
                  <a:lnTo>
                    <a:pt x="0" y="242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343092"/>
              <a:ext cx="5201702" cy="1753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  <a:spcBef>
                  <a:spcPct val="0"/>
                </a:spcBef>
              </a:pPr>
              <a:r>
                <a:rPr lang="en-US" sz="4483">
                  <a:solidFill>
                    <a:srgbClr val="000000"/>
                  </a:solidFill>
                  <a:latin typeface="Lobster"/>
                  <a:ea typeface="Lobster"/>
                  <a:cs typeface="Lobster"/>
                  <a:sym typeface="Lobster"/>
                </a:rPr>
                <a:t>ЗВИЧАЙНИЙ КОЗАК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124" y="4627174"/>
            <a:ext cx="3556205" cy="5317690"/>
            <a:chOff x="0" y="0"/>
            <a:chExt cx="4741607" cy="709025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41607" cy="7090253"/>
            </a:xfrm>
            <a:custGeom>
              <a:avLst/>
              <a:gdLst/>
              <a:ahLst/>
              <a:cxnLst/>
              <a:rect l="l" t="t" r="r" b="b"/>
              <a:pathLst>
                <a:path w="4741607" h="7090253">
                  <a:moveTo>
                    <a:pt x="0" y="0"/>
                  </a:moveTo>
                  <a:lnTo>
                    <a:pt x="4741607" y="0"/>
                  </a:lnTo>
                  <a:lnTo>
                    <a:pt x="4741607" y="7090253"/>
                  </a:lnTo>
                  <a:lnTo>
                    <a:pt x="0" y="7090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436443" y="589167"/>
              <a:ext cx="3868721" cy="593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8"/>
                </a:lnSpc>
                <a:spcBef>
                  <a:spcPct val="0"/>
                </a:spcBef>
              </a:pPr>
              <a:r>
                <a:rPr lang="en-US" sz="255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КОШОВИЙ ОТАМАН - ГОЛОВНИЙ НА СІЧІ. ВІН КЕРУВАВ ВІЙСЬКОМ, УХВАЛЮВАВ РІШЕННЯ РАЗОМ ІЗ РАДОЮ. ЙОГО СИМВОЛ ВЛАДИ - БУЛАВА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099386" y="4627174"/>
            <a:ext cx="3556205" cy="5317690"/>
            <a:chOff x="0" y="0"/>
            <a:chExt cx="4741607" cy="709025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741607" cy="7090253"/>
            </a:xfrm>
            <a:custGeom>
              <a:avLst/>
              <a:gdLst/>
              <a:ahLst/>
              <a:cxnLst/>
              <a:rect l="l" t="t" r="r" b="b"/>
              <a:pathLst>
                <a:path w="4741607" h="7090253">
                  <a:moveTo>
                    <a:pt x="0" y="0"/>
                  </a:moveTo>
                  <a:lnTo>
                    <a:pt x="4741607" y="0"/>
                  </a:lnTo>
                  <a:lnTo>
                    <a:pt x="4741607" y="7090253"/>
                  </a:lnTo>
                  <a:lnTo>
                    <a:pt x="0" y="7090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436443" y="579642"/>
              <a:ext cx="3959183" cy="5940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9"/>
                </a:lnSpc>
                <a:spcBef>
                  <a:spcPct val="0"/>
                </a:spcBef>
              </a:pPr>
              <a:r>
                <a:rPr lang="en-US" sz="3068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ПИСАР - ВІВ УСІ ЗАПИСИ, СКЛАДАВ ЛИСТИ, ДОГОВОРИ, ХРОНІКИ. ЙОГО АТРИБУТ - ПЕРО Й КНИГА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539023" y="4627174"/>
            <a:ext cx="3556205" cy="5317690"/>
            <a:chOff x="0" y="0"/>
            <a:chExt cx="4741607" cy="70902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741607" cy="7090253"/>
            </a:xfrm>
            <a:custGeom>
              <a:avLst/>
              <a:gdLst/>
              <a:ahLst/>
              <a:cxnLst/>
              <a:rect l="l" t="t" r="r" b="b"/>
              <a:pathLst>
                <a:path w="4741607" h="7090253">
                  <a:moveTo>
                    <a:pt x="0" y="0"/>
                  </a:moveTo>
                  <a:lnTo>
                    <a:pt x="4741607" y="0"/>
                  </a:lnTo>
                  <a:lnTo>
                    <a:pt x="4741607" y="7090253"/>
                  </a:lnTo>
                  <a:lnTo>
                    <a:pt x="0" y="7090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393700" y="777830"/>
              <a:ext cx="4172796" cy="4923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4"/>
                </a:lnSpc>
                <a:spcBef>
                  <a:spcPct val="0"/>
                </a:spcBef>
              </a:pPr>
              <a:r>
                <a:rPr lang="en-US" sz="283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ОБОЗНИЙ - ВІДПОВІДАВ ЗА АРТИЛЕРІЮ, УКРІПЛЕННЯ ТА ЗБРОЮ. ЙОГО МОЖНА ПОБАЧИТИ БІЛЯ ГАРМАТИ ЧИ ВОЗА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006698" y="4408869"/>
            <a:ext cx="3556205" cy="5317690"/>
            <a:chOff x="0" y="0"/>
            <a:chExt cx="4741607" cy="709025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741607" cy="7090253"/>
            </a:xfrm>
            <a:custGeom>
              <a:avLst/>
              <a:gdLst/>
              <a:ahLst/>
              <a:cxnLst/>
              <a:rect l="l" t="t" r="r" b="b"/>
              <a:pathLst>
                <a:path w="4741607" h="7090253">
                  <a:moveTo>
                    <a:pt x="0" y="0"/>
                  </a:moveTo>
                  <a:lnTo>
                    <a:pt x="4741607" y="0"/>
                  </a:lnTo>
                  <a:lnTo>
                    <a:pt x="4741607" y="7090253"/>
                  </a:lnTo>
                  <a:lnTo>
                    <a:pt x="0" y="7090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28600" y="777830"/>
              <a:ext cx="4284407" cy="5475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7"/>
                </a:lnSpc>
                <a:spcBef>
                  <a:spcPct val="0"/>
                </a:spcBef>
              </a:pPr>
              <a:r>
                <a:rPr lang="en-US" sz="283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ЗВИЧАЙНИЙ КОЗАК - ОСНОВА ВІЙСЬКА. ЦЕ СМІЛИВИЙ ВОЇН, ЯКИЙ ТРИМАВ У РУКАХ ШАБЛЮ, СПИС ЧИ МУШКЕТ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48308 -0.322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8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-0.4915 -0.322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5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50261 -0.3226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49609 -0.322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4" name="Freeform 4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573194" y="2409655"/>
              <a:ext cx="6415445" cy="2755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3"/>
                </a:lnSpc>
                <a:spcBef>
                  <a:spcPct val="0"/>
                </a:spcBef>
              </a:pPr>
              <a:r>
                <a:rPr lang="en-US" sz="233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йду туди, де небезпечно й тихо. Моя робота — збирати інформацію про ворога, його позиції та плани. Я повинен бути непомітним, швидким і спостережливим. Хто я?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7" name="Freeform 7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Розвідник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0" name="Freeform 10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012154" y="4502784"/>
            <a:ext cx="10275846" cy="5563423"/>
          </a:xfrm>
          <a:custGeom>
            <a:avLst/>
            <a:gdLst/>
            <a:ahLst/>
            <a:cxnLst/>
            <a:rect l="l" t="t" r="r" b="b"/>
            <a:pathLst>
              <a:path w="10275846" h="5563423">
                <a:moveTo>
                  <a:pt x="0" y="0"/>
                </a:moveTo>
                <a:lnTo>
                  <a:pt x="10275846" y="0"/>
                </a:lnTo>
                <a:lnTo>
                  <a:pt x="10275846" y="5563423"/>
                </a:lnTo>
                <a:lnTo>
                  <a:pt x="0" y="55634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898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-253044"/>
            <a:ext cx="7022304" cy="10540044"/>
          </a:xfrm>
          <a:custGeom>
            <a:avLst/>
            <a:gdLst/>
            <a:ahLst/>
            <a:cxnLst/>
            <a:rect l="l" t="t" r="r" b="b"/>
            <a:pathLst>
              <a:path w="7022304" h="10540044">
                <a:moveTo>
                  <a:pt x="7022304" y="0"/>
                </a:moveTo>
                <a:lnTo>
                  <a:pt x="0" y="0"/>
                </a:lnTo>
                <a:lnTo>
                  <a:pt x="0" y="10540044"/>
                </a:lnTo>
                <a:lnTo>
                  <a:pt x="7022304" y="10540044"/>
                </a:lnTo>
                <a:lnTo>
                  <a:pt x="702230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4" name="Freeform 4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652646" y="2138330"/>
              <a:ext cx="5948466" cy="2978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5"/>
                </a:lnSpc>
                <a:spcBef>
                  <a:spcPct val="0"/>
                </a:spcBef>
              </a:pPr>
              <a:r>
                <a:rPr lang="en-US" sz="216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стою на передовій, йду у бій разом із товаришами. Моя робота — захищати позиції, тримати лінію фронту, бути готовим до всього. Я маю бути витривалою, хороброю і рішучою. Хто я?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7" name="Freeform 7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Піхота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0" name="Freeform 10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0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6853714" y="0"/>
                </a:moveTo>
                <a:lnTo>
                  <a:pt x="0" y="0"/>
                </a:lnTo>
                <a:lnTo>
                  <a:pt x="0" y="10287000"/>
                </a:lnTo>
                <a:lnTo>
                  <a:pt x="6853714" y="10287000"/>
                </a:lnTo>
                <a:lnTo>
                  <a:pt x="685371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17565" y="3948279"/>
            <a:ext cx="6611443" cy="6338721"/>
          </a:xfrm>
          <a:custGeom>
            <a:avLst/>
            <a:gdLst/>
            <a:ahLst/>
            <a:cxnLst/>
            <a:rect l="l" t="t" r="r" b="b"/>
            <a:pathLst>
              <a:path w="6611443" h="6338721">
                <a:moveTo>
                  <a:pt x="0" y="0"/>
                </a:moveTo>
                <a:lnTo>
                  <a:pt x="6611443" y="0"/>
                </a:lnTo>
                <a:lnTo>
                  <a:pt x="6611443" y="6338721"/>
                </a:lnTo>
                <a:lnTo>
                  <a:pt x="0" y="6338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2968" y="-253044"/>
            <a:ext cx="6940318" cy="6038594"/>
            <a:chOff x="0" y="0"/>
            <a:chExt cx="9253757" cy="8051459"/>
          </a:xfrm>
        </p:grpSpPr>
        <p:sp>
          <p:nvSpPr>
            <p:cNvPr id="4" name="Freeform 4"/>
            <p:cNvSpPr/>
            <p:nvPr/>
          </p:nvSpPr>
          <p:spPr>
            <a:xfrm rot="1191638">
              <a:off x="747327" y="1146779"/>
              <a:ext cx="7759103" cy="5757901"/>
            </a:xfrm>
            <a:custGeom>
              <a:avLst/>
              <a:gdLst/>
              <a:ahLst/>
              <a:cxnLst/>
              <a:rect l="l" t="t" r="r" b="b"/>
              <a:pathLst>
                <a:path w="7759103" h="5757901">
                  <a:moveTo>
                    <a:pt x="0" y="0"/>
                  </a:moveTo>
                  <a:lnTo>
                    <a:pt x="7759103" y="0"/>
                  </a:lnTo>
                  <a:lnTo>
                    <a:pt x="7759103" y="5757901"/>
                  </a:lnTo>
                  <a:lnTo>
                    <a:pt x="0" y="575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1354049">
              <a:off x="1652646" y="2138330"/>
              <a:ext cx="5948466" cy="2978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5"/>
                </a:lnSpc>
                <a:spcBef>
                  <a:spcPct val="0"/>
                </a:spcBef>
              </a:pPr>
              <a:r>
                <a:rPr lang="en-US" sz="216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 рятую життя на полі бою. Моя робота — перев’язувати поранених, евакуювати їх і надавати першу медичну допомогу. Я повинна залишатися спокійною, рішучою і уважною. Хто я?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7" name="Freeform 7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96911" y="3937929"/>
              <a:ext cx="6145603" cy="139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3"/>
                </a:lnSpc>
                <a:spcBef>
                  <a:spcPct val="0"/>
                </a:spcBef>
              </a:pPr>
              <a:r>
                <a:rPr lang="en-US" sz="63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Медик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21448" y="-894852"/>
            <a:ext cx="7454568" cy="7454568"/>
            <a:chOff x="0" y="0"/>
            <a:chExt cx="9939424" cy="9939424"/>
          </a:xfrm>
        </p:grpSpPr>
        <p:sp>
          <p:nvSpPr>
            <p:cNvPr id="10" name="Freeform 10"/>
            <p:cNvSpPr/>
            <p:nvPr/>
          </p:nvSpPr>
          <p:spPr>
            <a:xfrm rot="-2700000">
              <a:off x="1495579" y="1415611"/>
              <a:ext cx="6948267" cy="7108201"/>
            </a:xfrm>
            <a:custGeom>
              <a:avLst/>
              <a:gdLst/>
              <a:ahLst/>
              <a:cxnLst/>
              <a:rect l="l" t="t" r="r" b="b"/>
              <a:pathLst>
                <a:path w="6948267" h="7108201">
                  <a:moveTo>
                    <a:pt x="0" y="0"/>
                  </a:moveTo>
                  <a:lnTo>
                    <a:pt x="6948267" y="0"/>
                  </a:lnTo>
                  <a:lnTo>
                    <a:pt x="6948267" y="7108202"/>
                  </a:lnTo>
                  <a:lnTo>
                    <a:pt x="0" y="710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-350138">
              <a:off x="2661501" y="4065341"/>
              <a:ext cx="5857206" cy="166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  <a:spcBef>
                  <a:spcPct val="0"/>
                </a:spcBef>
              </a:pPr>
              <a:r>
                <a:rPr lang="en-US" sz="757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0" y="236937"/>
            <a:ext cx="6695855" cy="10050063"/>
          </a:xfrm>
          <a:custGeom>
            <a:avLst/>
            <a:gdLst/>
            <a:ahLst/>
            <a:cxnLst/>
            <a:rect l="l" t="t" r="r" b="b"/>
            <a:pathLst>
              <a:path w="6695855" h="10050063">
                <a:moveTo>
                  <a:pt x="6695855" y="0"/>
                </a:moveTo>
                <a:lnTo>
                  <a:pt x="0" y="0"/>
                </a:lnTo>
                <a:lnTo>
                  <a:pt x="0" y="10050063"/>
                </a:lnTo>
                <a:lnTo>
                  <a:pt x="6695855" y="10050063"/>
                </a:lnTo>
                <a:lnTo>
                  <a:pt x="66958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0118">
            <a:off x="9946235" y="4181438"/>
            <a:ext cx="6605998" cy="6156068"/>
          </a:xfrm>
          <a:custGeom>
            <a:avLst/>
            <a:gdLst/>
            <a:ahLst/>
            <a:cxnLst/>
            <a:rect l="l" t="t" r="r" b="b"/>
            <a:pathLst>
              <a:path w="6605998" h="6156068">
                <a:moveTo>
                  <a:pt x="0" y="0"/>
                </a:moveTo>
                <a:lnTo>
                  <a:pt x="6605998" y="0"/>
                </a:lnTo>
                <a:lnTo>
                  <a:pt x="6605998" y="6156068"/>
                </a:lnTo>
                <a:lnTo>
                  <a:pt x="0" y="6156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54" b="-3654"/>
            </a:stretch>
          </a:blipFill>
        </p:spPr>
      </p:sp>
      <p:sp>
        <p:nvSpPr>
          <p:cNvPr id="15" name="TextBox 14"/>
          <p:cNvSpPr txBox="1"/>
          <p:nvPr/>
        </p:nvSpPr>
        <p:spPr>
          <a:xfrm rot="-350138">
            <a:off x="11060957" y="406947"/>
            <a:ext cx="5984857" cy="126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0"/>
              </a:lnSpc>
              <a:spcBef>
                <a:spcPct val="0"/>
              </a:spcBef>
            </a:pPr>
            <a:r>
              <a:rPr lang="en-US" sz="7571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«ХТО Я?»</a:t>
            </a:r>
            <a:endParaRPr lang="en-US" sz="7571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60865">
            <a:off x="1312798" y="761070"/>
            <a:ext cx="8631312" cy="7822649"/>
            <a:chOff x="0" y="0"/>
            <a:chExt cx="11508416" cy="10430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08416" cy="10430199"/>
            </a:xfrm>
            <a:custGeom>
              <a:avLst/>
              <a:gdLst/>
              <a:ahLst/>
              <a:cxnLst/>
              <a:rect l="l" t="t" r="r" b="b"/>
              <a:pathLst>
                <a:path w="11508416" h="10430199">
                  <a:moveTo>
                    <a:pt x="0" y="0"/>
                  </a:moveTo>
                  <a:lnTo>
                    <a:pt x="11508416" y="0"/>
                  </a:lnTo>
                  <a:lnTo>
                    <a:pt x="11508416" y="10430199"/>
                  </a:lnTo>
                  <a:lnTo>
                    <a:pt x="0" y="10430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078" r="-3078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-185188">
              <a:off x="935562" y="867389"/>
              <a:ext cx="9059434" cy="6387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5"/>
                </a:lnSpc>
              </a:pPr>
              <a:r>
                <a:rPr lang="en-US" sz="3590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Збройні Сили України — це головна опора держави у забезпеченні її незалежності, суверенітету та територіальної цілісності. Вони охороняють мирне життя громадян, захищають кордони від агресора та гарантують безпеку кожного українця та українки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445157"/>
            <a:ext cx="9144000" cy="9841843"/>
          </a:xfrm>
          <a:custGeom>
            <a:avLst/>
            <a:gdLst/>
            <a:ahLst/>
            <a:cxnLst/>
            <a:rect l="l" t="t" r="r" b="b"/>
            <a:pathLst>
              <a:path w="9144000" h="9841843">
                <a:moveTo>
                  <a:pt x="0" y="0"/>
                </a:moveTo>
                <a:lnTo>
                  <a:pt x="9144000" y="0"/>
                </a:lnTo>
                <a:lnTo>
                  <a:pt x="9144000" y="9841843"/>
                </a:lnTo>
                <a:lnTo>
                  <a:pt x="0" y="9841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3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6171" y="6008033"/>
            <a:ext cx="6711255" cy="3250267"/>
            <a:chOff x="0" y="0"/>
            <a:chExt cx="8948340" cy="4333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48340" cy="4333690"/>
            </a:xfrm>
            <a:custGeom>
              <a:avLst/>
              <a:gdLst/>
              <a:ahLst/>
              <a:cxnLst/>
              <a:rect l="l" t="t" r="r" b="b"/>
              <a:pathLst>
                <a:path w="8948340" h="4333690">
                  <a:moveTo>
                    <a:pt x="0" y="0"/>
                  </a:moveTo>
                  <a:lnTo>
                    <a:pt x="8948340" y="0"/>
                  </a:lnTo>
                  <a:lnTo>
                    <a:pt x="8948340" y="4333690"/>
                  </a:lnTo>
                  <a:lnTo>
                    <a:pt x="0" y="433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3497" b="-3497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536860" y="363235"/>
              <a:ext cx="7874620" cy="352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r>
                <a:rPr lang="en-US" sz="3066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Важливо показати, що вам цікаво почути його історію. Можна кивати головою, підтримувати контакт очима. Навіть якщо тема складна, не відволікайтеся на інші справи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8143" y="780572"/>
            <a:ext cx="6107310" cy="4114800"/>
            <a:chOff x="0" y="0"/>
            <a:chExt cx="8143080" cy="548640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8143080" cy="5486400"/>
            </a:xfrm>
            <a:custGeom>
              <a:avLst/>
              <a:gdLst/>
              <a:ahLst/>
              <a:cxnLst/>
              <a:rect l="l" t="t" r="r" b="b"/>
              <a:pathLst>
                <a:path w="8143080" h="5486400">
                  <a:moveTo>
                    <a:pt x="814308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8143080" y="5486400"/>
                  </a:lnTo>
                  <a:lnTo>
                    <a:pt x="814308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11232" y="1589246"/>
              <a:ext cx="7520615" cy="3402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3"/>
                </a:lnSpc>
              </a:pPr>
              <a:r>
                <a:rPr lang="en-US" sz="579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Правило 1</a:t>
              </a:r>
            </a:p>
            <a:p>
              <a:pPr algn="ctr">
                <a:lnSpc>
                  <a:spcPts val="4813"/>
                </a:lnSpc>
              </a:pPr>
              <a:endParaRPr lang="en-US" sz="579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  <a:p>
              <a:pPr algn="ctr">
                <a:lnSpc>
                  <a:spcPts val="4813"/>
                </a:lnSpc>
              </a:pPr>
              <a:r>
                <a:rPr lang="en-US" sz="579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Слухайте уважно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594067" y="780572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6107310" y="0"/>
                </a:moveTo>
                <a:lnTo>
                  <a:pt x="0" y="0"/>
                </a:lnTo>
                <a:lnTo>
                  <a:pt x="0" y="4114800"/>
                </a:lnTo>
                <a:lnTo>
                  <a:pt x="6107310" y="4114800"/>
                </a:lnTo>
                <a:lnTo>
                  <a:pt x="61073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050859" y="2064192"/>
            <a:ext cx="5193726" cy="2630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3"/>
              </a:lnSpc>
            </a:pPr>
            <a:r>
              <a:rPr lang="en-US" sz="495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Правило 2</a:t>
            </a:r>
          </a:p>
          <a:p>
            <a:pPr algn="ctr">
              <a:lnSpc>
                <a:spcPts val="4113"/>
              </a:lnSpc>
            </a:pPr>
            <a:endParaRPr lang="en-US" sz="4955" b="1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  <a:p>
            <a:pPr algn="ctr">
              <a:lnSpc>
                <a:spcPts val="4113"/>
              </a:lnSpc>
            </a:pPr>
            <a:r>
              <a:rPr lang="en-US" sz="495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Не перебільшуйте і не применшуйте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92094" y="6008033"/>
            <a:ext cx="6711255" cy="3250267"/>
            <a:chOff x="0" y="0"/>
            <a:chExt cx="8948340" cy="43336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48340" cy="4333690"/>
            </a:xfrm>
            <a:custGeom>
              <a:avLst/>
              <a:gdLst/>
              <a:ahLst/>
              <a:cxnLst/>
              <a:rect l="l" t="t" r="r" b="b"/>
              <a:pathLst>
                <a:path w="8948340" h="4333690">
                  <a:moveTo>
                    <a:pt x="0" y="0"/>
                  </a:moveTo>
                  <a:lnTo>
                    <a:pt x="8948340" y="0"/>
                  </a:lnTo>
                  <a:lnTo>
                    <a:pt x="8948340" y="4333690"/>
                  </a:lnTo>
                  <a:lnTo>
                    <a:pt x="0" y="433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3497" b="-3497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36860" y="363235"/>
              <a:ext cx="7874620" cy="352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r>
                <a:rPr lang="en-US" sz="3066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Уникайте фраз на кшталт «Ти справжній супергерой» або «Це ж нічого страшного». Важливо зберігати реалістичний тон: героїзм — це чесно і скромно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6868" y="6008033"/>
            <a:ext cx="6883222" cy="3250267"/>
            <a:chOff x="0" y="0"/>
            <a:chExt cx="9177629" cy="4333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77629" cy="4333690"/>
            </a:xfrm>
            <a:custGeom>
              <a:avLst/>
              <a:gdLst/>
              <a:ahLst/>
              <a:cxnLst/>
              <a:rect l="l" t="t" r="r" b="b"/>
              <a:pathLst>
                <a:path w="9177629" h="4333690">
                  <a:moveTo>
                    <a:pt x="0" y="0"/>
                  </a:moveTo>
                  <a:lnTo>
                    <a:pt x="9177629" y="0"/>
                  </a:lnTo>
                  <a:lnTo>
                    <a:pt x="9177629" y="4333690"/>
                  </a:lnTo>
                  <a:lnTo>
                    <a:pt x="0" y="433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" b="-4868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550616" y="363235"/>
              <a:ext cx="8076396" cy="352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r>
                <a:rPr lang="en-US" sz="3066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Питання типу «Що ти відчував, коли хтось загинув?» можуть травмувати. Краще ставити нейтральні або відкриті запитання, які не тиснуть на людину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808143" y="780572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6107310" y="0"/>
                </a:moveTo>
                <a:lnTo>
                  <a:pt x="0" y="0"/>
                </a:lnTo>
                <a:lnTo>
                  <a:pt x="0" y="4114800"/>
                </a:lnTo>
                <a:lnTo>
                  <a:pt x="6107310" y="4114800"/>
                </a:lnTo>
                <a:lnTo>
                  <a:pt x="61073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4856" y="2269208"/>
            <a:ext cx="5873886" cy="220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3"/>
              </a:lnSpc>
            </a:pPr>
            <a:r>
              <a:rPr lang="en-US" sz="413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Правило 3</a:t>
            </a:r>
          </a:p>
          <a:p>
            <a:pPr algn="ctr">
              <a:lnSpc>
                <a:spcPts val="3433"/>
              </a:lnSpc>
            </a:pPr>
            <a:endParaRPr lang="en-US" sz="4137" b="1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  <a:p>
            <a:pPr algn="ctr">
              <a:lnSpc>
                <a:spcPts val="3433"/>
              </a:lnSpc>
            </a:pPr>
            <a:r>
              <a:rPr lang="en-US" sz="413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Не задавайте особисті провокативні питання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0594067" y="780572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6107310" y="0"/>
                </a:moveTo>
                <a:lnTo>
                  <a:pt x="0" y="0"/>
                </a:lnTo>
                <a:lnTo>
                  <a:pt x="0" y="4114800"/>
                </a:lnTo>
                <a:lnTo>
                  <a:pt x="6107310" y="4114800"/>
                </a:lnTo>
                <a:lnTo>
                  <a:pt x="61073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822463" y="2150785"/>
            <a:ext cx="5650518" cy="211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3"/>
              </a:lnSpc>
            </a:pPr>
            <a:r>
              <a:rPr lang="en-US" sz="495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Правило 4</a:t>
            </a:r>
          </a:p>
          <a:p>
            <a:pPr algn="ctr">
              <a:lnSpc>
                <a:spcPts val="4113"/>
              </a:lnSpc>
            </a:pPr>
            <a:endParaRPr lang="en-US" sz="4955" b="1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  <a:p>
            <a:pPr algn="ctr">
              <a:lnSpc>
                <a:spcPts val="4113"/>
              </a:lnSpc>
            </a:pPr>
            <a:r>
              <a:rPr lang="en-US" sz="495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Проявляйте повагу до емоцій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62327" y="5852930"/>
            <a:ext cx="6770789" cy="3560472"/>
            <a:chOff x="0" y="0"/>
            <a:chExt cx="9027719" cy="4747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27719" cy="4747296"/>
            </a:xfrm>
            <a:custGeom>
              <a:avLst/>
              <a:gdLst/>
              <a:ahLst/>
              <a:cxnLst/>
              <a:rect l="l" t="t" r="r" b="b"/>
              <a:pathLst>
                <a:path w="9027719" h="4747296">
                  <a:moveTo>
                    <a:pt x="0" y="0"/>
                  </a:moveTo>
                  <a:lnTo>
                    <a:pt x="9027719" y="0"/>
                  </a:lnTo>
                  <a:lnTo>
                    <a:pt x="9027719" y="4747296"/>
                  </a:lnTo>
                  <a:lnTo>
                    <a:pt x="0" y="4747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740" r="-740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41622" y="405609"/>
              <a:ext cx="7944474" cy="3850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6"/>
                </a:lnSpc>
              </a:pPr>
              <a:r>
                <a:rPr lang="en-US" sz="3359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Можна сказати: «Розумію, це було важко» або просто мовчки підтримати. Не намагайтеся «полагодити» емоції гумором або порадами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6868" y="6008033"/>
            <a:ext cx="7181080" cy="3250267"/>
            <a:chOff x="0" y="0"/>
            <a:chExt cx="9574773" cy="4333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74773" cy="4333690"/>
            </a:xfrm>
            <a:custGeom>
              <a:avLst/>
              <a:gdLst/>
              <a:ahLst/>
              <a:cxnLst/>
              <a:rect l="l" t="t" r="r" b="b"/>
              <a:pathLst>
                <a:path w="9574773" h="4333690">
                  <a:moveTo>
                    <a:pt x="0" y="0"/>
                  </a:moveTo>
                  <a:lnTo>
                    <a:pt x="9574773" y="0"/>
                  </a:lnTo>
                  <a:lnTo>
                    <a:pt x="9574773" y="4333690"/>
                  </a:lnTo>
                  <a:lnTo>
                    <a:pt x="0" y="433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7243" b="-7243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574443" y="363235"/>
              <a:ext cx="8425887" cy="352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r>
                <a:rPr lang="en-US" sz="3066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Питання на кшталт: «Що ти любиш робити у вільний час?» допомагають знайти спільні теми. Ветерани цінують нормальне спілкування, а не співчуття або драматизацію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808143" y="780572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6107310" y="0"/>
                </a:moveTo>
                <a:lnTo>
                  <a:pt x="0" y="0"/>
                </a:lnTo>
                <a:lnTo>
                  <a:pt x="0" y="4114800"/>
                </a:lnTo>
                <a:lnTo>
                  <a:pt x="6107310" y="4114800"/>
                </a:lnTo>
                <a:lnTo>
                  <a:pt x="61073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7093" y="2141260"/>
            <a:ext cx="5522773" cy="24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3"/>
              </a:lnSpc>
            </a:pPr>
            <a:r>
              <a:rPr lang="en-US" sz="458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Правило 5</a:t>
            </a:r>
          </a:p>
          <a:p>
            <a:pPr algn="ctr">
              <a:lnSpc>
                <a:spcPts val="3803"/>
              </a:lnSpc>
            </a:pPr>
            <a:endParaRPr lang="en-US" sz="4582" b="1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  <a:p>
            <a:pPr algn="ctr">
              <a:lnSpc>
                <a:spcPts val="3803"/>
              </a:lnSpc>
            </a:pPr>
            <a:r>
              <a:rPr lang="en-US" sz="458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Діліться своїм інтересом, а не жалем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0594067" y="780572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6107310" y="0"/>
                </a:moveTo>
                <a:lnTo>
                  <a:pt x="0" y="0"/>
                </a:lnTo>
                <a:lnTo>
                  <a:pt x="0" y="4114800"/>
                </a:lnTo>
                <a:lnTo>
                  <a:pt x="6107310" y="4114800"/>
                </a:lnTo>
                <a:lnTo>
                  <a:pt x="61073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17884" y="2041056"/>
            <a:ext cx="5459676" cy="254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4"/>
              </a:lnSpc>
            </a:pPr>
            <a:r>
              <a:rPr lang="en-US" sz="478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Правило 6</a:t>
            </a:r>
          </a:p>
          <a:p>
            <a:pPr algn="ctr">
              <a:lnSpc>
                <a:spcPts val="3974"/>
              </a:lnSpc>
            </a:pPr>
            <a:endParaRPr lang="en-US" sz="4788" b="1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  <a:p>
            <a:pPr algn="ctr">
              <a:lnSpc>
                <a:spcPts val="3974"/>
              </a:lnSpc>
            </a:pPr>
            <a:r>
              <a:rPr lang="en-US" sz="478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Підтримуйте повсякденне спілкування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62327" y="6008033"/>
            <a:ext cx="6996973" cy="3215743"/>
            <a:chOff x="0" y="0"/>
            <a:chExt cx="9329297" cy="4287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29297" cy="4287657"/>
            </a:xfrm>
            <a:custGeom>
              <a:avLst/>
              <a:gdLst/>
              <a:ahLst/>
              <a:cxnLst/>
              <a:rect l="l" t="t" r="r" b="b"/>
              <a:pathLst>
                <a:path w="9329297" h="4287657">
                  <a:moveTo>
                    <a:pt x="0" y="0"/>
                  </a:moveTo>
                  <a:lnTo>
                    <a:pt x="9329297" y="0"/>
                  </a:lnTo>
                  <a:lnTo>
                    <a:pt x="9329297" y="4287657"/>
                  </a:lnTo>
                  <a:lnTo>
                    <a:pt x="0" y="4287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6374" b="-6374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59716" y="359579"/>
              <a:ext cx="8209866" cy="34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8"/>
                </a:lnSpc>
              </a:pPr>
              <a:r>
                <a:rPr lang="en-US" sz="3034" b="1">
                  <a:solidFill>
                    <a:srgbClr val="FFFFFF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Регулярне спілкування допомагає ветеранам відчути себе потрібними і включеними в суспільство. Можна обговорювати спорт, навчання, книги або улюблені заняття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9912" y="1593956"/>
            <a:ext cx="6147431" cy="8523302"/>
          </a:xfrm>
          <a:custGeom>
            <a:avLst/>
            <a:gdLst/>
            <a:ahLst/>
            <a:cxnLst/>
            <a:rect l="l" t="t" r="r" b="b"/>
            <a:pathLst>
              <a:path w="6147431" h="8523302">
                <a:moveTo>
                  <a:pt x="0" y="0"/>
                </a:moveTo>
                <a:lnTo>
                  <a:pt x="6147432" y="0"/>
                </a:lnTo>
                <a:lnTo>
                  <a:pt x="6147432" y="8523302"/>
                </a:lnTo>
                <a:lnTo>
                  <a:pt x="0" y="8523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32424" y="1863918"/>
            <a:ext cx="8609261" cy="2216885"/>
          </a:xfrm>
          <a:custGeom>
            <a:avLst/>
            <a:gdLst/>
            <a:ahLst/>
            <a:cxnLst/>
            <a:rect l="l" t="t" r="r" b="b"/>
            <a:pathLst>
              <a:path w="8609261" h="2216885">
                <a:moveTo>
                  <a:pt x="0" y="0"/>
                </a:moveTo>
                <a:lnTo>
                  <a:pt x="8609261" y="0"/>
                </a:lnTo>
                <a:lnTo>
                  <a:pt x="8609261" y="2216885"/>
                </a:lnTo>
                <a:lnTo>
                  <a:pt x="0" y="221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24949" y="4585808"/>
            <a:ext cx="8609261" cy="5531450"/>
          </a:xfrm>
          <a:custGeom>
            <a:avLst/>
            <a:gdLst/>
            <a:ahLst/>
            <a:cxnLst/>
            <a:rect l="l" t="t" r="r" b="b"/>
            <a:pathLst>
              <a:path w="8609261" h="5531450">
                <a:moveTo>
                  <a:pt x="0" y="0"/>
                </a:moveTo>
                <a:lnTo>
                  <a:pt x="8609261" y="0"/>
                </a:lnTo>
                <a:lnTo>
                  <a:pt x="8609261" y="5531450"/>
                </a:lnTo>
                <a:lnTo>
                  <a:pt x="0" y="5531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07844" y="193356"/>
            <a:ext cx="10272313" cy="113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1"/>
              </a:lnSpc>
              <a:spcBef>
                <a:spcPct val="0"/>
              </a:spcBef>
            </a:pPr>
            <a:r>
              <a:rPr lang="en-US" sz="668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Вони наші. Вони з нами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1318" y="4719249"/>
            <a:ext cx="2469159" cy="113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1"/>
              </a:lnSpc>
              <a:spcBef>
                <a:spcPct val="0"/>
              </a:spcBef>
            </a:pPr>
            <a:r>
              <a:rPr lang="en-US" sz="668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ФОТО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45916" y="2268205"/>
            <a:ext cx="6782276" cy="159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4"/>
              </a:lnSpc>
            </a:pPr>
            <a:r>
              <a:rPr lang="en-US" sz="668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ПРОПОПЕНКО</a:t>
            </a:r>
          </a:p>
          <a:p>
            <a:pPr algn="ctr">
              <a:lnSpc>
                <a:spcPts val="6084"/>
              </a:lnSpc>
            </a:pPr>
            <a:r>
              <a:rPr lang="en-US" sz="668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Ігор Дмитрович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0104" y="4976153"/>
            <a:ext cx="8584105" cy="4502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2523" lvl="1" indent="-531261" algn="l">
              <a:lnSpc>
                <a:spcPts val="4429"/>
              </a:lnSpc>
              <a:buFont typeface="Arial"/>
              <a:buChar char="•"/>
            </a:pPr>
            <a:r>
              <a:rPr lang="en-US" sz="4921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де народився / навчався (можна назвати школу, знайому дітям);</a:t>
            </a:r>
          </a:p>
          <a:p>
            <a:pPr marL="1062523" lvl="1" indent="-531261" algn="l">
              <a:lnSpc>
                <a:spcPts val="4429"/>
              </a:lnSpc>
              <a:buFont typeface="Arial"/>
              <a:buChar char="•"/>
            </a:pPr>
            <a:r>
              <a:rPr lang="en-US" sz="4921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у яких підрозділах служив/служить;</a:t>
            </a:r>
          </a:p>
          <a:p>
            <a:pPr marL="1062523" lvl="1" indent="-531261" algn="l">
              <a:lnSpc>
                <a:spcPts val="4429"/>
              </a:lnSpc>
              <a:buFont typeface="Arial"/>
              <a:buChar char="•"/>
            </a:pPr>
            <a:r>
              <a:rPr lang="en-US" sz="4921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за що нагороджений (якщо є).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72151" y="375317"/>
            <a:ext cx="7115849" cy="9911683"/>
            <a:chOff x="0" y="0"/>
            <a:chExt cx="9487799" cy="13215577"/>
          </a:xfrm>
        </p:grpSpPr>
        <p:sp>
          <p:nvSpPr>
            <p:cNvPr id="4" name="Freeform 4"/>
            <p:cNvSpPr/>
            <p:nvPr/>
          </p:nvSpPr>
          <p:spPr>
            <a:xfrm>
              <a:off x="0" y="1041279"/>
              <a:ext cx="8116199" cy="12174298"/>
            </a:xfrm>
            <a:custGeom>
              <a:avLst/>
              <a:gdLst/>
              <a:ahLst/>
              <a:cxnLst/>
              <a:rect l="l" t="t" r="r" b="b"/>
              <a:pathLst>
                <a:path w="8116199" h="12174298">
                  <a:moveTo>
                    <a:pt x="0" y="0"/>
                  </a:moveTo>
                  <a:lnTo>
                    <a:pt x="8116199" y="0"/>
                  </a:lnTo>
                  <a:lnTo>
                    <a:pt x="8116199" y="12174298"/>
                  </a:lnTo>
                  <a:lnTo>
                    <a:pt x="0" y="12174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707762" y="0"/>
              <a:ext cx="6780037" cy="13215577"/>
            </a:xfrm>
            <a:custGeom>
              <a:avLst/>
              <a:gdLst/>
              <a:ahLst/>
              <a:cxnLst/>
              <a:rect l="l" t="t" r="r" b="b"/>
              <a:pathLst>
                <a:path w="6780037" h="13215577">
                  <a:moveTo>
                    <a:pt x="0" y="0"/>
                  </a:moveTo>
                  <a:lnTo>
                    <a:pt x="6780037" y="0"/>
                  </a:lnTo>
                  <a:lnTo>
                    <a:pt x="6780037" y="13215577"/>
                  </a:lnTo>
                  <a:lnTo>
                    <a:pt x="0" y="13215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2994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439235" y="1951489"/>
            <a:ext cx="3051796" cy="4042114"/>
          </a:xfrm>
          <a:custGeom>
            <a:avLst/>
            <a:gdLst/>
            <a:ahLst/>
            <a:cxnLst/>
            <a:rect l="l" t="t" r="r" b="b"/>
            <a:pathLst>
              <a:path w="3051796" h="4042114">
                <a:moveTo>
                  <a:pt x="0" y="0"/>
                </a:moveTo>
                <a:lnTo>
                  <a:pt x="3051796" y="0"/>
                </a:lnTo>
                <a:lnTo>
                  <a:pt x="3051796" y="4042114"/>
                </a:lnTo>
                <a:lnTo>
                  <a:pt x="0" y="4042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19731" y="1951489"/>
            <a:ext cx="3051796" cy="4042114"/>
          </a:xfrm>
          <a:custGeom>
            <a:avLst/>
            <a:gdLst/>
            <a:ahLst/>
            <a:cxnLst/>
            <a:rect l="l" t="t" r="r" b="b"/>
            <a:pathLst>
              <a:path w="3051796" h="4042114">
                <a:moveTo>
                  <a:pt x="0" y="0"/>
                </a:moveTo>
                <a:lnTo>
                  <a:pt x="3051796" y="0"/>
                </a:lnTo>
                <a:lnTo>
                  <a:pt x="3051796" y="4042114"/>
                </a:lnTo>
                <a:lnTo>
                  <a:pt x="0" y="4042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7300" y="5847341"/>
            <a:ext cx="3051796" cy="4042114"/>
          </a:xfrm>
          <a:custGeom>
            <a:avLst/>
            <a:gdLst/>
            <a:ahLst/>
            <a:cxnLst/>
            <a:rect l="l" t="t" r="r" b="b"/>
            <a:pathLst>
              <a:path w="3051796" h="4042114">
                <a:moveTo>
                  <a:pt x="0" y="0"/>
                </a:moveTo>
                <a:lnTo>
                  <a:pt x="3051796" y="0"/>
                </a:lnTo>
                <a:lnTo>
                  <a:pt x="3051796" y="4042114"/>
                </a:lnTo>
                <a:lnTo>
                  <a:pt x="0" y="4042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57473" y="1951489"/>
            <a:ext cx="3051778" cy="4042114"/>
            <a:chOff x="0" y="0"/>
            <a:chExt cx="4069037" cy="53894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9037" cy="5389485"/>
            </a:xfrm>
            <a:custGeom>
              <a:avLst/>
              <a:gdLst/>
              <a:ahLst/>
              <a:cxnLst/>
              <a:rect l="l" t="t" r="r" b="b"/>
              <a:pathLst>
                <a:path w="4069037" h="5389485">
                  <a:moveTo>
                    <a:pt x="0" y="0"/>
                  </a:moveTo>
                  <a:lnTo>
                    <a:pt x="4069037" y="0"/>
                  </a:lnTo>
                  <a:lnTo>
                    <a:pt x="4069037" y="5389485"/>
                  </a:lnTo>
                  <a:lnTo>
                    <a:pt x="0" y="538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75308" y="2000434"/>
              <a:ext cx="1718421" cy="2441807"/>
            </a:xfrm>
            <a:custGeom>
              <a:avLst/>
              <a:gdLst/>
              <a:ahLst/>
              <a:cxnLst/>
              <a:rect l="l" t="t" r="r" b="b"/>
              <a:pathLst>
                <a:path w="1718421" h="2441807">
                  <a:moveTo>
                    <a:pt x="0" y="0"/>
                  </a:moveTo>
                  <a:lnTo>
                    <a:pt x="1718421" y="0"/>
                  </a:lnTo>
                  <a:lnTo>
                    <a:pt x="1718421" y="2441806"/>
                  </a:lnTo>
                  <a:lnTo>
                    <a:pt x="0" y="2441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08039" y="1030275"/>
              <a:ext cx="2652960" cy="2738805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4457"/>
                </a:lnSpc>
                <a:spcBef>
                  <a:spcPct val="0"/>
                </a:spcBef>
              </a:pPr>
              <a:r>
                <a:rPr lang="en-US" sz="384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СМІЛИВІСТЬ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51341" y="2724195"/>
            <a:ext cx="2305240" cy="156192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4569"/>
              </a:lnSpc>
              <a:spcBef>
                <a:spcPct val="0"/>
              </a:spcBef>
            </a:pPr>
            <a:r>
              <a:rPr lang="en-US" sz="393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ВІДДАНІСТЬ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2422" y="6635946"/>
            <a:ext cx="2237195" cy="217913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5017"/>
              </a:lnSpc>
              <a:spcBef>
                <a:spcPct val="0"/>
              </a:spcBef>
            </a:pPr>
            <a:r>
              <a:rPr lang="en-US" sz="4325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МУДРІСТЬ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20083" y="3312145"/>
            <a:ext cx="1288816" cy="1831355"/>
          </a:xfrm>
          <a:custGeom>
            <a:avLst/>
            <a:gdLst/>
            <a:ahLst/>
            <a:cxnLst/>
            <a:rect l="l" t="t" r="r" b="b"/>
            <a:pathLst>
              <a:path w="1288816" h="1831355">
                <a:moveTo>
                  <a:pt x="0" y="0"/>
                </a:moveTo>
                <a:lnTo>
                  <a:pt x="1288816" y="0"/>
                </a:lnTo>
                <a:lnTo>
                  <a:pt x="1288816" y="1831355"/>
                </a:lnTo>
                <a:lnTo>
                  <a:pt x="0" y="1831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338145" y="5847341"/>
            <a:ext cx="3051796" cy="4042114"/>
            <a:chOff x="0" y="0"/>
            <a:chExt cx="4069061" cy="53894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69061" cy="5389485"/>
            </a:xfrm>
            <a:custGeom>
              <a:avLst/>
              <a:gdLst/>
              <a:ahLst/>
              <a:cxnLst/>
              <a:rect l="l" t="t" r="r" b="b"/>
              <a:pathLst>
                <a:path w="4069061" h="5389485">
                  <a:moveTo>
                    <a:pt x="0" y="0"/>
                  </a:moveTo>
                  <a:lnTo>
                    <a:pt x="4069061" y="0"/>
                  </a:lnTo>
                  <a:lnTo>
                    <a:pt x="4069061" y="5389485"/>
                  </a:lnTo>
                  <a:lnTo>
                    <a:pt x="0" y="538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535097" y="1051473"/>
              <a:ext cx="2998866" cy="2825802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5017"/>
                </a:lnSpc>
                <a:spcBef>
                  <a:spcPct val="0"/>
                </a:spcBef>
              </a:pPr>
              <a:r>
                <a:rPr lang="en-US" sz="4325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ЧЕСНІСТЬ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75320" y="1747902"/>
              <a:ext cx="1718421" cy="2441807"/>
            </a:xfrm>
            <a:custGeom>
              <a:avLst/>
              <a:gdLst/>
              <a:ahLst/>
              <a:cxnLst/>
              <a:rect l="l" t="t" r="r" b="b"/>
              <a:pathLst>
                <a:path w="1718421" h="2441807">
                  <a:moveTo>
                    <a:pt x="0" y="0"/>
                  </a:moveTo>
                  <a:lnTo>
                    <a:pt x="1718421" y="0"/>
                  </a:lnTo>
                  <a:lnTo>
                    <a:pt x="1718421" y="2441807"/>
                  </a:lnTo>
                  <a:lnTo>
                    <a:pt x="0" y="244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1488790" y="7158268"/>
            <a:ext cx="1288816" cy="1831355"/>
          </a:xfrm>
          <a:custGeom>
            <a:avLst/>
            <a:gdLst/>
            <a:ahLst/>
            <a:cxnLst/>
            <a:rect l="l" t="t" r="r" b="b"/>
            <a:pathLst>
              <a:path w="1288816" h="1831355">
                <a:moveTo>
                  <a:pt x="0" y="0"/>
                </a:moveTo>
                <a:lnTo>
                  <a:pt x="1288816" y="0"/>
                </a:lnTo>
                <a:lnTo>
                  <a:pt x="1288816" y="1831355"/>
                </a:lnTo>
                <a:lnTo>
                  <a:pt x="0" y="1831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526804" y="5847341"/>
            <a:ext cx="3051796" cy="4042114"/>
            <a:chOff x="0" y="0"/>
            <a:chExt cx="4069061" cy="53894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9061" cy="5389485"/>
            </a:xfrm>
            <a:custGeom>
              <a:avLst/>
              <a:gdLst/>
              <a:ahLst/>
              <a:cxnLst/>
              <a:rect l="l" t="t" r="r" b="b"/>
              <a:pathLst>
                <a:path w="4069061" h="5389485">
                  <a:moveTo>
                    <a:pt x="0" y="0"/>
                  </a:moveTo>
                  <a:lnTo>
                    <a:pt x="4069061" y="0"/>
                  </a:lnTo>
                  <a:lnTo>
                    <a:pt x="4069061" y="5389485"/>
                  </a:lnTo>
                  <a:lnTo>
                    <a:pt x="0" y="538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893600" y="1766952"/>
              <a:ext cx="2322141" cy="697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5"/>
                </a:lnSpc>
                <a:spcBef>
                  <a:spcPct val="0"/>
                </a:spcBef>
              </a:pPr>
              <a:r>
                <a:rPr lang="en-US" sz="354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ДУХУ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9529" y="1349004"/>
              <a:ext cx="3879973" cy="2332092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7183"/>
                </a:lnSpc>
                <a:spcBef>
                  <a:spcPct val="0"/>
                </a:spcBef>
              </a:pPr>
              <a:r>
                <a:rPr lang="en-US" sz="6192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СИЛА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321876" y="2465403"/>
              <a:ext cx="1465589" cy="2082542"/>
            </a:xfrm>
            <a:custGeom>
              <a:avLst/>
              <a:gdLst/>
              <a:ahLst/>
              <a:cxnLst/>
              <a:rect l="l" t="t" r="r" b="b"/>
              <a:pathLst>
                <a:path w="1465589" h="2082542">
                  <a:moveTo>
                    <a:pt x="0" y="0"/>
                  </a:moveTo>
                  <a:lnTo>
                    <a:pt x="1465589" y="0"/>
                  </a:lnTo>
                  <a:lnTo>
                    <a:pt x="1465589" y="2082543"/>
                  </a:lnTo>
                  <a:lnTo>
                    <a:pt x="0" y="208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9578600" y="3972546"/>
            <a:ext cx="1028700" cy="1461741"/>
          </a:xfrm>
          <a:custGeom>
            <a:avLst/>
            <a:gdLst/>
            <a:ahLst/>
            <a:cxnLst/>
            <a:rect l="l" t="t" r="r" b="b"/>
            <a:pathLst>
              <a:path w="1028700" h="1461741">
                <a:moveTo>
                  <a:pt x="0" y="0"/>
                </a:moveTo>
                <a:lnTo>
                  <a:pt x="1028700" y="0"/>
                </a:lnTo>
                <a:lnTo>
                  <a:pt x="1028700" y="1461741"/>
                </a:lnTo>
                <a:lnTo>
                  <a:pt x="0" y="1461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909371" y="2771718"/>
            <a:ext cx="2331217" cy="1550464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5017"/>
              </a:lnSpc>
              <a:spcBef>
                <a:spcPct val="0"/>
              </a:spcBef>
            </a:pPr>
            <a:r>
              <a:rPr lang="en-US" sz="4325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ЛЮБОВ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97770" y="410315"/>
            <a:ext cx="14109864" cy="111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4"/>
              </a:lnSpc>
              <a:spcBef>
                <a:spcPct val="0"/>
              </a:spcBef>
            </a:pPr>
            <a:r>
              <a:rPr lang="en-US" sz="6531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«</a:t>
            </a:r>
            <a:r>
              <a:rPr lang="en-US" sz="6531" b="1" dirty="0" err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Кодекс</a:t>
            </a:r>
            <a:r>
              <a:rPr lang="en-US" sz="6531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531" b="1" dirty="0" err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захисника</a:t>
            </a:r>
            <a:r>
              <a:rPr lang="en-US" sz="6531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531" b="1" dirty="0" err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та</a:t>
            </a:r>
            <a:r>
              <a:rPr lang="en-US" sz="6531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6531" b="1" dirty="0" err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захисниць</a:t>
            </a:r>
            <a:r>
              <a:rPr lang="en-US" sz="6531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Bold"/>
                <a:ea typeface="Comic Sans Bold"/>
                <a:cs typeface="Comic Sans Bold"/>
                <a:sym typeface="Comic Sans Bold"/>
              </a:rPr>
              <a:t>»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38610" y="2988688"/>
            <a:ext cx="2214039" cy="98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  <a:spcBef>
                <a:spcPct val="0"/>
              </a:spcBef>
            </a:pPr>
            <a:r>
              <a:rPr lang="en-US" sz="3335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ДО РІДНИХ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4007" y="2149520"/>
            <a:ext cx="12363096" cy="7108780"/>
          </a:xfrm>
          <a:custGeom>
            <a:avLst/>
            <a:gdLst/>
            <a:ahLst/>
            <a:cxnLst/>
            <a:rect l="l" t="t" r="r" b="b"/>
            <a:pathLst>
              <a:path w="12363096" h="7108780">
                <a:moveTo>
                  <a:pt x="0" y="0"/>
                </a:moveTo>
                <a:lnTo>
                  <a:pt x="12363096" y="0"/>
                </a:lnTo>
                <a:lnTo>
                  <a:pt x="12363096" y="7108780"/>
                </a:lnTo>
                <a:lnTo>
                  <a:pt x="0" y="7108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625120" y="2149520"/>
            <a:ext cx="4734865" cy="8193804"/>
          </a:xfrm>
          <a:custGeom>
            <a:avLst/>
            <a:gdLst/>
            <a:ahLst/>
            <a:cxnLst/>
            <a:rect l="l" t="t" r="r" b="b"/>
            <a:pathLst>
              <a:path w="4734865" h="8193804">
                <a:moveTo>
                  <a:pt x="4734864" y="0"/>
                </a:moveTo>
                <a:lnTo>
                  <a:pt x="0" y="0"/>
                </a:lnTo>
                <a:lnTo>
                  <a:pt x="0" y="8193804"/>
                </a:lnTo>
                <a:lnTo>
                  <a:pt x="4734864" y="8193804"/>
                </a:lnTo>
                <a:lnTo>
                  <a:pt x="4734864" y="0"/>
                </a:lnTo>
                <a:close/>
              </a:path>
            </a:pathLst>
          </a:custGeom>
          <a:blipFill>
            <a:blip r:embed="rId4"/>
            <a:stretch>
              <a:fillRect t="-2524" r="-18206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083803" y="1028700"/>
            <a:ext cx="5204197" cy="9258300"/>
          </a:xfrm>
          <a:custGeom>
            <a:avLst/>
            <a:gdLst/>
            <a:ahLst/>
            <a:cxnLst/>
            <a:rect l="l" t="t" r="r" b="b"/>
            <a:pathLst>
              <a:path w="5204197" h="9258300">
                <a:moveTo>
                  <a:pt x="5204197" y="0"/>
                </a:moveTo>
                <a:lnTo>
                  <a:pt x="0" y="0"/>
                </a:lnTo>
                <a:lnTo>
                  <a:pt x="0" y="9258300"/>
                </a:lnTo>
                <a:lnTo>
                  <a:pt x="5204197" y="9258300"/>
                </a:lnTo>
                <a:lnTo>
                  <a:pt x="5204197" y="0"/>
                </a:lnTo>
                <a:close/>
              </a:path>
            </a:pathLst>
          </a:custGeom>
          <a:blipFill>
            <a:blip r:embed="rId5"/>
            <a:stretch>
              <a:fillRect l="-185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4035" y="420828"/>
            <a:ext cx="11619633" cy="109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0"/>
              </a:lnSpc>
              <a:spcBef>
                <a:spcPct val="0"/>
              </a:spcBef>
            </a:pPr>
            <a:r>
              <a:rPr lang="en-US" sz="639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“Кодекс молодих українців”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2845" y="6254799"/>
            <a:ext cx="4268614" cy="159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9"/>
              </a:lnSpc>
            </a:pP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Ми</a:t>
            </a:r>
            <a:r>
              <a:rPr lang="en-US" sz="428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маємо</a:t>
            </a:r>
            <a:r>
              <a:rPr lang="en-US" sz="428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силу</a:t>
            </a:r>
            <a:r>
              <a:rPr lang="en-US" sz="428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духу</a:t>
            </a:r>
            <a:r>
              <a:rPr lang="en-US" sz="428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не</a:t>
            </a:r>
            <a:r>
              <a:rPr lang="en-US" sz="428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280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здаватися</a:t>
            </a:r>
            <a:endParaRPr lang="en-US" sz="4280" b="1" dirty="0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22633" y="3299389"/>
            <a:ext cx="4307070" cy="172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</a:pPr>
            <a:r>
              <a:rPr lang="en-US" sz="492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Ми завжди залишаємось чесними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32410" y="5593645"/>
            <a:ext cx="4487516" cy="188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7"/>
              </a:lnSpc>
            </a:pPr>
            <a:r>
              <a:rPr lang="en-US" sz="5028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Ми</a:t>
            </a:r>
            <a:r>
              <a:rPr lang="en-US" sz="502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5028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любимо</a:t>
            </a:r>
            <a:r>
              <a:rPr lang="en-US" sz="502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і </a:t>
            </a:r>
            <a:r>
              <a:rPr lang="en-US" sz="5028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бережемо</a:t>
            </a:r>
            <a:r>
              <a:rPr lang="en-US" sz="502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5028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своїх</a:t>
            </a:r>
            <a:r>
              <a:rPr lang="en-US" sz="502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5028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рідних</a:t>
            </a:r>
            <a:r>
              <a:rPr lang="en-US" sz="502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3099" y="2964641"/>
            <a:ext cx="4238360" cy="17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4554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Ми</a:t>
            </a:r>
            <a:r>
              <a:rPr lang="en-US" sz="455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554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сміливі</a:t>
            </a:r>
            <a:r>
              <a:rPr lang="en-US" sz="455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у </a:t>
            </a:r>
            <a:r>
              <a:rPr lang="en-US" sz="4554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справах</a:t>
            </a:r>
            <a:r>
              <a:rPr lang="en-US" sz="4554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і в </a:t>
            </a:r>
            <a:r>
              <a:rPr lang="en-US" sz="4554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мріях</a:t>
            </a:r>
            <a:endParaRPr lang="en-US" sz="4554" b="1" dirty="0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62844" y="4916460"/>
            <a:ext cx="5124355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72"/>
              </a:lnSpc>
              <a:spcBef>
                <a:spcPct val="0"/>
              </a:spcBef>
            </a:pPr>
            <a:r>
              <a:rPr lang="en-US" sz="4623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Ми</a:t>
            </a:r>
            <a:r>
              <a:rPr lang="en-US" sz="4623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623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вірні</a:t>
            </a:r>
            <a:r>
              <a:rPr lang="en-US" sz="4623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623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Україні</a:t>
            </a:r>
            <a:endParaRPr lang="en-US" sz="4623" b="1" dirty="0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14979" b="-25323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652044" y="526505"/>
            <a:ext cx="6688304" cy="3760163"/>
            <a:chOff x="0" y="0"/>
            <a:chExt cx="8917739" cy="5013551"/>
          </a:xfrm>
        </p:grpSpPr>
        <p:sp>
          <p:nvSpPr>
            <p:cNvPr id="6" name="Freeform 6"/>
            <p:cNvSpPr/>
            <p:nvPr/>
          </p:nvSpPr>
          <p:spPr>
            <a:xfrm>
              <a:off x="160445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1121270"/>
              <a:ext cx="8917739" cy="2059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31"/>
                </a:lnSpc>
              </a:pPr>
              <a:r>
                <a:rPr lang="en-US" sz="528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БОГДАН </a:t>
              </a:r>
            </a:p>
            <a:p>
              <a:pPr algn="ctr">
                <a:lnSpc>
                  <a:spcPts val="6131"/>
                </a:lnSpc>
                <a:spcBef>
                  <a:spcPct val="0"/>
                </a:spcBef>
              </a:pPr>
              <a:r>
                <a:rPr lang="en-US" sz="528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ХМЕЛЬНИЦЬКИЙ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2378" y="497095"/>
            <a:ext cx="6567970" cy="3760163"/>
            <a:chOff x="0" y="0"/>
            <a:chExt cx="8757294" cy="5013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12" name="Freeform 12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63892" y="1098851"/>
              <a:ext cx="10090586" cy="4912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62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БОГДАН ХМЕЛЬНИЦЬКИЙ - ГЕТЬМАН, ЯКИЙ ОЧОЛИВ ВИЗВОЛЬНУ ВІЙНУ ПРОТИ ПОЛЬСЬКОЇ ШЛЯХТИ У 1648 РОЦІ. ВІН ЗМІГ ОБ’ЄДНАТИ НАРОД І СТВОРИТИ КОЗАЦЬКУ ДЕРЖАВУ - ГЕТЬМАНЩИНУ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51114" y="4461599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3827E-7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yYX7KVEtfLo?si=5zsfoTGVzNXtTF0c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7680"/>
            <a:ext cx="11989947" cy="8698161"/>
          </a:xfrm>
          <a:custGeom>
            <a:avLst/>
            <a:gdLst/>
            <a:ahLst/>
            <a:cxnLst/>
            <a:rect l="l" t="t" r="r" b="b"/>
            <a:pathLst>
              <a:path w="11989947" h="8698161">
                <a:moveTo>
                  <a:pt x="0" y="0"/>
                </a:moveTo>
                <a:lnTo>
                  <a:pt x="11989947" y="0"/>
                </a:lnTo>
                <a:lnTo>
                  <a:pt x="11989947" y="8698161"/>
                </a:lnTo>
                <a:lnTo>
                  <a:pt x="0" y="8698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1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77244" y="606640"/>
            <a:ext cx="5993744" cy="2920588"/>
          </a:xfrm>
          <a:custGeom>
            <a:avLst/>
            <a:gdLst/>
            <a:ahLst/>
            <a:cxnLst/>
            <a:rect l="l" t="t" r="r" b="b"/>
            <a:pathLst>
              <a:path w="5993744" h="2920588">
                <a:moveTo>
                  <a:pt x="0" y="0"/>
                </a:moveTo>
                <a:lnTo>
                  <a:pt x="5993744" y="0"/>
                </a:lnTo>
                <a:lnTo>
                  <a:pt x="5993744" y="2920588"/>
                </a:lnTo>
                <a:lnTo>
                  <a:pt x="0" y="2920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89199" flipH="1">
            <a:off x="11849048" y="4069417"/>
            <a:ext cx="2912472" cy="822773"/>
          </a:xfrm>
          <a:custGeom>
            <a:avLst/>
            <a:gdLst/>
            <a:ahLst/>
            <a:cxnLst/>
            <a:rect l="l" t="t" r="r" b="b"/>
            <a:pathLst>
              <a:path w="2912472" h="822773">
                <a:moveTo>
                  <a:pt x="2912472" y="0"/>
                </a:moveTo>
                <a:lnTo>
                  <a:pt x="0" y="0"/>
                </a:lnTo>
                <a:lnTo>
                  <a:pt x="0" y="822773"/>
                </a:lnTo>
                <a:lnTo>
                  <a:pt x="2912472" y="822773"/>
                </a:lnTo>
                <a:lnTo>
                  <a:pt x="29124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5084" y="1523489"/>
            <a:ext cx="9721047" cy="674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Пам’ятайте, усі, хто воює сьогодні, - це не лише військові у формі.</a:t>
            </a:r>
          </a:p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Вони мають рідних: мам і тат, дружин і чоловіків, дітей, друзів.</a:t>
            </a:r>
          </a:p>
          <a:p>
            <a:pPr algn="ctr">
              <a:lnSpc>
                <a:spcPts val="3784"/>
              </a:lnSpc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До війни вони були такими ж, як ми: працювали, мріяли, сміялися.</a:t>
            </a:r>
          </a:p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Вони любили життя і свою землю.</a:t>
            </a:r>
          </a:p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Війна зробила їх воїнами, але в серці вони залишаються звичайними людьми, які обрали шлях мужності.</a:t>
            </a:r>
          </a:p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29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Саме тому їхній подвиг такий великий - бо він народився з любові, а не з обов’язку</a:t>
            </a:r>
          </a:p>
        </p:txBody>
      </p:sp>
      <p:sp>
        <p:nvSpPr>
          <p:cNvPr id="7" name="Freeform 7"/>
          <p:cNvSpPr/>
          <p:nvPr/>
        </p:nvSpPr>
        <p:spPr>
          <a:xfrm>
            <a:off x="12720984" y="5753654"/>
            <a:ext cx="4106265" cy="4106265"/>
          </a:xfrm>
          <a:custGeom>
            <a:avLst/>
            <a:gdLst/>
            <a:ahLst/>
            <a:cxnLst/>
            <a:rect l="l" t="t" r="r" b="b"/>
            <a:pathLst>
              <a:path w="4106265" h="4106265">
                <a:moveTo>
                  <a:pt x="0" y="0"/>
                </a:moveTo>
                <a:lnTo>
                  <a:pt x="4106264" y="0"/>
                </a:lnTo>
                <a:lnTo>
                  <a:pt x="4106264" y="4106265"/>
                </a:lnTo>
                <a:lnTo>
                  <a:pt x="0" y="4106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13607" y="3858837"/>
            <a:ext cx="4201152" cy="1700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7"/>
              </a:lnSpc>
              <a:spcBef>
                <a:spcPct val="0"/>
              </a:spcBef>
            </a:pPr>
            <a:r>
              <a:rPr lang="en-US" sz="4898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ПЕРЕГЛЯД ВІДЕО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96405" y="777941"/>
            <a:ext cx="5114411" cy="2575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7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1"/>
              </a:rPr>
              <a:t>https://</a:t>
            </a:r>
            <a:r>
              <a:rPr lang="en-US" sz="4400" b="1" dirty="0" smtClean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11"/>
              </a:rPr>
              <a:t>youtu.be/yYX7KVEtfLo?si=wMVl-Z-A3lohZKy8</a:t>
            </a:r>
            <a:r>
              <a:rPr lang="uk-UA" sz="4400" b="1" dirty="0" smtClean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endParaRPr lang="en-US" sz="4400" b="1" dirty="0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yYX7KVEtfLo?si=5zsfoTGVzNXtTF0c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6263" y="216656"/>
            <a:ext cx="9674995" cy="4063498"/>
          </a:xfrm>
          <a:custGeom>
            <a:avLst/>
            <a:gdLst/>
            <a:ahLst/>
            <a:cxnLst/>
            <a:rect l="l" t="t" r="r" b="b"/>
            <a:pathLst>
              <a:path w="9674995" h="4063498">
                <a:moveTo>
                  <a:pt x="0" y="0"/>
                </a:moveTo>
                <a:lnTo>
                  <a:pt x="9674996" y="0"/>
                </a:lnTo>
                <a:lnTo>
                  <a:pt x="9674996" y="4063498"/>
                </a:lnTo>
                <a:lnTo>
                  <a:pt x="0" y="406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12529" y="3273638"/>
            <a:ext cx="9674995" cy="4063498"/>
          </a:xfrm>
          <a:custGeom>
            <a:avLst/>
            <a:gdLst/>
            <a:ahLst/>
            <a:cxnLst/>
            <a:rect l="l" t="t" r="r" b="b"/>
            <a:pathLst>
              <a:path w="9674995" h="4063498">
                <a:moveTo>
                  <a:pt x="9674995" y="0"/>
                </a:moveTo>
                <a:lnTo>
                  <a:pt x="0" y="0"/>
                </a:lnTo>
                <a:lnTo>
                  <a:pt x="0" y="4063498"/>
                </a:lnTo>
                <a:lnTo>
                  <a:pt x="9674995" y="4063498"/>
                </a:lnTo>
                <a:lnTo>
                  <a:pt x="96749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17656" y="216656"/>
            <a:ext cx="10070344" cy="10070344"/>
          </a:xfrm>
          <a:custGeom>
            <a:avLst/>
            <a:gdLst/>
            <a:ahLst/>
            <a:cxnLst/>
            <a:rect l="l" t="t" r="r" b="b"/>
            <a:pathLst>
              <a:path w="10070344" h="10070344">
                <a:moveTo>
                  <a:pt x="0" y="0"/>
                </a:moveTo>
                <a:lnTo>
                  <a:pt x="10070344" y="0"/>
                </a:lnTo>
                <a:lnTo>
                  <a:pt x="10070344" y="10070344"/>
                </a:lnTo>
                <a:lnTo>
                  <a:pt x="0" y="100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802020"/>
            <a:ext cx="2850287" cy="2484980"/>
          </a:xfrm>
          <a:custGeom>
            <a:avLst/>
            <a:gdLst/>
            <a:ahLst/>
            <a:cxnLst/>
            <a:rect l="l" t="t" r="r" b="b"/>
            <a:pathLst>
              <a:path w="2850287" h="2484980">
                <a:moveTo>
                  <a:pt x="0" y="0"/>
                </a:moveTo>
                <a:lnTo>
                  <a:pt x="2850287" y="0"/>
                </a:lnTo>
                <a:lnTo>
                  <a:pt x="2850287" y="2484980"/>
                </a:lnTo>
                <a:lnTo>
                  <a:pt x="0" y="2484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32" b="-1720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8852" y="630437"/>
            <a:ext cx="7752234" cy="653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3"/>
              </a:lnSpc>
            </a:pPr>
            <a:r>
              <a:rPr lang="en-US" sz="467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Сьогодні ми згадуємо наших Героїв - захисників України, які віддали своє життя, щоб ми мали можливість жити під мирним небом, навчатися, мріяти та сміятися. Їхня мужність - це наш приклад. Їхня жертва - це наш обов’язок пам’ятати</a:t>
            </a:r>
          </a:p>
        </p:txBody>
      </p:sp>
      <p:sp>
        <p:nvSpPr>
          <p:cNvPr id="8" name="Freeform 8"/>
          <p:cNvSpPr/>
          <p:nvPr/>
        </p:nvSpPr>
        <p:spPr>
          <a:xfrm>
            <a:off x="2267070" y="7954420"/>
            <a:ext cx="3002687" cy="2332580"/>
          </a:xfrm>
          <a:custGeom>
            <a:avLst/>
            <a:gdLst/>
            <a:ahLst/>
            <a:cxnLst/>
            <a:rect l="l" t="t" r="r" b="b"/>
            <a:pathLst>
              <a:path w="3002687" h="2332580">
                <a:moveTo>
                  <a:pt x="0" y="0"/>
                </a:moveTo>
                <a:lnTo>
                  <a:pt x="3002687" y="0"/>
                </a:lnTo>
                <a:lnTo>
                  <a:pt x="3002687" y="2332580"/>
                </a:lnTo>
                <a:lnTo>
                  <a:pt x="0" y="233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29" b="-24864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983760" y="7638123"/>
            <a:ext cx="3409851" cy="2648877"/>
          </a:xfrm>
          <a:custGeom>
            <a:avLst/>
            <a:gdLst/>
            <a:ahLst/>
            <a:cxnLst/>
            <a:rect l="l" t="t" r="r" b="b"/>
            <a:pathLst>
              <a:path w="3409851" h="2648877">
                <a:moveTo>
                  <a:pt x="3409851" y="0"/>
                </a:moveTo>
                <a:lnTo>
                  <a:pt x="0" y="0"/>
                </a:lnTo>
                <a:lnTo>
                  <a:pt x="0" y="2648877"/>
                </a:lnTo>
                <a:lnTo>
                  <a:pt x="3409851" y="2648877"/>
                </a:lnTo>
                <a:lnTo>
                  <a:pt x="3409851" y="0"/>
                </a:lnTo>
                <a:close/>
              </a:path>
            </a:pathLst>
          </a:custGeom>
          <a:blipFill>
            <a:blip r:embed="rId7"/>
            <a:stretch>
              <a:fillRect l="-8529" b="-2486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19470" y="8106820"/>
            <a:ext cx="3002687" cy="2180180"/>
          </a:xfrm>
          <a:custGeom>
            <a:avLst/>
            <a:gdLst/>
            <a:ahLst/>
            <a:cxnLst/>
            <a:rect l="l" t="t" r="r" b="b"/>
            <a:pathLst>
              <a:path w="3002687" h="2180180">
                <a:moveTo>
                  <a:pt x="0" y="0"/>
                </a:moveTo>
                <a:lnTo>
                  <a:pt x="3002687" y="0"/>
                </a:lnTo>
                <a:lnTo>
                  <a:pt x="3002687" y="2180180"/>
                </a:lnTo>
                <a:lnTo>
                  <a:pt x="0" y="2180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29" b="-3359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27389" y="8106820"/>
            <a:ext cx="1978849" cy="2180180"/>
          </a:xfrm>
          <a:custGeom>
            <a:avLst/>
            <a:gdLst/>
            <a:ahLst/>
            <a:cxnLst/>
            <a:rect l="l" t="t" r="r" b="b"/>
            <a:pathLst>
              <a:path w="1978849" h="2180180">
                <a:moveTo>
                  <a:pt x="0" y="0"/>
                </a:moveTo>
                <a:lnTo>
                  <a:pt x="1978850" y="0"/>
                </a:lnTo>
                <a:lnTo>
                  <a:pt x="1978850" y="2180180"/>
                </a:lnTo>
                <a:lnTo>
                  <a:pt x="0" y="2180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942" r="-51739" b="-3359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.be/yYX7KVEtfLo?si=5zsfoTGVzNXtTF0c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48" b="-54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6263" y="216656"/>
            <a:ext cx="9674995" cy="4063498"/>
          </a:xfrm>
          <a:custGeom>
            <a:avLst/>
            <a:gdLst/>
            <a:ahLst/>
            <a:cxnLst/>
            <a:rect l="l" t="t" r="r" b="b"/>
            <a:pathLst>
              <a:path w="9674995" h="4063498">
                <a:moveTo>
                  <a:pt x="0" y="0"/>
                </a:moveTo>
                <a:lnTo>
                  <a:pt x="9674996" y="0"/>
                </a:lnTo>
                <a:lnTo>
                  <a:pt x="9674996" y="4063498"/>
                </a:lnTo>
                <a:lnTo>
                  <a:pt x="0" y="406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224718">
            <a:off x="872873" y="4939055"/>
            <a:ext cx="3086100" cy="2700338"/>
            <a:chOff x="0" y="0"/>
            <a:chExt cx="812800" cy="711200"/>
          </a:xfrm>
        </p:grpSpPr>
        <p:sp>
          <p:nvSpPr>
            <p:cNvPr id="5" name="Freeform 5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28063" y="670995"/>
            <a:ext cx="6103077" cy="31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6"/>
              </a:lnSpc>
              <a:spcBef>
                <a:spcPct val="0"/>
              </a:spcBef>
            </a:pPr>
            <a:r>
              <a:rPr lang="en-US" sz="667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Інтерактив </a:t>
            </a:r>
          </a:p>
          <a:p>
            <a:pPr algn="ctr">
              <a:lnSpc>
                <a:spcPts val="7477"/>
              </a:lnSpc>
            </a:pPr>
            <a:r>
              <a:rPr lang="en-US" sz="667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СИМВОЛ ВДЯЧНОСТІ</a:t>
            </a:r>
          </a:p>
        </p:txBody>
      </p:sp>
      <p:grpSp>
        <p:nvGrpSpPr>
          <p:cNvPr id="8" name="Group 8"/>
          <p:cNvGrpSpPr/>
          <p:nvPr/>
        </p:nvGrpSpPr>
        <p:grpSpPr>
          <a:xfrm rot="1055882">
            <a:off x="10069174" y="794820"/>
            <a:ext cx="3086100" cy="2700338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CF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611886">
            <a:off x="3672877" y="7302020"/>
            <a:ext cx="3086100" cy="2700338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CF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055882">
            <a:off x="9479993" y="6890844"/>
            <a:ext cx="3086100" cy="2700338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CF5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224718">
            <a:off x="11629308" y="3596728"/>
            <a:ext cx="3086100" cy="2700338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224718">
            <a:off x="6577112" y="4733542"/>
            <a:ext cx="3086100" cy="270033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224718">
            <a:off x="14827894" y="898236"/>
            <a:ext cx="3086100" cy="2700338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1055882">
            <a:off x="14268171" y="6154628"/>
            <a:ext cx="3086100" cy="2700338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FCF57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 rot="-1269917">
            <a:off x="853035" y="5652960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0" name="TextBox 30"/>
          <p:cNvSpPr txBox="1"/>
          <p:nvPr/>
        </p:nvSpPr>
        <p:spPr>
          <a:xfrm rot="-1269917">
            <a:off x="6612031" y="5349310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1" name="TextBox 31"/>
          <p:cNvSpPr txBox="1"/>
          <p:nvPr/>
        </p:nvSpPr>
        <p:spPr>
          <a:xfrm rot="-1269917">
            <a:off x="11537186" y="4241263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2" name="TextBox 32"/>
          <p:cNvSpPr txBox="1"/>
          <p:nvPr/>
        </p:nvSpPr>
        <p:spPr>
          <a:xfrm rot="-1269917">
            <a:off x="14773562" y="1500883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3" name="TextBox 33"/>
          <p:cNvSpPr txBox="1"/>
          <p:nvPr/>
        </p:nvSpPr>
        <p:spPr>
          <a:xfrm rot="1518998">
            <a:off x="3855345" y="7999505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4" name="TextBox 34"/>
          <p:cNvSpPr txBox="1"/>
          <p:nvPr/>
        </p:nvSpPr>
        <p:spPr>
          <a:xfrm rot="830308">
            <a:off x="10135058" y="1505642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5" name="TextBox 35"/>
          <p:cNvSpPr txBox="1"/>
          <p:nvPr/>
        </p:nvSpPr>
        <p:spPr>
          <a:xfrm rot="830308">
            <a:off x="9611499" y="7490044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  <p:sp>
        <p:nvSpPr>
          <p:cNvPr id="36" name="TextBox 36"/>
          <p:cNvSpPr txBox="1"/>
          <p:nvPr/>
        </p:nvSpPr>
        <p:spPr>
          <a:xfrm rot="830308">
            <a:off x="14536654" y="6883254"/>
            <a:ext cx="2825158" cy="103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533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за...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47" b="-33783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1146810"/>
              <a:ext cx="7920874" cy="2748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93"/>
                </a:lnSpc>
                <a:spcBef>
                  <a:spcPct val="0"/>
                </a:spcBef>
              </a:pPr>
              <a:r>
                <a:rPr lang="en-US" sz="706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МАЗЕПА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6515" y="503645"/>
            <a:ext cx="6567970" cy="3760163"/>
            <a:chOff x="0" y="0"/>
            <a:chExt cx="8757294" cy="5013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12" name="Freeform 12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377652" y="782026"/>
              <a:ext cx="9863067" cy="561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62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ІВАН МАЗЕПА. ВІН ПРАГНУВ, ЩОБ УКРАЇНА БУЛА НЕЗАЛЕЖНОЮ ВІД МОСКВИ. САМЕ ВІН ПІДТРИМАВ СОЮЗ ЗІ ШВЕДСЬКИМ КОРОЛЕМ КАРЛОМ XII, СПОДІВАЮЧИСЬ ЗДОБУТИ СВОБОДУ ДЛЯ УКРАЇНИ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37456" y="4462366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20604" b="-24395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51378" y="688643"/>
              <a:ext cx="7654538" cy="3157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3"/>
                </a:lnSpc>
                <a:spcBef>
                  <a:spcPct val="0"/>
                </a:spcBef>
              </a:pPr>
              <a:r>
                <a:rPr lang="en-US" sz="541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ПЕТРО КОНАШЕВИЧ-САГАЙДАЧНИЙ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2378" y="526504"/>
            <a:ext cx="6567970" cy="3760163"/>
            <a:chOff x="0" y="0"/>
            <a:chExt cx="8757294" cy="5013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12" name="Freeform 12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13948" y="782026"/>
              <a:ext cx="8790475" cy="561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62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ПЕТРО КОНАШЕВИЧ-САГАЙДАЧНИЙ. ВІН ПРОСЛАВИВСЯ СВОЇМИ МОРСЬКИМИ ПОХОДАМИ ПРОТИ ТУРКІВ І ТАТАР. ЙОГО «ЧАЙКИ» НАВОДИЛИ ЖАХ НА ВОРОГІВ ЧОРНОГО МОРЯ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96948" y="4520114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48" b="-5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3506470"/>
                    <a:pt x="3506470" y="6350000"/>
                    <a:pt x="0" y="6350000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t="-12499" b="-12499"/>
              </a:stretch>
            </a:blipFill>
            <a:ln w="142875" cap="sq">
              <a:solidFill>
                <a:srgbClr val="B08538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78424" y="4462367"/>
            <a:ext cx="7963778" cy="5325776"/>
            <a:chOff x="0" y="0"/>
            <a:chExt cx="10618370" cy="7101035"/>
          </a:xfrm>
        </p:grpSpPr>
        <p:sp>
          <p:nvSpPr>
            <p:cNvPr id="6" name="Freeform 6"/>
            <p:cNvSpPr/>
            <p:nvPr/>
          </p:nvSpPr>
          <p:spPr>
            <a:xfrm rot="-5400000">
              <a:off x="1758668" y="-1758668"/>
              <a:ext cx="7101035" cy="10618370"/>
            </a:xfrm>
            <a:custGeom>
              <a:avLst/>
              <a:gdLst/>
              <a:ahLst/>
              <a:cxnLst/>
              <a:rect l="l" t="t" r="r" b="b"/>
              <a:pathLst>
                <a:path w="7101035" h="10618370">
                  <a:moveTo>
                    <a:pt x="0" y="0"/>
                  </a:moveTo>
                  <a:lnTo>
                    <a:pt x="7101035" y="0"/>
                  </a:lnTo>
                  <a:lnTo>
                    <a:pt x="7101035" y="10618371"/>
                  </a:lnTo>
                  <a:lnTo>
                    <a:pt x="0" y="1061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769910" y="917703"/>
              <a:ext cx="9078550" cy="5201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3"/>
                </a:lnSpc>
                <a:spcBef>
                  <a:spcPct val="0"/>
                </a:spcBef>
              </a:pPr>
              <a:r>
                <a:rPr lang="en-US" sz="335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ПИЛИП ОРЛИК. ВІН УВІЙШОВ В ІСТОРІЮ ЯК АВТОР ПЕРШОЇ УКРАЇНСЬКОЇ КОНСТИТУЦІЇ 1710 РОКУ. ТОДІ В ЄВРОПІ ЩЕ МАЙЖЕ НЕ БУЛО КОНСТИТУЦІЙ, А УКРАЇНЦІ ВЖЕ МАЛИ СВІЙ ЗАКОН ПРО СВОБОДУ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512557" y="4638116"/>
            <a:ext cx="1448413" cy="5266955"/>
          </a:xfrm>
          <a:custGeom>
            <a:avLst/>
            <a:gdLst/>
            <a:ahLst/>
            <a:cxnLst/>
            <a:rect l="l" t="t" r="r" b="b"/>
            <a:pathLst>
              <a:path w="1448413" h="5266955">
                <a:moveTo>
                  <a:pt x="0" y="0"/>
                </a:moveTo>
                <a:lnTo>
                  <a:pt x="1448413" y="0"/>
                </a:lnTo>
                <a:lnTo>
                  <a:pt x="1448413" y="5266954"/>
                </a:lnTo>
                <a:lnTo>
                  <a:pt x="0" y="52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2378" y="526505"/>
            <a:ext cx="6567970" cy="3760163"/>
            <a:chOff x="0" y="0"/>
            <a:chExt cx="8757294" cy="50135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19181" y="1183316"/>
              <a:ext cx="7518932" cy="2665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1"/>
                </a:lnSpc>
                <a:spcBef>
                  <a:spcPct val="0"/>
                </a:spcBef>
              </a:pPr>
              <a:r>
                <a:rPr lang="en-US" sz="682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ПИЛИП ОРЛИК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7618" y="518885"/>
            <a:ext cx="6567970" cy="3760163"/>
            <a:chOff x="0" y="0"/>
            <a:chExt cx="8757294" cy="50135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57294" cy="5013551"/>
            </a:xfrm>
            <a:custGeom>
              <a:avLst/>
              <a:gdLst/>
              <a:ahLst/>
              <a:cxnLst/>
              <a:rect l="l" t="t" r="r" b="b"/>
              <a:pathLst>
                <a:path w="8757294" h="5013551">
                  <a:moveTo>
                    <a:pt x="0" y="0"/>
                  </a:moveTo>
                  <a:lnTo>
                    <a:pt x="8757294" y="0"/>
                  </a:lnTo>
                  <a:lnTo>
                    <a:pt x="8757294" y="5013551"/>
                  </a:lnTo>
                  <a:lnTo>
                    <a:pt x="0" y="501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27464" y="1393724"/>
              <a:ext cx="6389834" cy="22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4"/>
                </a:lnSpc>
                <a:spcBef>
                  <a:spcPct val="0"/>
                </a:spcBef>
              </a:pPr>
              <a:r>
                <a:rPr lang="en-US" sz="1151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?????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7 -0.00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9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1947</Words>
  <Application>Microsoft Office PowerPoint</Application>
  <PresentationFormat>Довільний</PresentationFormat>
  <Paragraphs>340</Paragraphs>
  <Slides>62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62</vt:i4>
      </vt:variant>
    </vt:vector>
  </HeadingPairs>
  <TitlesOfParts>
    <vt:vector size="68" baseType="lpstr">
      <vt:lpstr>Comic Sans Bold</vt:lpstr>
      <vt:lpstr>Lobster</vt:lpstr>
      <vt:lpstr>Borsok</vt:lpstr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Шлях героїв:</dc:title>
  <cp:lastModifiedBy>Administrator</cp:lastModifiedBy>
  <cp:revision>22</cp:revision>
  <dcterms:created xsi:type="dcterms:W3CDTF">2006-08-16T00:00:00Z</dcterms:created>
  <dcterms:modified xsi:type="dcterms:W3CDTF">2025-09-14T17:37:27Z</dcterms:modified>
  <dc:identifier>DAGyI9yUo2g</dc:identifier>
</cp:coreProperties>
</file>