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6" r:id="rId2"/>
    <p:sldId id="256" r:id="rId3"/>
    <p:sldId id="259" r:id="rId4"/>
    <p:sldId id="260" r:id="rId5"/>
    <p:sldId id="261" r:id="rId6"/>
    <p:sldId id="277" r:id="rId7"/>
    <p:sldId id="262" r:id="rId8"/>
    <p:sldId id="278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9" r:id="rId19"/>
    <p:sldId id="272" r:id="rId20"/>
    <p:sldId id="258" r:id="rId21"/>
    <p:sldId id="273" r:id="rId22"/>
    <p:sldId id="257" r:id="rId23"/>
    <p:sldId id="274" r:id="rId24"/>
    <p:sldId id="275" r:id="rId25"/>
    <p:sldId id="282" r:id="rId26"/>
    <p:sldId id="280" r:id="rId27"/>
    <p:sldId id="281" r:id="rId28"/>
  </p:sldIdLst>
  <p:sldSz cx="14630400" cy="8229600"/>
  <p:notesSz cx="8229600" cy="146304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1" d="100"/>
          <a:sy n="71" d="100"/>
        </p:scale>
        <p:origin x="-132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77B24-38AF-445F-8520-157CB72591CA}" type="datetimeFigureOut">
              <a:rPr lang="uk-UA" smtClean="0"/>
              <a:t>20.09.2025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013EB-520C-4586-A23A-E95CC6753B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023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371" y="874059"/>
            <a:ext cx="5288218" cy="664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411" y="791712"/>
            <a:ext cx="7315200" cy="7207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4850"/>
              </a:lnSpc>
            </a:pPr>
            <a:r>
              <a:rPr lang="uk-UA" sz="390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М.М.  МОРОЗЕНКО </a:t>
            </a:r>
            <a:r>
              <a:rPr lang="uk-UA" sz="3900" dirty="0" smtClean="0">
                <a:solidFill>
                  <a:srgbClr val="3A3A3A"/>
                </a:solidFill>
                <a:latin typeface="Times New Roman"/>
                <a:ea typeface="Noto Serif Medium" pitchFamily="34" charset="-122"/>
                <a:cs typeface="Times New Roman"/>
              </a:rPr>
              <a:t>─ </a:t>
            </a:r>
            <a:endParaRPr lang="en-US" sz="39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928" y="3550569"/>
            <a:ext cx="8562922" cy="80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Прочитайте сторінку 77 підручника, де вміщено розповідь письменниці про дитячі роки.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550" dirty="0" err="1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Випишіть</a:t>
            </a: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три факти про письменницю, які вас вразили чи здивували.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Аргументуйте свій вибір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9275" y="1625563"/>
            <a:ext cx="69393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90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ПИСЬМЕННИЦЯ, </a:t>
            </a:r>
          </a:p>
          <a:p>
            <a:r>
              <a:rPr lang="uk-UA" sz="390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ЛІТЕРАТУРНА РЕДАКТОРКА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19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484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"Сірий побратим"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3175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1438632" y="2699980"/>
            <a:ext cx="3383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Духовний зв'язок з вовком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438632" y="3129201"/>
            <a:ext cx="3537347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житті Івана з'являється вовк — тварина, що стає його духовним побратимом і захисником. Цей сірий вовк не просто тварина, а містичний дух-помічник, що символізує силу, витривалість і мудрість природи. Саме від цього вовка походить прізвисько "Сірко", яке згодом стане невід'ємною частиною особистості героя.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23986" y="263175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5868829" y="2699980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Символіка тотемної тварини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868829" y="3439358"/>
            <a:ext cx="3537466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Вовк у багатьох культурах, зокрема й в українській міфології, вважається тотемною твариною, символом сили, витривалості та вільного духу. Зв'язок Івана з вовком підкреслює його особливу природу характерника, здатного спілкуватися з духами природи та перебирати їхні якості.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54302" y="263175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10299144" y="2699980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Гармонія з природним світом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299144" y="3439358"/>
            <a:ext cx="3537466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Через стосунки з вовком-побратимом Іван вчиться розуміти мову природи, відчувати її ритми і закони. Ця гармонія з природним світом є важливою складовою характерництва — вміння бути частиною всесвіту, а не протистояти йому, використовувати сили природи, а не боротися з ними.</a:t>
            </a:r>
            <a:endParaRPr lang="en-US" sz="155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2" t="42096" r="16618" b="26654"/>
          <a:stretch/>
        </p:blipFill>
        <p:spPr bwMode="auto">
          <a:xfrm>
            <a:off x="9406295" y="3536576"/>
            <a:ext cx="22523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318998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"Запорозькі посланці"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550944" y="1547455"/>
            <a:ext cx="6339007" cy="1496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розділі "Запорозькі посланці" перед читачем постає яскрава галерея козацьких характерів. До села, де живе юний Іван, прибувають досвідчені запорожці, посланці Січі, які шукають молодих хлопців з особливими здібностями для поповнення козацького війська.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7550944" y="3211711"/>
            <a:ext cx="6339007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Вперше Іван стикається з реальними представниками легендарного козацтва, про яке раніше лише чув у розповідях. Кожен з посланців є яскравим, колоритним персонажем із власною історією та особливими вміннями.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50944" y="4576762"/>
            <a:ext cx="6339007" cy="1496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Запорожці дають Івану перші завдання та випробування, які мають перевірити його здібності та готовність стати характерником. Тут юнак починає усвідомлювати своє призначення та зв'язок із давньою традицією козаків-характерників.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50944" y="6241018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Зустріч із запорозькими посланцями стає поворотним моментом у житті Івана, відкриваючи шлях до його майбутнього на Січі та початок справжнього навчання мистецтву характерництва.</a:t>
            </a:r>
            <a:endParaRPr lang="en-US" sz="14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3" y="1547455"/>
            <a:ext cx="65246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538282"/>
            <a:ext cx="4893826" cy="611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"Хортиця"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2288500" y="1541383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Священний острів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782955" y="1964531"/>
            <a:ext cx="3952399" cy="2505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Хортиця постає як сакральний центр козацької сили, місце, де концентрується духовна енергія українського народу. Це не просто географічний об'єкт, а живий організм, що має власну душу та історію, пов'язану з багатовіковою боротьбою за волю.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62" y="2330172"/>
            <a:ext cx="4572476" cy="457247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064" y="3301603"/>
            <a:ext cx="292894" cy="3661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046" y="1697950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Козацька ініціація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895046" y="2121098"/>
            <a:ext cx="3952399" cy="2191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На Хортиці Іван проходить справжню ініціацію — ритуал посвячення в козаки, що включає фізичні випробування, демонстрацію бойових навичок та прийняття козацьких звичаїв і традицій. Це перетворює його з простого сільського хлопця на воїна.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62" y="2330172"/>
            <a:ext cx="4572476" cy="457247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323" y="3301603"/>
            <a:ext cx="292894" cy="3661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046" y="4763214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Традиції та звичаї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9895046" y="5186363"/>
            <a:ext cx="3952399" cy="2505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Розділ багатий на етнографічні деталі, що змальовують унікальну культуру запорозького козацтва: бойове мистецтво, побут, систему цінностей, ієрархію, духовні практики та особливу козацьку "науку", що передавалася від покоління до покоління.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62" y="2330172"/>
            <a:ext cx="4572476" cy="457247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323" y="5564862"/>
            <a:ext cx="292894" cy="36611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88500" y="4919782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Зв'язок з історією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782955" y="5342930"/>
            <a:ext cx="3952399" cy="2191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На Хортиці Іван відчуває глибинний зв'язок із поколіннями предків, з історією свого народу. Він усвідомлює себе не просто окремою особистістю, а ланкою в нескінченному ланцюгу борців за волю України, спадкоємцем давньої традиції.</a:t>
            </a:r>
            <a:endParaRPr lang="en-US" sz="15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8962" y="2330172"/>
            <a:ext cx="4572476" cy="457247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7064" y="5564862"/>
            <a:ext cx="292894" cy="366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3297" y="532328"/>
            <a:ext cx="4307562" cy="518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"Перевозькі хутори"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3297" y="1448395"/>
            <a:ext cx="6449616" cy="1061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Розділ "Перевозькі хутори" занурює читача у світ повсякденного життя українського села на Запорожжі. Авторка детально змальовує побут, традиції та звичаї мешканців хуторів, створюючи автентичну картину життя тогочасного українського суспільства.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63297" y="4084054"/>
            <a:ext cx="6449616" cy="1061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Іван Сірко взаємодіє з місцевими жителями, допомагає їм у господарських справах та вирішенні повсякденних проблем. Через ці взаємодії він отримує важливі моральні уроки, вчиться розуміти людей, їхні потреби та прагнення.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75038" y="6095502"/>
            <a:ext cx="6449616" cy="795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розділі розкривається тема підтримки громади та взаємодопомоги. Іван усвідомлює, що справжня сила характерника полягає не лише в магічних здібностях, а й у вмінні об'єднувати людей, надихати їх та захищати.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107" y="1485662"/>
            <a:ext cx="6449616" cy="386976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25107" y="5541883"/>
            <a:ext cx="6449616" cy="1061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Перебування на Перевозьких хуторах стає важливим етапом у формуванні лідерських якостей головного героя. Він вчиться приймати рішення, брати на себе відповідальність та завойовувати довіру людей — навички, що згодом стануть основою його успіху як отамана Запорозької Січі.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525107" y="7178684"/>
            <a:ext cx="6449616" cy="795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Цей розділ показує характерника не як відірвану від народу містичну постать, а як невід'ємну частину громади, людину, що живе серед простого люду і присвячує своє життя захисту його інтересів.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140" y="654844"/>
            <a:ext cx="6002655" cy="577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"Школа характерництва"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1601867"/>
            <a:ext cx="6576060" cy="7391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23925" y="2525792"/>
            <a:ext cx="2309813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Таємні знання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923925" y="2925366"/>
            <a:ext cx="6206490" cy="1478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Іван починає своє навчання з вивчення давніх знань: народної медицини, астрономії, психології, мов та інших наук. Характерники володіли глибокими знаннями про світ, які передавалися усно від учителя до учня і трималися в суворій таємниці.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601867"/>
            <a:ext cx="6576060" cy="7391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99985" y="2525792"/>
            <a:ext cx="2309813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Містичні ритуали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7499985" y="2925366"/>
            <a:ext cx="6206490" cy="1182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Важливою частиною навчання є опанування ритуалів та обрядів, що дозволяють взаємодіяти з невидимим світом, викликати сили природи, захищатися від ворожих впливів. Іван вчиться медитації, самогіпнозу та інших практик зміненої свідомості.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" y="4588312"/>
            <a:ext cx="6576060" cy="7391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23925" y="5512237"/>
            <a:ext cx="2309813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Бойові мистецтва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923925" y="5911810"/>
            <a:ext cx="6206490" cy="1478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Школа характерництва включає опанування особливого бойового мистецтва, що поєднує фізичну силу з містичними практиками. Іван вчиться керувати своїм тілом, досягати надлюдської швидкості, витривалості та сили, "зупиняти кулі" та впливати на супротивника силою думки.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588312"/>
            <a:ext cx="6576060" cy="73914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99985" y="5512237"/>
            <a:ext cx="2309813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Перевтілення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7499985" y="5911810"/>
            <a:ext cx="6206490" cy="1478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Найвищим мистецтвом характерника є здатність до перевтілення — як буквального (у тварин, дерева, камені), так і метафоричного (зміна зовнішності, голосу, поведінки). Іван осягає мистецтво бути невидимим, невловимим та непереможним.</a:t>
            </a:r>
            <a:endParaRPr lang="en-US" sz="1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6421041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"Утрата сірого побратима"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70" y="1589603"/>
            <a:ext cx="6339007" cy="63390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50944" y="1547455"/>
            <a:ext cx="6339007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Розділ "Утрата сірого побратима" є одним із найбільш емоційно насичених у повісті. Іван Сірко переживає трагічну втрату свого вірного друга і духовного наставника — вовка, який супроводжував його протягом важливого етапу життя.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7550944" y="2912507"/>
            <a:ext cx="6339007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Смерть вовка стає не просто особистою трагедією, а важливим етапом дорослішання героя. Через біль втрати Іван осягає глибинну сутність життя і смерті, циклічність буття, нерозривний зв'язок між усіма живими створіннями.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50944" y="4277558"/>
            <a:ext cx="6339007" cy="1496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Авторка майстерно описує внутрішні переживання героя, його скорботу, гнів, прийняття та, зрештою, трансформацію цього досвіду в нову силу. Іван усвідомлює, що частина духу вовка назавжди залишається з ним, а їхній зв'язок не переривається навіть після фізичної смерті тварини.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50944" y="5941814"/>
            <a:ext cx="6339007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Втрата сірого побратима стає для Івана важливим уроком про цінність життя, відданість, жертовність та вірність. Ці якості згодом стануть визначальними у його власному характері як лідера та захисника.</a:t>
            </a:r>
            <a:endParaRPr lang="en-US" sz="1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526" y="533876"/>
            <a:ext cx="5376148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"Народжений утретє"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76526" y="1820108"/>
            <a:ext cx="6465808" cy="194072"/>
          </a:xfrm>
          <a:prstGeom prst="roundRect">
            <a:avLst>
              <a:gd name="adj" fmla="val 42019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70598" y="2208252"/>
            <a:ext cx="287928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Фізичне випробування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70598" y="2627948"/>
            <a:ext cx="6077664" cy="1863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Третє "народження" Івана Сірка починається з тяжкого фізичного випробування — можливо, смертельної небезпеки, важкого поранення чи хвороби, що ставить його на межу життя і смерті. Це критичний момент, коли вирішується не лише його фізичне виживання, але й духовна трансформація.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7387947" y="1528882"/>
            <a:ext cx="6465927" cy="194072"/>
          </a:xfrm>
          <a:prstGeom prst="roundRect">
            <a:avLst>
              <a:gd name="adj" fmla="val 42019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7582019" y="1917025"/>
            <a:ext cx="292834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Духовне переродження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582019" y="2336721"/>
            <a:ext cx="6077783" cy="1553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Пройшовши через випробування, Іван досягає нового рівня духовного розвитку. Він переосмислює своє життя, своє призначення та свої цінності. Це момент просвітлення, коли герой досягає вищого розуміння себе і світу, отримує нові знання та здібності.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776526" y="5122664"/>
            <a:ext cx="6465808" cy="194072"/>
          </a:xfrm>
          <a:prstGeom prst="roundRect">
            <a:avLst>
              <a:gd name="adj" fmla="val 42019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970598" y="5510808"/>
            <a:ext cx="242697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Нова місія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70598" y="5930503"/>
            <a:ext cx="6077664" cy="1553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Після третього "народження" Іван повністю усвідомлює свою місію як захисника народу. Він приймає свою долю бути не просто воїном, а символом, носієм народного духу, людиною, чиє ім'я житиме в історії та легендах. Це перехід від особистого шляху до служіння вищій меті.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7387947" y="4831437"/>
            <a:ext cx="6465927" cy="194072"/>
          </a:xfrm>
          <a:prstGeom prst="roundRect">
            <a:avLst>
              <a:gd name="adj" fmla="val 42019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7582019" y="5219581"/>
            <a:ext cx="246292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Безсмертя в пам'яті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582019" y="5639276"/>
            <a:ext cx="6077783" cy="1863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Останній етап третього "народження" пов'язаний із темою безсмертя — не фізичного, а духовного. Іван Сірко розуміє, що справжнє безсмертя досягається через пам'ять народу, через продовження його справи у наступних поколіннях, через легенди та пісні, що зберігатимуть його ім'я століттями.</a:t>
            </a:r>
            <a:endParaRPr lang="en-US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6987" y="451723"/>
            <a:ext cx="4280654" cy="513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"Поцілений у серце"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656987" y="1359098"/>
            <a:ext cx="6457831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Розділ "Поцілений у серце" є кульмінацією моральних та духовних випробувань Івана Сірка. Назва розділу має подвійне значення: вона може стосуватися як буквального поранення у фізичне серце, так і метафоричного удару по емоційному, духовному серцю героя.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56986" y="3862780"/>
            <a:ext cx="6457831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Іван стикається з найважчим викликом свого життя — ситуацією, що вимагає граничної сили духу, мужності та мудрості. Це може бути зрада близької людини, необхідність жертви заради вищої мети або інше моральне випробування, що ставить під сумнів усе, у що він вірив.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535963" y="6178203"/>
            <a:ext cx="6457831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цьому розділі глибоко розкривається символіка серця, яке в українській культурі є не просто органом, а осередком душі, емоцій, любові та духовного життя. Для характерника, чия сила базується на чистоті духу, удар у серце — це найстрашніше випробування.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202" y="1396127"/>
            <a:ext cx="6457831" cy="387465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23202" y="5455563"/>
            <a:ext cx="6457831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Авторка майстерно змальовує внутрішню боротьбу героя, його сумніви, страждання та, зрештою, тріумф духу над слабкістю. Іван знаходить у собі сили подолати навіть цей, найтяжчий удар, і виходить із випробування сильнішим, мудрішим і готовим до нових викликів.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523202" y="6829691"/>
            <a:ext cx="6457831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Розділ підкреслює ідею непереможності духу, який, навіть будучи враженим у саме серце, здатен відроджуватися і перемагати. Це глибока метафора незламності українського народу, його здатності відроджуватися після найважчих ударів долі.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3576" y="815987"/>
            <a:ext cx="8933408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ЧИТАЄМО, АНАЛІЗУЄМО, МІРКУЄМО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26160" y="1805535"/>
            <a:ext cx="1097704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Прокоментуйте останні слова повісті.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Пригадайте, що вам відомо про славетного кошового отамана з уроків історії та з </a:t>
            </a:r>
          </a:p>
          <a:p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вивченої історичної пісні «Та, ой, як крикнув же та козак Сірко».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Чи став для вас образ історичної особистості отамана більш цікавим і зрозумілим після</a:t>
            </a:r>
          </a:p>
          <a:p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прочитання повісті М. Морозенко « Іван Сірко </a:t>
            </a:r>
            <a:r>
              <a:rPr lang="uk-UA" sz="2000" dirty="0" smtClean="0">
                <a:solidFill>
                  <a:srgbClr val="4C4C4C"/>
                </a:solidFill>
                <a:latin typeface="Times New Roman"/>
                <a:ea typeface="Noto Serif" pitchFamily="34" charset="-122"/>
                <a:cs typeface="Times New Roman"/>
              </a:rPr>
              <a:t>─ </a:t>
            </a: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великий характерник»?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Чому?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Які враження склалися у вас після прочитання повісті?</a:t>
            </a:r>
          </a:p>
          <a:p>
            <a:endParaRPr lang="uk-UA" sz="2000" dirty="0" smtClean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endParaRPr lang="uk-UA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30883" r="38218" b="42647"/>
          <a:stretch/>
        </p:blipFill>
        <p:spPr bwMode="auto">
          <a:xfrm>
            <a:off x="295833" y="941294"/>
            <a:ext cx="2111189" cy="193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1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7761"/>
            <a:ext cx="76702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Особливості композиції твору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52330"/>
            <a:ext cx="4215289" cy="4639508"/>
          </a:xfrm>
          <a:prstGeom prst="roundRect">
            <a:avLst>
              <a:gd name="adj" fmla="val 2603"/>
            </a:avLst>
          </a:prstGeom>
          <a:noFill/>
          <a:ln/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93790" y="2429470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6DED2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215467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6DED2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30350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948464"/>
            <a:ext cx="31887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Містичні етапи розвитку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377684"/>
            <a:ext cx="3772853" cy="349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Кожен розділ повісті є окремою символічною "містерією", етапом духовного розвитку героя. Така побудова нагадує давні ініціаційні ритуали або сходинки посвячення у таємне знання. Композиція твору циклічна, з повторюваними мотивами "народження" та символічної смерті, що відображає колообіг природи та людського життя.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452330"/>
            <a:ext cx="4215408" cy="4639508"/>
          </a:xfrm>
          <a:prstGeom prst="roundRect">
            <a:avLst>
              <a:gd name="adj" fmla="val 2603"/>
            </a:avLst>
          </a:prstGeom>
          <a:noFill/>
          <a:ln/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5207437" y="2429470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6DED2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215467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6DED2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30350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9484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Наративні техніки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377684"/>
            <a:ext cx="3772972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Марія Морозенко використовує різноманітні наративні прийоми: внутрішній монолог для розкриття думок і почуттів героя; авторське відсторонення, коли оповідач спостерігає події ніби збоку; вставні легенди, пісні та замовляння, що створюють автентичну атмосферу епохи та збагачують художній світ твору.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452330"/>
            <a:ext cx="4215289" cy="4639508"/>
          </a:xfrm>
          <a:prstGeom prst="roundRect">
            <a:avLst>
              <a:gd name="adj" fmla="val 2603"/>
            </a:avLst>
          </a:prstGeom>
          <a:noFill/>
          <a:ln/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9621203" y="2429470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6DED2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215467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6DED2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30350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948464"/>
            <a:ext cx="2780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Багатоголосся оповіді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377684"/>
            <a:ext cx="3772853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Історія Івана Сірка часто подається через сприйняття інших персонажів, створюючи ефект багатоголосся та об'ємності. Ми бачимо головного героя очима друзів і ворогів, соратників і супротивників, що дозволяє розкрити різні грані його особистості та уникнути одновимірності образу.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1060" y="69894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«</a:t>
            </a:r>
            <a:r>
              <a:rPr lang="en-US" sz="3900" dirty="0" err="1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Іван</a:t>
            </a:r>
            <a:r>
              <a:rPr lang="en-US" sz="390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en-US" sz="3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Сірко – </a:t>
            </a:r>
            <a:r>
              <a:rPr lang="en-US" sz="3900" dirty="0" err="1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великий</a:t>
            </a:r>
            <a:r>
              <a:rPr lang="en-US" sz="3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en-US" sz="3900" dirty="0" err="1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характерник</a:t>
            </a:r>
            <a:r>
              <a:rPr lang="uk-UA" sz="390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»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89" y="2189610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Історична повість Марії Морозенко "Іван Сірко – великий характерник" запрошує нас у захопливу подорож світом козацької України XVII століття, де реальні історичні події переплітаються з магією, фольклором та містичними віруваннями нашого народу. Відкрийте для себе неймовірну історію легендарного отамана Запорозької Січі, чия слава і донині живе в серцях українців.</a:t>
            </a:r>
            <a:endParaRPr lang="en-US" sz="15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36" y="323167"/>
            <a:ext cx="4744588" cy="75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5" t="45404" r="29433" b="31986"/>
          <a:stretch/>
        </p:blipFill>
        <p:spPr bwMode="auto">
          <a:xfrm>
            <a:off x="336176" y="4935071"/>
            <a:ext cx="1411941" cy="16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8117" y="5431205"/>
            <a:ext cx="7759496" cy="1284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Х</a:t>
            </a: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арактерник (химородник, </a:t>
            </a:r>
            <a:r>
              <a:rPr lang="uk-UA" sz="1550" dirty="0" err="1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заморочник</a:t>
            </a: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)</a:t>
            </a:r>
            <a:r>
              <a:rPr lang="en-US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походить від одного із значень слова</a:t>
            </a:r>
          </a:p>
          <a:p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характер</a:t>
            </a:r>
            <a:r>
              <a:rPr lang="en-US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–</a:t>
            </a: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чародійний знак; носій цього </a:t>
            </a:r>
            <a:r>
              <a:rPr lang="uk-UA" sz="1550" dirty="0" err="1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знака</a:t>
            </a:r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. На Січі характерниками називали </a:t>
            </a:r>
          </a:p>
          <a:p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козаків, які мали магічні здібності: ворожили, лікували, знали психотерапію, </a:t>
            </a:r>
          </a:p>
          <a:p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були надзвичайно сильними й витривалими фізично.</a:t>
            </a:r>
          </a:p>
          <a:p>
            <a:r>
              <a:rPr lang="uk-UA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Найвідомішим характерником вважають козака Мамая.</a:t>
            </a:r>
            <a:r>
              <a:rPr lang="en-US" sz="15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637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Тема та ідея твору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03289"/>
            <a:ext cx="4215289" cy="3381494"/>
          </a:xfrm>
          <a:prstGeom prst="roundRect">
            <a:avLst>
              <a:gd name="adj" fmla="val 2465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709267"/>
            <a:ext cx="31422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Шлях становлення воїна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138488"/>
            <a:ext cx="380333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Повість розкриває процес духовного зростання, випробувань та становлення українського козака-характерника від народження до зрілості. Автор детально змальовує ритуали ініціації, навчання бойовому мистецтву та опанування таємних знань.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503289"/>
            <a:ext cx="4215408" cy="3381494"/>
          </a:xfrm>
          <a:prstGeom prst="roundRect">
            <a:avLst>
              <a:gd name="adj" fmla="val 2465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5413415" y="2709267"/>
            <a:ext cx="28404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Велич народного духу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3138488"/>
            <a:ext cx="380345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Через образ Івана Сірка розкривається незламність, мужність та сила духу українського народу. Характерництво постає як найвищий прояв народної мудрості, що передається поколіннями для захисту рідної землі.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503289"/>
            <a:ext cx="4215289" cy="3381494"/>
          </a:xfrm>
          <a:prstGeom prst="roundRect">
            <a:avLst>
              <a:gd name="adj" fmla="val 2465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9827181" y="27092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Моральний вибір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3138488"/>
            <a:ext cx="380333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творі досліджується тема морального вибору, честі та зради. Головний герой постійно стоїть перед випробуваннями, які визначають його характер та долю, змушуючи робити непрості рішення для захисту свого народу.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610802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Марія Морозенко майстерно розкриває ідею невмирущості українського духу через символічні перероження головного героя, який попри всі випробування залишається вірним своєму призначенню.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3896" y="477083"/>
            <a:ext cx="5696545" cy="54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Роль жіночих персонажів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6" y="1474470"/>
            <a:ext cx="6409730" cy="64097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34394" y="1435418"/>
            <a:ext cx="6409730" cy="832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повісті Марії Морозенко жіночі персонажі відіграють важливу, хоча й не завжди центральну роль. Вони представлені як носії мудрості, духовної сили та зв'язку з таємничими силами природи.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34394" y="2441496"/>
            <a:ext cx="3005852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Ключові жіночі персонажі: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34394" y="2885956"/>
            <a:ext cx="6409730" cy="832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Килина Морозиха</a:t>
            </a: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— повитуха, яка приймає пологи в матері Івана Сірка і гине під час його народження. Її смерть стає символічною жертвою, що визначає особливу долю героя.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534394" y="3779163"/>
            <a:ext cx="6409730" cy="832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Рода</a:t>
            </a: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— мудра жінка, знахарка або віщунка, яка може бути наставницею Івана в таємних знаннях, передбачає його долю та допомагає на шляху становлення.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534394" y="4672370"/>
            <a:ext cx="6409730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Софія</a:t>
            </a: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— можливо, кохана або дружина Івана, яка підтримує його у важкі моменти та є джерелом сили і натхнення.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534394" y="5383530"/>
            <a:ext cx="6409730" cy="1110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Через жіночі образи у творі розкривається тема наступності поколінь, передачі таємних знань, народної мудрості та традицій. Жінки постають як берегині духовних скарбів народу, хранительки роду та особливої сили, що доповнює чоловічу енергію воїна.</a:t>
            </a:r>
            <a:endParaRPr lang="en-US" sz="13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0549" y="399098"/>
            <a:ext cx="4974193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Історичне фентезі як жанр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80549" y="1200983"/>
            <a:ext cx="6557605" cy="116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Історичне фентезі — це унікальний літературний жанр, що майстерно поєднує достовірні історичні події та постаті з елементами містики, фольклору та надприродних явищ. У контексті української літератури цей жанр часто звертається до козацької доби, створюючи захоплюючий наратив, де реальне і фантастичне співіснують в одному вимірі.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459526" y="4643983"/>
            <a:ext cx="6557605" cy="69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Характерною особливістю українського історичного фентезі є звернення до народних вірувань, легенд про характерників та їхні надзвичайні здібності, а також інтеграція прадавньої української міфології у канву історичних подій.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866" y="1233607"/>
            <a:ext cx="6557605" cy="655760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0548" y="6663529"/>
            <a:ext cx="6557605" cy="69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цьому жанрі особливо яскраво представлені постаті козаків-характерників — воїнів із надприродними здібностями, які могли керувати стихіями, перевтілюватися у тварин, зупиняти кулі та володіли таємними знаннями</a:t>
            </a: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3468"/>
            <a:ext cx="106381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Значення повісті для сучасної літератури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9581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6DED2"/>
          </a:solidFill>
          <a:ln/>
        </p:spPr>
      </p:sp>
      <p:sp>
        <p:nvSpPr>
          <p:cNvPr id="4" name="Text 2"/>
          <p:cNvSpPr/>
          <p:nvPr/>
        </p:nvSpPr>
        <p:spPr>
          <a:xfrm>
            <a:off x="1091327" y="2090380"/>
            <a:ext cx="48778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Відродження національного архетипу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91327" y="2519601"/>
            <a:ext cx="609981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Повість Марії Морозенко є важливим внеском у відродження і популяризацію архетипу українського воїна-характерника як носія національного духу, честі і традиційних чеснот. В умовах сучасних викликів національній ідентичності такі твори допомагають зміцнювати духовний зв'язок із героїчним минулим України.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39144" y="219581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6DED2"/>
          </a:solidFill>
          <a:ln/>
        </p:spPr>
      </p:sp>
      <p:sp>
        <p:nvSpPr>
          <p:cNvPr id="7" name="Text 5"/>
          <p:cNvSpPr/>
          <p:nvPr/>
        </p:nvSpPr>
        <p:spPr>
          <a:xfrm>
            <a:off x="7736681" y="2090380"/>
            <a:ext cx="46736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Розвиток жанру історичного фентезі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736681" y="2519601"/>
            <a:ext cx="609992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Авторка майстерно поєднує історичні факти з елементами фольклору та міфології, створюючи захопливий наратив, що сприяє розвитку жанру українського історичного фентезі. Це особливо важливо для привернення уваги молодого покоління до вітчизняної історії та культури.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24464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6DED2"/>
          </a:solidFill>
          <a:ln/>
        </p:spPr>
      </p:sp>
      <p:sp>
        <p:nvSpPr>
          <p:cNvPr id="10" name="Text 8"/>
          <p:cNvSpPr/>
          <p:nvPr/>
        </p:nvSpPr>
        <p:spPr>
          <a:xfrm>
            <a:off x="1091327" y="5139214"/>
            <a:ext cx="30515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Виховання патріотизму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91327" y="5568434"/>
            <a:ext cx="609981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Через яскраві образи, драматичні події та глибокі моральні уроки повість виховує у читачів почуття патріотизму, гордості за своє минуле та відповідальності за майбутнє України. Водночас твір уникає пустої пафосності, звертаючись до глибинних загальнолюдських цінностей.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39144" y="524464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6DED2"/>
          </a:solidFill>
          <a:ln/>
        </p:spPr>
      </p:sp>
      <p:sp>
        <p:nvSpPr>
          <p:cNvPr id="13" name="Text 11"/>
          <p:cNvSpPr/>
          <p:nvPr/>
        </p:nvSpPr>
        <p:spPr>
          <a:xfrm>
            <a:off x="7736681" y="5139214"/>
            <a:ext cx="41171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Збереження духовної спадщини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736681" y="5568434"/>
            <a:ext cx="609992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повісті детально описані традиції, звичаї, вірування та ритуали українців XVII століття, що робить її не лише художнім твором, а й своєрідною енциклопедією народної культури. Це сприяє збереженню і передачі духовної спадщини наступним поколінням.</a:t>
            </a:r>
            <a:endParaRPr lang="en-US" sz="15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8418" y="466487"/>
            <a:ext cx="4240768" cy="530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uk-UA" sz="3300" dirty="0" smtClean="0">
                <a:solidFill>
                  <a:srgbClr val="3A3A3A"/>
                </a:solidFill>
                <a:ea typeface="Noto Serif Medium" pitchFamily="34" charset="-122"/>
              </a:rPr>
              <a:t>ПАМ’ЯТАЙМО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78418" y="1403628"/>
            <a:ext cx="6429851" cy="1628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Повість Марії Морозенко "Іван Сірко — великий характерник" є унікальним твором, що майстерно поєднує історичні реалії козацької доби з багатою українською міфологією та фольклором. Авторка створює яскравий, багатовимірний портрет національного героя, розкриваючи не лише його подвиги, а й внутрішній світ, духовні пошуки та моральні випробування.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78416" y="4282426"/>
            <a:ext cx="642985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Через жанр історичного фентезі письменниця робить історію живою, захопливою та доступною для сучасного читача, особливо молодого покоління. Водночас твір не спрощує історичні реалії, а навпаки, збагачує їх культурним та духовним контекстом епохи.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678417" y="6050160"/>
            <a:ext cx="6429851" cy="1357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Повість про Івана Сірка — це не просто розповідь про минуле, а важливий внесок у формування сучасної української ідентичності, осмислення історичного досвіду народу та його духовних скарбів. Цей твір нагадує нам про невмирущість національного духу та силу характеру, що проявляється у найважчі моменти історії.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529750" y="5355858"/>
            <a:ext cx="642985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 умовах сучасних викликів українській державності та культурі такі твори є особливо цінними, адже вони не лише розважають, а й виховують, надихають та укріплюють духовний зв'язок між поколіннями, між минулим і майбутнім України</a:t>
            </a: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29751" y="6728817"/>
            <a:ext cx="642985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Історія великого характерника Івана Сірка нагадує нам, що справжня сила — це не лише фізична міць чи військова майстерність, а насамперед сила духу, вірність своїм принципам та готовність захищати свій народ і свою землю за будь-яких обставин.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407" y="731520"/>
            <a:ext cx="2805758" cy="446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 t="17647" r="28399" b="2941"/>
          <a:stretch/>
        </p:blipFill>
        <p:spPr bwMode="auto">
          <a:xfrm>
            <a:off x="8377518" y="753035"/>
            <a:ext cx="5728447" cy="58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30239" r="36979" b="39522"/>
          <a:stretch/>
        </p:blipFill>
        <p:spPr bwMode="auto">
          <a:xfrm>
            <a:off x="430304" y="3328145"/>
            <a:ext cx="7584143" cy="221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50552" r="69430" b="44485"/>
          <a:stretch/>
        </p:blipFill>
        <p:spPr bwMode="auto">
          <a:xfrm>
            <a:off x="0" y="161363"/>
            <a:ext cx="8014447" cy="1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2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6495" y="1123364"/>
            <a:ext cx="372319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4150"/>
              </a:lnSpc>
            </a:pPr>
            <a:r>
              <a:rPr lang="uk-UA" sz="3300" dirty="0" smtClean="0">
                <a:solidFill>
                  <a:srgbClr val="3A3A3A"/>
                </a:solidFill>
                <a:ea typeface="Noto Serif Medium" pitchFamily="34" charset="-122"/>
              </a:rPr>
              <a:t>ДОМАШНЯ РОБОТА</a:t>
            </a:r>
          </a:p>
          <a:p>
            <a:pPr lvl="0">
              <a:lnSpc>
                <a:spcPts val="4150"/>
              </a:lnSpc>
            </a:pPr>
            <a:endParaRPr lang="en-US" sz="33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9588" y="2292915"/>
            <a:ext cx="8673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Укладіть карту-схему життя отамана Сірка за сюжетом  повісті.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Доповніть її власним епізодом-</a:t>
            </a:r>
            <a:r>
              <a:rPr lang="uk-UA" sz="2000" dirty="0" err="1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фанфіком</a:t>
            </a: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.</a:t>
            </a:r>
            <a:r>
              <a:rPr lang="en-US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endParaRPr lang="uk-U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9" t="42464" r="16515" b="25735"/>
          <a:stretch/>
        </p:blipFill>
        <p:spPr bwMode="auto">
          <a:xfrm>
            <a:off x="9203774" y="2393577"/>
            <a:ext cx="5426626" cy="545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4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29701" y="2483459"/>
            <a:ext cx="446269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300" dirty="0" smtClean="0">
                <a:solidFill>
                  <a:srgbClr val="3A3A3A"/>
                </a:solidFill>
                <a:ea typeface="Noto Serif Medium" pitchFamily="34" charset="-122"/>
              </a:rPr>
              <a:t>ДЯКУЮ ЗА СПІВПРАЦЮ!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38603" r="37184" b="30331"/>
          <a:stretch/>
        </p:blipFill>
        <p:spPr bwMode="auto">
          <a:xfrm>
            <a:off x="551327" y="1073287"/>
            <a:ext cx="6820137" cy="682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5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0549" y="399098"/>
            <a:ext cx="4521756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Коротко про Івана Сірка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6927561" y="5372611"/>
            <a:ext cx="6557605" cy="69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Іван Сірко був реальним історичним діячем, який жив у 1610-1680 роках. Його постать оповита численними легендами та переказами, що засвідчує надзвичайний вплив цієї особистості на історичну свідомість українців.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499866" y="1215509"/>
            <a:ext cx="306074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Історичні факти про Івана Сірка: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499866" y="1587460"/>
            <a:ext cx="6557605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Восьмиразовий кошовий отаман Запорозької Січі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370059" y="2102525"/>
            <a:ext cx="6557605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Блискучий полководець, який не програв жодної з 55 битв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347831" y="2570104"/>
            <a:ext cx="6557605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Прославився перемогами над татарами і турками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370060" y="3095043"/>
            <a:ext cx="6557605" cy="464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народній традиції вважався характерником — людиною з надприродними здібностями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7392289" y="3704237"/>
            <a:ext cx="6557605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Автор знаменитого листа турецькому султану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7499866" y="4263211"/>
            <a:ext cx="6557605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Символ нескореності та вільного козацького духу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80" y="1368494"/>
            <a:ext cx="3892753" cy="583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7678" y="508950"/>
            <a:ext cx="7344097" cy="56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uk-UA" sz="35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</a:t>
            </a:r>
            <a:r>
              <a:rPr lang="en-US" sz="3550" dirty="0" err="1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озділ</a:t>
            </a:r>
            <a:r>
              <a:rPr lang="uk-UA" sz="3550" dirty="0"/>
              <a:t> </a:t>
            </a:r>
            <a:r>
              <a:rPr lang="uk-UA" sz="3550" dirty="0" smtClean="0"/>
              <a:t>     </a:t>
            </a:r>
            <a:r>
              <a:rPr lang="en-US" sz="35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</a:t>
            </a:r>
            <a:r>
              <a:rPr lang="en-US" sz="3550" dirty="0" err="1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Смерть</a:t>
            </a:r>
            <a:r>
              <a:rPr lang="en-US" sz="35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en-US" sz="35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і життя" 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10538" y="1905595"/>
            <a:ext cx="3757374" cy="3406259"/>
          </a:xfrm>
          <a:prstGeom prst="roundRect">
            <a:avLst>
              <a:gd name="adj" fmla="val 3221"/>
            </a:avLst>
          </a:prstGeom>
          <a:noFill/>
          <a:ln w="22860">
            <a:solidFill>
              <a:srgbClr val="E6DED2"/>
            </a:solidFill>
            <a:prstDash val="solid"/>
          </a:ln>
          <a:effectLst>
            <a:outerShdw dist="1651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6187678" y="1905595"/>
            <a:ext cx="91440" cy="3406259"/>
          </a:xfrm>
          <a:prstGeom prst="roundRect">
            <a:avLst>
              <a:gd name="adj" fmla="val 83155"/>
            </a:avLst>
          </a:prstGeom>
          <a:solidFill>
            <a:srgbClr val="E6DED2"/>
          </a:solidFill>
          <a:ln/>
        </p:spPr>
      </p:sp>
      <p:sp>
        <p:nvSpPr>
          <p:cNvPr id="6" name="Text 3"/>
          <p:cNvSpPr/>
          <p:nvPr/>
        </p:nvSpPr>
        <p:spPr>
          <a:xfrm>
            <a:off x="6482953" y="2109430"/>
            <a:ext cx="2899529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Незвичайне народження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482953" y="2500908"/>
            <a:ext cx="3281124" cy="26071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Розділ починається з драматичної сцени народження Івана Сірка з "чудесною" ознакою — він народився із зубами, що в народних віруваннях вважалося ознакою особливої долі або чаклунських здібностей. Ця фізична особливість одразу виділяє його як "не такого, як усі".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10148887" y="1905595"/>
            <a:ext cx="3757374" cy="3406259"/>
          </a:xfrm>
          <a:prstGeom prst="roundRect">
            <a:avLst>
              <a:gd name="adj" fmla="val 3221"/>
            </a:avLst>
          </a:prstGeom>
          <a:noFill/>
          <a:ln w="22860">
            <a:solidFill>
              <a:srgbClr val="E6DED2"/>
            </a:solidFill>
            <a:prstDash val="solid"/>
          </a:ln>
          <a:effectLst>
            <a:outerShdw dist="1651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10126027" y="1905595"/>
            <a:ext cx="91440" cy="3406259"/>
          </a:xfrm>
          <a:prstGeom prst="roundRect">
            <a:avLst>
              <a:gd name="adj" fmla="val 83155"/>
            </a:avLst>
          </a:prstGeom>
          <a:solidFill>
            <a:srgbClr val="E6DED2"/>
          </a:solidFill>
          <a:ln/>
        </p:spPr>
      </p:sp>
      <p:sp>
        <p:nvSpPr>
          <p:cNvPr id="10" name="Text 7"/>
          <p:cNvSpPr/>
          <p:nvPr/>
        </p:nvSpPr>
        <p:spPr>
          <a:xfrm>
            <a:off x="10421303" y="2109430"/>
            <a:ext cx="2262902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Фатальна ціна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421303" y="2500908"/>
            <a:ext cx="3281124" cy="231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Під час пологів гине повитуха Килина Морозиха, що додає моторошності та містичного забарвлення події. Її смерть сприймається громадою як погане передвістя, знак того, що народилася дитина з темною долею.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210538" y="5492829"/>
            <a:ext cx="7695724" cy="1668185"/>
          </a:xfrm>
          <a:prstGeom prst="roundRect">
            <a:avLst>
              <a:gd name="adj" fmla="val 6578"/>
            </a:avLst>
          </a:prstGeom>
          <a:noFill/>
          <a:ln w="22860">
            <a:solidFill>
              <a:srgbClr val="E6DED2"/>
            </a:solidFill>
            <a:prstDash val="solid"/>
          </a:ln>
          <a:effectLst>
            <a:outerShdw dist="1651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6187678" y="5492829"/>
            <a:ext cx="91440" cy="1668185"/>
          </a:xfrm>
          <a:prstGeom prst="roundRect">
            <a:avLst>
              <a:gd name="adj" fmla="val 83155"/>
            </a:avLst>
          </a:prstGeom>
          <a:solidFill>
            <a:srgbClr val="E6DED2"/>
          </a:solidFill>
          <a:ln/>
        </p:spPr>
      </p:sp>
      <p:sp>
        <p:nvSpPr>
          <p:cNvPr id="14" name="Text 11"/>
          <p:cNvSpPr/>
          <p:nvPr/>
        </p:nvSpPr>
        <p:spPr>
          <a:xfrm>
            <a:off x="6482953" y="5696664"/>
            <a:ext cx="2262902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Страх і забобони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482953" y="6088142"/>
            <a:ext cx="7219474" cy="869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 err="1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Автор</a:t>
            </a:r>
            <a:r>
              <a:rPr lang="uk-UA" sz="14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ка</a:t>
            </a:r>
            <a:r>
              <a:rPr lang="en-US" sz="14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r>
              <a:rPr lang="en-US" sz="14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майстерно передає атмосферу тривоги, містичного страху та забобонів, що панували в тогочасному суспільстві. Незвичайне народження викликає серед селян пересуди, острах та бажання відвернути можливе лихо.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4676061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"Помилування"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550944" y="1547455"/>
            <a:ext cx="6339007" cy="1496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розділі "Помилування" розгортається драматичний конфлікт між громадою села та батьком новонародженого Івана. Селяни, налякані незвичайними обставинами народження дитини та смертю повитухи, вважають немовля "проклятим" і вимагають позбутися його, щоб відвернути біду від усього села.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7550944" y="3211711"/>
            <a:ext cx="6339007" cy="1795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Батько Івана, Дмитро Половець, мужньо протистоїть натовпу, захищаючи свого сина. Він глибоко вірить, що особливі знаки при народженні свідчать не про прокляття, а про велике призначення дитини. Всупереч забобонам односельців, Дмитро передбачає славне майбутнє свого сина та його важливу роль в історії козацтва.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50944" y="5175171"/>
            <a:ext cx="6339007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Цей розділ розкриває важливу тему батьківської любові та віри, здатної протистояти страху і забобонам цілої громади. Ми бачимо перший прояв незламного духу, що згодом стане визначальною рисою характеру самого Івана Сірка.</a:t>
            </a:r>
            <a:endParaRPr lang="en-US" sz="145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8" t="41360" r="25505" b="27324"/>
          <a:stretch/>
        </p:blipFill>
        <p:spPr bwMode="auto">
          <a:xfrm>
            <a:off x="578157" y="1769857"/>
            <a:ext cx="5530963" cy="547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3576" y="815987"/>
            <a:ext cx="8933408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ЧИТАЄМО, АНАЛІЗУЄМО, МІРКУЄМО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26160" y="1805535"/>
            <a:ext cx="115906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Що вам стало відомо про козацьке поселення, в якому народився малий Іван?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uk-UA" sz="2000" dirty="0" smtClean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Як хліборобська праця його мешканців поєдналася з козацькою справою?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uk-UA" sz="2000" dirty="0" smtClean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Як Дмитру Половцю вдалося переконати громаду в безглуздості рішення забобонного дяка?</a:t>
            </a:r>
          </a:p>
          <a:p>
            <a:endParaRPr lang="uk-UA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30883" r="38218" b="42647"/>
          <a:stretch/>
        </p:blipFill>
        <p:spPr bwMode="auto">
          <a:xfrm>
            <a:off x="295833" y="941294"/>
            <a:ext cx="2111189" cy="193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6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2103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"Цвіт папороті"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1538764"/>
            <a:ext cx="3679031" cy="3729514"/>
          </a:xfrm>
          <a:prstGeom prst="roundRect">
            <a:avLst>
              <a:gd name="adj" fmla="val 2266"/>
            </a:avLst>
          </a:prstGeom>
          <a:noFill/>
          <a:ln w="22860">
            <a:solidFill>
              <a:srgbClr val="E6DED2"/>
            </a:solidFill>
            <a:prstDash val="solid"/>
          </a:ln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015008" y="17599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Містичний символ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15008" y="2189202"/>
            <a:ext cx="3236595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Цвіт папороті в українській міфології — один із найпотужніших символів таємничої сили, чарівного знання та долі. За легендами, він розквітає лише на мить у ніч на Івана Купала і дарує своєму власнику надзвичайні здібності та захист.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671179" y="1538764"/>
            <a:ext cx="3679031" cy="3729514"/>
          </a:xfrm>
          <a:prstGeom prst="roundRect">
            <a:avLst>
              <a:gd name="adj" fmla="val 2266"/>
            </a:avLst>
          </a:prstGeom>
          <a:noFill/>
          <a:ln w="22860">
            <a:solidFill>
              <a:srgbClr val="E6DED2"/>
            </a:solidFill>
            <a:prstDash val="solid"/>
          </a:ln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4892397" y="17599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Дар характерника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92397" y="2189202"/>
            <a:ext cx="3236595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розділі малий Іван отримує пов'язаний із цвітом папороті надприродний дар або пророцтво щодо своєї долі. Ця подія стає визначальною для формування його майбутнього шляху як козака-характерника, людини з надзвичайними здібностями.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93790" y="5466636"/>
            <a:ext cx="7556421" cy="2141815"/>
          </a:xfrm>
          <a:prstGeom prst="roundRect">
            <a:avLst>
              <a:gd name="adj" fmla="val 3892"/>
            </a:avLst>
          </a:prstGeom>
          <a:noFill/>
          <a:ln w="22860">
            <a:solidFill>
              <a:srgbClr val="E6DED2"/>
            </a:solidFill>
            <a:prstDash val="solid"/>
          </a:ln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1015008" y="56878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Народні традиції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015008" y="6117074"/>
            <a:ext cx="711398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Авторка майстерно вплітає у наратив автентичні українські народні вірування, замовляння та ритуали, пов'язані з купальськими святами, збиранням трав та магічними властивостями рослин, що надає твору глибокого етнографічного контексту.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9281" y="614281"/>
            <a:ext cx="8933408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ЧИТАЄМО, АНАЛІЗУЄМО, МІРКУЄМО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2207" y="3150241"/>
            <a:ext cx="8934112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Під час яких свят відбуваються описані в розділі пригоди Іванка?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Пригадайте, що вам відомо  про ці свята з купальських пісень?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Чи погоджуєтеся ви, що вони сповнені урочистою таємничістю?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Чому?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Чому Іванко заблукав у лісі в купальську ніч?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Чи вірите ви в реальність подій, які сталися з хлопчиною на галявині?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Чому?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Якими надзвичайними здібностями наділила його квітка папороті?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Як ставиться Іванко до бабусі, яку зустрів у лісі?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Як ставиться Іванко до подарунка бабусі?</a:t>
            </a:r>
          </a:p>
          <a:p>
            <a:endParaRPr lang="uk-UA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30883" r="38218" b="42647"/>
          <a:stretch/>
        </p:blipFill>
        <p:spPr bwMode="auto">
          <a:xfrm>
            <a:off x="134469" y="1213865"/>
            <a:ext cx="2111189" cy="193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3" t="39338" r="19098" b="29412"/>
          <a:stretch/>
        </p:blipFill>
        <p:spPr bwMode="auto">
          <a:xfrm>
            <a:off x="9518707" y="1470012"/>
            <a:ext cx="4776554" cy="585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7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7337" y="410647"/>
            <a:ext cx="4175403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"Народжений удруге"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7337" y="1235631"/>
            <a:ext cx="6535698" cy="955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Розділ "Народжений удруге" є ключовим у розвитку особистості головного героя. Іван Сірко проходить через серйозне фізичне і духовне випробування, що змінює його назавжди. Це символічне переродження відображає важливий етап ініціації майбутнього характерника.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597337" y="3581816"/>
            <a:ext cx="6535698" cy="955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 err="1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Автор</a:t>
            </a:r>
            <a:r>
              <a:rPr lang="uk-UA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ка </a:t>
            </a:r>
            <a:r>
              <a:rPr lang="en-US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детально змальовує внутрішні переживання героя, його сумніви, страхи і врешті – усвідомлення свого призначення. Іван починає розуміти свої незвичайні здібності не як прокляття, а як дар, що має бути використаний для захисту свого народу</a:t>
            </a:r>
            <a:r>
              <a:rPr lang="en-US" sz="11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.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449419" y="5230304"/>
            <a:ext cx="6535698" cy="716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 цьому розділі також розкривається тема долі та вибору. Попри передвизначеність свого шляху, Іван усвідомлює власну відповідальність за прийняті рішення та їхні наслідки.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986" y="1269325"/>
            <a:ext cx="6535698" cy="653569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49419" y="6385167"/>
            <a:ext cx="6535698" cy="716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Друге народження символізує перехід від дитинства до юності, від незнання до розуміння, від слабкості до сили. Це перший серйозний крок на шляху становлення Івана як майбутнього лідера і захисника.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3331</Words>
  <Application>Microsoft Office PowerPoint</Application>
  <PresentationFormat>Произвольный</PresentationFormat>
  <Paragraphs>194</Paragraphs>
  <Slides>27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 Windows</cp:lastModifiedBy>
  <cp:revision>13</cp:revision>
  <dcterms:created xsi:type="dcterms:W3CDTF">2025-07-14T10:47:15Z</dcterms:created>
  <dcterms:modified xsi:type="dcterms:W3CDTF">2025-09-20T13:36:37Z</dcterms:modified>
</cp:coreProperties>
</file>