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Lora" panose="020B0604020202020204" charset="-52"/>
      <p:regular r:id="rId8"/>
    </p:embeddedFont>
    <p:embeddedFont>
      <p:font typeface="Libra Serif Modern" panose="020B0604020202020204" charset="0"/>
      <p:regular r:id="rId9"/>
    </p:embeddedFont>
    <p:embeddedFont>
      <p:font typeface="Libra Serif Modern Bold" panose="020B0604020202020204" charset="0"/>
      <p:regular r:id="rId10"/>
    </p:embeddedFont>
    <p:embeddedFont>
      <p:font typeface="Poppins" panose="020B0604020202020204" charset="0"/>
      <p:regular r:id="rId11"/>
    </p:embeddedFont>
    <p:embeddedFont>
      <p:font typeface="Lora Italics" panose="020B0604020202020204" charset="-52"/>
      <p:regular r:id="rId12"/>
    </p:embeddedFont>
    <p:embeddedFont>
      <p:font typeface="Bubblebody Neue Bold" panose="020B0604020202020204" charset="0"/>
      <p:regular r:id="rId13"/>
    </p:embeddedFont>
    <p:embeddedFont>
      <p:font typeface="Poppins Bold" panose="020B0604020202020204" charset="0"/>
      <p:regular r:id="rId14"/>
    </p:embeddedFont>
    <p:embeddedFont>
      <p:font typeface="Lora Bold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et" panose="020B0604020202020204" charset="-52"/>
      <p:regular r:id="rId20"/>
    </p:embeddedFont>
    <p:embeddedFont>
      <p:font typeface="Open Sans Bold" panose="020B0604020202020204" charset="0"/>
      <p:regular r:id="rId21"/>
    </p:embeddedFont>
    <p:embeddedFont>
      <p:font typeface="Bebas Neue Cyrillic" panose="020B0604020202020204" charset="0"/>
      <p:regular r:id="rId22"/>
    </p:embeddedFont>
    <p:embeddedFont>
      <p:font typeface="Open San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2190" y="-2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21" Type="http://schemas.openxmlformats.org/officeDocument/2006/relationships/image" Target="../media/image23.svg"/><Relationship Id="rId34" Type="http://schemas.openxmlformats.org/officeDocument/2006/relationships/image" Target="../media/image20.png"/><Relationship Id="rId7" Type="http://schemas.openxmlformats.org/officeDocument/2006/relationships/image" Target="../media/image7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image" Target="../media/image39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29.svg"/><Relationship Id="rId30" Type="http://schemas.openxmlformats.org/officeDocument/2006/relationships/image" Target="../media/image18.png"/><Relationship Id="rId35" Type="http://schemas.openxmlformats.org/officeDocument/2006/relationships/image" Target="../media/image37.svg"/><Relationship Id="rId8" Type="http://schemas.openxmlformats.org/officeDocument/2006/relationships/image" Target="../media/image7.png"/><Relationship Id="rId3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hyperlink" Target="https://shkilni-pidruchnyky.com/8-klas/zbd/shiya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a.izzi.digit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8" y="9622928"/>
            <a:ext cx="6047992" cy="2381"/>
          </a:xfrm>
          <a:prstGeom prst="line">
            <a:avLst/>
          </a:prstGeom>
          <a:ln w="19050" cap="rnd">
            <a:solidFill>
              <a:srgbClr val="4F4F4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-474535" y="19050"/>
            <a:ext cx="3965189" cy="5340487"/>
          </a:xfrm>
          <a:custGeom>
            <a:avLst/>
            <a:gdLst/>
            <a:ahLst/>
            <a:cxnLst/>
            <a:rect l="l" t="t" r="r" b="b"/>
            <a:pathLst>
              <a:path w="3965189" h="5340487">
                <a:moveTo>
                  <a:pt x="0" y="0"/>
                </a:moveTo>
                <a:lnTo>
                  <a:pt x="3965189" y="0"/>
                </a:lnTo>
                <a:lnTo>
                  <a:pt x="3965189" y="5340487"/>
                </a:lnTo>
                <a:lnTo>
                  <a:pt x="0" y="5340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4" r="-99138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624793" y="3017138"/>
            <a:ext cx="613868" cy="0"/>
          </a:xfrm>
          <a:prstGeom prst="line">
            <a:avLst/>
          </a:prstGeom>
          <a:ln w="47625" cap="rnd">
            <a:solidFill>
              <a:srgbClr val="FEBA3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602436" y="763180"/>
            <a:ext cx="935285" cy="852877"/>
            <a:chOff x="0" y="0"/>
            <a:chExt cx="335185" cy="3056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5185" cy="305652"/>
            </a:xfrm>
            <a:custGeom>
              <a:avLst/>
              <a:gdLst/>
              <a:ahLst/>
              <a:cxnLst/>
              <a:rect l="l" t="t" r="r" b="b"/>
              <a:pathLst>
                <a:path w="335185" h="305652">
                  <a:moveTo>
                    <a:pt x="0" y="0"/>
                  </a:moveTo>
                  <a:lnTo>
                    <a:pt x="335185" y="0"/>
                  </a:lnTo>
                  <a:lnTo>
                    <a:pt x="335185" y="305652"/>
                  </a:lnTo>
                  <a:lnTo>
                    <a:pt x="0" y="305652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35185" cy="30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 flipV="1">
            <a:off x="983120" y="5988201"/>
            <a:ext cx="4763" cy="3245908"/>
          </a:xfrm>
          <a:prstGeom prst="line">
            <a:avLst/>
          </a:prstGeom>
          <a:ln w="19050" cap="flat">
            <a:solidFill>
              <a:srgbClr val="4F4F4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87552" y="6002873"/>
            <a:ext cx="207220" cy="20722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7552" y="7226382"/>
            <a:ext cx="207220" cy="2072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7552" y="8449891"/>
            <a:ext cx="207220" cy="20722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07268" y="5988187"/>
            <a:ext cx="1541245" cy="4703813"/>
            <a:chOff x="0" y="0"/>
            <a:chExt cx="552347" cy="16857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2347" cy="1685741"/>
            </a:xfrm>
            <a:custGeom>
              <a:avLst/>
              <a:gdLst/>
              <a:ahLst/>
              <a:cxnLst/>
              <a:rect l="l" t="t" r="r" b="b"/>
              <a:pathLst>
                <a:path w="552347" h="1685741">
                  <a:moveTo>
                    <a:pt x="0" y="0"/>
                  </a:moveTo>
                  <a:lnTo>
                    <a:pt x="552347" y="0"/>
                  </a:lnTo>
                  <a:lnTo>
                    <a:pt x="552347" y="1685741"/>
                  </a:lnTo>
                  <a:lnTo>
                    <a:pt x="0" y="1685741"/>
                  </a:ln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52347" cy="1685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447698" y="847215"/>
            <a:ext cx="1244760" cy="71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</a:pPr>
            <a:r>
              <a:rPr lang="en-US" sz="2599">
                <a:solidFill>
                  <a:srgbClr val="002F8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8</a:t>
            </a:r>
          </a:p>
          <a:p>
            <a:pPr algn="ctr">
              <a:lnSpc>
                <a:spcPts val="2781"/>
              </a:lnSpc>
            </a:pPr>
            <a:r>
              <a:rPr lang="en-US" sz="2599">
                <a:solidFill>
                  <a:srgbClr val="002F8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клас</a:t>
            </a:r>
          </a:p>
        </p:txBody>
      </p:sp>
      <p:sp>
        <p:nvSpPr>
          <p:cNvPr id="22" name="AutoShape 22"/>
          <p:cNvSpPr/>
          <p:nvPr/>
        </p:nvSpPr>
        <p:spPr>
          <a:xfrm>
            <a:off x="774610" y="10525277"/>
            <a:ext cx="4205217" cy="0"/>
          </a:xfrm>
          <a:prstGeom prst="line">
            <a:avLst/>
          </a:prstGeom>
          <a:ln w="19050" cap="flat">
            <a:solidFill>
              <a:srgbClr val="75757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774610" y="10111084"/>
            <a:ext cx="4205217" cy="0"/>
          </a:xfrm>
          <a:prstGeom prst="line">
            <a:avLst/>
          </a:prstGeom>
          <a:ln w="19050" cap="flat">
            <a:solidFill>
              <a:srgbClr val="75757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-474535" y="-306344"/>
            <a:ext cx="1457655" cy="11304688"/>
            <a:chOff x="0" y="0"/>
            <a:chExt cx="522391" cy="405134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2391" cy="4051345"/>
            </a:xfrm>
            <a:custGeom>
              <a:avLst/>
              <a:gdLst/>
              <a:ahLst/>
              <a:cxnLst/>
              <a:rect l="l" t="t" r="r" b="b"/>
              <a:pathLst>
                <a:path w="522391" h="4051345">
                  <a:moveTo>
                    <a:pt x="0" y="0"/>
                  </a:moveTo>
                  <a:lnTo>
                    <a:pt x="522391" y="0"/>
                  </a:lnTo>
                  <a:lnTo>
                    <a:pt x="522391" y="4051345"/>
                  </a:lnTo>
                  <a:lnTo>
                    <a:pt x="0" y="4051345"/>
                  </a:lnTo>
                  <a:close/>
                </a:path>
              </a:pathLst>
            </a:custGeom>
            <a:solidFill>
              <a:srgbClr val="002F8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522391" cy="407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-568407" y="622877"/>
            <a:ext cx="2126734" cy="1453785"/>
            <a:chOff x="0" y="0"/>
            <a:chExt cx="660985" cy="45183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0985" cy="451834"/>
            </a:xfrm>
            <a:custGeom>
              <a:avLst/>
              <a:gdLst/>
              <a:ahLst/>
              <a:cxnLst/>
              <a:rect l="l" t="t" r="r" b="b"/>
              <a:pathLst>
                <a:path w="660985" h="451834">
                  <a:moveTo>
                    <a:pt x="457785" y="0"/>
                  </a:moveTo>
                  <a:lnTo>
                    <a:pt x="0" y="0"/>
                  </a:lnTo>
                  <a:lnTo>
                    <a:pt x="203200" y="451834"/>
                  </a:lnTo>
                  <a:lnTo>
                    <a:pt x="660985" y="451834"/>
                  </a:lnTo>
                  <a:lnTo>
                    <a:pt x="45778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28575"/>
              <a:ext cx="457785" cy="480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-330227" y="1334654"/>
            <a:ext cx="928593" cy="958825"/>
            <a:chOff x="0" y="0"/>
            <a:chExt cx="437587" cy="45183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37587" cy="451834"/>
            </a:xfrm>
            <a:custGeom>
              <a:avLst/>
              <a:gdLst/>
              <a:ahLst/>
              <a:cxnLst/>
              <a:rect l="l" t="t" r="r" b="b"/>
              <a:pathLst>
                <a:path w="437587" h="451834">
                  <a:moveTo>
                    <a:pt x="234387" y="0"/>
                  </a:moveTo>
                  <a:lnTo>
                    <a:pt x="0" y="0"/>
                  </a:lnTo>
                  <a:lnTo>
                    <a:pt x="203200" y="451834"/>
                  </a:lnTo>
                  <a:lnTo>
                    <a:pt x="437587" y="451834"/>
                  </a:lnTo>
                  <a:lnTo>
                    <a:pt x="234387" y="0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28575"/>
              <a:ext cx="234387" cy="480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624793" y="1823591"/>
            <a:ext cx="3564950" cy="97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7"/>
              </a:lnSpc>
            </a:pPr>
            <a:r>
              <a:rPr lang="en-US" sz="3399">
                <a:solidFill>
                  <a:srgbClr val="07275C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КОМПЛЕКСНА </a:t>
            </a:r>
          </a:p>
          <a:p>
            <a:pPr algn="l">
              <a:lnSpc>
                <a:spcPts val="3807"/>
              </a:lnSpc>
            </a:pPr>
            <a:r>
              <a:rPr lang="en-US" sz="3399">
                <a:solidFill>
                  <a:srgbClr val="07275C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підсумкова робота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0775" y="5940562"/>
            <a:ext cx="3408820" cy="319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3"/>
              </a:lnSpc>
            </a:pPr>
            <a:r>
              <a:rPr lang="en-US" sz="1388" b="1">
                <a:solidFill>
                  <a:srgbClr val="07275C"/>
                </a:solidFill>
                <a:latin typeface="Poppins Bold"/>
                <a:ea typeface="Poppins Bold"/>
                <a:cs typeface="Poppins Bold"/>
                <a:sym typeface="Poppins Bold"/>
              </a:rPr>
              <a:t>ПР з ГР1 – Безпека. </a:t>
            </a:r>
          </a:p>
          <a:p>
            <a:pPr algn="l">
              <a:lnSpc>
                <a:spcPts val="1943"/>
              </a:lnSpc>
            </a:pPr>
            <a:r>
              <a:rPr lang="en-US" sz="1388">
                <a:solidFill>
                  <a:srgbClr val="07275C"/>
                </a:solidFill>
                <a:latin typeface="Poppins"/>
                <a:ea typeface="Poppins"/>
                <a:cs typeface="Poppins"/>
                <a:sym typeface="Poppins"/>
              </a:rPr>
              <a:t>Уникання загроз для життя власного та інших осіб, прийняття рішень з користю для власної та громадської безпеки </a:t>
            </a:r>
          </a:p>
          <a:p>
            <a:pPr algn="l">
              <a:lnSpc>
                <a:spcPts val="694"/>
              </a:lnSpc>
            </a:pPr>
            <a:endParaRPr lang="en-US" sz="1388">
              <a:solidFill>
                <a:srgbClr val="0727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43"/>
              </a:lnSpc>
            </a:pPr>
            <a:r>
              <a:rPr lang="en-US" sz="1388" b="1">
                <a:solidFill>
                  <a:srgbClr val="07275C"/>
                </a:solidFill>
                <a:latin typeface="Poppins Bold"/>
                <a:ea typeface="Poppins Bold"/>
                <a:cs typeface="Poppins Bold"/>
                <a:sym typeface="Poppins Bold"/>
              </a:rPr>
              <a:t>ПР з ГР2 – Здоров’я. </a:t>
            </a:r>
          </a:p>
          <a:p>
            <a:pPr algn="l">
              <a:lnSpc>
                <a:spcPts val="1943"/>
              </a:lnSpc>
            </a:pPr>
            <a:r>
              <a:rPr lang="en-US" sz="1388">
                <a:solidFill>
                  <a:srgbClr val="07275C"/>
                </a:solidFill>
                <a:latin typeface="Poppins"/>
                <a:ea typeface="Poppins"/>
                <a:cs typeface="Poppins"/>
                <a:sym typeface="Poppins"/>
              </a:rPr>
              <a:t>Турбота про особисте здоров’я. Аргументований вибір здорового способу життя</a:t>
            </a:r>
          </a:p>
          <a:p>
            <a:pPr algn="l">
              <a:lnSpc>
                <a:spcPts val="1943"/>
              </a:lnSpc>
            </a:pPr>
            <a:endParaRPr lang="en-US" sz="1388">
              <a:solidFill>
                <a:srgbClr val="07275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43"/>
              </a:lnSpc>
            </a:pPr>
            <a:r>
              <a:rPr lang="en-US" sz="1388" b="1">
                <a:solidFill>
                  <a:srgbClr val="07275C"/>
                </a:solidFill>
                <a:latin typeface="Poppins Bold"/>
                <a:ea typeface="Poppins Bold"/>
                <a:cs typeface="Poppins Bold"/>
                <a:sym typeface="Poppins Bold"/>
              </a:rPr>
              <a:t>ПР з ГР3 – Добробут.</a:t>
            </a:r>
          </a:p>
          <a:p>
            <a:pPr algn="l">
              <a:lnSpc>
                <a:spcPts val="1943"/>
              </a:lnSpc>
            </a:pPr>
            <a:r>
              <a:rPr lang="en-US" sz="1388">
                <a:solidFill>
                  <a:srgbClr val="07275C"/>
                </a:solidFill>
                <a:latin typeface="Poppins"/>
                <a:ea typeface="Poppins"/>
                <a:cs typeface="Poppins"/>
                <a:sym typeface="Poppins"/>
              </a:rPr>
              <a:t>Підприємливість та етична поведінка для поліпшення добробуту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02436" y="3295585"/>
            <a:ext cx="3564950" cy="205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mtClean="0">
                <a:solidFill>
                  <a:srgbClr val="EBB52B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МОДУЛЬ 1. </a:t>
            </a:r>
          </a:p>
          <a:p>
            <a:pPr algn="l">
              <a:lnSpc>
                <a:spcPts val="4060"/>
              </a:lnSpc>
            </a:pPr>
            <a:r>
              <a:rPr lang="en-US" sz="2900" smtClean="0">
                <a:solidFill>
                  <a:srgbClr val="EBB52B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Основи добробуту. Добробут особистий і суспільний</a:t>
            </a:r>
            <a:endParaRPr lang="en-US" sz="2900">
              <a:solidFill>
                <a:srgbClr val="EBB52B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94772" y="9815809"/>
            <a:ext cx="3640642" cy="19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14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Прізвище Ім’я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94772" y="10292059"/>
            <a:ext cx="3794965" cy="19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6"/>
              </a:lnSpc>
            </a:pPr>
            <a:r>
              <a:rPr lang="en-US" sz="114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Клас</a:t>
            </a:r>
          </a:p>
        </p:txBody>
      </p:sp>
      <p:sp>
        <p:nvSpPr>
          <p:cNvPr id="38" name="TextBox 38"/>
          <p:cNvSpPr txBox="1"/>
          <p:nvPr/>
        </p:nvSpPr>
        <p:spPr>
          <a:xfrm rot="-5400000">
            <a:off x="4416506" y="7838142"/>
            <a:ext cx="3465618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2F80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ЗДОРОВ’Я, БЕЗПЕКА ТА ДОБРОБУТ. ІНТЕГРОВАНИЙ КУРС.  О. ШИЯН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1939" y="10124515"/>
            <a:ext cx="8043605" cy="0"/>
          </a:xfrm>
          <a:prstGeom prst="line">
            <a:avLst/>
          </a:prstGeom>
          <a:ln w="19050" cap="rnd">
            <a:solidFill>
              <a:srgbClr val="4F4F4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175851"/>
            <a:ext cx="1534420" cy="526521"/>
            <a:chOff x="0" y="0"/>
            <a:chExt cx="549901" cy="1886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01" cy="188693"/>
            </a:xfrm>
            <a:custGeom>
              <a:avLst/>
              <a:gdLst/>
              <a:ahLst/>
              <a:cxnLst/>
              <a:rect l="l" t="t" r="r" b="b"/>
              <a:pathLst>
                <a:path w="549901" h="188693">
                  <a:moveTo>
                    <a:pt x="0" y="0"/>
                  </a:moveTo>
                  <a:lnTo>
                    <a:pt x="549901" y="0"/>
                  </a:lnTo>
                  <a:lnTo>
                    <a:pt x="549901" y="188693"/>
                  </a:lnTo>
                  <a:lnTo>
                    <a:pt x="0" y="188693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549901" cy="1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8760" y="1478920"/>
            <a:ext cx="217596" cy="21759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35811" y="1467689"/>
            <a:ext cx="217596" cy="21759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611203" y="445885"/>
            <a:ext cx="5949034" cy="33999"/>
          </a:xfrm>
          <a:prstGeom prst="line">
            <a:avLst/>
          </a:prstGeom>
          <a:ln w="19050" cap="flat">
            <a:gradFill>
              <a:gsLst>
                <a:gs pos="0">
                  <a:srgbClr val="000000">
                    <a:alpha val="41000"/>
                  </a:srgbClr>
                </a:gs>
                <a:gs pos="100000">
                  <a:srgbClr val="3533CD">
                    <a:alpha val="41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6516127" y="2792809"/>
            <a:ext cx="796827" cy="388620"/>
            <a:chOff x="0" y="0"/>
            <a:chExt cx="218501" cy="1065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НІ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94649" y="2792809"/>
            <a:ext cx="796827" cy="388620"/>
            <a:chOff x="0" y="0"/>
            <a:chExt cx="218501" cy="10656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ТАК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16127" y="3248104"/>
            <a:ext cx="796827" cy="388620"/>
            <a:chOff x="0" y="0"/>
            <a:chExt cx="218501" cy="1065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НІ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694649" y="3248104"/>
            <a:ext cx="796827" cy="388620"/>
            <a:chOff x="0" y="0"/>
            <a:chExt cx="218501" cy="1065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ТАК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516127" y="3703399"/>
            <a:ext cx="796827" cy="388620"/>
            <a:chOff x="0" y="0"/>
            <a:chExt cx="218501" cy="10656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НІ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694649" y="3703399"/>
            <a:ext cx="796827" cy="388620"/>
            <a:chOff x="0" y="0"/>
            <a:chExt cx="218501" cy="10656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8501" cy="106565"/>
            </a:xfrm>
            <a:custGeom>
              <a:avLst/>
              <a:gdLst/>
              <a:ahLst/>
              <a:cxnLst/>
              <a:rect l="l" t="t" r="r" b="b"/>
              <a:pathLst>
                <a:path w="218501" h="106565">
                  <a:moveTo>
                    <a:pt x="19432" y="0"/>
                  </a:moveTo>
                  <a:lnTo>
                    <a:pt x="199069" y="0"/>
                  </a:lnTo>
                  <a:cubicBezTo>
                    <a:pt x="204223" y="0"/>
                    <a:pt x="209165" y="2047"/>
                    <a:pt x="212810" y="5691"/>
                  </a:cubicBezTo>
                  <a:cubicBezTo>
                    <a:pt x="216454" y="9336"/>
                    <a:pt x="218501" y="14278"/>
                    <a:pt x="218501" y="19432"/>
                  </a:cubicBezTo>
                  <a:lnTo>
                    <a:pt x="218501" y="87133"/>
                  </a:lnTo>
                  <a:cubicBezTo>
                    <a:pt x="218501" y="92287"/>
                    <a:pt x="216454" y="97229"/>
                    <a:pt x="212810" y="100874"/>
                  </a:cubicBezTo>
                  <a:cubicBezTo>
                    <a:pt x="209165" y="104518"/>
                    <a:pt x="204223" y="106565"/>
                    <a:pt x="199069" y="106565"/>
                  </a:cubicBezTo>
                  <a:lnTo>
                    <a:pt x="19432" y="106565"/>
                  </a:lnTo>
                  <a:cubicBezTo>
                    <a:pt x="8700" y="106565"/>
                    <a:pt x="0" y="97865"/>
                    <a:pt x="0" y="87133"/>
                  </a:cubicBezTo>
                  <a:lnTo>
                    <a:pt x="0" y="19432"/>
                  </a:lnTo>
                  <a:cubicBezTo>
                    <a:pt x="0" y="8700"/>
                    <a:pt x="8700" y="0"/>
                    <a:pt x="194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gradFill>
                <a:gsLst>
                  <a:gs pos="0">
                    <a:srgbClr val="8F9B61">
                      <a:alpha val="100000"/>
                    </a:srgbClr>
                  </a:gs>
                  <a:gs pos="50000">
                    <a:srgbClr val="9FE1C0">
                      <a:alpha val="100000"/>
                    </a:srgbClr>
                  </a:gs>
                  <a:gs pos="100000">
                    <a:srgbClr val="446D66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218501" cy="125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ТАК</a:t>
              </a:r>
            </a:p>
          </p:txBody>
        </p:sp>
      </p:grpSp>
      <p:sp>
        <p:nvSpPr>
          <p:cNvPr id="31" name="Freeform 31"/>
          <p:cNvSpPr/>
          <p:nvPr/>
        </p:nvSpPr>
        <p:spPr>
          <a:xfrm rot="703001">
            <a:off x="861568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03001">
            <a:off x="2906800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703001">
            <a:off x="4998886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408760" y="1946578"/>
            <a:ext cx="3215077" cy="217596"/>
            <a:chOff x="0" y="0"/>
            <a:chExt cx="4286769" cy="29012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290128" cy="290128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90680" y="65465"/>
              <a:ext cx="3896089" cy="22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б)  брак інформації, її якість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035811" y="1875361"/>
            <a:ext cx="3206337" cy="337566"/>
            <a:chOff x="0" y="0"/>
            <a:chExt cx="4275116" cy="450088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79980"/>
              <a:ext cx="290128" cy="29012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79028" y="9525"/>
              <a:ext cx="3896089" cy="440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г) відсутність чіткого розуміння подальших кроків або наслідків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68624" y="4857638"/>
            <a:ext cx="2120733" cy="217596"/>
            <a:chOff x="0" y="0"/>
            <a:chExt cx="2827644" cy="290128"/>
          </a:xfrm>
        </p:grpSpPr>
        <p:sp>
          <p:nvSpPr>
            <p:cNvPr id="45" name="TextBox 45"/>
            <p:cNvSpPr txBox="1"/>
            <p:nvPr/>
          </p:nvSpPr>
          <p:spPr>
            <a:xfrm>
              <a:off x="349387" y="47625"/>
              <a:ext cx="2478258" cy="22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а) кожна людина сама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0" y="0"/>
              <a:ext cx="290128" cy="29012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2416266" y="4857638"/>
            <a:ext cx="2120733" cy="217596"/>
            <a:chOff x="0" y="0"/>
            <a:chExt cx="2827644" cy="290128"/>
          </a:xfrm>
        </p:grpSpPr>
        <p:sp>
          <p:nvSpPr>
            <p:cNvPr id="50" name="TextBox 50"/>
            <p:cNvSpPr txBox="1"/>
            <p:nvPr/>
          </p:nvSpPr>
          <p:spPr>
            <a:xfrm>
              <a:off x="349387" y="47625"/>
              <a:ext cx="2478258" cy="22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б) друзі та сусіди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0" y="0"/>
              <a:ext cx="290128" cy="290128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54" name="Group 54"/>
          <p:cNvGrpSpPr/>
          <p:nvPr/>
        </p:nvGrpSpPr>
        <p:grpSpPr>
          <a:xfrm>
            <a:off x="4068473" y="4857638"/>
            <a:ext cx="1267382" cy="217596"/>
            <a:chOff x="0" y="0"/>
            <a:chExt cx="1689842" cy="290128"/>
          </a:xfrm>
        </p:grpSpPr>
        <p:sp>
          <p:nvSpPr>
            <p:cNvPr id="55" name="TextBox 55"/>
            <p:cNvSpPr txBox="1"/>
            <p:nvPr/>
          </p:nvSpPr>
          <p:spPr>
            <a:xfrm>
              <a:off x="349387" y="47625"/>
              <a:ext cx="1340455" cy="22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в) держава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0" y="0"/>
              <a:ext cx="290128" cy="29012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5335854" y="4871926"/>
            <a:ext cx="2120733" cy="217596"/>
            <a:chOff x="0" y="0"/>
            <a:chExt cx="2827644" cy="290128"/>
          </a:xfrm>
        </p:grpSpPr>
        <p:sp>
          <p:nvSpPr>
            <p:cNvPr id="60" name="TextBox 60"/>
            <p:cNvSpPr txBox="1"/>
            <p:nvPr/>
          </p:nvSpPr>
          <p:spPr>
            <a:xfrm>
              <a:off x="349387" y="47625"/>
              <a:ext cx="2478258" cy="224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г) учителі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0" y="0"/>
              <a:ext cx="290128" cy="290128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64" name="Group 64"/>
          <p:cNvGrpSpPr/>
          <p:nvPr/>
        </p:nvGrpSpPr>
        <p:grpSpPr>
          <a:xfrm>
            <a:off x="368624" y="5899752"/>
            <a:ext cx="217596" cy="217596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364316" y="6326897"/>
            <a:ext cx="217596" cy="217596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3818216" y="5904514"/>
            <a:ext cx="217596" cy="217596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3818216" y="6360235"/>
            <a:ext cx="217596" cy="217596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208754" y="181520"/>
            <a:ext cx="1094492" cy="49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1467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ГР1.</a:t>
            </a:r>
          </a:p>
          <a:p>
            <a:pPr algn="ctr">
              <a:lnSpc>
                <a:spcPts val="2054"/>
              </a:lnSpc>
              <a:spcBef>
                <a:spcPct val="0"/>
              </a:spcBef>
            </a:pPr>
            <a:r>
              <a:rPr lang="en-US" sz="1467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Безпека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18367" y="968773"/>
            <a:ext cx="716002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1. Позначте фактори, які зумовлюють виникнення страху невизначеності.</a:t>
            </a:r>
            <a:r>
              <a:rPr lang="en-US" sz="14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(2 б.)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91001" y="1441109"/>
            <a:ext cx="2922067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а) правдива інформація, підтверджена багатьма джерелами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295995" y="1488445"/>
            <a:ext cx="2922067" cy="166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в) невпевненість у власних силах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21706" y="263443"/>
            <a:ext cx="596179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4"/>
              </a:lnSpc>
            </a:pPr>
            <a:r>
              <a:rPr lang="en-US" sz="1067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Здоров’я, безпека та добробут. Інтегрований курс. </a:t>
            </a:r>
            <a:r>
              <a:rPr lang="uk-UA" sz="1067" i="1" smtClean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8</a:t>
            </a:r>
            <a:r>
              <a:rPr lang="en-US" sz="1067" i="1" smtClean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</a:t>
            </a:r>
            <a:r>
              <a:rPr lang="en-US" sz="1067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клас.  О. Шиян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52073" y="2508202"/>
            <a:ext cx="697558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2. Прочитайте твердження. Позначте ТАК / НІ. 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(2 б.)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98139" y="2773759"/>
            <a:ext cx="507984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А) Толерантність до невизначеності є одним із ресурсів досягнення та підтримки психологічного добробуту.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98139" y="3229054"/>
            <a:ext cx="507984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Б) Невизначеність пов’язана з імовірністю виникнення ризиків, несприятливих ситуацій і наслідків.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98139" y="3684349"/>
            <a:ext cx="5079848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В) Оскільки невизначеність є частиною нашого життя, важливо розвивати певні особисті якості, щоб долати страх перед нею.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20168" y="10194835"/>
            <a:ext cx="1143845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мені це легко вдається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365400" y="10194835"/>
            <a:ext cx="1190700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ще варто попрацювати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457486" y="10194835"/>
            <a:ext cx="1190700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завдання були складними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252073" y="4434919"/>
            <a:ext cx="697558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3. Хто дбає про безпеку особистого добробуту? 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(2 б.)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52073" y="5477032"/>
            <a:ext cx="697558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4. Твоя відповідальність допоможе тобі:   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(2 б.)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626356" y="5909277"/>
            <a:ext cx="2997481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а) досягти успіху в улюбленій справі будь-якою ціною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083436" y="6418572"/>
            <a:ext cx="2986712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г) підвищити твою популярність у класі та школі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083436" y="5909277"/>
            <a:ext cx="3229518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в) передбачити наслідки власних дій і зробити правильний вибір у складній ситуації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26356" y="6369760"/>
            <a:ext cx="2982441" cy="48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б) отримувати найкращі оцінки з усіх предметів незалежно від твоїх схильностей і вподобань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79716" y="7088326"/>
            <a:ext cx="6975582" cy="65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5. Прочитай ситуацію та оціни можливі наслідки дій підлітків. Визнач, чи свідчить їхня поведінка про наявність життєстійкості, та обґрунтуйте свою позицію. 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(4б.)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79716" y="7832118"/>
            <a:ext cx="3085684" cy="199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2"/>
              </a:lnSpc>
            </a:pPr>
            <a:r>
              <a:rPr lang="en-US" sz="1200" b="1" spc="-78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Ситуація.</a:t>
            </a: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Підлітки прямували зі школи додому, коли сирена сповістила про повітряну тривогу. Олексій пришвидшив ходу в напрямку  найближчого укриття й потягнув за руку  Марину. Треба  швидше сховатися!  А Сніжана й не  збиралася нікуди  бігти. "А ти не боїшся вскочити в  халепу?" запитав чоловік, що проходив повз неї. "Ні! Я життєстійка, відповіла дівчинка. чого не трапиться!" Я знаю, що зі мною нічого не трапиться!”</a:t>
            </a:r>
          </a:p>
        </p:txBody>
      </p:sp>
      <p:sp>
        <p:nvSpPr>
          <p:cNvPr id="96" name="AutoShape 96"/>
          <p:cNvSpPr/>
          <p:nvPr/>
        </p:nvSpPr>
        <p:spPr>
          <a:xfrm>
            <a:off x="3365400" y="80152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7" name="AutoShape 97"/>
          <p:cNvSpPr/>
          <p:nvPr/>
        </p:nvSpPr>
        <p:spPr>
          <a:xfrm>
            <a:off x="3365400" y="82438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8" name="AutoShape 98"/>
          <p:cNvSpPr/>
          <p:nvPr/>
        </p:nvSpPr>
        <p:spPr>
          <a:xfrm>
            <a:off x="3365400" y="84724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9" name="AutoShape 99"/>
          <p:cNvSpPr/>
          <p:nvPr/>
        </p:nvSpPr>
        <p:spPr>
          <a:xfrm>
            <a:off x="3365400" y="87010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0" name="AutoShape 100"/>
          <p:cNvSpPr/>
          <p:nvPr/>
        </p:nvSpPr>
        <p:spPr>
          <a:xfrm>
            <a:off x="3365400" y="89296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1" name="AutoShape 101"/>
          <p:cNvSpPr/>
          <p:nvPr/>
        </p:nvSpPr>
        <p:spPr>
          <a:xfrm>
            <a:off x="3365400" y="91582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2" name="AutoShape 102"/>
          <p:cNvSpPr/>
          <p:nvPr/>
        </p:nvSpPr>
        <p:spPr>
          <a:xfrm>
            <a:off x="3365400" y="93868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3" name="AutoShape 103"/>
          <p:cNvSpPr/>
          <p:nvPr/>
        </p:nvSpPr>
        <p:spPr>
          <a:xfrm>
            <a:off x="3365400" y="96154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4" name="AutoShape 104"/>
          <p:cNvSpPr/>
          <p:nvPr/>
        </p:nvSpPr>
        <p:spPr>
          <a:xfrm>
            <a:off x="3365400" y="9844099"/>
            <a:ext cx="3947554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1939" y="10124515"/>
            <a:ext cx="8043605" cy="0"/>
          </a:xfrm>
          <a:prstGeom prst="line">
            <a:avLst/>
          </a:prstGeom>
          <a:ln w="19050" cap="rnd">
            <a:solidFill>
              <a:srgbClr val="4F4F4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175851"/>
            <a:ext cx="1534420" cy="526521"/>
            <a:chOff x="0" y="0"/>
            <a:chExt cx="549901" cy="1886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01" cy="188693"/>
            </a:xfrm>
            <a:custGeom>
              <a:avLst/>
              <a:gdLst/>
              <a:ahLst/>
              <a:cxnLst/>
              <a:rect l="l" t="t" r="r" b="b"/>
              <a:pathLst>
                <a:path w="549901" h="188693">
                  <a:moveTo>
                    <a:pt x="0" y="0"/>
                  </a:moveTo>
                  <a:lnTo>
                    <a:pt x="549901" y="0"/>
                  </a:lnTo>
                  <a:lnTo>
                    <a:pt x="549901" y="188693"/>
                  </a:lnTo>
                  <a:lnTo>
                    <a:pt x="0" y="188693"/>
                  </a:lnTo>
                  <a:close/>
                </a:path>
              </a:pathLst>
            </a:custGeom>
            <a:solidFill>
              <a:srgbClr val="33A88C">
                <a:alpha val="4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549901" cy="1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611203" y="445885"/>
            <a:ext cx="5949034" cy="33999"/>
          </a:xfrm>
          <a:prstGeom prst="line">
            <a:avLst/>
          </a:prstGeom>
          <a:ln w="19050" cap="flat">
            <a:gradFill>
              <a:gsLst>
                <a:gs pos="0">
                  <a:srgbClr val="000000">
                    <a:alpha val="41000"/>
                  </a:srgbClr>
                </a:gs>
                <a:gs pos="100000">
                  <a:srgbClr val="3533CD">
                    <a:alpha val="41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703001">
            <a:off x="861568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03001">
            <a:off x="2906800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03001">
            <a:off x="4998886" y="10194387"/>
            <a:ext cx="386829" cy="335413"/>
          </a:xfrm>
          <a:custGeom>
            <a:avLst/>
            <a:gdLst/>
            <a:ahLst/>
            <a:cxnLst/>
            <a:rect l="l" t="t" r="r" b="b"/>
            <a:pathLst>
              <a:path w="386829" h="335413">
                <a:moveTo>
                  <a:pt x="0" y="0"/>
                </a:moveTo>
                <a:lnTo>
                  <a:pt x="386829" y="0"/>
                </a:lnTo>
                <a:lnTo>
                  <a:pt x="386829" y="335413"/>
                </a:lnTo>
                <a:lnTo>
                  <a:pt x="0" y="335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93579" y="3885812"/>
            <a:ext cx="217596" cy="21759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3579" y="4341533"/>
            <a:ext cx="217596" cy="21759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65222" y="3885812"/>
            <a:ext cx="217596" cy="21759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765222" y="4341533"/>
            <a:ext cx="217596" cy="21759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57575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26078" y="931067"/>
            <a:ext cx="2658406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1. Із-поміж різноманіття букв знайдіть слова, що позначають риси життєстійкості.</a:t>
            </a:r>
            <a:r>
              <a:rPr lang="en-US" sz="1400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(2 б.)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1706" y="263443"/>
            <a:ext cx="5961796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94"/>
              </a:lnSpc>
            </a:pPr>
            <a:r>
              <a:rPr lang="en-US" sz="1067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Здоров’я, безпека та добробут. Інтегрований курс. </a:t>
            </a:r>
            <a:r>
              <a:rPr lang="uk-UA" sz="1067" i="1" smtClean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8</a:t>
            </a:r>
            <a:r>
              <a:rPr lang="en-US" sz="1067" i="1" smtClean="0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 </a:t>
            </a:r>
            <a:r>
              <a:rPr lang="en-US" sz="1067" i="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клас.  О. Шиян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0168" y="10194835"/>
            <a:ext cx="1143845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мені це легко вдається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65400" y="10194835"/>
            <a:ext cx="1190700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ще варто попрацювати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57486" y="10194835"/>
            <a:ext cx="1190700" cy="33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6"/>
              </a:lnSpc>
            </a:pPr>
            <a:r>
              <a:rPr lang="en-US" sz="1100" i="1" spc="22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- завдання були складними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0774" y="3505177"/>
            <a:ext cx="697558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2. Свобода — це: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(2 б.)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3362" y="3890575"/>
            <a:ext cx="2997481" cy="166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а) можливість робити все, що хочеться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30442" y="4351058"/>
            <a:ext cx="2986712" cy="489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г) можливість діяти відповідно до власних бажань, інтересів, цілей, вибираючи варіанти дій на основі знання про дійсність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53984" y="3873063"/>
            <a:ext cx="3229518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в) повна незалежність людини від будь-кого або будь-чого в діях, вчинках та думках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3362" y="4351966"/>
            <a:ext cx="2982441" cy="32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"/>
              </a:lnSpc>
            </a:pPr>
            <a:r>
              <a:rPr lang="en-US" sz="1200" spc="-78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б) відсутність будь-якого контролю над людиною з боку держави або інших людей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3755" y="181520"/>
            <a:ext cx="1094492" cy="49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1467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ГР2.</a:t>
            </a:r>
          </a:p>
          <a:p>
            <a:pPr algn="ctr">
              <a:lnSpc>
                <a:spcPts val="2054"/>
              </a:lnSpc>
              <a:spcBef>
                <a:spcPct val="0"/>
              </a:spcBef>
            </a:pPr>
            <a:r>
              <a:rPr lang="en-US" sz="1467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Здоров’я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2984484" y="931067"/>
            <a:ext cx="4243170" cy="2412365"/>
            <a:chOff x="0" y="0"/>
            <a:chExt cx="5657561" cy="3216487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03995" cy="486988"/>
              <a:chOff x="0" y="0"/>
              <a:chExt cx="246472" cy="17049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н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532443"/>
              <a:ext cx="703995" cy="486988"/>
              <a:chOff x="0" y="0"/>
              <a:chExt cx="246472" cy="170497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н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1081707"/>
              <a:ext cx="703995" cy="486988"/>
              <a:chOff x="0" y="0"/>
              <a:chExt cx="246472" cy="17049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ь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1630971"/>
              <a:ext cx="703995" cy="486988"/>
              <a:chOff x="0" y="0"/>
              <a:chExt cx="246472" cy="17049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ф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2180235"/>
              <a:ext cx="703995" cy="486988"/>
              <a:chOff x="0" y="0"/>
              <a:chExt cx="246472" cy="17049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0" y="2729499"/>
              <a:ext cx="703995" cy="486988"/>
              <a:chOff x="0" y="0"/>
              <a:chExt cx="246472" cy="17049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825594" y="0"/>
              <a:ext cx="703995" cy="486988"/>
              <a:chOff x="0" y="0"/>
              <a:chExt cx="246472" cy="17049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і</a:t>
                </a:r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825594" y="532443"/>
              <a:ext cx="703995" cy="486988"/>
              <a:chOff x="0" y="0"/>
              <a:chExt cx="246472" cy="170497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825594" y="1081707"/>
              <a:ext cx="703995" cy="486988"/>
              <a:chOff x="0" y="0"/>
              <a:chExt cx="246472" cy="17049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е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825594" y="1630971"/>
              <a:ext cx="703995" cy="486988"/>
              <a:chOff x="0" y="0"/>
              <a:chExt cx="246472" cy="17049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п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825594" y="2180235"/>
              <a:ext cx="703995" cy="486988"/>
              <a:chOff x="0" y="0"/>
              <a:chExt cx="246472" cy="170497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і</a:t>
                </a:r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825594" y="2729499"/>
              <a:ext cx="703995" cy="486988"/>
              <a:chOff x="0" y="0"/>
              <a:chExt cx="246472" cy="170497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69" name="TextBox 69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1651188" y="0"/>
              <a:ext cx="703995" cy="486988"/>
              <a:chOff x="0" y="0"/>
              <a:chExt cx="246472" cy="170497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ч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1651188" y="532443"/>
              <a:ext cx="703995" cy="486988"/>
              <a:chOff x="0" y="0"/>
              <a:chExt cx="246472" cy="17049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с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1651188" y="1081707"/>
              <a:ext cx="703995" cy="486988"/>
              <a:chOff x="0" y="0"/>
              <a:chExt cx="246472" cy="17049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и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1651188" y="1630971"/>
              <a:ext cx="703995" cy="486988"/>
              <a:chOff x="0" y="0"/>
              <a:chExt cx="246472" cy="170497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л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651188" y="2180235"/>
              <a:ext cx="703995" cy="486988"/>
              <a:chOff x="0" y="0"/>
              <a:chExt cx="246472" cy="170497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651188" y="2729499"/>
              <a:ext cx="703995" cy="486988"/>
              <a:chOff x="0" y="0"/>
              <a:chExt cx="246472" cy="170497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87" name="TextBox 87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з</a:t>
                </a:r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>
              <a:off x="2476783" y="0"/>
              <a:ext cx="703995" cy="486988"/>
              <a:chOff x="0" y="0"/>
              <a:chExt cx="246472" cy="170497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90" name="TextBox 90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ж</a:t>
                </a:r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2476783" y="532443"/>
              <a:ext cx="703995" cy="486988"/>
              <a:chOff x="0" y="0"/>
              <a:chExt cx="246472" cy="170497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93" name="TextBox 93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н</a:t>
                </a:r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>
              <a:off x="2476783" y="1081707"/>
              <a:ext cx="703995" cy="486988"/>
              <a:chOff x="0" y="0"/>
              <a:chExt cx="246472" cy="170497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96" name="TextBox 96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м</a:t>
                </a:r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2476783" y="1630971"/>
              <a:ext cx="703995" cy="486988"/>
              <a:chOff x="0" y="0"/>
              <a:chExt cx="246472" cy="170497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і</a:t>
                </a:r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2476783" y="2180235"/>
              <a:ext cx="703995" cy="486988"/>
              <a:chOff x="0" y="0"/>
              <a:chExt cx="246472" cy="170497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02" name="TextBox 102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ц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2476783" y="2729499"/>
              <a:ext cx="703995" cy="486988"/>
              <a:chOff x="0" y="0"/>
              <a:chExt cx="246472" cy="170497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05" name="TextBox 105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ь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3302377" y="0"/>
              <a:ext cx="703995" cy="486988"/>
              <a:chOff x="0" y="0"/>
              <a:chExt cx="246472" cy="170497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08" name="TextBox 108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г</a:t>
                </a:r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3302377" y="532443"/>
              <a:ext cx="703995" cy="486988"/>
              <a:chOff x="0" y="0"/>
              <a:chExt cx="246472" cy="170497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11" name="TextBox 111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3302377" y="1081707"/>
              <a:ext cx="703995" cy="486988"/>
              <a:chOff x="0" y="0"/>
              <a:chExt cx="246472" cy="170497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р</a:t>
                </a:r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3302377" y="1630971"/>
              <a:ext cx="703995" cy="486988"/>
              <a:chOff x="0" y="0"/>
              <a:chExt cx="246472" cy="170497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17" name="TextBox 117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т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3302377" y="2180235"/>
              <a:ext cx="703995" cy="486988"/>
              <a:chOff x="0" y="0"/>
              <a:chExt cx="246472" cy="170497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20" name="TextBox 120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у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3302377" y="2729499"/>
              <a:ext cx="703995" cy="486988"/>
              <a:chOff x="0" y="0"/>
              <a:chExt cx="246472" cy="170497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23" name="TextBox 123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в</a:t>
                </a:r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4127971" y="0"/>
              <a:ext cx="703995" cy="486988"/>
              <a:chOff x="0" y="0"/>
              <a:chExt cx="246472" cy="170497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ф</a:t>
                </a:r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4127971" y="532443"/>
              <a:ext cx="703995" cy="486988"/>
              <a:chOff x="0" y="0"/>
              <a:chExt cx="246472" cy="170497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г</a:t>
                </a:r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4127971" y="1081707"/>
              <a:ext cx="703995" cy="486988"/>
              <a:chOff x="0" y="0"/>
              <a:chExt cx="246472" cy="170497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32" name="TextBox 132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к</a:t>
                </a:r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4127971" y="1630971"/>
              <a:ext cx="703995" cy="486988"/>
              <a:chOff x="0" y="0"/>
              <a:chExt cx="246472" cy="170497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35" name="TextBox 135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в</a:t>
                </a:r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4127971" y="2180235"/>
              <a:ext cx="703995" cy="486988"/>
              <a:chOff x="0" y="0"/>
              <a:chExt cx="246472" cy="170497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38" name="TextBox 138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і</a:t>
                </a:r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>
              <a:off x="4127971" y="2729499"/>
              <a:ext cx="703995" cy="486988"/>
              <a:chOff x="0" y="0"/>
              <a:chExt cx="246472" cy="170497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41" name="TextBox 141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д</a:t>
                </a:r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4953565" y="0"/>
              <a:ext cx="703995" cy="486988"/>
              <a:chOff x="0" y="0"/>
              <a:chExt cx="246472" cy="170497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44" name="TextBox 144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й</a:t>
                </a:r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4953565" y="532443"/>
              <a:ext cx="703995" cy="486988"/>
              <a:chOff x="0" y="0"/>
              <a:chExt cx="246472" cy="170497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47" name="TextBox 147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4953565" y="1081707"/>
              <a:ext cx="703995" cy="486988"/>
              <a:chOff x="0" y="0"/>
              <a:chExt cx="246472" cy="170497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50" name="TextBox 150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й</a:t>
                </a: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4953565" y="1630971"/>
              <a:ext cx="703995" cy="486988"/>
              <a:chOff x="0" y="0"/>
              <a:chExt cx="246472" cy="170497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53" name="TextBox 153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р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4953565" y="2180235"/>
              <a:ext cx="703995" cy="486988"/>
              <a:chOff x="0" y="0"/>
              <a:chExt cx="246472" cy="170497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56" name="TextBox 156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а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4953565" y="2729499"/>
              <a:ext cx="703995" cy="486988"/>
              <a:chOff x="0" y="0"/>
              <a:chExt cx="246472" cy="170497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246472" cy="170497"/>
              </a:xfrm>
              <a:custGeom>
                <a:avLst/>
                <a:gdLst/>
                <a:ahLst/>
                <a:cxnLst/>
                <a:rect l="l" t="t" r="r" b="b"/>
                <a:pathLst>
                  <a:path w="246472" h="170497">
                    <a:moveTo>
                      <a:pt x="58233" y="0"/>
                    </a:moveTo>
                    <a:lnTo>
                      <a:pt x="188239" y="0"/>
                    </a:lnTo>
                    <a:cubicBezTo>
                      <a:pt x="220400" y="0"/>
                      <a:pt x="246472" y="26072"/>
                      <a:pt x="246472" y="58233"/>
                    </a:cubicBezTo>
                    <a:lnTo>
                      <a:pt x="246472" y="112264"/>
                    </a:lnTo>
                    <a:cubicBezTo>
                      <a:pt x="246472" y="127708"/>
                      <a:pt x="240337" y="142520"/>
                      <a:pt x="229416" y="153441"/>
                    </a:cubicBezTo>
                    <a:cubicBezTo>
                      <a:pt x="218495" y="164361"/>
                      <a:pt x="203683" y="170497"/>
                      <a:pt x="188239" y="170497"/>
                    </a:cubicBezTo>
                    <a:lnTo>
                      <a:pt x="58233" y="170497"/>
                    </a:lnTo>
                    <a:cubicBezTo>
                      <a:pt x="26072" y="170497"/>
                      <a:pt x="0" y="144425"/>
                      <a:pt x="0" y="112264"/>
                    </a:cubicBezTo>
                    <a:lnTo>
                      <a:pt x="0" y="58233"/>
                    </a:lnTo>
                    <a:cubicBezTo>
                      <a:pt x="0" y="26072"/>
                      <a:pt x="26072" y="0"/>
                      <a:pt x="58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686D76"/>
                </a:solidFill>
                <a:prstDash val="solid"/>
                <a:miter/>
              </a:ln>
            </p:spPr>
          </p:sp>
          <p:sp>
            <p:nvSpPr>
              <p:cNvPr id="159" name="TextBox 159"/>
              <p:cNvSpPr txBox="1"/>
              <p:nvPr/>
            </p:nvSpPr>
            <p:spPr>
              <a:xfrm>
                <a:off x="0" y="-19050"/>
                <a:ext cx="246472" cy="189547"/>
              </a:xfrm>
              <a:prstGeom prst="rect">
                <a:avLst/>
              </a:prstGeom>
            </p:spPr>
            <p:txBody>
              <a:bodyPr lIns="52004" tIns="52004" rIns="52004" bIns="52004" rtlCol="0" anchor="ctr"/>
              <a:lstStyle/>
              <a:p>
                <a:pPr algn="ctr">
                  <a:lnSpc>
                    <a:spcPts val="1539"/>
                  </a:lnSpc>
                </a:pPr>
                <a:r>
                  <a:rPr lang="en-US" sz="1099" b="1">
                    <a:solidFill>
                      <a:srgbClr val="000000"/>
                    </a:solidFill>
                    <a:latin typeface="Lora Bold"/>
                    <a:ea typeface="Lora Bold"/>
                    <a:cs typeface="Lora Bold"/>
                    <a:sym typeface="Lora Bold"/>
                  </a:rPr>
                  <a:t>е</a:t>
                </a:r>
              </a:p>
            </p:txBody>
          </p:sp>
        </p:grpSp>
      </p:grpSp>
      <p:sp>
        <p:nvSpPr>
          <p:cNvPr id="160" name="AutoShape 160"/>
          <p:cNvSpPr/>
          <p:nvPr/>
        </p:nvSpPr>
        <p:spPr>
          <a:xfrm>
            <a:off x="388222" y="7820829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1" name="AutoShape 161"/>
          <p:cNvSpPr/>
          <p:nvPr/>
        </p:nvSpPr>
        <p:spPr>
          <a:xfrm>
            <a:off x="388222" y="8113042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2" name="AutoShape 162"/>
          <p:cNvSpPr/>
          <p:nvPr/>
        </p:nvSpPr>
        <p:spPr>
          <a:xfrm>
            <a:off x="388222" y="8405255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3" name="AutoShape 163"/>
          <p:cNvSpPr/>
          <p:nvPr/>
        </p:nvSpPr>
        <p:spPr>
          <a:xfrm>
            <a:off x="388222" y="8697469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6" name="AutoShape 166"/>
          <p:cNvSpPr/>
          <p:nvPr/>
        </p:nvSpPr>
        <p:spPr>
          <a:xfrm>
            <a:off x="1361355" y="9009036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7" name="AutoShape 167"/>
          <p:cNvSpPr/>
          <p:nvPr/>
        </p:nvSpPr>
        <p:spPr>
          <a:xfrm>
            <a:off x="1361355" y="9301249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8" name="AutoShape 168"/>
          <p:cNvSpPr/>
          <p:nvPr/>
        </p:nvSpPr>
        <p:spPr>
          <a:xfrm>
            <a:off x="1361355" y="9593463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9" name="AutoShape 169"/>
          <p:cNvSpPr/>
          <p:nvPr/>
        </p:nvSpPr>
        <p:spPr>
          <a:xfrm>
            <a:off x="1361355" y="9885676"/>
            <a:ext cx="5955000" cy="2381"/>
          </a:xfrm>
          <a:prstGeom prst="line">
            <a:avLst/>
          </a:prstGeom>
          <a:ln w="9525" cap="flat">
            <a:solidFill>
              <a:srgbClr val="7575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2" name="TextBox 172"/>
          <p:cNvSpPr txBox="1"/>
          <p:nvPr/>
        </p:nvSpPr>
        <p:spPr>
          <a:xfrm>
            <a:off x="293579" y="7102834"/>
            <a:ext cx="6902555" cy="65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4.Прочитай висловлювання й розглянь малюнки. Які фактори можуть допомагати розвивати життєстійкість і протистояти викликам. Відповідь обґрунтуй.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(4 б.)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340774" y="4993424"/>
            <a:ext cx="6975582" cy="21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3"/>
              </a:lnSpc>
            </a:pPr>
            <a:r>
              <a:rPr lang="en-US" sz="1399" b="1" spc="27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3. Запиши якості, які допомагають долати страх невизначеності:</a:t>
            </a:r>
            <a:r>
              <a:rPr lang="en-US" sz="1399" spc="27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(2 б.)</a:t>
            </a:r>
          </a:p>
        </p:txBody>
      </p:sp>
      <p:sp>
        <p:nvSpPr>
          <p:cNvPr id="174" name="AutoShape 174"/>
          <p:cNvSpPr/>
          <p:nvPr/>
        </p:nvSpPr>
        <p:spPr>
          <a:xfrm>
            <a:off x="364227" y="5454244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5" name="AutoShape 175"/>
          <p:cNvSpPr/>
          <p:nvPr/>
        </p:nvSpPr>
        <p:spPr>
          <a:xfrm>
            <a:off x="364227" y="5680590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6" name="AutoShape 176"/>
          <p:cNvSpPr/>
          <p:nvPr/>
        </p:nvSpPr>
        <p:spPr>
          <a:xfrm>
            <a:off x="364227" y="5906936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7" name="AutoShape 177"/>
          <p:cNvSpPr/>
          <p:nvPr/>
        </p:nvSpPr>
        <p:spPr>
          <a:xfrm>
            <a:off x="364227" y="6133283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8" name="AutoShape 178"/>
          <p:cNvSpPr/>
          <p:nvPr/>
        </p:nvSpPr>
        <p:spPr>
          <a:xfrm>
            <a:off x="364227" y="6359629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9" name="AutoShape 179"/>
          <p:cNvSpPr/>
          <p:nvPr/>
        </p:nvSpPr>
        <p:spPr>
          <a:xfrm>
            <a:off x="364227" y="6585975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0" name="AutoShape 180"/>
          <p:cNvSpPr/>
          <p:nvPr/>
        </p:nvSpPr>
        <p:spPr>
          <a:xfrm>
            <a:off x="364227" y="6812322"/>
            <a:ext cx="6863428" cy="0"/>
          </a:xfrm>
          <a:prstGeom prst="line">
            <a:avLst/>
          </a:prstGeom>
          <a:ln w="9525" cap="flat">
            <a:solidFill>
              <a:srgbClr val="4F4F4F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70" name="Group 170"/>
          <p:cNvGrpSpPr/>
          <p:nvPr/>
        </p:nvGrpSpPr>
        <p:grpSpPr>
          <a:xfrm>
            <a:off x="373928" y="8683862"/>
            <a:ext cx="2345246" cy="1216138"/>
            <a:chOff x="0" y="0"/>
            <a:chExt cx="1099030" cy="569907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1099030" cy="569907"/>
            </a:xfrm>
            <a:custGeom>
              <a:avLst/>
              <a:gdLst/>
              <a:ahLst/>
              <a:cxnLst/>
              <a:rect l="l" t="t" r="r" b="b"/>
              <a:pathLst>
                <a:path w="1099030" h="569907">
                  <a:moveTo>
                    <a:pt x="0" y="0"/>
                  </a:moveTo>
                  <a:lnTo>
                    <a:pt x="1099030" y="0"/>
                  </a:lnTo>
                  <a:lnTo>
                    <a:pt x="1099030" y="569907"/>
                  </a:lnTo>
                  <a:lnTo>
                    <a:pt x="0" y="569907"/>
                  </a:lnTo>
                  <a:close/>
                </a:path>
              </a:pathLst>
            </a:custGeom>
            <a:blipFill>
              <a:blip r:embed="rId8"/>
              <a:stretch>
                <a:fillRect l="-1457" r="-1457" b="-30834"/>
              </a:stretch>
            </a:blipFill>
          </p:spPr>
        </p:sp>
      </p:grpSp>
      <p:grpSp>
        <p:nvGrpSpPr>
          <p:cNvPr id="189" name="Группа 188"/>
          <p:cNvGrpSpPr/>
          <p:nvPr/>
        </p:nvGrpSpPr>
        <p:grpSpPr>
          <a:xfrm>
            <a:off x="4862004" y="7524435"/>
            <a:ext cx="2511990" cy="1173034"/>
            <a:chOff x="4862004" y="7524435"/>
            <a:chExt cx="2511990" cy="1173034"/>
          </a:xfrm>
        </p:grpSpPr>
        <p:grpSp>
          <p:nvGrpSpPr>
            <p:cNvPr id="164" name="Group 164"/>
            <p:cNvGrpSpPr/>
            <p:nvPr/>
          </p:nvGrpSpPr>
          <p:grpSpPr>
            <a:xfrm>
              <a:off x="4862004" y="7582704"/>
              <a:ext cx="2345246" cy="1114765"/>
              <a:chOff x="0" y="0"/>
              <a:chExt cx="1099030" cy="522402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099030" cy="522402"/>
              </a:xfrm>
              <a:custGeom>
                <a:avLst/>
                <a:gdLst/>
                <a:ahLst/>
                <a:cxnLst/>
                <a:rect l="l" t="t" r="r" b="b"/>
                <a:pathLst>
                  <a:path w="1099030" h="522402">
                    <a:moveTo>
                      <a:pt x="0" y="0"/>
                    </a:moveTo>
                    <a:lnTo>
                      <a:pt x="1099030" y="0"/>
                    </a:lnTo>
                    <a:lnTo>
                      <a:pt x="1099030" y="522402"/>
                    </a:lnTo>
                    <a:lnTo>
                      <a:pt x="0" y="522402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28637" b="-28637"/>
                </a:stretch>
              </a:blipFill>
            </p:spPr>
          </p:sp>
        </p:grpSp>
        <p:sp>
          <p:nvSpPr>
            <p:cNvPr id="182" name="Скругленная прямоугольная выноска 181"/>
            <p:cNvSpPr/>
            <p:nvPr/>
          </p:nvSpPr>
          <p:spPr>
            <a:xfrm>
              <a:off x="6080462" y="7524435"/>
              <a:ext cx="1293532" cy="609600"/>
            </a:xfrm>
            <a:prstGeom prst="wedgeRoundRectCallout">
              <a:avLst>
                <a:gd name="adj1" fmla="val 6592"/>
                <a:gd name="adj2" fmla="val 674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Ця хвиля накриє мене!</a:t>
              </a:r>
              <a:endPara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43363" y="8673945"/>
            <a:ext cx="2764914" cy="1216138"/>
            <a:chOff x="343363" y="8673945"/>
            <a:chExt cx="2764914" cy="1216138"/>
          </a:xfrm>
        </p:grpSpPr>
        <p:grpSp>
          <p:nvGrpSpPr>
            <p:cNvPr id="185" name="Group 170"/>
            <p:cNvGrpSpPr/>
            <p:nvPr/>
          </p:nvGrpSpPr>
          <p:grpSpPr>
            <a:xfrm>
              <a:off x="343363" y="8673945"/>
              <a:ext cx="2345246" cy="1216138"/>
              <a:chOff x="0" y="0"/>
              <a:chExt cx="1099030" cy="569907"/>
            </a:xfrm>
          </p:grpSpPr>
          <p:sp>
            <p:nvSpPr>
              <p:cNvPr id="186" name="Freeform 171"/>
              <p:cNvSpPr/>
              <p:nvPr/>
            </p:nvSpPr>
            <p:spPr>
              <a:xfrm>
                <a:off x="0" y="0"/>
                <a:ext cx="1099030" cy="569907"/>
              </a:xfrm>
              <a:custGeom>
                <a:avLst/>
                <a:gdLst/>
                <a:ahLst/>
                <a:cxnLst/>
                <a:rect l="l" t="t" r="r" b="b"/>
                <a:pathLst>
                  <a:path w="1099030" h="569907">
                    <a:moveTo>
                      <a:pt x="0" y="0"/>
                    </a:moveTo>
                    <a:lnTo>
                      <a:pt x="1099030" y="0"/>
                    </a:lnTo>
                    <a:lnTo>
                      <a:pt x="1099030" y="569907"/>
                    </a:lnTo>
                    <a:lnTo>
                      <a:pt x="0" y="569907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1457" r="-1457" b="-30834"/>
                </a:stretch>
              </a:blipFill>
            </p:spPr>
          </p:sp>
        </p:grpSp>
        <p:sp>
          <p:nvSpPr>
            <p:cNvPr id="187" name="Скругленная прямоугольная выноска 186"/>
            <p:cNvSpPr/>
            <p:nvPr/>
          </p:nvSpPr>
          <p:spPr>
            <a:xfrm>
              <a:off x="1632240" y="8682110"/>
              <a:ext cx="1476037" cy="609600"/>
            </a:xfrm>
            <a:prstGeom prst="wedgeRoundRectCallout">
              <a:avLst>
                <a:gd name="adj1" fmla="val -62454"/>
                <a:gd name="adj2" fmla="val -50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 виклик, який я приймаю! Я впораюсь!</a:t>
              </a:r>
              <a:endPara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 120"/>
          <p:cNvGrpSpPr/>
          <p:nvPr/>
        </p:nvGrpSpPr>
        <p:grpSpPr>
          <a:xfrm>
            <a:off x="-281939" y="175851"/>
            <a:ext cx="8043605" cy="10353949"/>
            <a:chOff x="-281939" y="175851"/>
            <a:chExt cx="8043605" cy="10353949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175851"/>
              <a:ext cx="1534420" cy="526521"/>
              <a:chOff x="0" y="0"/>
              <a:chExt cx="549901" cy="1886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49901" cy="188693"/>
              </a:xfrm>
              <a:custGeom>
                <a:avLst/>
                <a:gdLst/>
                <a:ahLst/>
                <a:cxnLst/>
                <a:rect l="l" t="t" r="r" b="b"/>
                <a:pathLst>
                  <a:path w="549901" h="188693">
                    <a:moveTo>
                      <a:pt x="0" y="0"/>
                    </a:moveTo>
                    <a:lnTo>
                      <a:pt x="549901" y="0"/>
                    </a:lnTo>
                    <a:lnTo>
                      <a:pt x="549901" y="188693"/>
                    </a:lnTo>
                    <a:lnTo>
                      <a:pt x="0" y="188693"/>
                    </a:lnTo>
                    <a:close/>
                  </a:path>
                </a:pathLst>
              </a:custGeom>
              <a:solidFill>
                <a:srgbClr val="70C4E9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0"/>
                <a:ext cx="549901" cy="1886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9"/>
                  </a:lnSpc>
                </a:pPr>
                <a:endParaRPr/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1611203" y="445885"/>
              <a:ext cx="5949034" cy="33999"/>
            </a:xfrm>
            <a:prstGeom prst="line">
              <a:avLst/>
            </a:prstGeom>
            <a:ln w="19050" cap="flat">
              <a:gradFill>
                <a:gsLst>
                  <a:gs pos="0">
                    <a:srgbClr val="000000">
                      <a:alpha val="41000"/>
                    </a:srgbClr>
                  </a:gs>
                  <a:gs pos="100000">
                    <a:srgbClr val="3533CD">
                      <a:alpha val="41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288262" y="832283"/>
              <a:ext cx="6983476" cy="48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1. Пригадай три складові особистого добробуту, впиши потрібні слова. Обведи  ті з них, на які матимуть уплив умови невизначеності.</a:t>
              </a:r>
              <a:r>
                <a:rPr lang="en-US" sz="1400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 (2 б.)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21706" y="263443"/>
              <a:ext cx="5961796" cy="192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4"/>
                </a:lnSpc>
              </a:pPr>
              <a:r>
                <a:rPr lang="en-US" sz="1067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Здоров’я, безпека та добробут. Інтегрований курс. </a:t>
              </a:r>
              <a:r>
                <a:rPr lang="uk-UA" sz="1067" i="1" smtClean="0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8</a:t>
              </a:r>
              <a:r>
                <a:rPr lang="en-US" sz="1067" i="1" smtClean="0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 </a:t>
              </a:r>
              <a:r>
                <a:rPr lang="en-US" sz="1067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клас.  О. Шиян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6538" y="1793655"/>
              <a:ext cx="6843685" cy="51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8"/>
                </a:lnSpc>
              </a:pPr>
              <a:r>
                <a:rPr lang="en-US" sz="1299" spc="-84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Прагнення ... ...............................................життям ..... ..........................................................................про фізичне, психічне та соціальне здоров’я прийняття ... .........................................................способу життя.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88262" y="1398898"/>
              <a:ext cx="6843685" cy="252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18"/>
                </a:lnSpc>
              </a:pPr>
              <a:r>
                <a:rPr lang="en-US" sz="1299" b="1" spc="-84">
                  <a:solidFill>
                    <a:srgbClr val="1118C4"/>
                  </a:solidFill>
                  <a:latin typeface="Lora Bold"/>
                  <a:ea typeface="Lora Bold"/>
                  <a:cs typeface="Lora Bold"/>
                  <a:sym typeface="Lora Bold"/>
                </a:rPr>
                <a:t>Довідка: </a:t>
              </a:r>
              <a:r>
                <a:rPr lang="en-US" sz="1299" spc="-84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керування, задоволення, турбота, знання, сталого, здорового.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8137" y="196415"/>
              <a:ext cx="1223568" cy="496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467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ГР3.</a:t>
              </a:r>
            </a:p>
            <a:p>
              <a:pPr algn="ctr">
                <a:lnSpc>
                  <a:spcPts val="2054"/>
                </a:lnSpc>
                <a:spcBef>
                  <a:spcPct val="0"/>
                </a:spcBef>
              </a:pPr>
              <a:r>
                <a:rPr lang="en-US" sz="1467" b="1">
                  <a:solidFill>
                    <a:srgbClr val="000000"/>
                  </a:solidFill>
                  <a:latin typeface="Libra Serif Modern Bold"/>
                  <a:ea typeface="Libra Serif Modern Bold"/>
                  <a:cs typeface="Libra Serif Modern Bold"/>
                  <a:sym typeface="Libra Serif Modern Bold"/>
                </a:rPr>
                <a:t>Добробут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-281939" y="10124515"/>
              <a:ext cx="8043605" cy="0"/>
            </a:xfrm>
            <a:prstGeom prst="line">
              <a:avLst/>
            </a:prstGeom>
            <a:ln w="19050" cap="rnd">
              <a:solidFill>
                <a:srgbClr val="4F4F4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Freeform 12"/>
            <p:cNvSpPr/>
            <p:nvPr/>
          </p:nvSpPr>
          <p:spPr>
            <a:xfrm rot="703001">
              <a:off x="861568" y="10194387"/>
              <a:ext cx="386829" cy="335413"/>
            </a:xfrm>
            <a:custGeom>
              <a:avLst/>
              <a:gdLst/>
              <a:ahLst/>
              <a:cxnLst/>
              <a:rect l="l" t="t" r="r" b="b"/>
              <a:pathLst>
                <a:path w="386829" h="335413">
                  <a:moveTo>
                    <a:pt x="0" y="0"/>
                  </a:moveTo>
                  <a:lnTo>
                    <a:pt x="386829" y="0"/>
                  </a:lnTo>
                  <a:lnTo>
                    <a:pt x="386829" y="335413"/>
                  </a:lnTo>
                  <a:lnTo>
                    <a:pt x="0" y="33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703001">
              <a:off x="2906800" y="10194387"/>
              <a:ext cx="386829" cy="335413"/>
            </a:xfrm>
            <a:custGeom>
              <a:avLst/>
              <a:gdLst/>
              <a:ahLst/>
              <a:cxnLst/>
              <a:rect l="l" t="t" r="r" b="b"/>
              <a:pathLst>
                <a:path w="386829" h="335413">
                  <a:moveTo>
                    <a:pt x="0" y="0"/>
                  </a:moveTo>
                  <a:lnTo>
                    <a:pt x="386829" y="0"/>
                  </a:lnTo>
                  <a:lnTo>
                    <a:pt x="386829" y="335413"/>
                  </a:lnTo>
                  <a:lnTo>
                    <a:pt x="0" y="33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703001">
              <a:off x="4998886" y="10194387"/>
              <a:ext cx="386829" cy="335413"/>
            </a:xfrm>
            <a:custGeom>
              <a:avLst/>
              <a:gdLst/>
              <a:ahLst/>
              <a:cxnLst/>
              <a:rect l="l" t="t" r="r" b="b"/>
              <a:pathLst>
                <a:path w="386829" h="335413">
                  <a:moveTo>
                    <a:pt x="0" y="0"/>
                  </a:moveTo>
                  <a:lnTo>
                    <a:pt x="386829" y="0"/>
                  </a:lnTo>
                  <a:lnTo>
                    <a:pt x="386829" y="335413"/>
                  </a:lnTo>
                  <a:lnTo>
                    <a:pt x="0" y="33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320168" y="10194835"/>
              <a:ext cx="1143845" cy="33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86"/>
                </a:lnSpc>
              </a:pPr>
              <a:r>
                <a:rPr lang="en-US" sz="1100" i="1" spc="22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- мені це легко вдається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365400" y="10194835"/>
              <a:ext cx="1190700" cy="33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86"/>
                </a:lnSpc>
              </a:pPr>
              <a:r>
                <a:rPr lang="en-US" sz="1100" i="1" spc="22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- ще варто попрацювати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457486" y="10194835"/>
              <a:ext cx="1190700" cy="33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86"/>
                </a:lnSpc>
              </a:pPr>
              <a:r>
                <a:rPr lang="en-US" sz="1100" i="1" spc="22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- завдання були складними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88262" y="2490995"/>
              <a:ext cx="691358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2. Які ключові аспекти  включає в себе добробут: </a:t>
              </a:r>
              <a:r>
                <a:rPr lang="en-US" sz="1400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 (2 б.)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320190" y="2903524"/>
              <a:ext cx="217596" cy="21759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20190" y="3302094"/>
              <a:ext cx="217596" cy="21759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561598" y="2908286"/>
              <a:ext cx="2997481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а) створення нормальних умов життєдіяльності населення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031026" y="3322052"/>
              <a:ext cx="2986712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г) людина — активний </a:t>
              </a:r>
            </a:p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член суспільства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042220" y="2890775"/>
              <a:ext cx="3229518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в) повна незалежність людини від будь-кого або будь-чого в діях, вчинках та думках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61598" y="3341102"/>
              <a:ext cx="2982441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б) трудовий соціальний захист громадян / громадянок 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3680081" y="2903524"/>
              <a:ext cx="217596" cy="21759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680081" y="3302094"/>
              <a:ext cx="217596" cy="217596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88262" y="3802493"/>
              <a:ext cx="691358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3. Суспільні цінності — це:  </a:t>
              </a:r>
              <a:r>
                <a:rPr lang="en-US" sz="1400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(2 б.)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281815" y="4274982"/>
              <a:ext cx="217596" cy="217596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81815" y="4673553"/>
              <a:ext cx="217596" cy="217596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3753458" y="4274982"/>
              <a:ext cx="217596" cy="217596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3753458" y="4673553"/>
              <a:ext cx="217596" cy="217596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61598" y="4279745"/>
              <a:ext cx="2997481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а) явища або предмети, що є значущими для суспільства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018678" y="4683078"/>
              <a:ext cx="2986712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г) здобутки та досягнення народу певної держави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042220" y="4262233"/>
              <a:ext cx="3229518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в) ідеали й переконання, інтереси, прагнення, що є значущими для суспільства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61598" y="4683986"/>
              <a:ext cx="2982441" cy="48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б) матеріальні блага, гроші, коштовності, за кількістю яких суспільство визначає багатство людини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06643" y="5335877"/>
              <a:ext cx="6913580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4. Середовище добробуту — це:  </a:t>
              </a:r>
              <a:r>
                <a:rPr lang="en-US" sz="1400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(2 б.)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268471" y="5741691"/>
              <a:ext cx="217596" cy="217596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68471" y="6149368"/>
              <a:ext cx="217596" cy="217596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3740114" y="5741691"/>
              <a:ext cx="217596" cy="217596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3740114" y="6149368"/>
              <a:ext cx="217596" cy="217596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575"/>
                </a:solidFill>
                <a:prstDash val="solid"/>
                <a:miter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561598" y="5793171"/>
              <a:ext cx="2997481" cy="166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а) середовище навколо певної організації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4005335" y="6158893"/>
              <a:ext cx="2986712" cy="166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г) усі відповіді, зазначені в пунктах А, Б, В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50482" y="6158893"/>
              <a:ext cx="3229518" cy="651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б) комплекс умов, чинників, обставин, наявних усередині певної організації, що сприяють досягненню добробуту для групи людей, які складають цю організацію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018678" y="5751216"/>
              <a:ext cx="2982441" cy="328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32"/>
                </a:lnSpc>
              </a:pPr>
              <a:r>
                <a:rPr lang="en-US" sz="1200" spc="-78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в) середовище організації, де люди спільно працюють для досягнення певної мети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334748" y="7114779"/>
              <a:ext cx="1928236" cy="1974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5. Створіть мапу думок які відображають асоціації,  поєднання ідей, понять, образів, що виникають стосовно поняття «успіх» </a:t>
              </a:r>
              <a:r>
                <a:rPr lang="en-US" sz="1400" i="1">
                  <a:solidFill>
                    <a:srgbClr val="000000"/>
                  </a:solidFill>
                  <a:latin typeface="Lora Italics"/>
                  <a:ea typeface="Lora Italics"/>
                  <a:cs typeface="Lora Italics"/>
                  <a:sym typeface="Lora Italics"/>
                </a:rPr>
                <a:t>(4 б.)</a:t>
              </a:r>
            </a:p>
          </p:txBody>
        </p:sp>
        <p:sp>
          <p:nvSpPr>
            <p:cNvPr id="70" name="Freeform 70"/>
            <p:cNvSpPr/>
            <p:nvPr/>
          </p:nvSpPr>
          <p:spPr>
            <a:xfrm rot="2895367" flipH="1">
              <a:off x="3245664" y="7522852"/>
              <a:ext cx="389352" cy="117779"/>
            </a:xfrm>
            <a:custGeom>
              <a:avLst/>
              <a:gdLst/>
              <a:ahLst/>
              <a:cxnLst/>
              <a:rect l="l" t="t" r="r" b="b"/>
              <a:pathLst>
                <a:path w="389352" h="117779">
                  <a:moveTo>
                    <a:pt x="389352" y="0"/>
                  </a:moveTo>
                  <a:lnTo>
                    <a:pt x="0" y="0"/>
                  </a:lnTo>
                  <a:lnTo>
                    <a:pt x="0" y="117778"/>
                  </a:lnTo>
                  <a:lnTo>
                    <a:pt x="389352" y="117778"/>
                  </a:lnTo>
                  <a:lnTo>
                    <a:pt x="38935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Freeform 71"/>
            <p:cNvSpPr/>
            <p:nvPr/>
          </p:nvSpPr>
          <p:spPr>
            <a:xfrm>
              <a:off x="3320056" y="7628738"/>
              <a:ext cx="1011315" cy="253748"/>
            </a:xfrm>
            <a:custGeom>
              <a:avLst/>
              <a:gdLst/>
              <a:ahLst/>
              <a:cxnLst/>
              <a:rect l="l" t="t" r="r" b="b"/>
              <a:pathLst>
                <a:path w="1011315" h="253748">
                  <a:moveTo>
                    <a:pt x="0" y="0"/>
                  </a:moveTo>
                  <a:lnTo>
                    <a:pt x="1011315" y="0"/>
                  </a:lnTo>
                  <a:lnTo>
                    <a:pt x="1011315" y="253748"/>
                  </a:lnTo>
                  <a:lnTo>
                    <a:pt x="0" y="253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Freeform 72"/>
            <p:cNvSpPr/>
            <p:nvPr/>
          </p:nvSpPr>
          <p:spPr>
            <a:xfrm rot="318880">
              <a:off x="3233651" y="8251377"/>
              <a:ext cx="1097271" cy="253370"/>
            </a:xfrm>
            <a:custGeom>
              <a:avLst/>
              <a:gdLst/>
              <a:ahLst/>
              <a:cxnLst/>
              <a:rect l="l" t="t" r="r" b="b"/>
              <a:pathLst>
                <a:path w="1097271" h="253370">
                  <a:moveTo>
                    <a:pt x="0" y="0"/>
                  </a:moveTo>
                  <a:lnTo>
                    <a:pt x="1097271" y="0"/>
                  </a:lnTo>
                  <a:lnTo>
                    <a:pt x="1097271" y="253369"/>
                  </a:lnTo>
                  <a:lnTo>
                    <a:pt x="0" y="253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 rot="-10396700">
              <a:off x="3214080" y="8892413"/>
              <a:ext cx="1001981" cy="251406"/>
            </a:xfrm>
            <a:custGeom>
              <a:avLst/>
              <a:gdLst/>
              <a:ahLst/>
              <a:cxnLst/>
              <a:rect l="l" t="t" r="r" b="b"/>
              <a:pathLst>
                <a:path w="1001981" h="251406">
                  <a:moveTo>
                    <a:pt x="0" y="0"/>
                  </a:moveTo>
                  <a:lnTo>
                    <a:pt x="1001981" y="0"/>
                  </a:lnTo>
                  <a:lnTo>
                    <a:pt x="1001981" y="251406"/>
                  </a:lnTo>
                  <a:lnTo>
                    <a:pt x="0" y="251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74"/>
            <p:cNvSpPr/>
            <p:nvPr/>
          </p:nvSpPr>
          <p:spPr>
            <a:xfrm>
              <a:off x="5845170" y="8218188"/>
              <a:ext cx="637175" cy="159873"/>
            </a:xfrm>
            <a:custGeom>
              <a:avLst/>
              <a:gdLst/>
              <a:ahLst/>
              <a:cxnLst/>
              <a:rect l="l" t="t" r="r" b="b"/>
              <a:pathLst>
                <a:path w="637175" h="159873">
                  <a:moveTo>
                    <a:pt x="0" y="0"/>
                  </a:moveTo>
                  <a:lnTo>
                    <a:pt x="637175" y="0"/>
                  </a:lnTo>
                  <a:lnTo>
                    <a:pt x="637175" y="159873"/>
                  </a:lnTo>
                  <a:lnTo>
                    <a:pt x="0" y="159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75"/>
            <p:cNvSpPr/>
            <p:nvPr/>
          </p:nvSpPr>
          <p:spPr>
            <a:xfrm rot="314324">
              <a:off x="5729370" y="7811968"/>
              <a:ext cx="786922" cy="181707"/>
            </a:xfrm>
            <a:custGeom>
              <a:avLst/>
              <a:gdLst/>
              <a:ahLst/>
              <a:cxnLst/>
              <a:rect l="l" t="t" r="r" b="b"/>
              <a:pathLst>
                <a:path w="786922" h="181707">
                  <a:moveTo>
                    <a:pt x="0" y="0"/>
                  </a:moveTo>
                  <a:lnTo>
                    <a:pt x="786921" y="0"/>
                  </a:lnTo>
                  <a:lnTo>
                    <a:pt x="786921" y="181707"/>
                  </a:lnTo>
                  <a:lnTo>
                    <a:pt x="0" y="181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Freeform 76"/>
            <p:cNvSpPr/>
            <p:nvPr/>
          </p:nvSpPr>
          <p:spPr>
            <a:xfrm>
              <a:off x="5500817" y="8271471"/>
              <a:ext cx="400624" cy="119459"/>
            </a:xfrm>
            <a:custGeom>
              <a:avLst/>
              <a:gdLst/>
              <a:ahLst/>
              <a:cxnLst/>
              <a:rect l="l" t="t" r="r" b="b"/>
              <a:pathLst>
                <a:path w="400624" h="119459">
                  <a:moveTo>
                    <a:pt x="0" y="0"/>
                  </a:moveTo>
                  <a:lnTo>
                    <a:pt x="400624" y="0"/>
                  </a:lnTo>
                  <a:lnTo>
                    <a:pt x="400624" y="119459"/>
                  </a:lnTo>
                  <a:lnTo>
                    <a:pt x="0" y="11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Freeform 77"/>
            <p:cNvSpPr/>
            <p:nvPr/>
          </p:nvSpPr>
          <p:spPr>
            <a:xfrm rot="-1389881">
              <a:off x="6476529" y="8160292"/>
              <a:ext cx="303157" cy="91705"/>
            </a:xfrm>
            <a:custGeom>
              <a:avLst/>
              <a:gdLst/>
              <a:ahLst/>
              <a:cxnLst/>
              <a:rect l="l" t="t" r="r" b="b"/>
              <a:pathLst>
                <a:path w="303157" h="91705">
                  <a:moveTo>
                    <a:pt x="0" y="0"/>
                  </a:moveTo>
                  <a:lnTo>
                    <a:pt x="303157" y="0"/>
                  </a:lnTo>
                  <a:lnTo>
                    <a:pt x="303157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 rot="1453583">
              <a:off x="6456306" y="8379335"/>
              <a:ext cx="303157" cy="91705"/>
            </a:xfrm>
            <a:custGeom>
              <a:avLst/>
              <a:gdLst/>
              <a:ahLst/>
              <a:cxnLst/>
              <a:rect l="l" t="t" r="r" b="b"/>
              <a:pathLst>
                <a:path w="303157" h="91705">
                  <a:moveTo>
                    <a:pt x="0" y="0"/>
                  </a:moveTo>
                  <a:lnTo>
                    <a:pt x="303157" y="0"/>
                  </a:lnTo>
                  <a:lnTo>
                    <a:pt x="303157" y="91706"/>
                  </a:lnTo>
                  <a:lnTo>
                    <a:pt x="0" y="91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Freeform 79"/>
            <p:cNvSpPr/>
            <p:nvPr/>
          </p:nvSpPr>
          <p:spPr>
            <a:xfrm>
              <a:off x="6462473" y="8287645"/>
              <a:ext cx="303157" cy="91705"/>
            </a:xfrm>
            <a:custGeom>
              <a:avLst/>
              <a:gdLst/>
              <a:ahLst/>
              <a:cxnLst/>
              <a:rect l="l" t="t" r="r" b="b"/>
              <a:pathLst>
                <a:path w="303157" h="91705">
                  <a:moveTo>
                    <a:pt x="0" y="0"/>
                  </a:moveTo>
                  <a:lnTo>
                    <a:pt x="303158" y="0"/>
                  </a:lnTo>
                  <a:lnTo>
                    <a:pt x="303158" y="91705"/>
                  </a:lnTo>
                  <a:lnTo>
                    <a:pt x="0" y="91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80"/>
            <p:cNvSpPr/>
            <p:nvPr/>
          </p:nvSpPr>
          <p:spPr>
            <a:xfrm rot="1509297">
              <a:off x="6676775" y="8926975"/>
              <a:ext cx="242988" cy="73504"/>
            </a:xfrm>
            <a:custGeom>
              <a:avLst/>
              <a:gdLst/>
              <a:ahLst/>
              <a:cxnLst/>
              <a:rect l="l" t="t" r="r" b="b"/>
              <a:pathLst>
                <a:path w="242988" h="73504">
                  <a:moveTo>
                    <a:pt x="0" y="0"/>
                  </a:moveTo>
                  <a:lnTo>
                    <a:pt x="242989" y="0"/>
                  </a:lnTo>
                  <a:lnTo>
                    <a:pt x="242989" y="73504"/>
                  </a:lnTo>
                  <a:lnTo>
                    <a:pt x="0" y="7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Freeform 81"/>
            <p:cNvSpPr/>
            <p:nvPr/>
          </p:nvSpPr>
          <p:spPr>
            <a:xfrm rot="-1770779" flipH="1">
              <a:off x="5791419" y="9066601"/>
              <a:ext cx="448518" cy="135677"/>
            </a:xfrm>
            <a:custGeom>
              <a:avLst/>
              <a:gdLst/>
              <a:ahLst/>
              <a:cxnLst/>
              <a:rect l="l" t="t" r="r" b="b"/>
              <a:pathLst>
                <a:path w="448518" h="135677">
                  <a:moveTo>
                    <a:pt x="448518" y="0"/>
                  </a:moveTo>
                  <a:lnTo>
                    <a:pt x="0" y="0"/>
                  </a:lnTo>
                  <a:lnTo>
                    <a:pt x="0" y="135677"/>
                  </a:lnTo>
                  <a:lnTo>
                    <a:pt x="448518" y="135677"/>
                  </a:lnTo>
                  <a:lnTo>
                    <a:pt x="44851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Freeform 82"/>
            <p:cNvSpPr/>
            <p:nvPr/>
          </p:nvSpPr>
          <p:spPr>
            <a:xfrm rot="478303" flipH="1">
              <a:off x="2985590" y="7712048"/>
              <a:ext cx="389352" cy="117779"/>
            </a:xfrm>
            <a:custGeom>
              <a:avLst/>
              <a:gdLst/>
              <a:ahLst/>
              <a:cxnLst/>
              <a:rect l="l" t="t" r="r" b="b"/>
              <a:pathLst>
                <a:path w="389352" h="117779">
                  <a:moveTo>
                    <a:pt x="389352" y="0"/>
                  </a:moveTo>
                  <a:lnTo>
                    <a:pt x="0" y="0"/>
                  </a:lnTo>
                  <a:lnTo>
                    <a:pt x="0" y="117779"/>
                  </a:lnTo>
                  <a:lnTo>
                    <a:pt x="389352" y="117779"/>
                  </a:lnTo>
                  <a:lnTo>
                    <a:pt x="38935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 rot="1453583" flipH="1">
              <a:off x="3155581" y="7603144"/>
              <a:ext cx="389352" cy="117779"/>
            </a:xfrm>
            <a:custGeom>
              <a:avLst/>
              <a:gdLst/>
              <a:ahLst/>
              <a:cxnLst/>
              <a:rect l="l" t="t" r="r" b="b"/>
              <a:pathLst>
                <a:path w="389352" h="117779">
                  <a:moveTo>
                    <a:pt x="389351" y="0"/>
                  </a:moveTo>
                  <a:lnTo>
                    <a:pt x="0" y="0"/>
                  </a:lnTo>
                  <a:lnTo>
                    <a:pt x="0" y="117779"/>
                  </a:lnTo>
                  <a:lnTo>
                    <a:pt x="389351" y="117779"/>
                  </a:lnTo>
                  <a:lnTo>
                    <a:pt x="38935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Freeform 84"/>
            <p:cNvSpPr/>
            <p:nvPr/>
          </p:nvSpPr>
          <p:spPr>
            <a:xfrm rot="-1389881" flipH="1">
              <a:off x="2827397" y="8490736"/>
              <a:ext cx="389407" cy="117796"/>
            </a:xfrm>
            <a:custGeom>
              <a:avLst/>
              <a:gdLst/>
              <a:ahLst/>
              <a:cxnLst/>
              <a:rect l="l" t="t" r="r" b="b"/>
              <a:pathLst>
                <a:path w="389407" h="117796">
                  <a:moveTo>
                    <a:pt x="389407" y="0"/>
                  </a:moveTo>
                  <a:lnTo>
                    <a:pt x="0" y="0"/>
                  </a:lnTo>
                  <a:lnTo>
                    <a:pt x="0" y="117796"/>
                  </a:lnTo>
                  <a:lnTo>
                    <a:pt x="389407" y="117796"/>
                  </a:lnTo>
                  <a:lnTo>
                    <a:pt x="38940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Freeform 85"/>
            <p:cNvSpPr/>
            <p:nvPr/>
          </p:nvSpPr>
          <p:spPr>
            <a:xfrm rot="-910765" flipH="1">
              <a:off x="4104857" y="8174743"/>
              <a:ext cx="400624" cy="119459"/>
            </a:xfrm>
            <a:custGeom>
              <a:avLst/>
              <a:gdLst/>
              <a:ahLst/>
              <a:cxnLst/>
              <a:rect l="l" t="t" r="r" b="b"/>
              <a:pathLst>
                <a:path w="400624" h="119459">
                  <a:moveTo>
                    <a:pt x="400624" y="0"/>
                  </a:moveTo>
                  <a:lnTo>
                    <a:pt x="0" y="0"/>
                  </a:lnTo>
                  <a:lnTo>
                    <a:pt x="0" y="119459"/>
                  </a:lnTo>
                  <a:lnTo>
                    <a:pt x="400624" y="119459"/>
                  </a:lnTo>
                  <a:lnTo>
                    <a:pt x="400624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86"/>
            <p:cNvSpPr/>
            <p:nvPr/>
          </p:nvSpPr>
          <p:spPr>
            <a:xfrm rot="1453583" flipH="1">
              <a:off x="2826946" y="8177964"/>
              <a:ext cx="389407" cy="117796"/>
            </a:xfrm>
            <a:custGeom>
              <a:avLst/>
              <a:gdLst/>
              <a:ahLst/>
              <a:cxnLst/>
              <a:rect l="l" t="t" r="r" b="b"/>
              <a:pathLst>
                <a:path w="389407" h="117796">
                  <a:moveTo>
                    <a:pt x="389407" y="0"/>
                  </a:moveTo>
                  <a:lnTo>
                    <a:pt x="0" y="0"/>
                  </a:lnTo>
                  <a:lnTo>
                    <a:pt x="0" y="117795"/>
                  </a:lnTo>
                  <a:lnTo>
                    <a:pt x="389407" y="117795"/>
                  </a:lnTo>
                  <a:lnTo>
                    <a:pt x="38940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87"/>
            <p:cNvSpPr/>
            <p:nvPr/>
          </p:nvSpPr>
          <p:spPr>
            <a:xfrm flipH="1">
              <a:off x="2834868" y="8332033"/>
              <a:ext cx="389407" cy="117796"/>
            </a:xfrm>
            <a:custGeom>
              <a:avLst/>
              <a:gdLst/>
              <a:ahLst/>
              <a:cxnLst/>
              <a:rect l="l" t="t" r="r" b="b"/>
              <a:pathLst>
                <a:path w="389407" h="117796">
                  <a:moveTo>
                    <a:pt x="389408" y="0"/>
                  </a:moveTo>
                  <a:lnTo>
                    <a:pt x="0" y="0"/>
                  </a:lnTo>
                  <a:lnTo>
                    <a:pt x="0" y="117795"/>
                  </a:lnTo>
                  <a:lnTo>
                    <a:pt x="389408" y="117795"/>
                  </a:lnTo>
                  <a:lnTo>
                    <a:pt x="38940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88"/>
            <p:cNvSpPr/>
            <p:nvPr/>
          </p:nvSpPr>
          <p:spPr>
            <a:xfrm rot="-1770779" flipH="1">
              <a:off x="2955998" y="9168621"/>
              <a:ext cx="407634" cy="123309"/>
            </a:xfrm>
            <a:custGeom>
              <a:avLst/>
              <a:gdLst/>
              <a:ahLst/>
              <a:cxnLst/>
              <a:rect l="l" t="t" r="r" b="b"/>
              <a:pathLst>
                <a:path w="407634" h="123309">
                  <a:moveTo>
                    <a:pt x="407634" y="0"/>
                  </a:moveTo>
                  <a:lnTo>
                    <a:pt x="0" y="0"/>
                  </a:lnTo>
                  <a:lnTo>
                    <a:pt x="0" y="123309"/>
                  </a:lnTo>
                  <a:lnTo>
                    <a:pt x="407634" y="123309"/>
                  </a:lnTo>
                  <a:lnTo>
                    <a:pt x="40763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89"/>
            <p:cNvSpPr/>
            <p:nvPr/>
          </p:nvSpPr>
          <p:spPr>
            <a:xfrm rot="5400000">
              <a:off x="3388050" y="9211207"/>
              <a:ext cx="241943" cy="123309"/>
            </a:xfrm>
            <a:custGeom>
              <a:avLst/>
              <a:gdLst/>
              <a:ahLst/>
              <a:cxnLst/>
              <a:rect l="l" t="t" r="r" b="b"/>
              <a:pathLst>
                <a:path w="241943" h="123309">
                  <a:moveTo>
                    <a:pt x="0" y="0"/>
                  </a:moveTo>
                  <a:lnTo>
                    <a:pt x="241943" y="0"/>
                  </a:lnTo>
                  <a:lnTo>
                    <a:pt x="241943" y="123309"/>
                  </a:lnTo>
                  <a:lnTo>
                    <a:pt x="0" y="123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 rot="-1389881">
              <a:off x="6435557" y="7735954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0" y="0"/>
                  </a:moveTo>
                  <a:lnTo>
                    <a:pt x="331875" y="0"/>
                  </a:lnTo>
                  <a:lnTo>
                    <a:pt x="331875" y="100392"/>
                  </a:lnTo>
                  <a:lnTo>
                    <a:pt x="0" y="100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91"/>
            <p:cNvSpPr/>
            <p:nvPr/>
          </p:nvSpPr>
          <p:spPr>
            <a:xfrm rot="1453583">
              <a:off x="6435173" y="7927844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0" y="0"/>
                  </a:moveTo>
                  <a:lnTo>
                    <a:pt x="331875" y="0"/>
                  </a:lnTo>
                  <a:lnTo>
                    <a:pt x="331875" y="100392"/>
                  </a:lnTo>
                  <a:lnTo>
                    <a:pt x="0" y="100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92"/>
            <p:cNvSpPr/>
            <p:nvPr/>
          </p:nvSpPr>
          <p:spPr>
            <a:xfrm>
              <a:off x="6441924" y="7827468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0" y="0"/>
                  </a:moveTo>
                  <a:lnTo>
                    <a:pt x="331875" y="0"/>
                  </a:lnTo>
                  <a:lnTo>
                    <a:pt x="331875" y="100392"/>
                  </a:lnTo>
                  <a:lnTo>
                    <a:pt x="0" y="100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93"/>
            <p:cNvSpPr/>
            <p:nvPr/>
          </p:nvSpPr>
          <p:spPr>
            <a:xfrm>
              <a:off x="5215777" y="8287645"/>
              <a:ext cx="498476" cy="651216"/>
            </a:xfrm>
            <a:custGeom>
              <a:avLst/>
              <a:gdLst/>
              <a:ahLst/>
              <a:cxnLst/>
              <a:rect l="l" t="t" r="r" b="b"/>
              <a:pathLst>
                <a:path w="498476" h="651216">
                  <a:moveTo>
                    <a:pt x="0" y="0"/>
                  </a:moveTo>
                  <a:lnTo>
                    <a:pt x="498476" y="0"/>
                  </a:lnTo>
                  <a:lnTo>
                    <a:pt x="498476" y="651216"/>
                  </a:lnTo>
                  <a:lnTo>
                    <a:pt x="0" y="651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Freeform 94"/>
            <p:cNvSpPr/>
            <p:nvPr/>
          </p:nvSpPr>
          <p:spPr>
            <a:xfrm rot="-10800000">
              <a:off x="4647464" y="7484045"/>
              <a:ext cx="362992" cy="474217"/>
            </a:xfrm>
            <a:custGeom>
              <a:avLst/>
              <a:gdLst/>
              <a:ahLst/>
              <a:cxnLst/>
              <a:rect l="l" t="t" r="r" b="b"/>
              <a:pathLst>
                <a:path w="362992" h="474217">
                  <a:moveTo>
                    <a:pt x="0" y="0"/>
                  </a:moveTo>
                  <a:lnTo>
                    <a:pt x="362991" y="0"/>
                  </a:lnTo>
                  <a:lnTo>
                    <a:pt x="362991" y="474217"/>
                  </a:lnTo>
                  <a:lnTo>
                    <a:pt x="0" y="474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95"/>
            <p:cNvSpPr/>
            <p:nvPr/>
          </p:nvSpPr>
          <p:spPr>
            <a:xfrm rot="-10800000">
              <a:off x="4300881" y="7744343"/>
              <a:ext cx="498476" cy="651216"/>
            </a:xfrm>
            <a:custGeom>
              <a:avLst/>
              <a:gdLst/>
              <a:ahLst/>
              <a:cxnLst/>
              <a:rect l="l" t="t" r="r" b="b"/>
              <a:pathLst>
                <a:path w="498476" h="651216">
                  <a:moveTo>
                    <a:pt x="0" y="0"/>
                  </a:moveTo>
                  <a:lnTo>
                    <a:pt x="498477" y="0"/>
                  </a:lnTo>
                  <a:lnTo>
                    <a:pt x="498477" y="651216"/>
                  </a:lnTo>
                  <a:lnTo>
                    <a:pt x="0" y="651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96"/>
            <p:cNvSpPr/>
            <p:nvPr/>
          </p:nvSpPr>
          <p:spPr>
            <a:xfrm rot="-10800000" flipH="1">
              <a:off x="5169380" y="7528042"/>
              <a:ext cx="295635" cy="386222"/>
            </a:xfrm>
            <a:custGeom>
              <a:avLst/>
              <a:gdLst/>
              <a:ahLst/>
              <a:cxnLst/>
              <a:rect l="l" t="t" r="r" b="b"/>
              <a:pathLst>
                <a:path w="295635" h="386222">
                  <a:moveTo>
                    <a:pt x="295635" y="0"/>
                  </a:moveTo>
                  <a:lnTo>
                    <a:pt x="0" y="0"/>
                  </a:lnTo>
                  <a:lnTo>
                    <a:pt x="0" y="386222"/>
                  </a:lnTo>
                  <a:lnTo>
                    <a:pt x="295635" y="386222"/>
                  </a:lnTo>
                  <a:lnTo>
                    <a:pt x="295635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 rot="-10800000" flipH="1">
              <a:off x="5319436" y="7795620"/>
              <a:ext cx="498476" cy="651216"/>
            </a:xfrm>
            <a:custGeom>
              <a:avLst/>
              <a:gdLst/>
              <a:ahLst/>
              <a:cxnLst/>
              <a:rect l="l" t="t" r="r" b="b"/>
              <a:pathLst>
                <a:path w="498476" h="651216">
                  <a:moveTo>
                    <a:pt x="498477" y="0"/>
                  </a:moveTo>
                  <a:lnTo>
                    <a:pt x="0" y="0"/>
                  </a:lnTo>
                  <a:lnTo>
                    <a:pt x="0" y="651216"/>
                  </a:lnTo>
                  <a:lnTo>
                    <a:pt x="498477" y="651216"/>
                  </a:lnTo>
                  <a:lnTo>
                    <a:pt x="498477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 flipH="1">
              <a:off x="4119539" y="8354767"/>
              <a:ext cx="498476" cy="651216"/>
            </a:xfrm>
            <a:custGeom>
              <a:avLst/>
              <a:gdLst/>
              <a:ahLst/>
              <a:cxnLst/>
              <a:rect l="l" t="t" r="r" b="b"/>
              <a:pathLst>
                <a:path w="498476" h="651216">
                  <a:moveTo>
                    <a:pt x="498476" y="0"/>
                  </a:moveTo>
                  <a:lnTo>
                    <a:pt x="0" y="0"/>
                  </a:lnTo>
                  <a:lnTo>
                    <a:pt x="0" y="651216"/>
                  </a:lnTo>
                  <a:lnTo>
                    <a:pt x="498476" y="651216"/>
                  </a:lnTo>
                  <a:lnTo>
                    <a:pt x="498476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Freeform 99"/>
            <p:cNvSpPr/>
            <p:nvPr/>
          </p:nvSpPr>
          <p:spPr>
            <a:xfrm rot="-10619644">
              <a:off x="5681689" y="8774291"/>
              <a:ext cx="1086281" cy="250832"/>
            </a:xfrm>
            <a:custGeom>
              <a:avLst/>
              <a:gdLst/>
              <a:ahLst/>
              <a:cxnLst/>
              <a:rect l="l" t="t" r="r" b="b"/>
              <a:pathLst>
                <a:path w="1086281" h="250832">
                  <a:moveTo>
                    <a:pt x="0" y="0"/>
                  </a:moveTo>
                  <a:lnTo>
                    <a:pt x="1086281" y="0"/>
                  </a:lnTo>
                  <a:lnTo>
                    <a:pt x="1086281" y="250833"/>
                  </a:lnTo>
                  <a:lnTo>
                    <a:pt x="0" y="25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Freeform 100"/>
            <p:cNvSpPr/>
            <p:nvPr/>
          </p:nvSpPr>
          <p:spPr>
            <a:xfrm rot="5569625">
              <a:off x="4855789" y="8931506"/>
              <a:ext cx="400624" cy="119459"/>
            </a:xfrm>
            <a:custGeom>
              <a:avLst/>
              <a:gdLst/>
              <a:ahLst/>
              <a:cxnLst/>
              <a:rect l="l" t="t" r="r" b="b"/>
              <a:pathLst>
                <a:path w="400624" h="119459">
                  <a:moveTo>
                    <a:pt x="0" y="0"/>
                  </a:moveTo>
                  <a:lnTo>
                    <a:pt x="400624" y="0"/>
                  </a:lnTo>
                  <a:lnTo>
                    <a:pt x="400624" y="119459"/>
                  </a:lnTo>
                  <a:lnTo>
                    <a:pt x="0" y="119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Freeform 101"/>
            <p:cNvSpPr/>
            <p:nvPr/>
          </p:nvSpPr>
          <p:spPr>
            <a:xfrm>
              <a:off x="4407418" y="7656333"/>
              <a:ext cx="1293712" cy="1303189"/>
            </a:xfrm>
            <a:custGeom>
              <a:avLst/>
              <a:gdLst/>
              <a:ahLst/>
              <a:cxnLst/>
              <a:rect l="l" t="t" r="r" b="b"/>
              <a:pathLst>
                <a:path w="1293712" h="1303189">
                  <a:moveTo>
                    <a:pt x="0" y="0"/>
                  </a:moveTo>
                  <a:lnTo>
                    <a:pt x="1293711" y="0"/>
                  </a:lnTo>
                  <a:lnTo>
                    <a:pt x="1293711" y="1303190"/>
                  </a:lnTo>
                  <a:lnTo>
                    <a:pt x="0" y="1303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Freeform 102"/>
            <p:cNvSpPr/>
            <p:nvPr/>
          </p:nvSpPr>
          <p:spPr>
            <a:xfrm rot="-3938205">
              <a:off x="4528866" y="7126240"/>
              <a:ext cx="241856" cy="123265"/>
            </a:xfrm>
            <a:custGeom>
              <a:avLst/>
              <a:gdLst/>
              <a:ahLst/>
              <a:cxnLst/>
              <a:rect l="l" t="t" r="r" b="b"/>
              <a:pathLst>
                <a:path w="241856" h="123265">
                  <a:moveTo>
                    <a:pt x="0" y="0"/>
                  </a:moveTo>
                  <a:lnTo>
                    <a:pt x="241856" y="0"/>
                  </a:lnTo>
                  <a:lnTo>
                    <a:pt x="241856" y="123265"/>
                  </a:lnTo>
                  <a:lnTo>
                    <a:pt x="0" y="123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103" name="Freeform 103"/>
            <p:cNvSpPr/>
            <p:nvPr/>
          </p:nvSpPr>
          <p:spPr>
            <a:xfrm rot="-7492353">
              <a:off x="4360747" y="7112203"/>
              <a:ext cx="241856" cy="123265"/>
            </a:xfrm>
            <a:custGeom>
              <a:avLst/>
              <a:gdLst/>
              <a:ahLst/>
              <a:cxnLst/>
              <a:rect l="l" t="t" r="r" b="b"/>
              <a:pathLst>
                <a:path w="241856" h="123265">
                  <a:moveTo>
                    <a:pt x="0" y="0"/>
                  </a:moveTo>
                  <a:lnTo>
                    <a:pt x="241856" y="0"/>
                  </a:lnTo>
                  <a:lnTo>
                    <a:pt x="241856" y="123265"/>
                  </a:lnTo>
                  <a:lnTo>
                    <a:pt x="0" y="123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104" name="Freeform 104"/>
            <p:cNvSpPr/>
            <p:nvPr/>
          </p:nvSpPr>
          <p:spPr>
            <a:xfrm rot="318880">
              <a:off x="4068307" y="7257491"/>
              <a:ext cx="1238309" cy="285937"/>
            </a:xfrm>
            <a:custGeom>
              <a:avLst/>
              <a:gdLst/>
              <a:ahLst/>
              <a:cxnLst/>
              <a:rect l="l" t="t" r="r" b="b"/>
              <a:pathLst>
                <a:path w="1238309" h="285937">
                  <a:moveTo>
                    <a:pt x="0" y="0"/>
                  </a:moveTo>
                  <a:lnTo>
                    <a:pt x="1238310" y="0"/>
                  </a:lnTo>
                  <a:lnTo>
                    <a:pt x="1238310" y="285937"/>
                  </a:lnTo>
                  <a:lnTo>
                    <a:pt x="0" y="285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extLst>
                  <a:ext uri="{96DAC541-7B7A-43D3-8B79-37D633B846F1}">
                    <asvg:svgBlip xmlns=""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Freeform 105"/>
            <p:cNvSpPr/>
            <p:nvPr/>
          </p:nvSpPr>
          <p:spPr>
            <a:xfrm rot="-1237792">
              <a:off x="5824958" y="7315280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0" y="0"/>
                  </a:moveTo>
                  <a:lnTo>
                    <a:pt x="331874" y="0"/>
                  </a:lnTo>
                  <a:lnTo>
                    <a:pt x="331874" y="100393"/>
                  </a:lnTo>
                  <a:lnTo>
                    <a:pt x="0" y="100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Freeform 106"/>
            <p:cNvSpPr/>
            <p:nvPr/>
          </p:nvSpPr>
          <p:spPr>
            <a:xfrm rot="3462591" flipH="1">
              <a:off x="5479755" y="7298315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331875" y="0"/>
                  </a:moveTo>
                  <a:lnTo>
                    <a:pt x="0" y="0"/>
                  </a:lnTo>
                  <a:lnTo>
                    <a:pt x="0" y="100392"/>
                  </a:lnTo>
                  <a:lnTo>
                    <a:pt x="331875" y="100392"/>
                  </a:lnTo>
                  <a:lnTo>
                    <a:pt x="33187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Freeform 107"/>
            <p:cNvSpPr/>
            <p:nvPr/>
          </p:nvSpPr>
          <p:spPr>
            <a:xfrm rot="-10619644">
              <a:off x="5437414" y="7365361"/>
              <a:ext cx="803779" cy="185600"/>
            </a:xfrm>
            <a:custGeom>
              <a:avLst/>
              <a:gdLst/>
              <a:ahLst/>
              <a:cxnLst/>
              <a:rect l="l" t="t" r="r" b="b"/>
              <a:pathLst>
                <a:path w="803779" h="185600">
                  <a:moveTo>
                    <a:pt x="0" y="0"/>
                  </a:moveTo>
                  <a:lnTo>
                    <a:pt x="803780" y="0"/>
                  </a:lnTo>
                  <a:lnTo>
                    <a:pt x="803780" y="185600"/>
                  </a:lnTo>
                  <a:lnTo>
                    <a:pt x="0" y="18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8" name="Freeform 108"/>
            <p:cNvSpPr/>
            <p:nvPr/>
          </p:nvSpPr>
          <p:spPr>
            <a:xfrm rot="-8725293" flipH="1">
              <a:off x="5196966" y="9368572"/>
              <a:ext cx="426135" cy="128906"/>
            </a:xfrm>
            <a:custGeom>
              <a:avLst/>
              <a:gdLst/>
              <a:ahLst/>
              <a:cxnLst/>
              <a:rect l="l" t="t" r="r" b="b"/>
              <a:pathLst>
                <a:path w="426135" h="128906">
                  <a:moveTo>
                    <a:pt x="426135" y="0"/>
                  </a:moveTo>
                  <a:lnTo>
                    <a:pt x="0" y="0"/>
                  </a:lnTo>
                  <a:lnTo>
                    <a:pt x="0" y="128906"/>
                  </a:lnTo>
                  <a:lnTo>
                    <a:pt x="426135" y="128906"/>
                  </a:lnTo>
                  <a:lnTo>
                    <a:pt x="42613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9" name="Freeform 109"/>
            <p:cNvSpPr/>
            <p:nvPr/>
          </p:nvSpPr>
          <p:spPr>
            <a:xfrm rot="-2502362" flipH="1">
              <a:off x="4292414" y="9384456"/>
              <a:ext cx="426135" cy="128906"/>
            </a:xfrm>
            <a:custGeom>
              <a:avLst/>
              <a:gdLst/>
              <a:ahLst/>
              <a:cxnLst/>
              <a:rect l="l" t="t" r="r" b="b"/>
              <a:pathLst>
                <a:path w="426135" h="128906">
                  <a:moveTo>
                    <a:pt x="426135" y="0"/>
                  </a:moveTo>
                  <a:lnTo>
                    <a:pt x="0" y="0"/>
                  </a:lnTo>
                  <a:lnTo>
                    <a:pt x="0" y="128906"/>
                  </a:lnTo>
                  <a:lnTo>
                    <a:pt x="426135" y="128906"/>
                  </a:lnTo>
                  <a:lnTo>
                    <a:pt x="426135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0" name="Freeform 110"/>
            <p:cNvSpPr/>
            <p:nvPr/>
          </p:nvSpPr>
          <p:spPr>
            <a:xfrm rot="5400000">
              <a:off x="4693814" y="9455842"/>
              <a:ext cx="252924" cy="128906"/>
            </a:xfrm>
            <a:custGeom>
              <a:avLst/>
              <a:gdLst/>
              <a:ahLst/>
              <a:cxnLst/>
              <a:rect l="l" t="t" r="r" b="b"/>
              <a:pathLst>
                <a:path w="252924" h="128906">
                  <a:moveTo>
                    <a:pt x="0" y="0"/>
                  </a:moveTo>
                  <a:lnTo>
                    <a:pt x="252925" y="0"/>
                  </a:lnTo>
                  <a:lnTo>
                    <a:pt x="252925" y="128906"/>
                  </a:lnTo>
                  <a:lnTo>
                    <a:pt x="0" y="12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111" name="Freeform 111"/>
            <p:cNvSpPr/>
            <p:nvPr/>
          </p:nvSpPr>
          <p:spPr>
            <a:xfrm>
              <a:off x="4474074" y="9155036"/>
              <a:ext cx="1134171" cy="284574"/>
            </a:xfrm>
            <a:custGeom>
              <a:avLst/>
              <a:gdLst/>
              <a:ahLst/>
              <a:cxnLst/>
              <a:rect l="l" t="t" r="r" b="b"/>
              <a:pathLst>
                <a:path w="1134171" h="284574">
                  <a:moveTo>
                    <a:pt x="0" y="0"/>
                  </a:moveTo>
                  <a:lnTo>
                    <a:pt x="1134171" y="0"/>
                  </a:lnTo>
                  <a:lnTo>
                    <a:pt x="1134171" y="284574"/>
                  </a:lnTo>
                  <a:lnTo>
                    <a:pt x="0" y="284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2" name="Freeform 112"/>
            <p:cNvSpPr/>
            <p:nvPr/>
          </p:nvSpPr>
          <p:spPr>
            <a:xfrm>
              <a:off x="4970494" y="7854951"/>
              <a:ext cx="619458" cy="933270"/>
            </a:xfrm>
            <a:custGeom>
              <a:avLst/>
              <a:gdLst/>
              <a:ahLst/>
              <a:cxnLst/>
              <a:rect l="l" t="t" r="r" b="b"/>
              <a:pathLst>
                <a:path w="619458" h="933270">
                  <a:moveTo>
                    <a:pt x="0" y="0"/>
                  </a:moveTo>
                  <a:lnTo>
                    <a:pt x="619458" y="0"/>
                  </a:lnTo>
                  <a:lnTo>
                    <a:pt x="619458" y="933270"/>
                  </a:lnTo>
                  <a:lnTo>
                    <a:pt x="0" y="933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extLst>
                  <a:ext uri="{96DAC541-7B7A-43D3-8B79-37D633B846F1}">
                    <asvg:svgBlip xmlns=""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3" name="TextBox 113"/>
            <p:cNvSpPr txBox="1"/>
            <p:nvPr/>
          </p:nvSpPr>
          <p:spPr>
            <a:xfrm>
              <a:off x="4818838" y="7938955"/>
              <a:ext cx="131374" cy="833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32"/>
                </a:lnSpc>
              </a:pPr>
              <a:r>
                <a:rPr lang="en-US" sz="1600" b="1">
                  <a:solidFill>
                    <a:srgbClr val="000000"/>
                  </a:solidFill>
                  <a:latin typeface="Bubblebody Neue Bold"/>
                  <a:ea typeface="Bubblebody Neue Bold"/>
                  <a:cs typeface="Bubblebody Neue Bold"/>
                  <a:sym typeface="Bubblebody Neue Bold"/>
                </a:rPr>
                <a:t>УСПІХ</a:t>
              </a:r>
            </a:p>
          </p:txBody>
        </p:sp>
        <p:sp>
          <p:nvSpPr>
            <p:cNvPr id="114" name="Freeform 114"/>
            <p:cNvSpPr/>
            <p:nvPr/>
          </p:nvSpPr>
          <p:spPr>
            <a:xfrm rot="-417745" flipH="1">
              <a:off x="2867498" y="9042922"/>
              <a:ext cx="407634" cy="123309"/>
            </a:xfrm>
            <a:custGeom>
              <a:avLst/>
              <a:gdLst/>
              <a:ahLst/>
              <a:cxnLst/>
              <a:rect l="l" t="t" r="r" b="b"/>
              <a:pathLst>
                <a:path w="407634" h="123309">
                  <a:moveTo>
                    <a:pt x="407633" y="0"/>
                  </a:moveTo>
                  <a:lnTo>
                    <a:pt x="0" y="0"/>
                  </a:lnTo>
                  <a:lnTo>
                    <a:pt x="0" y="123309"/>
                  </a:lnTo>
                  <a:lnTo>
                    <a:pt x="407633" y="123309"/>
                  </a:lnTo>
                  <a:lnTo>
                    <a:pt x="40763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5" name="Freeform 115"/>
            <p:cNvSpPr/>
            <p:nvPr/>
          </p:nvSpPr>
          <p:spPr>
            <a:xfrm rot="5400000">
              <a:off x="3828109" y="9205267"/>
              <a:ext cx="241943" cy="123309"/>
            </a:xfrm>
            <a:custGeom>
              <a:avLst/>
              <a:gdLst/>
              <a:ahLst/>
              <a:cxnLst/>
              <a:rect l="l" t="t" r="r" b="b"/>
              <a:pathLst>
                <a:path w="241943" h="123309">
                  <a:moveTo>
                    <a:pt x="0" y="0"/>
                  </a:moveTo>
                  <a:lnTo>
                    <a:pt x="241943" y="0"/>
                  </a:lnTo>
                  <a:lnTo>
                    <a:pt x="241943" y="123309"/>
                  </a:lnTo>
                  <a:lnTo>
                    <a:pt x="0" y="123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116" name="Freeform 116"/>
            <p:cNvSpPr/>
            <p:nvPr/>
          </p:nvSpPr>
          <p:spPr>
            <a:xfrm rot="-1389881" flipH="1">
              <a:off x="3114947" y="7832687"/>
              <a:ext cx="389352" cy="117779"/>
            </a:xfrm>
            <a:custGeom>
              <a:avLst/>
              <a:gdLst/>
              <a:ahLst/>
              <a:cxnLst/>
              <a:rect l="l" t="t" r="r" b="b"/>
              <a:pathLst>
                <a:path w="389352" h="117779">
                  <a:moveTo>
                    <a:pt x="389352" y="0"/>
                  </a:moveTo>
                  <a:lnTo>
                    <a:pt x="0" y="0"/>
                  </a:lnTo>
                  <a:lnTo>
                    <a:pt x="0" y="117779"/>
                  </a:lnTo>
                  <a:lnTo>
                    <a:pt x="389352" y="117779"/>
                  </a:lnTo>
                  <a:lnTo>
                    <a:pt x="389352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7" name="Freeform 117"/>
            <p:cNvSpPr/>
            <p:nvPr/>
          </p:nvSpPr>
          <p:spPr>
            <a:xfrm rot="-3028153">
              <a:off x="5698167" y="7248031"/>
              <a:ext cx="331875" cy="100392"/>
            </a:xfrm>
            <a:custGeom>
              <a:avLst/>
              <a:gdLst/>
              <a:ahLst/>
              <a:cxnLst/>
              <a:rect l="l" t="t" r="r" b="b"/>
              <a:pathLst>
                <a:path w="331875" h="100392">
                  <a:moveTo>
                    <a:pt x="0" y="0"/>
                  </a:moveTo>
                  <a:lnTo>
                    <a:pt x="331875" y="0"/>
                  </a:lnTo>
                  <a:lnTo>
                    <a:pt x="331875" y="100392"/>
                  </a:lnTo>
                  <a:lnTo>
                    <a:pt x="0" y="100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8" name="Freeform 118"/>
            <p:cNvSpPr/>
            <p:nvPr/>
          </p:nvSpPr>
          <p:spPr>
            <a:xfrm rot="4700470">
              <a:off x="5013189" y="9425440"/>
              <a:ext cx="252924" cy="128906"/>
            </a:xfrm>
            <a:custGeom>
              <a:avLst/>
              <a:gdLst/>
              <a:ahLst/>
              <a:cxnLst/>
              <a:rect l="l" t="t" r="r" b="b"/>
              <a:pathLst>
                <a:path w="252924" h="128906">
                  <a:moveTo>
                    <a:pt x="0" y="0"/>
                  </a:moveTo>
                  <a:lnTo>
                    <a:pt x="252924" y="0"/>
                  </a:lnTo>
                  <a:lnTo>
                    <a:pt x="252924" y="128906"/>
                  </a:lnTo>
                  <a:lnTo>
                    <a:pt x="0" y="128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  <p:sp>
          <p:nvSpPr>
            <p:cNvPr id="119" name="Freeform 119"/>
            <p:cNvSpPr/>
            <p:nvPr/>
          </p:nvSpPr>
          <p:spPr>
            <a:xfrm rot="2700000">
              <a:off x="6561244" y="9050058"/>
              <a:ext cx="448518" cy="135677"/>
            </a:xfrm>
            <a:custGeom>
              <a:avLst/>
              <a:gdLst/>
              <a:ahLst/>
              <a:cxnLst/>
              <a:rect l="l" t="t" r="r" b="b"/>
              <a:pathLst>
                <a:path w="448518" h="135677">
                  <a:moveTo>
                    <a:pt x="0" y="0"/>
                  </a:moveTo>
                  <a:lnTo>
                    <a:pt x="448518" y="0"/>
                  </a:lnTo>
                  <a:lnTo>
                    <a:pt x="448518" y="135677"/>
                  </a:lnTo>
                  <a:lnTo>
                    <a:pt x="0" y="135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0" name="Freeform 120"/>
            <p:cNvSpPr/>
            <p:nvPr/>
          </p:nvSpPr>
          <p:spPr>
            <a:xfrm rot="4700470">
              <a:off x="6307748" y="9088618"/>
              <a:ext cx="266209" cy="135677"/>
            </a:xfrm>
            <a:custGeom>
              <a:avLst/>
              <a:gdLst/>
              <a:ahLst/>
              <a:cxnLst/>
              <a:rect l="l" t="t" r="r" b="b"/>
              <a:pathLst>
                <a:path w="266209" h="135677">
                  <a:moveTo>
                    <a:pt x="0" y="0"/>
                  </a:moveTo>
                  <a:lnTo>
                    <a:pt x="266209" y="0"/>
                  </a:lnTo>
                  <a:lnTo>
                    <a:pt x="266209" y="135676"/>
                  </a:lnTo>
                  <a:lnTo>
                    <a:pt x="0" y="135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l="-68483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8754" y="1042919"/>
            <a:ext cx="5952168" cy="123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Відповіді: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1 - Б,В,Г 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2 - ТАК, ТАК, ТАК 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3 - А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4 - В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75851"/>
            <a:ext cx="1534420" cy="526521"/>
            <a:chOff x="0" y="0"/>
            <a:chExt cx="549901" cy="1886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01" cy="188693"/>
            </a:xfrm>
            <a:custGeom>
              <a:avLst/>
              <a:gdLst/>
              <a:ahLst/>
              <a:cxnLst/>
              <a:rect l="l" t="t" r="r" b="b"/>
              <a:pathLst>
                <a:path w="549901" h="188693">
                  <a:moveTo>
                    <a:pt x="0" y="0"/>
                  </a:moveTo>
                  <a:lnTo>
                    <a:pt x="549901" y="0"/>
                  </a:lnTo>
                  <a:lnTo>
                    <a:pt x="549901" y="188693"/>
                  </a:lnTo>
                  <a:lnTo>
                    <a:pt x="0" y="188693"/>
                  </a:lnTo>
                  <a:close/>
                </a:path>
              </a:pathLst>
            </a:custGeom>
            <a:solidFill>
              <a:srgbClr val="FEBA3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549901" cy="1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8754" y="171995"/>
            <a:ext cx="1094492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ГР1.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Безпека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2377" y="2827183"/>
            <a:ext cx="1534420" cy="526521"/>
            <a:chOff x="0" y="0"/>
            <a:chExt cx="549901" cy="1886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901" cy="188693"/>
            </a:xfrm>
            <a:custGeom>
              <a:avLst/>
              <a:gdLst/>
              <a:ahLst/>
              <a:cxnLst/>
              <a:rect l="l" t="t" r="r" b="b"/>
              <a:pathLst>
                <a:path w="549901" h="188693">
                  <a:moveTo>
                    <a:pt x="0" y="0"/>
                  </a:moveTo>
                  <a:lnTo>
                    <a:pt x="549901" y="0"/>
                  </a:lnTo>
                  <a:lnTo>
                    <a:pt x="549901" y="188693"/>
                  </a:lnTo>
                  <a:lnTo>
                    <a:pt x="0" y="188693"/>
                  </a:lnTo>
                  <a:close/>
                </a:path>
              </a:pathLst>
            </a:custGeom>
            <a:solidFill>
              <a:srgbClr val="33A88C">
                <a:alpha val="4588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549901" cy="1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6132" y="2823327"/>
            <a:ext cx="1094492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ГР2.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Здоров’я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634" y="3576253"/>
            <a:ext cx="6875445" cy="272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Відповіді: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1 -  сила, міць, наснага, гарт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2 -  Г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3 -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4 -  Якості, які допомагають долати страх невизначеності: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спокій у незрозумілих ситуаціях;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здатність чекати і не поспішати;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уміння співпрацювати;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уміння приймати зміни;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гнучкість у діях; </a:t>
            </a:r>
          </a:p>
          <a:p>
            <a:pPr algn="l">
              <a:lnSpc>
                <a:spcPts val="2016"/>
              </a:lnSpc>
            </a:pPr>
            <a:r>
              <a:rPr lang="en-US" sz="1600" b="1" spc="32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• віра в себе.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2377" y="7171402"/>
            <a:ext cx="1534420" cy="526521"/>
            <a:chOff x="0" y="0"/>
            <a:chExt cx="549901" cy="1886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9901" cy="188693"/>
            </a:xfrm>
            <a:custGeom>
              <a:avLst/>
              <a:gdLst/>
              <a:ahLst/>
              <a:cxnLst/>
              <a:rect l="l" t="t" r="r" b="b"/>
              <a:pathLst>
                <a:path w="549901" h="188693">
                  <a:moveTo>
                    <a:pt x="0" y="0"/>
                  </a:moveTo>
                  <a:lnTo>
                    <a:pt x="549901" y="0"/>
                  </a:lnTo>
                  <a:lnTo>
                    <a:pt x="549901" y="188693"/>
                  </a:lnTo>
                  <a:lnTo>
                    <a:pt x="0" y="188693"/>
                  </a:lnTo>
                  <a:close/>
                </a:path>
              </a:pathLst>
            </a:custGeom>
            <a:solidFill>
              <a:srgbClr val="70C4E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549901" cy="188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0514" y="7859848"/>
            <a:ext cx="6843685" cy="192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sz="1600" b="1" spc="-10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1</a:t>
            </a:r>
            <a:r>
              <a:rPr lang="en-US" sz="1600" spc="-104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- прагнення ... ...............................................життям ..... ..................................про фізичне, психічне та соціальне здоров’я прийняття ... .........................................................способу життя. </a:t>
            </a:r>
          </a:p>
          <a:p>
            <a:pPr algn="l">
              <a:lnSpc>
                <a:spcPts val="2608"/>
              </a:lnSpc>
            </a:pPr>
            <a:r>
              <a:rPr lang="en-US" sz="1600" b="1" spc="-10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2. - А, Б, Г</a:t>
            </a:r>
          </a:p>
          <a:p>
            <a:pPr algn="l">
              <a:lnSpc>
                <a:spcPts val="2608"/>
              </a:lnSpc>
            </a:pPr>
            <a:r>
              <a:rPr lang="en-US" sz="1600" b="1" spc="-10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3 - В</a:t>
            </a:r>
          </a:p>
          <a:p>
            <a:pPr algn="l">
              <a:lnSpc>
                <a:spcPts val="2608"/>
              </a:lnSpc>
            </a:pPr>
            <a:r>
              <a:rPr lang="en-US" sz="1600" b="1" spc="-104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4 -  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514" y="7182441"/>
            <a:ext cx="1223568" cy="5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ГР3.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Добробут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76796" y="7897948"/>
            <a:ext cx="1117848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24">
                <a:solidFill>
                  <a:srgbClr val="0E8F65"/>
                </a:solidFill>
                <a:latin typeface="Garet"/>
                <a:ea typeface="Garet"/>
                <a:cs typeface="Garet"/>
                <a:sym typeface="Garet"/>
              </a:rPr>
              <a:t>задоволення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70029" y="7869373"/>
            <a:ext cx="703957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24">
                <a:solidFill>
                  <a:srgbClr val="0E8F65"/>
                </a:solidFill>
                <a:latin typeface="Garet"/>
                <a:ea typeface="Garet"/>
                <a:cs typeface="Garet"/>
                <a:sym typeface="Garet"/>
              </a:rPr>
              <a:t>турбота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00166" y="8205563"/>
            <a:ext cx="1054483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24">
                <a:solidFill>
                  <a:srgbClr val="0E8F65"/>
                </a:solidFill>
                <a:latin typeface="Garet"/>
                <a:ea typeface="Garet"/>
                <a:cs typeface="Garet"/>
                <a:sym typeface="Garet"/>
              </a:rPr>
              <a:t>сталого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748" y="1993900"/>
            <a:ext cx="6753702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5552" lvl="1" indent="-282776" algn="l">
              <a:buFont typeface="Arial"/>
              <a:buChar char="•"/>
            </a:pPr>
            <a:r>
              <a:rPr lang="en-US" sz="1400" u="sng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2" tooltip="https://shkilni-pidruchnyky.com/8-klas/zbd/shiyan"/>
              </a:rPr>
              <a:t>https://shkilni-pidruchnyky.com/8-klas/zbd/shiyan</a:t>
            </a:r>
          </a:p>
          <a:p>
            <a:pPr marL="565552" lvl="1" indent="-282776" algn="l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Зображення взяті з бібліотеки сервісу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3"/>
              </a:rPr>
              <a:t>https://www.canva.com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3"/>
              </a:rPr>
              <a:t>/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565552" lvl="1" indent="-282776" algn="l"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4"/>
              </a:rPr>
              <a:t>https://ua.izzi.digital</a:t>
            </a:r>
            <a:r>
              <a:rPr lang="en-US" sz="1400" smtClean="0">
                <a:solidFill>
                  <a:srgbClr val="00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  <a:hlinkClick r:id="rId4"/>
              </a:rPr>
              <a:t>/</a:t>
            </a:r>
            <a:endParaRPr lang="en-US" sz="140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77850" y="927100"/>
            <a:ext cx="61722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250"/>
              </a:lnSpc>
            </a:pPr>
            <a:r>
              <a:rPr lang="en-US" sz="4000" b="1">
                <a:solidFill>
                  <a:srgbClr val="003B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Інформаційні джерела</a:t>
            </a:r>
          </a:p>
        </p:txBody>
      </p:sp>
    </p:spTree>
    <p:extLst>
      <p:ext uri="{BB962C8B-B14F-4D97-AF65-F5344CB8AC3E}">
        <p14:creationId xmlns:p14="http://schemas.microsoft.com/office/powerpoint/2010/main" val="136214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1073</Words>
  <Application>Microsoft Office PowerPoint</Application>
  <PresentationFormat>Произвольный</PresentationFormat>
  <Paragraphs>168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Lora</vt:lpstr>
      <vt:lpstr>Times New Roman</vt:lpstr>
      <vt:lpstr>Libra Serif Modern</vt:lpstr>
      <vt:lpstr>Libra Serif Modern Bold</vt:lpstr>
      <vt:lpstr>Poppins</vt:lpstr>
      <vt:lpstr>Lora Italics</vt:lpstr>
      <vt:lpstr>Bubblebody Neue Bold</vt:lpstr>
      <vt:lpstr>Poppins Bold</vt:lpstr>
      <vt:lpstr>Arial</vt:lpstr>
      <vt:lpstr>Lora Bold</vt:lpstr>
      <vt:lpstr>Calibri</vt:lpstr>
      <vt:lpstr>Garet</vt:lpstr>
      <vt:lpstr>Open Sans Bold</vt:lpstr>
      <vt:lpstr>Bebas Neue Cyrillic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 себе, копія, копія</dc:title>
  <dc:creator>User</dc:creator>
  <cp:lastModifiedBy>User</cp:lastModifiedBy>
  <cp:revision>12</cp:revision>
  <dcterms:created xsi:type="dcterms:W3CDTF">2006-08-16T00:00:00Z</dcterms:created>
  <dcterms:modified xsi:type="dcterms:W3CDTF">2025-09-25T05:51:14Z</dcterms:modified>
  <dc:identifier>DAGzt7cXw0o</dc:identifier>
</cp:coreProperties>
</file>