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Colo Pro" charset="1" panose="020B0604020202020204"/>
      <p:regular r:id="rId31"/>
    </p:embeddedFont>
    <p:embeddedFont>
      <p:font typeface="Handelson Two" charset="1" panose="00000100000000000000"/>
      <p:regular r:id="rId32"/>
    </p:embeddedFont>
    <p:embeddedFont>
      <p:font typeface="PT Serif Bold" charset="1" panose="020A0703040505020204"/>
      <p:regular r:id="rId33"/>
    </p:embeddedFont>
    <p:embeddedFont>
      <p:font typeface="Gennaro" charset="1" panose="00000500000000000000"/>
      <p:regular r:id="rId34"/>
    </p:embeddedFont>
    <p:embeddedFont>
      <p:font typeface="Montserrat Medium" charset="1" panose="00000600000000000000"/>
      <p:regular r:id="rId35"/>
    </p:embeddedFont>
    <p:embeddedFont>
      <p:font typeface="Nadira" charset="1" panose="00000500000000000000"/>
      <p:regular r:id="rId36"/>
    </p:embeddedFont>
    <p:embeddedFont>
      <p:font typeface="Cave Age" charset="1" panose="00000500000000000000"/>
      <p:regular r:id="rId37"/>
    </p:embeddedFont>
    <p:embeddedFont>
      <p:font typeface="Montserrat Semi-Bold" charset="1" panose="00000700000000000000"/>
      <p:regular r:id="rId38"/>
    </p:embeddedFont>
    <p:embeddedFont>
      <p:font typeface="Arturo" charset="1" panose="02000503020000020004"/>
      <p:regular r:id="rId39"/>
    </p:embeddedFont>
    <p:embeddedFont>
      <p:font typeface="Montserrat Bold" charset="1" panose="00000800000000000000"/>
      <p:regular r:id="rId40"/>
    </p:embeddedFont>
    <p:embeddedFont>
      <p:font typeface="Noto Serif Display Bold" charset="1" panose="02020802080505020204"/>
      <p:regular r:id="rId41"/>
    </p:embeddedFont>
    <p:embeddedFont>
      <p:font typeface="Montserrat Bold Italics" charset="1" panose="00000800000000000000"/>
      <p:regular r:id="rId42"/>
    </p:embeddedFont>
    <p:embeddedFont>
      <p:font typeface="League Spartan" charset="1" panose="00000800000000000000"/>
      <p:regular r:id="rId43"/>
    </p:embeddedFont>
    <p:embeddedFont>
      <p:font typeface="Boldesqo Serif" charset="1" panose="0200000000000000000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image3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30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Relationship Id="rId3" Target="../media/image38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851" r="0" b="-1385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1255" y="2336418"/>
            <a:ext cx="15867188" cy="7950582"/>
          </a:xfrm>
          <a:custGeom>
            <a:avLst/>
            <a:gdLst/>
            <a:ahLst/>
            <a:cxnLst/>
            <a:rect r="r" b="b" t="t" l="l"/>
            <a:pathLst>
              <a:path h="7950582" w="15867188">
                <a:moveTo>
                  <a:pt x="0" y="0"/>
                </a:moveTo>
                <a:lnTo>
                  <a:pt x="15867188" y="0"/>
                </a:lnTo>
                <a:lnTo>
                  <a:pt x="15867188" y="7950582"/>
                </a:lnTo>
                <a:lnTo>
                  <a:pt x="0" y="7950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76124" y="831325"/>
            <a:ext cx="11935753" cy="5980656"/>
          </a:xfrm>
          <a:custGeom>
            <a:avLst/>
            <a:gdLst/>
            <a:ahLst/>
            <a:cxnLst/>
            <a:rect r="r" b="b" t="t" l="l"/>
            <a:pathLst>
              <a:path h="5980656" w="11935753">
                <a:moveTo>
                  <a:pt x="0" y="0"/>
                </a:moveTo>
                <a:lnTo>
                  <a:pt x="11935752" y="0"/>
                </a:lnTo>
                <a:lnTo>
                  <a:pt x="11935752" y="5980655"/>
                </a:lnTo>
                <a:lnTo>
                  <a:pt x="0" y="59806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58991" y="1616085"/>
            <a:ext cx="11652886" cy="1700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69"/>
              </a:lnSpc>
              <a:spcBef>
                <a:spcPct val="0"/>
              </a:spcBef>
            </a:pPr>
            <a:r>
              <a:rPr lang="en-US" sz="9906">
                <a:solidFill>
                  <a:srgbClr val="EFEFEF"/>
                </a:solidFill>
                <a:latin typeface="Colo Pro"/>
                <a:ea typeface="Colo Pro"/>
                <a:cs typeface="Colo Pro"/>
                <a:sym typeface="Colo Pro"/>
              </a:rPr>
              <a:t>ПОРТФОЛІО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3115820" y="0"/>
            <a:ext cx="7315200" cy="1210333"/>
          </a:xfrm>
          <a:custGeom>
            <a:avLst/>
            <a:gdLst/>
            <a:ahLst/>
            <a:cxnLst/>
            <a:rect r="r" b="b" t="t" l="l"/>
            <a:pathLst>
              <a:path h="1210333" w="7315200">
                <a:moveTo>
                  <a:pt x="0" y="0"/>
                </a:moveTo>
                <a:lnTo>
                  <a:pt x="7315200" y="0"/>
                </a:lnTo>
                <a:lnTo>
                  <a:pt x="7315200" y="1210333"/>
                </a:lnTo>
                <a:lnTo>
                  <a:pt x="0" y="1210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92529" y="8653133"/>
            <a:ext cx="7315200" cy="1210333"/>
          </a:xfrm>
          <a:custGeom>
            <a:avLst/>
            <a:gdLst/>
            <a:ahLst/>
            <a:cxnLst/>
            <a:rect r="r" b="b" t="t" l="l"/>
            <a:pathLst>
              <a:path h="1210333" w="7315200">
                <a:moveTo>
                  <a:pt x="0" y="0"/>
                </a:moveTo>
                <a:lnTo>
                  <a:pt x="7315200" y="0"/>
                </a:lnTo>
                <a:lnTo>
                  <a:pt x="7315200" y="1210334"/>
                </a:lnTo>
                <a:lnTo>
                  <a:pt x="0" y="1210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242470" y="3187021"/>
            <a:ext cx="9102942" cy="1135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60"/>
              </a:lnSpc>
              <a:spcBef>
                <a:spcPct val="0"/>
              </a:spcBef>
            </a:pPr>
            <a:r>
              <a:rPr lang="en-US" sz="6614">
                <a:solidFill>
                  <a:srgbClr val="EFEFEF"/>
                </a:solidFill>
                <a:latin typeface="Handelson Two"/>
                <a:ea typeface="Handelson Two"/>
                <a:cs typeface="Handelson Two"/>
                <a:sym typeface="Handelson Two"/>
              </a:rPr>
              <a:t>асистента вчителя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352091" y="8910332"/>
            <a:ext cx="9102942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EFEFEF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ПІБ:</a:t>
            </a:r>
          </a:p>
          <a:p>
            <a:pPr algn="ctr">
              <a:lnSpc>
                <a:spcPts val="72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147764" y="4700459"/>
            <a:ext cx="13383589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EFEFEF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Тема: Соціально-психол</a:t>
            </a:r>
            <a:r>
              <a:rPr lang="en-US" b="true" sz="5199">
                <a:solidFill>
                  <a:srgbClr val="EFEFEF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огічна адаптація дітей з особливими освітніми потребами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4044121" y="312023"/>
            <a:ext cx="3831080" cy="863734"/>
          </a:xfrm>
          <a:custGeom>
            <a:avLst/>
            <a:gdLst/>
            <a:ahLst/>
            <a:cxnLst/>
            <a:rect r="r" b="b" t="t" l="l"/>
            <a:pathLst>
              <a:path h="863734" w="3831080">
                <a:moveTo>
                  <a:pt x="3831079" y="0"/>
                </a:moveTo>
                <a:lnTo>
                  <a:pt x="0" y="0"/>
                </a:lnTo>
                <a:lnTo>
                  <a:pt x="0" y="863734"/>
                </a:lnTo>
                <a:lnTo>
                  <a:pt x="3831079" y="863734"/>
                </a:lnTo>
                <a:lnTo>
                  <a:pt x="38310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433677"/>
            <a:ext cx="4561835" cy="1028486"/>
          </a:xfrm>
          <a:custGeom>
            <a:avLst/>
            <a:gdLst/>
            <a:ahLst/>
            <a:cxnLst/>
            <a:rect r="r" b="b" t="t" l="l"/>
            <a:pathLst>
              <a:path h="1028486" w="4561835">
                <a:moveTo>
                  <a:pt x="0" y="0"/>
                </a:moveTo>
                <a:lnTo>
                  <a:pt x="4561835" y="0"/>
                </a:lnTo>
                <a:lnTo>
                  <a:pt x="4561835" y="1028487"/>
                </a:lnTo>
                <a:lnTo>
                  <a:pt x="0" y="1028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9177" y="159623"/>
            <a:ext cx="10877286" cy="1280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3"/>
              </a:lnSpc>
              <a:spcBef>
                <a:spcPct val="0"/>
              </a:spcBef>
            </a:pPr>
            <a:r>
              <a:rPr lang="en-US" sz="7466">
                <a:solidFill>
                  <a:srgbClr val="06327D"/>
                </a:solidFill>
                <a:latin typeface="Gennaro"/>
                <a:ea typeface="Gennaro"/>
                <a:cs typeface="Gennaro"/>
                <a:sym typeface="Gennaro"/>
              </a:rPr>
              <a:t>Особиста інормація: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9177" y="2838306"/>
            <a:ext cx="6577079" cy="3766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33"/>
              </a:lnSpc>
            </a:pPr>
            <a:r>
              <a:rPr lang="en-US" sz="4309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ПІБ:</a:t>
            </a:r>
          </a:p>
          <a:p>
            <a:pPr algn="l">
              <a:lnSpc>
                <a:spcPts val="6033"/>
              </a:lnSpc>
            </a:pPr>
            <a:r>
              <a:rPr lang="en-US" sz="4309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СТАЖ:</a:t>
            </a:r>
          </a:p>
          <a:p>
            <a:pPr algn="l">
              <a:lnSpc>
                <a:spcPts val="6033"/>
              </a:lnSpc>
            </a:pPr>
            <a:r>
              <a:rPr lang="en-US" sz="4309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МІСЦЕ РОБОТИ:</a:t>
            </a:r>
          </a:p>
          <a:p>
            <a:pPr algn="l">
              <a:lnSpc>
                <a:spcPts val="6033"/>
              </a:lnSpc>
            </a:pPr>
            <a:r>
              <a:rPr lang="en-US" sz="4309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ОСВІТА:</a:t>
            </a:r>
          </a:p>
          <a:p>
            <a:pPr algn="l">
              <a:lnSpc>
                <a:spcPts val="6033"/>
              </a:lnSpc>
              <a:spcBef>
                <a:spcPct val="0"/>
              </a:spcBef>
            </a:pPr>
            <a:r>
              <a:rPr lang="en-US" b="true" sz="4309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КВАЛІФІКАЦІЯ: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64768" y="4721374"/>
            <a:ext cx="10859758" cy="5565626"/>
          </a:xfrm>
          <a:custGeom>
            <a:avLst/>
            <a:gdLst/>
            <a:ahLst/>
            <a:cxnLst/>
            <a:rect r="r" b="b" t="t" l="l"/>
            <a:pathLst>
              <a:path h="5565626" w="10859758">
                <a:moveTo>
                  <a:pt x="0" y="0"/>
                </a:moveTo>
                <a:lnTo>
                  <a:pt x="10859757" y="0"/>
                </a:lnTo>
                <a:lnTo>
                  <a:pt x="10859757" y="5565626"/>
                </a:lnTo>
                <a:lnTo>
                  <a:pt x="0" y="5565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0465" y="7338301"/>
            <a:ext cx="5101978" cy="2614764"/>
          </a:xfrm>
          <a:custGeom>
            <a:avLst/>
            <a:gdLst/>
            <a:ahLst/>
            <a:cxnLst/>
            <a:rect r="r" b="b" t="t" l="l"/>
            <a:pathLst>
              <a:path h="2614764" w="5101978">
                <a:moveTo>
                  <a:pt x="0" y="0"/>
                </a:moveTo>
                <a:lnTo>
                  <a:pt x="5101978" y="0"/>
                </a:lnTo>
                <a:lnTo>
                  <a:pt x="5101978" y="2614764"/>
                </a:lnTo>
                <a:lnTo>
                  <a:pt x="0" y="26147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31454" y="336376"/>
            <a:ext cx="13709550" cy="1836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8"/>
              </a:lnSpc>
              <a:spcBef>
                <a:spcPct val="0"/>
              </a:spcBef>
            </a:pPr>
            <a:r>
              <a:rPr lang="en-US" sz="10720">
                <a:solidFill>
                  <a:srgbClr val="06327D"/>
                </a:solidFill>
                <a:latin typeface="Gennaro"/>
                <a:ea typeface="Gennaro"/>
                <a:cs typeface="Gennaro"/>
                <a:sym typeface="Gennaro"/>
              </a:rPr>
              <a:t>Педагогічне кредо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3935" y="2609495"/>
            <a:ext cx="15307520" cy="1512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93"/>
              </a:lnSpc>
            </a:pPr>
            <a:r>
              <a:rPr lang="en-US" sz="4352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“Не був</a:t>
            </a:r>
            <a:r>
              <a:rPr lang="en-US" b="true" sz="4352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ає дітей, які не можуть — буває середовище, яке не допомагає.”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2729" y="4683194"/>
            <a:ext cx="7950847" cy="5292283"/>
          </a:xfrm>
          <a:custGeom>
            <a:avLst/>
            <a:gdLst/>
            <a:ahLst/>
            <a:cxnLst/>
            <a:rect r="r" b="b" t="t" l="l"/>
            <a:pathLst>
              <a:path h="5292283" w="7950847">
                <a:moveTo>
                  <a:pt x="0" y="0"/>
                </a:moveTo>
                <a:lnTo>
                  <a:pt x="7950847" y="0"/>
                </a:lnTo>
                <a:lnTo>
                  <a:pt x="7950847" y="5292282"/>
                </a:lnTo>
                <a:lnTo>
                  <a:pt x="0" y="5292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88298" y="4683194"/>
            <a:ext cx="7635865" cy="5090577"/>
          </a:xfrm>
          <a:custGeom>
            <a:avLst/>
            <a:gdLst/>
            <a:ahLst/>
            <a:cxnLst/>
            <a:rect r="r" b="b" t="t" l="l"/>
            <a:pathLst>
              <a:path h="5090577" w="7635865">
                <a:moveTo>
                  <a:pt x="0" y="0"/>
                </a:moveTo>
                <a:lnTo>
                  <a:pt x="7635866" y="0"/>
                </a:lnTo>
                <a:lnTo>
                  <a:pt x="7635866" y="5090577"/>
                </a:lnTo>
                <a:lnTo>
                  <a:pt x="0" y="5090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33179" y="623607"/>
            <a:ext cx="13054857" cy="1592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41"/>
              </a:lnSpc>
              <a:spcBef>
                <a:spcPct val="0"/>
              </a:spcBef>
            </a:pPr>
            <a:r>
              <a:rPr lang="en-US" sz="9315">
                <a:solidFill>
                  <a:srgbClr val="06327D"/>
                </a:solidFill>
                <a:latin typeface="Gennaro"/>
                <a:ea typeface="Gennaro"/>
                <a:cs typeface="Gennaro"/>
                <a:sym typeface="Gennaro"/>
              </a:rPr>
              <a:t>Життєве кредо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86297" y="2513450"/>
            <a:ext cx="11696218" cy="1558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16"/>
              </a:lnSpc>
              <a:spcBef>
                <a:spcPct val="0"/>
              </a:spcBef>
            </a:pPr>
            <a:r>
              <a:rPr lang="en-US" b="true" sz="451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“Кожна дитина — це світ, який треба зрозуміти, прийняти й підтримати.”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4462484" y="3183329"/>
            <a:ext cx="9918022" cy="4003274"/>
          </a:xfrm>
          <a:custGeom>
            <a:avLst/>
            <a:gdLst/>
            <a:ahLst/>
            <a:cxnLst/>
            <a:rect r="r" b="b" t="t" l="l"/>
            <a:pathLst>
              <a:path h="4003274" w="9918022">
                <a:moveTo>
                  <a:pt x="0" y="0"/>
                </a:moveTo>
                <a:lnTo>
                  <a:pt x="9918022" y="0"/>
                </a:lnTo>
                <a:lnTo>
                  <a:pt x="9918022" y="4003274"/>
                </a:lnTo>
                <a:lnTo>
                  <a:pt x="0" y="4003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0112" y="102130"/>
            <a:ext cx="5756876" cy="1127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0"/>
              </a:lnSpc>
              <a:spcBef>
                <a:spcPct val="0"/>
              </a:spcBef>
            </a:pPr>
            <a:r>
              <a:rPr lang="en-US" sz="6614">
                <a:solidFill>
                  <a:srgbClr val="06327D"/>
                </a:solidFill>
                <a:latin typeface="Nadira"/>
                <a:ea typeface="Nadira"/>
                <a:cs typeface="Nadira"/>
                <a:sym typeface="Nadira"/>
              </a:rPr>
              <a:t>Вступ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66700" y="1379138"/>
            <a:ext cx="8370231" cy="8764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1"/>
              </a:lnSpc>
              <a:spcBef>
                <a:spcPct val="0"/>
              </a:spcBef>
            </a:pPr>
            <a:r>
              <a:rPr lang="en-US" b="true" sz="312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Сучасна українська школа переживає глибокі зміни, пов’язані з переходом до інклюзивного навчання. Це означає, що у звичайному класі навчаються діти з різними освітніми потребами, індивідуальними можливостями, темпами розвитку. Одним із головних завдань педагогічного колективу, асистента вчителя та психолога є створення умов для соціально-психологічної адаптації дітей з ООП, тобто їх успішного входження в нове середовище, налагодження міжособистісних стосунків, формування позитивного ставлення до навчання та до себе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14529" y="412937"/>
            <a:ext cx="6869687" cy="9874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3"/>
              </a:lnSpc>
            </a:pPr>
            <a:r>
              <a:rPr lang="en-US" sz="3480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 соціально-психологічн</a:t>
            </a:r>
            <a:r>
              <a:rPr lang="en-US" b="true" sz="3480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ою адаптацією розуміють процес пристосування дитини до нових соціальних умов, вимог і правил, який забезпечує її емоційний комфорт, розвиток упевненості, самостійності, уміння будувати стосунки з ровесниками та дорослими. Для дітей з особливими освітніми потребами цей процес має свою специфіку, оскільки вони часто стикаються з труднощами у спілкуванні, самовираженні, навчанні.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2185" y="1867424"/>
            <a:ext cx="17220017" cy="442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5"/>
              </a:lnSpc>
              <a:spcBef>
                <a:spcPct val="0"/>
              </a:spcBef>
            </a:pPr>
            <a:r>
              <a:rPr lang="en-US" sz="3575">
                <a:solidFill>
                  <a:srgbClr val="004AAD"/>
                </a:solidFill>
                <a:latin typeface="Handelson Two"/>
                <a:ea typeface="Handelson Two"/>
                <a:cs typeface="Handelson Two"/>
                <a:sym typeface="Handelson Two"/>
              </a:rPr>
              <a:t>Проблема соціально-психологічної адаптації дітей з ООП є надзвичайно актуальною, оскільки інклюзивна освіта передбачає не лише навчання, а й соціалізацію таких дітей. Без адаптації неможливе ефективне засвоєння знань, участь у спільній діяльності, формування ключових компетентностей. Саме тому педагогічна підтримка, емпатійне ставлення, створення позитивного мікроклімату у класі є необхідною умовою інклюзивного навчання.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367444" y="90291"/>
            <a:ext cx="2501431" cy="1491762"/>
          </a:xfrm>
          <a:custGeom>
            <a:avLst/>
            <a:gdLst/>
            <a:ahLst/>
            <a:cxnLst/>
            <a:rect r="r" b="b" t="t" l="l"/>
            <a:pathLst>
              <a:path h="1491762" w="2501431">
                <a:moveTo>
                  <a:pt x="0" y="0"/>
                </a:moveTo>
                <a:lnTo>
                  <a:pt x="2501431" y="0"/>
                </a:lnTo>
                <a:lnTo>
                  <a:pt x="2501431" y="1491762"/>
                </a:lnTo>
                <a:lnTo>
                  <a:pt x="0" y="1491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972" y="6894494"/>
            <a:ext cx="18122443" cy="3194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1"/>
              </a:lnSpc>
              <a:spcBef>
                <a:spcPct val="0"/>
              </a:spcBef>
            </a:pPr>
            <a:r>
              <a:rPr lang="en-US" sz="3643">
                <a:solidFill>
                  <a:srgbClr val="2C8462"/>
                </a:solidFill>
                <a:latin typeface="Handelson Two"/>
                <a:ea typeface="Handelson Two"/>
                <a:cs typeface="Handelson Two"/>
                <a:sym typeface="Handelson Two"/>
              </a:rPr>
              <a:t>На жаль, на практиці часто спостерігається емоційна ізоляція дітей з ООП, нерозуміння з боку однолітків, занижена самооцінка, тривожність. Тому важливо, щоб асистент вчителя, психолог і класний керівник працювали над створенням атмосфери прийняття, довіри та підтримки, де кожна дитина почувалася б значущою.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72185" y="428625"/>
            <a:ext cx="9348099" cy="1153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00"/>
              </a:lnSpc>
              <a:spcBef>
                <a:spcPct val="0"/>
              </a:spcBef>
            </a:pPr>
            <a:r>
              <a:rPr lang="en-US" sz="6714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Актуальність теми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3000" y="4593954"/>
            <a:ext cx="372448" cy="324368"/>
          </a:xfrm>
          <a:custGeom>
            <a:avLst/>
            <a:gdLst/>
            <a:ahLst/>
            <a:cxnLst/>
            <a:rect r="r" b="b" t="t" l="l"/>
            <a:pathLst>
              <a:path h="324368" w="372448">
                <a:moveTo>
                  <a:pt x="0" y="0"/>
                </a:moveTo>
                <a:lnTo>
                  <a:pt x="372448" y="0"/>
                </a:lnTo>
                <a:lnTo>
                  <a:pt x="372448" y="324368"/>
                </a:lnTo>
                <a:lnTo>
                  <a:pt x="0" y="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3000" y="5863642"/>
            <a:ext cx="372448" cy="324368"/>
          </a:xfrm>
          <a:custGeom>
            <a:avLst/>
            <a:gdLst/>
            <a:ahLst/>
            <a:cxnLst/>
            <a:rect r="r" b="b" t="t" l="l"/>
            <a:pathLst>
              <a:path h="324368" w="372448">
                <a:moveTo>
                  <a:pt x="0" y="0"/>
                </a:moveTo>
                <a:lnTo>
                  <a:pt x="372448" y="0"/>
                </a:lnTo>
                <a:lnTo>
                  <a:pt x="372448" y="324368"/>
                </a:lnTo>
                <a:lnTo>
                  <a:pt x="0" y="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3000" y="7133329"/>
            <a:ext cx="372448" cy="324368"/>
          </a:xfrm>
          <a:custGeom>
            <a:avLst/>
            <a:gdLst/>
            <a:ahLst/>
            <a:cxnLst/>
            <a:rect r="r" b="b" t="t" l="l"/>
            <a:pathLst>
              <a:path h="324368" w="372448">
                <a:moveTo>
                  <a:pt x="0" y="0"/>
                </a:moveTo>
                <a:lnTo>
                  <a:pt x="372448" y="0"/>
                </a:lnTo>
                <a:lnTo>
                  <a:pt x="372448" y="324368"/>
                </a:lnTo>
                <a:lnTo>
                  <a:pt x="0" y="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73000" y="8403016"/>
            <a:ext cx="372448" cy="324368"/>
          </a:xfrm>
          <a:custGeom>
            <a:avLst/>
            <a:gdLst/>
            <a:ahLst/>
            <a:cxnLst/>
            <a:rect r="r" b="b" t="t" l="l"/>
            <a:pathLst>
              <a:path h="324368" w="372448">
                <a:moveTo>
                  <a:pt x="0" y="0"/>
                </a:moveTo>
                <a:lnTo>
                  <a:pt x="372448" y="0"/>
                </a:lnTo>
                <a:lnTo>
                  <a:pt x="372448" y="324368"/>
                </a:lnTo>
                <a:lnTo>
                  <a:pt x="0" y="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6335" y="0"/>
            <a:ext cx="4861663" cy="1096084"/>
          </a:xfrm>
          <a:custGeom>
            <a:avLst/>
            <a:gdLst/>
            <a:ahLst/>
            <a:cxnLst/>
            <a:rect r="r" b="b" t="t" l="l"/>
            <a:pathLst>
              <a:path h="1096084" w="4861663">
                <a:moveTo>
                  <a:pt x="0" y="0"/>
                </a:moveTo>
                <a:lnTo>
                  <a:pt x="4861664" y="0"/>
                </a:lnTo>
                <a:lnTo>
                  <a:pt x="4861664" y="1096084"/>
                </a:lnTo>
                <a:lnTo>
                  <a:pt x="0" y="10960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48378" y="6254426"/>
            <a:ext cx="3051650" cy="3643761"/>
          </a:xfrm>
          <a:custGeom>
            <a:avLst/>
            <a:gdLst/>
            <a:ahLst/>
            <a:cxnLst/>
            <a:rect r="r" b="b" t="t" l="l"/>
            <a:pathLst>
              <a:path h="3643761" w="3051650">
                <a:moveTo>
                  <a:pt x="0" y="0"/>
                </a:moveTo>
                <a:lnTo>
                  <a:pt x="3051649" y="0"/>
                </a:lnTo>
                <a:lnTo>
                  <a:pt x="3051649" y="3643760"/>
                </a:lnTo>
                <a:lnTo>
                  <a:pt x="0" y="36437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189941" y="-31297"/>
            <a:ext cx="11499812" cy="1127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0"/>
              </a:lnSpc>
              <a:spcBef>
                <a:spcPct val="0"/>
              </a:spcBef>
            </a:pPr>
            <a:r>
              <a:rPr lang="en-US" sz="6614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Мета і завдання роботи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9811" y="4512926"/>
            <a:ext cx="11513986" cy="896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06327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Визначити психологічні особливості дітей з ООП у процесі адаптації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9811" y="5782613"/>
            <a:ext cx="10864045" cy="896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06327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Проаналізувати основні труднощі, які виникають у період адаптації.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9811" y="7052300"/>
            <a:ext cx="12516062" cy="896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06327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Розкрити роль педагога та асистента вчителя у створенні адаптаційного середовища.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9811" y="8321988"/>
            <a:ext cx="13432159" cy="1810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208" indent="-280604" lvl="1">
              <a:lnSpc>
                <a:spcPts val="3639"/>
              </a:lnSpc>
              <a:buFont typeface="Arial"/>
              <a:buChar char="•"/>
            </a:pPr>
            <a:r>
              <a:rPr lang="en-US" b="true" sz="2599">
                <a:solidFill>
                  <a:srgbClr val="06327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Описати практичні методи та прийоми підтримки дітей у процесі адаптації.</a:t>
            </a:r>
          </a:p>
          <a:p>
            <a:pPr algn="l" marL="561208" indent="-280604" lvl="1">
              <a:lnSpc>
                <a:spcPts val="3639"/>
              </a:lnSpc>
              <a:buFont typeface="Arial"/>
              <a:buChar char="•"/>
            </a:pPr>
            <a:r>
              <a:rPr lang="en-US" b="true" sz="2599">
                <a:solidFill>
                  <a:srgbClr val="06327D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Визначити шляхи взаємодії між школою, сім’єю та фахівцями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73000" y="1384263"/>
            <a:ext cx="17177002" cy="195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5"/>
              </a:lnSpc>
            </a:pPr>
            <a:r>
              <a:rPr lang="en-US" sz="3717" b="true">
                <a:solidFill>
                  <a:srgbClr val="2C8462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Мета:</a:t>
            </a:r>
            <a:r>
              <a:rPr lang="en-US" sz="3717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 </a:t>
            </a:r>
            <a:r>
              <a:rPr lang="en-US" sz="3717" b="true">
                <a:solidFill>
                  <a:srgbClr val="2982A2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розкрити сутність процесу с</a:t>
            </a:r>
            <a:r>
              <a:rPr lang="en-US" b="true" sz="3717">
                <a:solidFill>
                  <a:srgbClr val="2982A2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оціально-психологічної адаптації дітей з ООП, визначити ефективні умови, форми і методи її забезпечення в інклюзивному середовищі.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82765" y="3242453"/>
            <a:ext cx="3385661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</a:t>
            </a:r>
            <a:r>
              <a:rPr lang="en-US" b="true" sz="519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авдання: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4634" y="1107656"/>
            <a:ext cx="15744210" cy="6888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9"/>
              </a:lnSpc>
            </a:pPr>
            <a:r>
              <a:rPr lang="en-US" sz="3021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Адаптація — це складний багаторівневий процес, що включає психологічний, соціальний, емоційний та поведінковий компоненти. Для дитини з ООП він може бути тривалішим, вимагати більше уваги, індивідуального підходу та підтримки.</a:t>
            </a:r>
          </a:p>
          <a:p>
            <a:pPr algn="l">
              <a:lnSpc>
                <a:spcPts val="4229"/>
              </a:lnSpc>
            </a:pPr>
            <a:r>
              <a:rPr lang="en-US" sz="3021" b="true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Психологи (Л. Виготський, К. Роджерс, А. Маслоу) вважають, що адаптація можлива лише в умовах прийняття, підтримки та позитивного ставлення. Якщо дитина відчуває себе частиною колективу, бачить повагу до своїх особливостей, вона легше долає страх, невпевненість, тривожність.</a:t>
            </a:r>
          </a:p>
          <a:p>
            <a:pPr algn="l">
              <a:lnSpc>
                <a:spcPts val="4229"/>
              </a:lnSpc>
              <a:spcBef>
                <a:spcPct val="0"/>
              </a:spcBef>
            </a:pPr>
            <a:r>
              <a:rPr lang="en-US" b="true" sz="302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Соціально-психологічна адаптація в інклюзивному класі — це не тільки звикання до нових умов, а й становлення позитивного соціального досвіду: дитина вчиться комунікувати, брати участь у спільних справах, дотримуватися правил, розвиває самоконтроль.</a:t>
            </a:r>
          </a:p>
          <a:p>
            <a:pPr algn="l">
              <a:lnSpc>
                <a:spcPts val="422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988902" y="6921665"/>
            <a:ext cx="2889669" cy="3053811"/>
          </a:xfrm>
          <a:custGeom>
            <a:avLst/>
            <a:gdLst/>
            <a:ahLst/>
            <a:cxnLst/>
            <a:rect r="r" b="b" t="t" l="l"/>
            <a:pathLst>
              <a:path h="3053811" w="2889669">
                <a:moveTo>
                  <a:pt x="0" y="0"/>
                </a:moveTo>
                <a:lnTo>
                  <a:pt x="2889669" y="0"/>
                </a:lnTo>
                <a:lnTo>
                  <a:pt x="2889669" y="3053811"/>
                </a:lnTo>
                <a:lnTo>
                  <a:pt x="0" y="30538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4634" y="7684579"/>
            <a:ext cx="6982105" cy="2602421"/>
          </a:xfrm>
          <a:custGeom>
            <a:avLst/>
            <a:gdLst/>
            <a:ahLst/>
            <a:cxnLst/>
            <a:rect r="r" b="b" t="t" l="l"/>
            <a:pathLst>
              <a:path h="2602421" w="6982105">
                <a:moveTo>
                  <a:pt x="0" y="0"/>
                </a:moveTo>
                <a:lnTo>
                  <a:pt x="6982105" y="0"/>
                </a:lnTo>
                <a:lnTo>
                  <a:pt x="6982105" y="2602421"/>
                </a:lnTo>
                <a:lnTo>
                  <a:pt x="0" y="2602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04322" y="7684579"/>
            <a:ext cx="3686997" cy="2336635"/>
          </a:xfrm>
          <a:custGeom>
            <a:avLst/>
            <a:gdLst/>
            <a:ahLst/>
            <a:cxnLst/>
            <a:rect r="r" b="b" t="t" l="l"/>
            <a:pathLst>
              <a:path h="2336635" w="3686997">
                <a:moveTo>
                  <a:pt x="0" y="0"/>
                </a:moveTo>
                <a:lnTo>
                  <a:pt x="3686997" y="0"/>
                </a:lnTo>
                <a:lnTo>
                  <a:pt x="3686997" y="2336635"/>
                </a:lnTo>
                <a:lnTo>
                  <a:pt x="0" y="2336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4634" y="122810"/>
            <a:ext cx="11394232" cy="772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49"/>
              </a:lnSpc>
              <a:spcBef>
                <a:spcPct val="0"/>
              </a:spcBef>
            </a:pPr>
            <a:r>
              <a:rPr lang="en-US" sz="4464">
                <a:solidFill>
                  <a:srgbClr val="06327D"/>
                </a:solidFill>
                <a:latin typeface="Gennaro"/>
                <a:ea typeface="Gennaro"/>
                <a:cs typeface="Gennaro"/>
                <a:sym typeface="Gennaro"/>
              </a:rPr>
              <a:t>Теоретичні основи соціально-психологічної адаптації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0882" y="3401331"/>
            <a:ext cx="3965384" cy="3484581"/>
          </a:xfrm>
          <a:custGeom>
            <a:avLst/>
            <a:gdLst/>
            <a:ahLst/>
            <a:cxnLst/>
            <a:rect r="r" b="b" t="t" l="l"/>
            <a:pathLst>
              <a:path h="3484581" w="3965384">
                <a:moveTo>
                  <a:pt x="0" y="0"/>
                </a:moveTo>
                <a:lnTo>
                  <a:pt x="3965384" y="0"/>
                </a:lnTo>
                <a:lnTo>
                  <a:pt x="3965384" y="3484581"/>
                </a:lnTo>
                <a:lnTo>
                  <a:pt x="0" y="3484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9578" y="-85725"/>
            <a:ext cx="7529157" cy="132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21"/>
              </a:lnSpc>
              <a:spcBef>
                <a:spcPct val="0"/>
              </a:spcBef>
            </a:pPr>
            <a:r>
              <a:rPr lang="en-US" sz="3801">
                <a:solidFill>
                  <a:srgbClr val="06327D"/>
                </a:solidFill>
                <a:latin typeface="Arturo"/>
                <a:ea typeface="Arturo"/>
                <a:cs typeface="Arturo"/>
                <a:sym typeface="Arturo"/>
              </a:rPr>
              <a:t>Особливості дітей з ООП у період адаптації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447878"/>
            <a:ext cx="16798093" cy="896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Кожна дитина з особливими освітніми потребами має індивідуальні труднощі, які можуть проявлятися у: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7618" y="2843589"/>
            <a:ext cx="11556128" cy="4430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повільному темпі засв</a:t>
            </a: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оєння матеріалу;</a:t>
            </a:r>
          </a:p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емоційній нестабільності;</a:t>
            </a:r>
          </a:p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підвищеній тривожності або замкнутості;</a:t>
            </a:r>
          </a:p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труднощах у спілкуванні;</a:t>
            </a:r>
          </a:p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зниженій самооцінці;</a:t>
            </a:r>
          </a:p>
          <a:p>
            <a:pPr algn="ctr" marL="773287" indent="-386643" lvl="1">
              <a:lnSpc>
                <a:spcPts val="5014"/>
              </a:lnSpc>
              <a:buFont typeface="Arial"/>
              <a:buChar char="•"/>
            </a:pPr>
            <a:r>
              <a:rPr lang="en-US" b="true" sz="358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порушеннях поведінки чи уваги.</a:t>
            </a:r>
          </a:p>
          <a:p>
            <a:pPr algn="ctr">
              <a:lnSpc>
                <a:spcPts val="5014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34412" y="7867164"/>
            <a:ext cx="17219175" cy="2018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6"/>
              </a:lnSpc>
            </a:pPr>
            <a:r>
              <a:rPr lang="en-US" b="true" sz="3825">
                <a:solidFill>
                  <a:srgbClr val="ED6017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 педагога — не лише допом</a:t>
            </a:r>
            <a:r>
              <a:rPr lang="en-US" b="true" sz="3825">
                <a:solidFill>
                  <a:srgbClr val="ED6017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огти дитині адаптуватися до навчального процесу, а й зрозуміти її потреби, створити для неї ситуацію успіху, допомогти повірити у власні сили.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972800" y="204077"/>
            <a:ext cx="7315200" cy="1649245"/>
          </a:xfrm>
          <a:custGeom>
            <a:avLst/>
            <a:gdLst/>
            <a:ahLst/>
            <a:cxnLst/>
            <a:rect r="r" b="b" t="t" l="l"/>
            <a:pathLst>
              <a:path h="1649245" w="7315200">
                <a:moveTo>
                  <a:pt x="7315200" y="0"/>
                </a:moveTo>
                <a:lnTo>
                  <a:pt x="0" y="0"/>
                </a:lnTo>
                <a:lnTo>
                  <a:pt x="0" y="1649246"/>
                </a:lnTo>
                <a:lnTo>
                  <a:pt x="7315200" y="1649246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9406" y="3189511"/>
            <a:ext cx="16796995" cy="5397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1386" indent="-365693" lvl="1">
              <a:lnSpc>
                <a:spcPts val="4742"/>
              </a:lnSpc>
              <a:buFont typeface="Arial"/>
              <a:buChar char="•"/>
            </a:pPr>
            <a:r>
              <a:rPr lang="en-US" b="true" sz="3387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Орієнтаційний етап — знай</a:t>
            </a:r>
            <a:r>
              <a:rPr lang="en-US" b="true" sz="3387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омство дитини з новими умовами, колективом, режимом.</a:t>
            </a:r>
          </a:p>
          <a:p>
            <a:pPr algn="ctr" marL="731386" indent="-365693" lvl="1">
              <a:lnSpc>
                <a:spcPts val="4742"/>
              </a:lnSpc>
              <a:buFont typeface="Arial"/>
              <a:buChar char="•"/>
            </a:pPr>
            <a:r>
              <a:rPr lang="en-US" b="true" sz="3387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Початковий етап пристосування — формування первинних контактів, відчуття безпеки.</a:t>
            </a:r>
          </a:p>
          <a:p>
            <a:pPr algn="ctr" marL="731386" indent="-365693" lvl="1">
              <a:lnSpc>
                <a:spcPts val="4742"/>
              </a:lnSpc>
              <a:buFont typeface="Arial"/>
              <a:buChar char="•"/>
            </a:pPr>
            <a:r>
              <a:rPr lang="en-US" b="true" sz="3387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Етап активного включення — дитина бере участь у спільній діяльності, поступово приймає правила.</a:t>
            </a:r>
          </a:p>
          <a:p>
            <a:pPr algn="ctr" marL="731386" indent="-365693" lvl="1">
              <a:lnSpc>
                <a:spcPts val="4742"/>
              </a:lnSpc>
              <a:buFont typeface="Arial"/>
              <a:buChar char="•"/>
            </a:pPr>
            <a:r>
              <a:rPr lang="en-US" b="true" sz="3387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Етап стабілізації — зменшення тривожності, підвищення впевненості, налагодження стосунків.</a:t>
            </a:r>
          </a:p>
          <a:p>
            <a:pPr algn="ctr">
              <a:lnSpc>
                <a:spcPts val="4742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49406" y="3256186"/>
            <a:ext cx="909918" cy="909918"/>
          </a:xfrm>
          <a:custGeom>
            <a:avLst/>
            <a:gdLst/>
            <a:ahLst/>
            <a:cxnLst/>
            <a:rect r="r" b="b" t="t" l="l"/>
            <a:pathLst>
              <a:path h="909918" w="909918">
                <a:moveTo>
                  <a:pt x="0" y="0"/>
                </a:moveTo>
                <a:lnTo>
                  <a:pt x="909918" y="0"/>
                </a:lnTo>
                <a:lnTo>
                  <a:pt x="909918" y="909917"/>
                </a:lnTo>
                <a:lnTo>
                  <a:pt x="0" y="9099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9406" y="4442012"/>
            <a:ext cx="909918" cy="909918"/>
          </a:xfrm>
          <a:custGeom>
            <a:avLst/>
            <a:gdLst/>
            <a:ahLst/>
            <a:cxnLst/>
            <a:rect r="r" b="b" t="t" l="l"/>
            <a:pathLst>
              <a:path h="909918" w="909918">
                <a:moveTo>
                  <a:pt x="0" y="0"/>
                </a:moveTo>
                <a:lnTo>
                  <a:pt x="909918" y="0"/>
                </a:lnTo>
                <a:lnTo>
                  <a:pt x="909918" y="909917"/>
                </a:lnTo>
                <a:lnTo>
                  <a:pt x="0" y="9099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49406" y="5628154"/>
            <a:ext cx="909918" cy="909918"/>
          </a:xfrm>
          <a:custGeom>
            <a:avLst/>
            <a:gdLst/>
            <a:ahLst/>
            <a:cxnLst/>
            <a:rect r="r" b="b" t="t" l="l"/>
            <a:pathLst>
              <a:path h="909918" w="909918">
                <a:moveTo>
                  <a:pt x="0" y="0"/>
                </a:moveTo>
                <a:lnTo>
                  <a:pt x="909918" y="0"/>
                </a:lnTo>
                <a:lnTo>
                  <a:pt x="909918" y="909918"/>
                </a:lnTo>
                <a:lnTo>
                  <a:pt x="0" y="9099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49406" y="6814297"/>
            <a:ext cx="909918" cy="909918"/>
          </a:xfrm>
          <a:custGeom>
            <a:avLst/>
            <a:gdLst/>
            <a:ahLst/>
            <a:cxnLst/>
            <a:rect r="r" b="b" t="t" l="l"/>
            <a:pathLst>
              <a:path h="909918" w="909918">
                <a:moveTo>
                  <a:pt x="0" y="0"/>
                </a:moveTo>
                <a:lnTo>
                  <a:pt x="909918" y="0"/>
                </a:lnTo>
                <a:lnTo>
                  <a:pt x="909918" y="909918"/>
                </a:lnTo>
                <a:lnTo>
                  <a:pt x="0" y="9099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7471" y="198051"/>
            <a:ext cx="8939914" cy="1566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8"/>
              </a:lnSpc>
              <a:spcBef>
                <a:spcPct val="0"/>
              </a:spcBef>
            </a:pPr>
            <a:r>
              <a:rPr lang="en-US" sz="4463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Етапи соціально-психологічної адаптації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95700" y="1697424"/>
            <a:ext cx="9668308" cy="1243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9"/>
              </a:lnSpc>
              <a:spcBef>
                <a:spcPct val="0"/>
              </a:spcBef>
            </a:pPr>
            <a:r>
              <a:rPr lang="en-US" b="true" sz="3606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Етапи соціально-психологічної адаптації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5502" y="8420635"/>
            <a:ext cx="16712899" cy="1502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41"/>
              </a:lnSpc>
            </a:pPr>
            <a:r>
              <a:rPr lang="en-US" b="true" sz="2887">
                <a:solidFill>
                  <a:srgbClr val="A13D1F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Роль асистента вчителя п</a:t>
            </a:r>
            <a:r>
              <a:rPr lang="en-US" b="true" sz="2887">
                <a:solidFill>
                  <a:srgbClr val="A13D1F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олягає у постійній підтримці, спостереженні за поведінкою, реагуванні на труднощі та сприянні позитивним змінам.</a:t>
            </a:r>
          </a:p>
          <a:p>
            <a:pPr algn="ctr">
              <a:lnSpc>
                <a:spcPts val="4041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4182165" y="0"/>
            <a:ext cx="3575565" cy="806127"/>
          </a:xfrm>
          <a:custGeom>
            <a:avLst/>
            <a:gdLst/>
            <a:ahLst/>
            <a:cxnLst/>
            <a:rect r="r" b="b" t="t" l="l"/>
            <a:pathLst>
              <a:path h="806127" w="3575565">
                <a:moveTo>
                  <a:pt x="3575565" y="0"/>
                </a:moveTo>
                <a:lnTo>
                  <a:pt x="0" y="0"/>
                </a:lnTo>
                <a:lnTo>
                  <a:pt x="0" y="806127"/>
                </a:lnTo>
                <a:lnTo>
                  <a:pt x="3575565" y="806127"/>
                </a:lnTo>
                <a:lnTo>
                  <a:pt x="357556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9112" y="1807470"/>
            <a:ext cx="13683584" cy="790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2"/>
              </a:lnSpc>
            </a:pPr>
            <a:r>
              <a:rPr lang="en-US" sz="3465" b="true">
                <a:solidFill>
                  <a:srgbClr val="CF17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Асистент вчителя є ключовою фігурою у процесі адаптації. Він:</a:t>
            </a:r>
          </a:p>
          <a:p>
            <a:pPr algn="l" marL="748272" indent="-374136" lvl="1">
              <a:lnSpc>
                <a:spcPts val="4852"/>
              </a:lnSpc>
              <a:buFont typeface="Arial"/>
              <a:buChar char="•"/>
            </a:pP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спостерігає за станом дитини, її емоціями;</a:t>
            </a:r>
          </a:p>
          <a:p>
            <a:pPr algn="l" marL="748272" indent="-374136" lvl="1">
              <a:lnSpc>
                <a:spcPts val="4852"/>
              </a:lnSpc>
              <a:buFont typeface="Arial"/>
              <a:buChar char="•"/>
            </a:pP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допомагає налагодити контакт з учителем</a:t>
            </a: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і дітьми;</a:t>
            </a:r>
          </a:p>
          <a:p>
            <a:pPr algn="l" marL="748272" indent="-374136" lvl="1">
              <a:lnSpc>
                <a:spcPts val="4852"/>
              </a:lnSpc>
              <a:buFont typeface="Arial"/>
              <a:buChar char="•"/>
            </a:pP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створює сприятливе середовище для участі у навчанні;</a:t>
            </a:r>
          </a:p>
          <a:p>
            <a:pPr algn="l" marL="748272" indent="-374136" lvl="1">
              <a:lnSpc>
                <a:spcPts val="4852"/>
              </a:lnSpc>
              <a:buFont typeface="Arial"/>
              <a:buChar char="•"/>
            </a:pP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розробляє індивідуальні стратегії підтримки;</a:t>
            </a:r>
          </a:p>
          <a:p>
            <a:pPr algn="l" marL="748272" indent="-374136" lvl="1">
              <a:lnSpc>
                <a:spcPts val="4852"/>
              </a:lnSpc>
              <a:buFont typeface="Arial"/>
              <a:buChar char="•"/>
            </a:pPr>
            <a:r>
              <a:rPr lang="en-US" b="true" sz="346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забезпечує зворотний зв’язок між батьками, психологом і педагогом.</a:t>
            </a:r>
          </a:p>
          <a:p>
            <a:pPr algn="l">
              <a:lnSpc>
                <a:spcPts val="4852"/>
              </a:lnSpc>
              <a:spcBef>
                <a:spcPct val="0"/>
              </a:spcBef>
            </a:pPr>
            <a:r>
              <a:rPr lang="en-US" b="true" sz="3465">
                <a:solidFill>
                  <a:srgbClr val="ED601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Успішна адаптація залежить від емпатії, терпіння та гнучкості педагога, від уміння бачити не лише обмеження, а й потенціал кожної дитини.</a:t>
            </a:r>
          </a:p>
          <a:p>
            <a:pPr algn="l">
              <a:lnSpc>
                <a:spcPts val="4852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593768" y="5572115"/>
            <a:ext cx="5163962" cy="4537832"/>
          </a:xfrm>
          <a:custGeom>
            <a:avLst/>
            <a:gdLst/>
            <a:ahLst/>
            <a:cxnLst/>
            <a:rect r="r" b="b" t="t" l="l"/>
            <a:pathLst>
              <a:path h="4537832" w="5163962">
                <a:moveTo>
                  <a:pt x="0" y="0"/>
                </a:moveTo>
                <a:lnTo>
                  <a:pt x="5163962" y="0"/>
                </a:lnTo>
                <a:lnTo>
                  <a:pt x="5163962" y="4537832"/>
                </a:lnTo>
                <a:lnTo>
                  <a:pt x="0" y="4537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55515" y="87576"/>
            <a:ext cx="10317180" cy="1351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48"/>
              </a:lnSpc>
              <a:spcBef>
                <a:spcPct val="0"/>
              </a:spcBef>
            </a:pPr>
            <a:r>
              <a:rPr lang="en-US" sz="3891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Психологічна підтримка і роль асистента вчителя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61454" y="1332471"/>
            <a:ext cx="5130484" cy="3418185"/>
          </a:xfrm>
          <a:custGeom>
            <a:avLst/>
            <a:gdLst/>
            <a:ahLst/>
            <a:cxnLst/>
            <a:rect r="r" b="b" t="t" l="l"/>
            <a:pathLst>
              <a:path h="3418185" w="5130484">
                <a:moveTo>
                  <a:pt x="0" y="0"/>
                </a:moveTo>
                <a:lnTo>
                  <a:pt x="5130484" y="0"/>
                </a:lnTo>
                <a:lnTo>
                  <a:pt x="5130484" y="3418185"/>
                </a:lnTo>
                <a:lnTo>
                  <a:pt x="0" y="34181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961454" y="5357012"/>
            <a:ext cx="4554071" cy="4554071"/>
          </a:xfrm>
          <a:custGeom>
            <a:avLst/>
            <a:gdLst/>
            <a:ahLst/>
            <a:cxnLst/>
            <a:rect r="r" b="b" t="t" l="l"/>
            <a:pathLst>
              <a:path h="4554071" w="4554071">
                <a:moveTo>
                  <a:pt x="0" y="0"/>
                </a:moveTo>
                <a:lnTo>
                  <a:pt x="4554071" y="0"/>
                </a:lnTo>
                <a:lnTo>
                  <a:pt x="4554071" y="4554071"/>
                </a:lnTo>
                <a:lnTo>
                  <a:pt x="0" y="4554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1636" y="319685"/>
            <a:ext cx="13482635" cy="1012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227"/>
              </a:lnSpc>
              <a:spcBef>
                <a:spcPct val="0"/>
              </a:spcBef>
            </a:pPr>
            <a:r>
              <a:rPr lang="en-US" sz="5876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Методи і прийоми адаптації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1636" y="1256271"/>
            <a:ext cx="10085997" cy="8654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7679" indent="-378840" lvl="1">
              <a:lnSpc>
                <a:spcPts val="4913"/>
              </a:lnSpc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Ігрові методи (рольові, сюжетні, арт-ігри).</a:t>
            </a:r>
          </a:p>
          <a:p>
            <a:pPr algn="l" marL="757679" indent="-378840" lvl="1">
              <a:lnSpc>
                <a:spcPts val="4913"/>
              </a:lnSpc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Арттерапія — через малювання, ліплення, музику діти виражають емоції.</a:t>
            </a:r>
          </a:p>
          <a:p>
            <a:pPr algn="l" marL="757679" indent="-378840" lvl="1">
              <a:lnSpc>
                <a:spcPts val="4913"/>
              </a:lnSpc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Казкотерапія — допомагає дитині осмислити власні переживання.</a:t>
            </a:r>
          </a:p>
          <a:p>
            <a:pPr algn="l" marL="757679" indent="-378840" lvl="1">
              <a:lnSpc>
                <a:spcPts val="4913"/>
              </a:lnSpc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Коло спілкування — вправи на взаємодію, довіру, емпатію.</a:t>
            </a:r>
          </a:p>
          <a:p>
            <a:pPr algn="l" marL="757679" indent="-378840" lvl="1">
              <a:lnSpc>
                <a:spcPts val="4913"/>
              </a:lnSpc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Метод позитивного підкріплення — акцент на успіхах, а не на помилках.</a:t>
            </a:r>
          </a:p>
          <a:p>
            <a:pPr algn="l" marL="757679" indent="-378840" lvl="1">
              <a:lnSpc>
                <a:spcPts val="491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509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Використання візуальної підтримки — схеми, картки, малюнки.</a:t>
            </a:r>
          </a:p>
          <a:p>
            <a:pPr algn="l">
              <a:lnSpc>
                <a:spcPts val="491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17989" y="1568941"/>
            <a:ext cx="7406640" cy="8229600"/>
          </a:xfrm>
          <a:custGeom>
            <a:avLst/>
            <a:gdLst/>
            <a:ahLst/>
            <a:cxnLst/>
            <a:rect r="r" b="b" t="t" l="l"/>
            <a:pathLst>
              <a:path h="8229600" w="7406640">
                <a:moveTo>
                  <a:pt x="0" y="0"/>
                </a:moveTo>
                <a:lnTo>
                  <a:pt x="7406640" y="0"/>
                </a:lnTo>
                <a:lnTo>
                  <a:pt x="740664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1524" y="412622"/>
            <a:ext cx="8399063" cy="941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32"/>
              </a:lnSpc>
              <a:spcBef>
                <a:spcPct val="0"/>
              </a:spcBef>
            </a:pPr>
            <a:r>
              <a:rPr lang="en-US" sz="5451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Співпраця з батьками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46584" y="1635678"/>
            <a:ext cx="8832476" cy="762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3306" indent="-426653" lvl="1">
              <a:lnSpc>
                <a:spcPts val="5533"/>
              </a:lnSpc>
              <a:buFont typeface="Arial"/>
              <a:buChar char="•"/>
            </a:pPr>
            <a:r>
              <a:rPr lang="en-US" b="true" sz="3952">
                <a:solidFill>
                  <a:srgbClr val="CF17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Без взаєморозуміння між школою і сім’єю адаптація дитини неможлива. Важливо:</a:t>
            </a:r>
          </a:p>
          <a:p>
            <a:pPr algn="l" marL="853306" indent="-426653" lvl="1">
              <a:lnSpc>
                <a:spcPts val="5533"/>
              </a:lnSpc>
              <a:buFont typeface="Arial"/>
              <a:buChar char="•"/>
            </a:pP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проводити</a:t>
            </a: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регулярні зустрічі;</a:t>
            </a:r>
          </a:p>
          <a:p>
            <a:pPr algn="l" marL="853306" indent="-426653" lvl="1">
              <a:lnSpc>
                <a:spcPts val="5533"/>
              </a:lnSpc>
              <a:buFont typeface="Arial"/>
              <a:buChar char="•"/>
            </a:pP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обговорювати досягнення і труднощі;</a:t>
            </a:r>
          </a:p>
          <a:p>
            <a:pPr algn="l" marL="853306" indent="-426653" lvl="1">
              <a:lnSpc>
                <a:spcPts val="5533"/>
              </a:lnSpc>
              <a:buFont typeface="Arial"/>
              <a:buChar char="•"/>
            </a:pP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залучати</a:t>
            </a: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батьків до шкільних заходів;</a:t>
            </a:r>
          </a:p>
          <a:p>
            <a:pPr algn="l" marL="853306" indent="-426653" lvl="1">
              <a:lnSpc>
                <a:spcPts val="553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95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навчати їх методів підтримки вдома.</a:t>
            </a:r>
          </a:p>
          <a:p>
            <a:pPr algn="l" marL="853306" indent="-426653" lvl="1">
              <a:lnSpc>
                <a:spcPts val="5533"/>
              </a:lnSpc>
              <a:spcBef>
                <a:spcPct val="0"/>
              </a:spcBef>
              <a:buFont typeface="Arial"/>
              <a:buChar char="•"/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864330" y="5683741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6642" y="211104"/>
            <a:ext cx="6225150" cy="1545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0"/>
              </a:lnSpc>
              <a:spcBef>
                <a:spcPct val="0"/>
              </a:spcBef>
            </a:pPr>
            <a:r>
              <a:rPr lang="en-US" sz="4393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Роль освітнього середовища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888650" y="258729"/>
            <a:ext cx="13151740" cy="2267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CF174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Адаптація дитини з ООП значною мірою залежить від атмосфери в колективі. Якщо дитина відчуває прийняття, дружність і підтримку, її рівень тривожності знижується, мотивація до навчання зростає.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CF174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Важливо, щоб освітнє середовище відповідало таким критеріям: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62751" y="2459654"/>
            <a:ext cx="11464520" cy="7513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03794" indent="-351897" lvl="1">
              <a:lnSpc>
                <a:spcPts val="4563"/>
              </a:lnSpc>
              <a:buFont typeface="Arial"/>
              <a:buChar char="•"/>
            </a:pPr>
            <a:r>
              <a:rPr lang="en-US" b="true" sz="325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Безпечність — дитина не боїться зробити помилку, відчуває захист і довіру;</a:t>
            </a:r>
          </a:p>
          <a:p>
            <a:pPr algn="ctr" marL="703794" indent="-351897" lvl="1">
              <a:lnSpc>
                <a:spcPts val="4563"/>
              </a:lnSpc>
              <a:buFont typeface="Arial"/>
              <a:buChar char="•"/>
            </a:pPr>
            <a:r>
              <a:rPr lang="en-US" b="true" sz="325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Доступність — усі матеріали, завдання та простір адаптовано до можливостей;</a:t>
            </a:r>
          </a:p>
          <a:p>
            <a:pPr algn="ctr" marL="703794" indent="-351897" lvl="1">
              <a:lnSpc>
                <a:spcPts val="4563"/>
              </a:lnSpc>
              <a:buFont typeface="Arial"/>
              <a:buChar char="•"/>
            </a:pPr>
            <a:r>
              <a:rPr lang="en-US" b="true" sz="325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Підтримувальність — дорослі та діти заохочують один одного;</a:t>
            </a:r>
          </a:p>
          <a:p>
            <a:pPr algn="ctr" marL="703794" indent="-351897" lvl="1">
              <a:lnSpc>
                <a:spcPts val="4563"/>
              </a:lnSpc>
              <a:buFont typeface="Arial"/>
              <a:buChar char="•"/>
            </a:pPr>
            <a:r>
              <a:rPr lang="en-US" b="true" sz="325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Співпраця — колектив працює за принципом “разом для спільного результату”.</a:t>
            </a:r>
          </a:p>
          <a:p>
            <a:pPr algn="ctr">
              <a:lnSpc>
                <a:spcPts val="4563"/>
              </a:lnSpc>
            </a:pPr>
            <a:r>
              <a:rPr lang="en-US" b="true" sz="325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Для дитини з ООП важливо не просто бути «поруч», а бути включеною в діяльність: виконувати посильні завдання, брати участь у групових формах роботи, відчувати себе корисною</a:t>
            </a:r>
          </a:p>
          <a:p>
            <a:pPr algn="ctr">
              <a:lnSpc>
                <a:spcPts val="4563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860692" y="2278719"/>
            <a:ext cx="1649659" cy="3149669"/>
          </a:xfrm>
          <a:custGeom>
            <a:avLst/>
            <a:gdLst/>
            <a:ahLst/>
            <a:cxnLst/>
            <a:rect r="r" b="b" t="t" l="l"/>
            <a:pathLst>
              <a:path h="3149669" w="1649659">
                <a:moveTo>
                  <a:pt x="0" y="0"/>
                </a:moveTo>
                <a:lnTo>
                  <a:pt x="1649659" y="0"/>
                </a:lnTo>
                <a:lnTo>
                  <a:pt x="1649659" y="3149669"/>
                </a:lnTo>
                <a:lnTo>
                  <a:pt x="0" y="3149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143" r="0" b="-15259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2497" y="3280369"/>
            <a:ext cx="16506803" cy="5640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6007" indent="-318004" lvl="1">
              <a:lnSpc>
                <a:spcPts val="4124"/>
              </a:lnSpc>
              <a:buFont typeface="Arial"/>
              <a:buChar char="•"/>
            </a:pPr>
            <a:r>
              <a:rPr lang="en-US" b="true" sz="2945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Організаційний</a:t>
            </a:r>
            <a:r>
              <a:rPr lang="en-US" b="true" sz="294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допомагає дитині зорієнтуватися у новому середовищі, пояснює правила, підтримує в побутових моментах (де сісти, що робити).</a:t>
            </a:r>
          </a:p>
          <a:p>
            <a:pPr algn="l" marL="636007" indent="-318004" lvl="1">
              <a:lnSpc>
                <a:spcPts val="4124"/>
              </a:lnSpc>
              <a:buFont typeface="Arial"/>
              <a:buChar char="•"/>
            </a:pPr>
            <a:r>
              <a:rPr lang="en-US" b="true" sz="2945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Психологічний</a:t>
            </a:r>
            <a:r>
              <a:rPr lang="en-US" b="true" sz="294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створює ситуації успіху, вчить саморегуляції, підсилює віру у власні сили.</a:t>
            </a:r>
          </a:p>
          <a:p>
            <a:pPr algn="l" marL="636007" indent="-318004" lvl="1">
              <a:lnSpc>
                <a:spcPts val="4124"/>
              </a:lnSpc>
              <a:buFont typeface="Arial"/>
              <a:buChar char="•"/>
            </a:pPr>
            <a:r>
              <a:rPr lang="en-US" b="true" sz="2945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Комунікативний</a:t>
            </a:r>
            <a:r>
              <a:rPr lang="en-US" b="true" sz="294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допомагає налагоджувати контакти з ровесниками, пояснює соціальні норми спілкування.</a:t>
            </a:r>
          </a:p>
          <a:p>
            <a:pPr algn="l" marL="636007" indent="-318004" lvl="1">
              <a:lnSpc>
                <a:spcPts val="412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945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Навчальний</a:t>
            </a:r>
            <a:r>
              <a:rPr lang="en-US" b="true" sz="294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адаптує завдання, забезпечує розуміння інструкцій, контролює темп роботи.</a:t>
            </a:r>
          </a:p>
          <a:p>
            <a:pPr algn="l" marL="636007" indent="-318004" lvl="1">
              <a:lnSpc>
                <a:spcPts val="4124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945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Аналітичний</a:t>
            </a:r>
            <a:r>
              <a:rPr lang="en-US" b="true" sz="294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спостерігає за поведінкою дитини, аналізує прогрес і труднощі, узагальнює результати спостережень</a:t>
            </a:r>
          </a:p>
          <a:p>
            <a:pPr algn="l" marL="636007" indent="-318004" lvl="1">
              <a:lnSpc>
                <a:spcPts val="4124"/>
              </a:lnSpc>
              <a:spcBef>
                <a:spcPct val="0"/>
              </a:spcBef>
              <a:buFont typeface="Arial"/>
              <a:buChar char="•"/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6337461" y="383074"/>
            <a:ext cx="1370106" cy="3149669"/>
          </a:xfrm>
          <a:custGeom>
            <a:avLst/>
            <a:gdLst/>
            <a:ahLst/>
            <a:cxnLst/>
            <a:rect r="r" b="b" t="t" l="l"/>
            <a:pathLst>
              <a:path h="3149669" w="1370106">
                <a:moveTo>
                  <a:pt x="0" y="0"/>
                </a:moveTo>
                <a:lnTo>
                  <a:pt x="1370106" y="0"/>
                </a:lnTo>
                <a:lnTo>
                  <a:pt x="1370106" y="3149670"/>
                </a:lnTo>
                <a:lnTo>
                  <a:pt x="0" y="31496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0889" y="306874"/>
            <a:ext cx="7493986" cy="1367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78"/>
              </a:lnSpc>
              <a:spcBef>
                <a:spcPct val="0"/>
              </a:spcBef>
            </a:pPr>
            <a:r>
              <a:rPr lang="en-US" sz="3913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Основні напрями роботи асистента вчителя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27396" y="1761362"/>
            <a:ext cx="14231538" cy="1414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CF174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Асистент вчителя має кілька напрямів діяльності у процесі адаптації: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9034844"/>
            <a:ext cx="18011797" cy="984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3"/>
              </a:lnSpc>
            </a:pPr>
            <a:r>
              <a:rPr lang="en-US" sz="2852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Асистент виступає м</a:t>
            </a:r>
            <a:r>
              <a:rPr lang="en-US" b="true" sz="2852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остом між дитиною, учителем і колективом, тому його роль у процесі соціально-психологічної адаптації неоціненна.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98175" y="1977617"/>
            <a:ext cx="17061125" cy="7976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3"/>
              </a:lnSpc>
            </a:pPr>
            <a:r>
              <a:rPr lang="en-US" sz="3231" b="true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Для того щоб діти з ООП відчували себе комфортно, необхідно систематично впроваджувати методи емоційної підтримки:</a:t>
            </a:r>
          </a:p>
          <a:p>
            <a:pPr algn="l" marL="697620" indent="-348810" lvl="1">
              <a:lnSpc>
                <a:spcPts val="4523"/>
              </a:lnSpc>
              <a:buFont typeface="Arial"/>
              <a:buChar char="•"/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Емоційна гімнастика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вправи для зняття напруження, наприклад: “Покажи настрій”, “Посмішка друга”.</a:t>
            </a:r>
          </a:p>
          <a:p>
            <a:pPr algn="l" marL="697620" indent="-348810" lvl="1">
              <a:lnSpc>
                <a:spcPts val="4523"/>
              </a:lnSpc>
              <a:buFont typeface="Arial"/>
              <a:buChar char="•"/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Коло довіри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щоденне обговорення емоцій (“Як ти почуваєшся сьогодні?”, “Що було найприємнішим?”).</a:t>
            </a:r>
          </a:p>
          <a:p>
            <a:pPr algn="l" marL="697620" indent="-348810" lvl="1">
              <a:lnSpc>
                <a:spcPts val="4523"/>
              </a:lnSpc>
              <a:buFont typeface="Arial"/>
              <a:buChar char="•"/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Рефлексія успіху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коротке обговорення наприкінці дня: “Що сьогодні вдалося?”, “За що ти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собою пишаєшся?”.</a:t>
            </a:r>
          </a:p>
          <a:p>
            <a:pPr algn="l" marL="697620" indent="-348810" lvl="1">
              <a:lnSpc>
                <a:spcPts val="4523"/>
              </a:lnSpc>
              <a:buFont typeface="Arial"/>
              <a:buChar char="•"/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Арттерапія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малювання своїх емоцій, створення спільних колажів.</a:t>
            </a:r>
          </a:p>
          <a:p>
            <a:pPr algn="l" marL="697620" indent="-348810" lvl="1">
              <a:lnSpc>
                <a:spcPts val="4523"/>
              </a:lnSpc>
              <a:buFont typeface="Arial"/>
              <a:buChar char="•"/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Музикотерапі</a:t>
            </a:r>
            <a:r>
              <a:rPr lang="en-US" b="true" sz="3231">
                <a:solidFill>
                  <a:srgbClr val="06327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я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— використання спокійної музики для розслаблення чи активізації.</a:t>
            </a:r>
          </a:p>
          <a:p>
            <a:pPr algn="l">
              <a:lnSpc>
                <a:spcPts val="4523"/>
              </a:lnSpc>
              <a:spcBef>
                <a:spcPct val="0"/>
              </a:spcBef>
            </a:pPr>
            <a:r>
              <a:rPr lang="en-US" b="true" sz="323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Такі методи допомагають дитині вчитися виражати емоції, знімати напругу, довіряти дорослим і ровесникам</a:t>
            </a:r>
            <a:r>
              <a:rPr lang="en-US" b="true" sz="323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</a:p>
          <a:p>
            <a:pPr algn="l">
              <a:lnSpc>
                <a:spcPts val="4523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148294" y="270120"/>
            <a:ext cx="2746684" cy="2287238"/>
          </a:xfrm>
          <a:custGeom>
            <a:avLst/>
            <a:gdLst/>
            <a:ahLst/>
            <a:cxnLst/>
            <a:rect r="r" b="b" t="t" l="l"/>
            <a:pathLst>
              <a:path h="2287238" w="2746684">
                <a:moveTo>
                  <a:pt x="0" y="0"/>
                </a:moveTo>
                <a:lnTo>
                  <a:pt x="2746684" y="0"/>
                </a:lnTo>
                <a:lnTo>
                  <a:pt x="2746684" y="2287239"/>
                </a:lnTo>
                <a:lnTo>
                  <a:pt x="0" y="22872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2159" y="193920"/>
            <a:ext cx="9748342" cy="1295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37"/>
              </a:lnSpc>
              <a:spcBef>
                <a:spcPct val="0"/>
              </a:spcBef>
            </a:pPr>
            <a:r>
              <a:rPr lang="en-US" sz="3741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Методи формування позитивного емоційного стану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8339" y="2015556"/>
            <a:ext cx="16789369" cy="8271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800" indent="-388900" lvl="1">
              <a:lnSpc>
                <a:spcPts val="5043"/>
              </a:lnSpc>
              <a:buFont typeface="Arial"/>
              <a:buChar char="•"/>
            </a:pPr>
            <a:r>
              <a:rPr lang="en-US" b="true" sz="3602">
                <a:solidFill>
                  <a:srgbClr val="C5323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Одне з головних завдань адаптації — навчити дитину ефективно спілкуватися. Для цього використовують:</a:t>
            </a:r>
          </a:p>
          <a:p>
            <a:pPr algn="l" marL="777800" indent="-388900" lvl="1">
              <a:lnSpc>
                <a:spcPts val="5043"/>
              </a:lnSpc>
              <a:buFont typeface="Arial"/>
              <a:buChar char="•"/>
            </a:pP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Ігри</a:t>
            </a: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на взаємодію (“Знайди пару”, “Комплімент”, “Ми схожі тим, що…”);</a:t>
            </a:r>
          </a:p>
          <a:p>
            <a:pPr algn="l" marL="777800" indent="-388900" lvl="1">
              <a:lnSpc>
                <a:spcPts val="5043"/>
              </a:lnSpc>
              <a:buFont typeface="Arial"/>
              <a:buChar char="•"/>
            </a:pP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Парні завдання (спільне розфарбовування, складання пазлів, творча робота удвох);</a:t>
            </a:r>
          </a:p>
          <a:p>
            <a:pPr algn="l" marL="777800" indent="-388900" lvl="1">
              <a:lnSpc>
                <a:spcPts val="5043"/>
              </a:lnSpc>
              <a:buFont typeface="Arial"/>
              <a:buChar char="•"/>
            </a:pP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Проєктну діяльність (створення стінгазети, мініпроектів у групах);</a:t>
            </a:r>
          </a:p>
          <a:p>
            <a:pPr algn="l" marL="777800" indent="-388900" lvl="1">
              <a:lnSpc>
                <a:spcPts val="5043"/>
              </a:lnSpc>
              <a:buFont typeface="Arial"/>
              <a:buChar char="•"/>
            </a:pP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Соціальні</a:t>
            </a:r>
            <a:r>
              <a:rPr lang="en-US" b="true" sz="3602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історії — короткі оповідання, що пояснюють норми поведінки (“Як просити допомогу”, “Як подякувати”).</a:t>
            </a:r>
          </a:p>
          <a:p>
            <a:pPr algn="l" marL="777800" indent="-388900" lvl="1">
              <a:lnSpc>
                <a:spcPts val="504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602" i="true">
                <a:solidFill>
                  <a:srgbClr val="C53233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Ці методи допомагають дитині з ООП розвивати соціальний інтелект,</a:t>
            </a:r>
            <a:r>
              <a:rPr lang="en-US" b="true" sz="3602" i="true">
                <a:solidFill>
                  <a:srgbClr val="C53233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 вчитися слухати інших, висловлювати власну думку.</a:t>
            </a:r>
          </a:p>
          <a:p>
            <a:pPr algn="l" marL="777800" indent="-388900" lvl="1">
              <a:lnSpc>
                <a:spcPts val="5043"/>
              </a:lnSpc>
              <a:spcBef>
                <a:spcPct val="0"/>
              </a:spcBef>
              <a:buFont typeface="Arial"/>
              <a:buChar char="•"/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951590" y="248162"/>
            <a:ext cx="2733261" cy="2057400"/>
          </a:xfrm>
          <a:custGeom>
            <a:avLst/>
            <a:gdLst/>
            <a:ahLst/>
            <a:cxnLst/>
            <a:rect r="r" b="b" t="t" l="l"/>
            <a:pathLst>
              <a:path h="2057400" w="2733261">
                <a:moveTo>
                  <a:pt x="0" y="0"/>
                </a:moveTo>
                <a:lnTo>
                  <a:pt x="2733261" y="0"/>
                </a:lnTo>
                <a:lnTo>
                  <a:pt x="273326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52912"/>
            <a:ext cx="9130241" cy="1739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50"/>
              </a:lnSpc>
              <a:spcBef>
                <a:spcPct val="0"/>
              </a:spcBef>
            </a:pPr>
            <a:r>
              <a:rPr lang="en-US" sz="5036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Формування комунікативних навичок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9725" y="6409506"/>
            <a:ext cx="5346893" cy="3567836"/>
          </a:xfrm>
          <a:custGeom>
            <a:avLst/>
            <a:gdLst/>
            <a:ahLst/>
            <a:cxnLst/>
            <a:rect r="r" b="b" t="t" l="l"/>
            <a:pathLst>
              <a:path h="3567836" w="5346893">
                <a:moveTo>
                  <a:pt x="0" y="0"/>
                </a:moveTo>
                <a:lnTo>
                  <a:pt x="5346893" y="0"/>
                </a:lnTo>
                <a:lnTo>
                  <a:pt x="5346893" y="3567836"/>
                </a:lnTo>
                <a:lnTo>
                  <a:pt x="0" y="35678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8419" y="1295387"/>
            <a:ext cx="11861306" cy="9118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7"/>
              </a:lnSpc>
            </a:pPr>
            <a:r>
              <a:rPr lang="en-US" sz="3241" b="true">
                <a:solidFill>
                  <a:srgbClr val="CF174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Стосунки в колективі є основним показником рівня адаптованості. Щоб сформувати дружню атмосферу, використовують:</a:t>
            </a:r>
          </a:p>
          <a:p>
            <a:pPr algn="l" marL="699754" indent="-349877" lvl="1">
              <a:lnSpc>
                <a:spcPts val="4537"/>
              </a:lnSpc>
              <a:buFont typeface="Arial"/>
              <a:buChar char="•"/>
            </a:pPr>
            <a:r>
              <a:rPr lang="en-US" b="true" sz="324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Парне та групове навчання — діти працюють разом над спільною метою;</a:t>
            </a:r>
          </a:p>
          <a:p>
            <a:pPr algn="l" marL="699754" indent="-349877" lvl="1">
              <a:lnSpc>
                <a:spcPts val="4537"/>
              </a:lnSpc>
              <a:buFont typeface="Arial"/>
              <a:buChar char="•"/>
            </a:pPr>
            <a:r>
              <a:rPr lang="en-US" b="true" sz="324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“Коло друзів” — учні обирають, як допомагати однокласнику, разом шукають рішення проблеми;</a:t>
            </a:r>
          </a:p>
          <a:p>
            <a:pPr algn="l" marL="699754" indent="-349877" lvl="1">
              <a:lnSpc>
                <a:spcPts val="4537"/>
              </a:lnSpc>
              <a:buFont typeface="Arial"/>
              <a:buChar char="•"/>
            </a:pPr>
            <a:r>
              <a:rPr lang="en-US" b="true" sz="324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Добрі справи дня — кожен має змогу підтримати іншого, висловити</a:t>
            </a:r>
            <a:r>
              <a:rPr lang="en-US" b="true" sz="324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похвалу;</a:t>
            </a:r>
          </a:p>
          <a:p>
            <a:pPr algn="l" marL="699754" indent="-349877" lvl="1">
              <a:lnSpc>
                <a:spcPts val="4537"/>
              </a:lnSpc>
              <a:buFont typeface="Arial"/>
              <a:buChar char="•"/>
            </a:pPr>
            <a:r>
              <a:rPr lang="en-US" b="true" sz="3241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Ігри на згуртованість (“Павутинка дружби”, “Міст підтримки”).</a:t>
            </a:r>
          </a:p>
          <a:p>
            <a:pPr algn="l">
              <a:lnSpc>
                <a:spcPts val="4537"/>
              </a:lnSpc>
              <a:spcBef>
                <a:spcPct val="0"/>
              </a:spcBef>
            </a:pPr>
            <a:r>
              <a:rPr lang="en-US" b="true" sz="3241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Коли діти бачать, що однокласник з ООП — це рівноправний учасник колективу, відбувається природне прийняття, а не жалість чи відсторонення.</a:t>
            </a:r>
          </a:p>
          <a:p>
            <a:pPr algn="l">
              <a:lnSpc>
                <a:spcPts val="4537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459255" y="279312"/>
            <a:ext cx="5147363" cy="3429430"/>
          </a:xfrm>
          <a:custGeom>
            <a:avLst/>
            <a:gdLst/>
            <a:ahLst/>
            <a:cxnLst/>
            <a:rect r="r" b="b" t="t" l="l"/>
            <a:pathLst>
              <a:path h="3429430" w="5147363">
                <a:moveTo>
                  <a:pt x="0" y="0"/>
                </a:moveTo>
                <a:lnTo>
                  <a:pt x="5147363" y="0"/>
                </a:lnTo>
                <a:lnTo>
                  <a:pt x="5147363" y="3429430"/>
                </a:lnTo>
                <a:lnTo>
                  <a:pt x="0" y="34294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8419" y="165012"/>
            <a:ext cx="8936909" cy="917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1"/>
              </a:lnSpc>
              <a:spcBef>
                <a:spcPct val="0"/>
              </a:spcBef>
            </a:pPr>
            <a:r>
              <a:rPr lang="en-US" sz="5293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Взаємодія з однолітками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6282" y="2388818"/>
            <a:ext cx="4616633" cy="3080553"/>
          </a:xfrm>
          <a:custGeom>
            <a:avLst/>
            <a:gdLst/>
            <a:ahLst/>
            <a:cxnLst/>
            <a:rect r="r" b="b" t="t" l="l"/>
            <a:pathLst>
              <a:path h="3080553" w="4616633">
                <a:moveTo>
                  <a:pt x="0" y="0"/>
                </a:moveTo>
                <a:lnTo>
                  <a:pt x="4616632" y="0"/>
                </a:lnTo>
                <a:lnTo>
                  <a:pt x="4616632" y="3080553"/>
                </a:lnTo>
                <a:lnTo>
                  <a:pt x="0" y="3080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24580" y="535598"/>
            <a:ext cx="11775698" cy="9172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6"/>
              </a:lnSpc>
            </a:pPr>
            <a:r>
              <a:rPr lang="en-US" sz="3740" b="true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Успішна адаптація можлива лише за умов командної роботи. До процесу залучаються:</a:t>
            </a:r>
          </a:p>
          <a:p>
            <a:pPr algn="l" marL="807594" indent="-403797" lvl="1">
              <a:lnSpc>
                <a:spcPts val="5236"/>
              </a:lnSpc>
              <a:buFont typeface="Arial"/>
              <a:buChar char="•"/>
            </a:pPr>
            <a:r>
              <a:rPr lang="en-US" b="true" sz="3740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Психолог — проводить діагностику, консультує педагогів і батьків;</a:t>
            </a:r>
          </a:p>
          <a:p>
            <a:pPr algn="l" marL="807594" indent="-403797" lvl="1">
              <a:lnSpc>
                <a:spcPts val="5236"/>
              </a:lnSpc>
              <a:buFont typeface="Arial"/>
              <a:buChar char="•"/>
            </a:pPr>
            <a:r>
              <a:rPr lang="en-US" b="true" sz="3740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Логопед — допомагає у мовленнєвому розвитку;</a:t>
            </a:r>
          </a:p>
          <a:p>
            <a:pPr algn="l" marL="807594" indent="-403797" lvl="1">
              <a:lnSpc>
                <a:spcPts val="5236"/>
              </a:lnSpc>
              <a:buFont typeface="Arial"/>
              <a:buChar char="•"/>
            </a:pPr>
            <a:r>
              <a:rPr lang="en-US" b="true" sz="3740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Дефектолог — розробляє індивідуальні стратегії навчання;</a:t>
            </a:r>
          </a:p>
          <a:p>
            <a:pPr algn="l" marL="807594" indent="-403797" lvl="1">
              <a:lnSpc>
                <a:spcPts val="5236"/>
              </a:lnSpc>
              <a:buFont typeface="Arial"/>
              <a:buChar char="•"/>
            </a:pPr>
            <a:r>
              <a:rPr lang="en-US" b="true" sz="3740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Соціальний педагог — забезпечує соціальний супровід.</a:t>
            </a:r>
          </a:p>
          <a:p>
            <a:pPr algn="l">
              <a:lnSpc>
                <a:spcPts val="5236"/>
              </a:lnSpc>
              <a:spcBef>
                <a:spcPct val="0"/>
              </a:spcBef>
            </a:pPr>
            <a:r>
              <a:rPr lang="en-US" b="true" sz="3740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Асистент вчителя координує взаємодію між усіма спеціалістами, веде спостереження, надає інформацію про динаміку адаптації.</a:t>
            </a:r>
          </a:p>
          <a:p>
            <a:pPr algn="l">
              <a:lnSpc>
                <a:spcPts val="5236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06802" y="5793221"/>
            <a:ext cx="2895908" cy="4339917"/>
          </a:xfrm>
          <a:custGeom>
            <a:avLst/>
            <a:gdLst/>
            <a:ahLst/>
            <a:cxnLst/>
            <a:rect r="r" b="b" t="t" l="l"/>
            <a:pathLst>
              <a:path h="4339917" w="2895908">
                <a:moveTo>
                  <a:pt x="0" y="0"/>
                </a:moveTo>
                <a:lnTo>
                  <a:pt x="2895909" y="0"/>
                </a:lnTo>
                <a:lnTo>
                  <a:pt x="2895909" y="4339917"/>
                </a:lnTo>
                <a:lnTo>
                  <a:pt x="0" y="4339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209" y="250894"/>
            <a:ext cx="6739003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</a:t>
            </a:r>
            <a:r>
              <a:rPr lang="en-US" b="true" sz="5199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півпраця з фахівцями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30317"/>
            <a:ext cx="6591359" cy="4114800"/>
          </a:xfrm>
          <a:custGeom>
            <a:avLst/>
            <a:gdLst/>
            <a:ahLst/>
            <a:cxnLst/>
            <a:rect r="r" b="b" t="t" l="l"/>
            <a:pathLst>
              <a:path h="4114800" w="6591359">
                <a:moveTo>
                  <a:pt x="0" y="0"/>
                </a:moveTo>
                <a:lnTo>
                  <a:pt x="6591359" y="0"/>
                </a:lnTo>
                <a:lnTo>
                  <a:pt x="65913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15268" y="1003399"/>
            <a:ext cx="6591359" cy="4114800"/>
          </a:xfrm>
          <a:custGeom>
            <a:avLst/>
            <a:gdLst/>
            <a:ahLst/>
            <a:cxnLst/>
            <a:rect r="r" b="b" t="t" l="l"/>
            <a:pathLst>
              <a:path h="4114800" w="6591359">
                <a:moveTo>
                  <a:pt x="0" y="0"/>
                </a:moveTo>
                <a:lnTo>
                  <a:pt x="6591359" y="0"/>
                </a:lnTo>
                <a:lnTo>
                  <a:pt x="65913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8539" y="5768967"/>
            <a:ext cx="6591359" cy="4114800"/>
          </a:xfrm>
          <a:custGeom>
            <a:avLst/>
            <a:gdLst/>
            <a:ahLst/>
            <a:cxnLst/>
            <a:rect r="r" b="b" t="t" l="l"/>
            <a:pathLst>
              <a:path h="4114800" w="6591359">
                <a:moveTo>
                  <a:pt x="0" y="0"/>
                </a:moveTo>
                <a:lnTo>
                  <a:pt x="6591360" y="0"/>
                </a:lnTo>
                <a:lnTo>
                  <a:pt x="6591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68539" y="130402"/>
            <a:ext cx="8670314" cy="872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77"/>
              </a:lnSpc>
              <a:spcBef>
                <a:spcPct val="0"/>
              </a:spcBef>
            </a:pPr>
            <a:r>
              <a:rPr lang="en-US" sz="5126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Приклади з практики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1493398"/>
            <a:ext cx="6776414" cy="3255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2"/>
              </a:lnSpc>
            </a:pPr>
            <a:r>
              <a:rPr lang="en-US" sz="2344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Приклад 1.</a:t>
            </a:r>
          </a:p>
          <a:p>
            <a:pPr algn="ctr">
              <a:lnSpc>
                <a:spcPts val="3282"/>
              </a:lnSpc>
            </a:pPr>
            <a:r>
              <a:rPr lang="en-US" sz="2344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Учень із РАС (р</a:t>
            </a:r>
            <a:r>
              <a:rPr lang="en-US" sz="2344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озлад аутистичного спектра) відмовлявся вступати в контакт із ровесниками. Через спільні творчі завдання (“Малюємо разом”) і вправи “Комплімент дня” дитина поступово почала проявляти інтерес до інших. Через місяць самостійно приєдналася до групової гри.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040" y="5911842"/>
            <a:ext cx="8050283" cy="312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Приклад 2.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537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Дівчинка із затримкою психічного розвитку важко орієнтувалася в класі. Завдяки постійним візуальним підказкам (картки, кольорові маркери, символи) і підтримці асистента вона навчилася самостійно виконувати частину завдань, що підвищило її самооцінку.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66174" y="1687766"/>
            <a:ext cx="7778994" cy="2678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4"/>
              </a:lnSpc>
            </a:pPr>
            <a:r>
              <a:rPr lang="en-US" sz="2546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Приклад 3.</a:t>
            </a:r>
          </a:p>
          <a:p>
            <a:pPr algn="ctr">
              <a:lnSpc>
                <a:spcPts val="3564"/>
              </a:lnSpc>
            </a:pPr>
            <a:r>
              <a:rPr lang="en-US" sz="2546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Учень із п</a:t>
            </a:r>
            <a:r>
              <a:rPr lang="en-US" sz="2546">
                <a:solidFill>
                  <a:srgbClr val="06327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орушенням слуху завдяки командній грі “Скажи жестами” навчив однокласників елементарних слів мовою жестів. Це не лише розвивало комунікацію, а й зміцнювало дружбу в колективі.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20183" y="6757637"/>
            <a:ext cx="8470977" cy="2500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1"/>
              </a:lnSpc>
            </a:pPr>
            <a:r>
              <a:rPr lang="en-US" b="true" sz="3565">
                <a:solidFill>
                  <a:srgbClr val="CF1742"/>
                </a:solidFill>
                <a:latin typeface="PT Serif Bold"/>
                <a:ea typeface="PT Serif Bold"/>
                <a:cs typeface="PT Serif Bold"/>
                <a:sym typeface="PT Serif Bold"/>
              </a:rPr>
              <a:t>Т</a:t>
            </a:r>
            <a:r>
              <a:rPr lang="en-US" b="true" sz="3565">
                <a:solidFill>
                  <a:srgbClr val="CF1742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акі приклади демонструють, що включення, підтримка і взаємодія дають результат, якщо створити правильні умови.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77841" y="2472961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6050" y="1398063"/>
            <a:ext cx="7357082" cy="8689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3275" b="true">
                <a:solidFill>
                  <a:srgbClr val="D54E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Ознаками ефективної адаптації є: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позитивне емоційне самопочуття;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активна участь у спільних видах діяльності;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адекватна поведінка у навчальних ситуаціях;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розвиток комунікативних умінь;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підвищення самооцінки;</a:t>
            </a:r>
          </a:p>
          <a:p>
            <a:pPr algn="l" marL="707237" indent="-353618" lvl="1">
              <a:lnSpc>
                <a:spcPts val="4586"/>
              </a:lnSpc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зниження тривожності;</a:t>
            </a:r>
          </a:p>
          <a:p>
            <a:pPr algn="l" marL="707237" indent="-353618" lvl="1">
              <a:lnSpc>
                <a:spcPts val="4586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275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стабільні взаємини з однолітками.</a:t>
            </a:r>
          </a:p>
          <a:p>
            <a:pPr algn="l">
              <a:lnSpc>
                <a:spcPts val="4586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95636" y="170180"/>
            <a:ext cx="6701660" cy="62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3"/>
              </a:lnSpc>
            </a:pPr>
            <a:r>
              <a:rPr lang="en-US" sz="3688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Кри</a:t>
            </a:r>
            <a:r>
              <a:rPr lang="en-US" b="true" sz="3688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терії успішної адаптації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10002" y="151130"/>
            <a:ext cx="7649298" cy="712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b="true" sz="4114">
                <a:solidFill>
                  <a:srgbClr val="004AA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Очікув</a:t>
            </a:r>
            <a:r>
              <a:rPr lang="en-US" b="true" sz="4114">
                <a:solidFill>
                  <a:srgbClr val="004AAD"/>
                </a:solidFill>
                <a:latin typeface="PT Serif Bold"/>
                <a:ea typeface="PT Serif Bold"/>
                <a:cs typeface="PT Serif Bold"/>
                <a:sym typeface="PT Serif Bold"/>
              </a:rPr>
              <a:t>ані результати роботи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473749" y="1095286"/>
            <a:ext cx="8244206" cy="852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7"/>
              </a:lnSpc>
            </a:pPr>
            <a:r>
              <a:rPr lang="en-US" sz="3741" b="true">
                <a:solidFill>
                  <a:srgbClr val="CF1742"/>
                </a:solidFill>
                <a:latin typeface="PT Serif Bold"/>
                <a:ea typeface="PT Serif Bold"/>
                <a:cs typeface="PT Serif Bold"/>
                <a:sym typeface="PT Serif Bold"/>
              </a:rPr>
              <a:t>У результаті системн</a:t>
            </a:r>
            <a:r>
              <a:rPr lang="en-US" b="true" sz="3741">
                <a:solidFill>
                  <a:srgbClr val="CF1742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ої роботи з адаптації дитина: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приймає правила колективу;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проявляє ініціативу;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розвиває самостійність і відповідальність;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відчуває задоволення від навчання;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будує конструктивні взаємини з однолітками;</a:t>
            </a:r>
          </a:p>
          <a:p>
            <a:pPr algn="ctr" marL="807698" indent="-403849" lvl="1">
              <a:lnSpc>
                <a:spcPts val="5237"/>
              </a:lnSpc>
              <a:buFont typeface="Arial"/>
              <a:buChar char="•"/>
            </a:pPr>
            <a:r>
              <a:rPr lang="en-US" b="true" sz="3741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демонструє прогрес у навчанні</a:t>
            </a:r>
          </a:p>
          <a:p>
            <a:pPr algn="ctr">
              <a:lnSpc>
                <a:spcPts val="5237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40364" y="5889532"/>
            <a:ext cx="5325035" cy="4114800"/>
          </a:xfrm>
          <a:custGeom>
            <a:avLst/>
            <a:gdLst/>
            <a:ahLst/>
            <a:cxnLst/>
            <a:rect r="r" b="b" t="t" l="l"/>
            <a:pathLst>
              <a:path h="4114800" w="5325035">
                <a:moveTo>
                  <a:pt x="0" y="0"/>
                </a:moveTo>
                <a:lnTo>
                  <a:pt x="5325035" y="0"/>
                </a:lnTo>
                <a:lnTo>
                  <a:pt x="53250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06079" y="657408"/>
            <a:ext cx="6428709" cy="3294713"/>
          </a:xfrm>
          <a:custGeom>
            <a:avLst/>
            <a:gdLst/>
            <a:ahLst/>
            <a:cxnLst/>
            <a:rect r="r" b="b" t="t" l="l"/>
            <a:pathLst>
              <a:path h="3294713" w="6428709">
                <a:moveTo>
                  <a:pt x="0" y="0"/>
                </a:moveTo>
                <a:lnTo>
                  <a:pt x="6428709" y="0"/>
                </a:lnTo>
                <a:lnTo>
                  <a:pt x="6428709" y="3294713"/>
                </a:lnTo>
                <a:lnTo>
                  <a:pt x="0" y="3294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6599" y="1673685"/>
            <a:ext cx="10327478" cy="835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1"/>
              </a:lnSpc>
            </a:pPr>
            <a:r>
              <a:rPr lang="en-US" sz="3929" b="true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Соціально-псих</a:t>
            </a:r>
            <a:r>
              <a:rPr lang="en-US" b="true" sz="3929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ологічна адаптація — це процес, у центрі якого дитина з її почуттями, переживаннями та потребами. Від педагога вимагається не лише професійна майстерність, а й людяність, чуйність, терпіння та віра в успіх кожного вихованця.</a:t>
            </a:r>
          </a:p>
          <a:p>
            <a:pPr algn="ctr">
              <a:lnSpc>
                <a:spcPts val="5501"/>
              </a:lnSpc>
            </a:pPr>
            <a:r>
              <a:rPr lang="en-US" b="true" sz="3929">
                <a:solidFill>
                  <a:srgbClr val="06327D"/>
                </a:solidFill>
                <a:latin typeface="PT Serif Bold"/>
                <a:ea typeface="PT Serif Bold"/>
                <a:cs typeface="PT Serif Bold"/>
                <a:sym typeface="PT Serif Bold"/>
              </a:rPr>
              <a:t>Головне — створити умови, за яких дитина з ООП не буде “іншою”, а відчує себе частиною спільноти, що приймає, підтримує і допомагає розкритис</a:t>
            </a:r>
          </a:p>
          <a:p>
            <a:pPr algn="ctr">
              <a:lnSpc>
                <a:spcPts val="5501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56599" y="106630"/>
            <a:ext cx="6657121" cy="98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53"/>
              </a:lnSpc>
              <a:spcBef>
                <a:spcPct val="0"/>
              </a:spcBef>
            </a:pPr>
            <a:r>
              <a:rPr lang="en-US" sz="5752">
                <a:solidFill>
                  <a:srgbClr val="06327D"/>
                </a:solidFill>
                <a:latin typeface="Cave Age"/>
                <a:ea typeface="Cave Age"/>
                <a:cs typeface="Cave Age"/>
                <a:sym typeface="Cave Age"/>
              </a:rPr>
              <a:t>Узагальнення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194" y="1796695"/>
            <a:ext cx="16825523" cy="5558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54"/>
              </a:lnSpc>
              <a:spcBef>
                <a:spcPct val="0"/>
              </a:spcBef>
            </a:pPr>
            <a:r>
              <a:rPr lang="en-US" b="true" sz="3967">
                <a:solidFill>
                  <a:srgbClr val="06327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Соціально-психологічна адаптація дітей з ООП — це фундамент успішного навчання та розвитку особистості. Завдання асистента вчителя полягає у створенні сприятливих умов для цього процесу, у налагодженні довірливих стосунків, підтримці емоційного комфорту та розвитку соціальних навичок. Від ефективності адаптації залежить не лише академічний успіх дитини, а й її подальша інтеграція в суспільство.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502868" y="7151806"/>
            <a:ext cx="7850511" cy="2728053"/>
          </a:xfrm>
          <a:custGeom>
            <a:avLst/>
            <a:gdLst/>
            <a:ahLst/>
            <a:cxnLst/>
            <a:rect r="r" b="b" t="t" l="l"/>
            <a:pathLst>
              <a:path h="2728053" w="7850511">
                <a:moveTo>
                  <a:pt x="0" y="0"/>
                </a:moveTo>
                <a:lnTo>
                  <a:pt x="7850511" y="0"/>
                </a:lnTo>
                <a:lnTo>
                  <a:pt x="7850511" y="2728053"/>
                </a:lnTo>
                <a:lnTo>
                  <a:pt x="0" y="27280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5099" y="609766"/>
            <a:ext cx="5505712" cy="72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623"/>
              </a:lnSpc>
              <a:spcBef>
                <a:spcPct val="0"/>
              </a:spcBef>
            </a:pPr>
            <a:r>
              <a:rPr lang="en-US" sz="4016">
                <a:solidFill>
                  <a:srgbClr val="06327D"/>
                </a:solidFill>
                <a:latin typeface="Boldesqo Serif"/>
                <a:ea typeface="Boldesqo Serif"/>
                <a:cs typeface="Boldesqo Serif"/>
                <a:sym typeface="Boldesqo Serif"/>
              </a:rPr>
              <a:t>ВИСНОВОК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6327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14522444" y="-3243386"/>
            <a:ext cx="17685057" cy="16109480"/>
          </a:xfrm>
          <a:custGeom>
            <a:avLst/>
            <a:gdLst/>
            <a:ahLst/>
            <a:cxnLst/>
            <a:rect r="r" b="b" t="t" l="l"/>
            <a:pathLst>
              <a:path h="16109480" w="17685057">
                <a:moveTo>
                  <a:pt x="0" y="16109479"/>
                </a:moveTo>
                <a:lnTo>
                  <a:pt x="17685057" y="16109479"/>
                </a:lnTo>
                <a:lnTo>
                  <a:pt x="17685057" y="0"/>
                </a:lnTo>
                <a:lnTo>
                  <a:pt x="0" y="0"/>
                </a:lnTo>
                <a:lnTo>
                  <a:pt x="0" y="161094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70563" y="2777023"/>
            <a:ext cx="10126848" cy="1736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24"/>
              </a:lnSpc>
            </a:pPr>
            <a:r>
              <a:rPr lang="en-US" sz="10089" b="true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Дякую за увагу!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DAG0iYSOI_E</dc:identifier>
  <dcterms:modified xsi:type="dcterms:W3CDTF">2011-08-01T06:04:30Z</dcterms:modified>
  <cp:revision>1</cp:revision>
  <dc:title>Портфоліо</dc:title>
</cp:coreProperties>
</file>