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Montserrat Bold" charset="1" panose="00000800000000000000"/>
      <p:regular r:id="rId33"/>
    </p:embeddedFont>
    <p:embeddedFont>
      <p:font typeface="Veleka" charset="1" panose="02000503060000020004"/>
      <p:regular r:id="rId34"/>
    </p:embeddedFont>
    <p:embeddedFont>
      <p:font typeface="PT Serif Bold" charset="1" panose="020A0703040505020204"/>
      <p:regular r:id="rId35"/>
    </p:embeddedFont>
    <p:embeddedFont>
      <p:font typeface="Arturo Bold" charset="1" panose="02000503020000020004"/>
      <p:regular r:id="rId36"/>
    </p:embeddedFont>
    <p:embeddedFont>
      <p:font typeface="Arturo Outline" charset="1" panose="02000503020000020004"/>
      <p:regular r:id="rId37"/>
    </p:embeddedFont>
    <p:embeddedFont>
      <p:font typeface="Lato Bold" charset="1" panose="020F0502020204030203"/>
      <p:regular r:id="rId38"/>
    </p:embeddedFont>
    <p:embeddedFont>
      <p:font typeface="Noto Serif Display Bold" charset="1" panose="02020802080505020204"/>
      <p:regular r:id="rId39"/>
    </p:embeddedFont>
    <p:embeddedFont>
      <p:font typeface="Arturo" charset="1" panose="02000503020000020004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31.png" Type="http://schemas.openxmlformats.org/officeDocument/2006/relationships/image"/><Relationship Id="rId7" Target="../media/image3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3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9.png" Type="http://schemas.openxmlformats.org/officeDocument/2006/relationships/image"/><Relationship Id="rId5" Target="../media/image30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4856031" y="5143500"/>
            <a:ext cx="3433286" cy="5143500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AutoShape 3" id="3"/>
          <p:cNvSpPr/>
          <p:nvPr/>
        </p:nvSpPr>
        <p:spPr>
          <a:xfrm rot="0">
            <a:off x="14854714" y="0"/>
            <a:ext cx="3433286" cy="5143500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4" id="4"/>
          <p:cNvSpPr/>
          <p:nvPr/>
        </p:nvSpPr>
        <p:spPr>
          <a:xfrm flipH="false" flipV="false" rot="0">
            <a:off x="13127314" y="849729"/>
            <a:ext cx="3444043" cy="3444043"/>
          </a:xfrm>
          <a:custGeom>
            <a:avLst/>
            <a:gdLst/>
            <a:ahLst/>
            <a:cxnLst/>
            <a:rect r="r" b="b" t="t" l="l"/>
            <a:pathLst>
              <a:path h="3444043" w="3444043">
                <a:moveTo>
                  <a:pt x="0" y="0"/>
                </a:moveTo>
                <a:lnTo>
                  <a:pt x="3444043" y="0"/>
                </a:lnTo>
                <a:lnTo>
                  <a:pt x="3444043" y="3444042"/>
                </a:lnTo>
                <a:lnTo>
                  <a:pt x="0" y="3444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903531" y="4864953"/>
            <a:ext cx="5143500" cy="5143500"/>
          </a:xfrm>
          <a:custGeom>
            <a:avLst/>
            <a:gdLst/>
            <a:ahLst/>
            <a:cxnLst/>
            <a:rect r="r" b="b" t="t" l="l"/>
            <a:pathLst>
              <a:path h="5143500" w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0092" y="782991"/>
            <a:ext cx="12343440" cy="1461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71"/>
              </a:lnSpc>
            </a:pPr>
            <a:r>
              <a:rPr lang="en-US" sz="10337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Портфоліо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5400000">
            <a:off x="14857349" y="7436703"/>
            <a:ext cx="2850297" cy="2850297"/>
          </a:xfrm>
          <a:custGeom>
            <a:avLst/>
            <a:gdLst/>
            <a:ahLst/>
            <a:cxnLst/>
            <a:rect r="r" b="b" t="t" l="l"/>
            <a:pathLst>
              <a:path h="2850297" w="2850297">
                <a:moveTo>
                  <a:pt x="0" y="0"/>
                </a:moveTo>
                <a:lnTo>
                  <a:pt x="2850297" y="0"/>
                </a:lnTo>
                <a:lnTo>
                  <a:pt x="2850297" y="2850297"/>
                </a:lnTo>
                <a:lnTo>
                  <a:pt x="0" y="28502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0092" y="2130638"/>
            <a:ext cx="8115300" cy="906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Veleka"/>
                <a:ea typeface="Veleka"/>
                <a:cs typeface="Veleka"/>
                <a:sym typeface="Veleka"/>
              </a:rPr>
              <a:t>асистента вчителя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8370679"/>
            <a:ext cx="9644393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ПІБ:___________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4208046"/>
            <a:ext cx="13998112" cy="4189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72"/>
              </a:lnSpc>
            </a:pPr>
            <a:r>
              <a:rPr lang="en-US" sz="3980" b="true">
                <a:solidFill>
                  <a:srgbClr val="FE4C00"/>
                </a:solidFill>
                <a:latin typeface="Arturo Bold"/>
                <a:ea typeface="Arturo Bold"/>
                <a:cs typeface="Arturo Bold"/>
                <a:sym typeface="Arturo Bold"/>
              </a:rPr>
              <a:t>Тема:</a:t>
            </a:r>
          </a:p>
          <a:p>
            <a:pPr algn="ctr">
              <a:lnSpc>
                <a:spcPts val="5572"/>
              </a:lnSpc>
            </a:pPr>
            <a:r>
              <a:rPr lang="en-US" sz="3980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«Заст</a:t>
            </a:r>
            <a:r>
              <a:rPr lang="en-US" b="true" sz="398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осування онлайн-ресурсів та інтерактивних методів для підвищення мотивації та самостійності учнів з особливими освітніми потребами»</a:t>
            </a:r>
          </a:p>
          <a:p>
            <a:pPr algn="ctr">
              <a:lnSpc>
                <a:spcPts val="5572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74329" y="146020"/>
            <a:ext cx="12371436" cy="1411262"/>
            <a:chOff x="0" y="0"/>
            <a:chExt cx="16495248" cy="188168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47625"/>
              <a:ext cx="16495248" cy="1051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973"/>
                </a:lnSpc>
              </a:pPr>
              <a:r>
                <a:rPr lang="en-US" sz="5430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Особиста інформація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508085"/>
              <a:ext cx="16495248" cy="3735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5400000">
            <a:off x="14742706" y="6563408"/>
            <a:ext cx="3545294" cy="3545294"/>
          </a:xfrm>
          <a:custGeom>
            <a:avLst/>
            <a:gdLst/>
            <a:ahLst/>
            <a:cxnLst/>
            <a:rect r="r" b="b" t="t" l="l"/>
            <a:pathLst>
              <a:path h="3545294" w="3545294">
                <a:moveTo>
                  <a:pt x="0" y="0"/>
                </a:moveTo>
                <a:lnTo>
                  <a:pt x="3545294" y="0"/>
                </a:lnTo>
                <a:lnTo>
                  <a:pt x="3545294" y="3545294"/>
                </a:lnTo>
                <a:lnTo>
                  <a:pt x="0" y="35452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2510118"/>
            <a:ext cx="5387221" cy="3658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ПІБ: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ОСВІТА: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СТАЖ РОБОТИ:</a:t>
            </a:r>
          </a:p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МІСЦЕ РОБОТИ: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28943" y="457789"/>
            <a:ext cx="7666267" cy="1907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675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ЖИТТЄВЕ</a:t>
            </a:r>
            <a:r>
              <a:rPr lang="en-US" sz="675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КРЕДО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13385120" y="6820108"/>
            <a:ext cx="3433286" cy="3623094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AutoShape 4" id="4"/>
          <p:cNvSpPr/>
          <p:nvPr/>
        </p:nvSpPr>
        <p:spPr>
          <a:xfrm rot="0">
            <a:off x="14854714" y="6663906"/>
            <a:ext cx="3433286" cy="3623094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Freeform 5" id="5"/>
          <p:cNvSpPr/>
          <p:nvPr/>
        </p:nvSpPr>
        <p:spPr>
          <a:xfrm flipH="false" flipV="false" rot="0">
            <a:off x="14854714" y="3230619"/>
            <a:ext cx="3433286" cy="3433286"/>
          </a:xfrm>
          <a:custGeom>
            <a:avLst/>
            <a:gdLst/>
            <a:ahLst/>
            <a:cxnLst/>
            <a:rect r="r" b="b" t="t" l="l"/>
            <a:pathLst>
              <a:path h="3433286" w="3433286">
                <a:moveTo>
                  <a:pt x="0" y="0"/>
                </a:moveTo>
                <a:lnTo>
                  <a:pt x="3433286" y="0"/>
                </a:lnTo>
                <a:lnTo>
                  <a:pt x="3433286" y="3433287"/>
                </a:lnTo>
                <a:lnTo>
                  <a:pt x="0" y="34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57593" y="7578332"/>
            <a:ext cx="1794241" cy="1794241"/>
          </a:xfrm>
          <a:custGeom>
            <a:avLst/>
            <a:gdLst/>
            <a:ahLst/>
            <a:cxnLst/>
            <a:rect r="r" b="b" t="t" l="l"/>
            <a:pathLst>
              <a:path h="1794241" w="1794241">
                <a:moveTo>
                  <a:pt x="0" y="0"/>
                </a:moveTo>
                <a:lnTo>
                  <a:pt x="1794241" y="0"/>
                </a:lnTo>
                <a:lnTo>
                  <a:pt x="1794241" y="1794241"/>
                </a:lnTo>
                <a:lnTo>
                  <a:pt x="0" y="1794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8943" y="2279427"/>
            <a:ext cx="13528651" cy="2044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3"/>
              </a:lnSpc>
            </a:pPr>
            <a:r>
              <a:rPr lang="en-US" sz="3881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«Жи</a:t>
            </a:r>
            <a:r>
              <a:rPr lang="en-US" b="true" sz="388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ття — це постійний рух уперед, а кожна дитина — мій крок до вдосконалення себе як особистості та педагога».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542112"/>
            <a:ext cx="12023924" cy="5214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8"/>
              </a:lnSpc>
            </a:pPr>
            <a:r>
              <a:rPr lang="en-US" sz="3706">
                <a:solidFill>
                  <a:srgbClr val="000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М</a:t>
            </a:r>
            <a:r>
              <a:rPr lang="en-US" sz="3706">
                <a:solidFill>
                  <a:srgbClr val="000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оє життєве кредо ґрунтується на вірі у добро, любов і розвиток. Я переконана, що кожна дитина — це унікальна історія, яка заслуговує на розуміння, терпіння і підтримку. Навчаючи дітей, ми вчимося самі — розуміти, приймати, співчувати, бачити у звичайному — неповторне.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22308" y="1284644"/>
            <a:ext cx="480204" cy="285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b="true" sz="2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РК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10800000">
            <a:off x="0" y="8479766"/>
            <a:ext cx="1807234" cy="1807234"/>
          </a:xfrm>
          <a:custGeom>
            <a:avLst/>
            <a:gdLst/>
            <a:ahLst/>
            <a:cxnLst/>
            <a:rect r="r" b="b" t="t" l="l"/>
            <a:pathLst>
              <a:path h="1807234" w="1807234">
                <a:moveTo>
                  <a:pt x="0" y="0"/>
                </a:moveTo>
                <a:lnTo>
                  <a:pt x="1807234" y="0"/>
                </a:lnTo>
                <a:lnTo>
                  <a:pt x="1807234" y="1807234"/>
                </a:lnTo>
                <a:lnTo>
                  <a:pt x="0" y="180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14787109" y="0"/>
            <a:ext cx="3500891" cy="3500891"/>
          </a:xfrm>
          <a:custGeom>
            <a:avLst/>
            <a:gdLst/>
            <a:ahLst/>
            <a:cxnLst/>
            <a:rect r="r" b="b" t="t" l="l"/>
            <a:pathLst>
              <a:path h="3500891" w="3500891">
                <a:moveTo>
                  <a:pt x="0" y="0"/>
                </a:moveTo>
                <a:lnTo>
                  <a:pt x="3500891" y="0"/>
                </a:lnTo>
                <a:lnTo>
                  <a:pt x="3500891" y="3500891"/>
                </a:lnTo>
                <a:lnTo>
                  <a:pt x="0" y="35008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1786" y="381870"/>
            <a:ext cx="7412854" cy="1443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0"/>
              </a:lnSpc>
            </a:pPr>
            <a:r>
              <a:rPr lang="en-US" sz="5127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ПЕДАГОГІЧНЕ</a:t>
            </a:r>
            <a:r>
              <a:rPr lang="en-US" sz="5127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КРЕДО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73477" y="1938140"/>
            <a:ext cx="11845553" cy="2791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1"/>
              </a:lnSpc>
            </a:pPr>
            <a:r>
              <a:rPr lang="en-US" sz="4416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«Учи</a:t>
            </a:r>
            <a:r>
              <a:rPr lang="en-US" sz="4416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тель — це не той, хто просто навчає, а той, хто допомагає дитині відкрити в собі силу пізнання і віру у власні можливості».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3477" y="5053343"/>
            <a:ext cx="15661364" cy="4799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У своїй роботі я дотримуюся принципу гуманізму та рівності. </a:t>
            </a:r>
            <a:r>
              <a:rPr lang="en-US" sz="3399">
                <a:solidFill>
                  <a:srgbClr val="000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Для мене важливо, щоб кожна дитина почувалася прийнятою, розуміла, що її думка важлива, а її успіхи — це результат власних зусиль. Моє завдання — підтримати, спрямувати, створити атмосферу, де дитина з особливими освітніми потребами відчує себе повноцінним учасником навчального процесу.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0" y="0"/>
            <a:ext cx="1807234" cy="1807234"/>
          </a:xfrm>
          <a:custGeom>
            <a:avLst/>
            <a:gdLst/>
            <a:ahLst/>
            <a:cxnLst/>
            <a:rect r="r" b="b" t="t" l="l"/>
            <a:pathLst>
              <a:path h="1807234" w="1807234">
                <a:moveTo>
                  <a:pt x="0" y="0"/>
                </a:moveTo>
                <a:lnTo>
                  <a:pt x="1807234" y="0"/>
                </a:lnTo>
                <a:lnTo>
                  <a:pt x="1807234" y="1807234"/>
                </a:lnTo>
                <a:lnTo>
                  <a:pt x="0" y="1807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65065" y="5563030"/>
            <a:ext cx="4804968" cy="4114800"/>
          </a:xfrm>
          <a:custGeom>
            <a:avLst/>
            <a:gdLst/>
            <a:ahLst/>
            <a:cxnLst/>
            <a:rect r="r" b="b" t="t" l="l"/>
            <a:pathLst>
              <a:path h="4114800" w="4804968">
                <a:moveTo>
                  <a:pt x="0" y="0"/>
                </a:moveTo>
                <a:lnTo>
                  <a:pt x="4804968" y="0"/>
                </a:lnTo>
                <a:lnTo>
                  <a:pt x="48049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66052" y="347160"/>
            <a:ext cx="8972423" cy="68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69"/>
              </a:lnSpc>
            </a:pPr>
            <a:r>
              <a:rPr lang="en-US" sz="4881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ПРОБЛЕМНЕ</a:t>
            </a:r>
            <a:r>
              <a:rPr lang="en-US" sz="4881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ПИТАННЯ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629931" y="8735710"/>
            <a:ext cx="480204" cy="285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b="true" sz="2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РК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3238" y="1260495"/>
            <a:ext cx="15697228" cy="27762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9"/>
              </a:lnSpc>
            </a:pPr>
            <a:r>
              <a:rPr lang="en-US" sz="3949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Як ефективно використ</a:t>
            </a:r>
            <a:r>
              <a:rPr lang="en-US" b="true" sz="3949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овувати онлайн-ресурси та інтерактивні технології для розвитку самостійності, мотивації та соціальної активності учнів з особливими освітніми потребами?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4926755"/>
            <a:ext cx="10036380" cy="4331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8"/>
              </a:lnSpc>
            </a:pPr>
            <a:r>
              <a:rPr lang="en-US" sz="3091">
                <a:solidFill>
                  <a:srgbClr val="000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Це питання є центральним у м</a:t>
            </a:r>
            <a:r>
              <a:rPr lang="en-US" sz="3091">
                <a:solidFill>
                  <a:srgbClr val="000000"/>
                </a:solidFill>
                <a:latin typeface="Arturo Outline"/>
                <a:ea typeface="Arturo Outline"/>
                <a:cs typeface="Arturo Outline"/>
                <a:sym typeface="Arturo Outline"/>
              </a:rPr>
              <a:t>оїй професійній діяльності, адже сучасна освіта неможлива без цифрових інструментів. Проте важливо не лише користуватися технологіями, а й розуміти, як вони впливають на пізнавальну активність, концентрацію уваги та внутрішню мотивацію дитини.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5372299" y="5143500"/>
            <a:ext cx="2915701" cy="5143500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AutoShape 3" id="3"/>
          <p:cNvSpPr/>
          <p:nvPr/>
        </p:nvSpPr>
        <p:spPr>
          <a:xfrm rot="0">
            <a:off x="16629931" y="190642"/>
            <a:ext cx="1352265" cy="1539731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342821" y="344448"/>
            <a:ext cx="8287568" cy="107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2"/>
              </a:lnSpc>
            </a:pPr>
            <a:r>
              <a:rPr lang="en-US" sz="7502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r>
              <a:rPr lang="en-US" sz="7502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ступ: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156203" y="1332242"/>
            <a:ext cx="17963756" cy="8954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0"/>
              </a:lnSpc>
            </a:pPr>
            <a:r>
              <a:rPr lang="en-US" sz="3371" b="true">
                <a:solidFill>
                  <a:srgbClr val="FE4C00"/>
                </a:solidFill>
                <a:latin typeface="Arturo Bold"/>
                <a:ea typeface="Arturo Bold"/>
                <a:cs typeface="Arturo Bold"/>
                <a:sym typeface="Arturo Bold"/>
              </a:rPr>
              <a:t>Інклюзивна освіта </a:t>
            </a:r>
            <a:r>
              <a:rPr lang="en-US" sz="3371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— це не лише прав</a:t>
            </a:r>
            <a:r>
              <a:rPr lang="en-US" b="true" sz="337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о кожної дитини на навчання, а й виклик сучасному суспільству. Діти з особливими освітніми потребами (ООП) мають право на якісну освіту, соціалізацію, реалізацію свого потенціалу. Завдання асистента вчителя — створити такі умови, за яких дитина не просто буде присутня в класі, а відчуватиме себе рівною серед рівних, активним учасником освітнього процесу.</a:t>
            </a:r>
          </a:p>
          <a:p>
            <a:pPr algn="ctr">
              <a:lnSpc>
                <a:spcPts val="4720"/>
              </a:lnSpc>
            </a:pPr>
            <a:r>
              <a:rPr lang="en-US" sz="3371" b="true">
                <a:solidFill>
                  <a:srgbClr val="FE4C00"/>
                </a:solidFill>
                <a:latin typeface="Arturo Bold"/>
                <a:ea typeface="Arturo Bold"/>
                <a:cs typeface="Arturo Bold"/>
                <a:sym typeface="Arturo Bold"/>
              </a:rPr>
              <a:t>Сьогодні, </a:t>
            </a:r>
            <a:r>
              <a:rPr lang="en-US" b="true" sz="337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коли технології проникають у всі сфери життя, педагогічна діяльність неможлива без використання інтерактивних методів та онлайн-ресурсів. Для дітей з ООП вони стають потужним засобом мотивації, розвитку самостійності, впевненості, комунікації.</a:t>
            </a:r>
          </a:p>
          <a:p>
            <a:pPr algn="ctr">
              <a:lnSpc>
                <a:spcPts val="4720"/>
              </a:lnSpc>
            </a:pPr>
            <a:r>
              <a:rPr lang="en-US" sz="3371" b="true">
                <a:solidFill>
                  <a:srgbClr val="FE4C00"/>
                </a:solidFill>
                <a:latin typeface="Arturo Bold"/>
                <a:ea typeface="Arturo Bold"/>
                <a:cs typeface="Arturo Bold"/>
                <a:sym typeface="Arturo Bold"/>
              </a:rPr>
              <a:t>Метою</a:t>
            </a:r>
            <a:r>
              <a:rPr lang="en-US" b="true" sz="3371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 даної роботи є аналіз та опис шляхів застосування сучасних цифрових технологій у роботі з дітьми з ООП, а також виявлення педагогічних прийомів, які сприяють формуванню в них позитивної мотивації та самостійності.</a:t>
            </a:r>
          </a:p>
          <a:p>
            <a:pPr algn="ctr">
              <a:lnSpc>
                <a:spcPts val="472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589425" y="6588425"/>
            <a:ext cx="3698575" cy="3698575"/>
          </a:xfrm>
          <a:custGeom>
            <a:avLst/>
            <a:gdLst/>
            <a:ahLst/>
            <a:cxnLst/>
            <a:rect r="r" b="b" t="t" l="l"/>
            <a:pathLst>
              <a:path h="3698575" w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88204" y="274900"/>
            <a:ext cx="9876963" cy="1019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98"/>
              </a:lnSpc>
            </a:pPr>
            <a:r>
              <a:rPr lang="en-US" sz="6748" b="true">
                <a:solidFill>
                  <a:srgbClr val="FE4C00"/>
                </a:solidFill>
                <a:latin typeface="Lato Bold"/>
                <a:ea typeface="Lato Bold"/>
                <a:cs typeface="Lato Bold"/>
                <a:sym typeface="Lato Bold"/>
              </a:rPr>
              <a:t>Актуальність теми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20428" y="2106065"/>
            <a:ext cx="17038872" cy="792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2"/>
              </a:lnSpc>
            </a:pPr>
            <a:r>
              <a:rPr lang="en-US" sz="4084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ПРОБЛЕМА ПІДВИЩЕННЯ МОТИВАЦІЇ УЧНІВ З ОСОБЛИВИМИ ОСВІТНІМИ ПОТРЕБАМИ Є ОДНІЄЮ З КЛЮЧОВИХ У ПЕДАГОГІЦІ ХХІ СТОЛІТТЯ. ЦІ ДІТИ ЧАСТО СТИКАЮТЬСЯ З ЕМОЦІЙНИМИ БАР’ЄРАМИ, НЕВПЕВНЕНІСТЮ, ТРУДНОЩАМИ У СПРИЙНЯТТІ ІНФОРМАЦІЇ. ВИКОРИСТАННЯ ІНТЕРАКТИВНИХ ФОРМ НАВЧАННЯ ДОЗВОЛЯЄ ЗРОБИТИ ПРОЦЕС ПІЗНАННЯ ДЛЯ НИХ ЦІКАВИМ, ДОСЯЖНИМ ТА ОСМИСЛЕНИМ.</a:t>
            </a:r>
          </a:p>
          <a:p>
            <a:pPr algn="l">
              <a:lnSpc>
                <a:spcPts val="4492"/>
              </a:lnSpc>
            </a:pPr>
            <a:r>
              <a:rPr lang="en-US" sz="4084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ОНЛАЙН-РЕСУРСИ ДОПОМАГАЮТЬ СТВОРИТИ ІНДИВІДУАЛЬНІ ТРАЄКТОРІЇ НАВЧАННЯ, АДАПТУВАТИ ЗАВДАННЯ ПІД МОЖЛИВОСТІ КОЖНОГО УЧНЯ, ФОРМУЮТЬ ВІДЧУТТЯ УСПІХУ ТА СПРИЯЮТЬ ЗРОСТАННЮ ВНУТРІШНЬОЇ МОТИВАЦІЇ.</a:t>
            </a:r>
          </a:p>
          <a:p>
            <a:pPr algn="l">
              <a:lnSpc>
                <a:spcPts val="4492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12638" y="57150"/>
            <a:ext cx="8860281" cy="916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2"/>
              </a:lnSpc>
            </a:pPr>
            <a:r>
              <a:rPr lang="en-US" sz="6402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Мета та з</a:t>
            </a:r>
            <a:r>
              <a:rPr lang="en-US" sz="6402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авдання</a:t>
            </a:r>
          </a:p>
        </p:txBody>
      </p:sp>
      <p:sp>
        <p:nvSpPr>
          <p:cNvPr name="AutoShape 3" id="3"/>
          <p:cNvSpPr/>
          <p:nvPr/>
        </p:nvSpPr>
        <p:spPr>
          <a:xfrm rot="-10800000">
            <a:off x="0" y="0"/>
            <a:ext cx="3433286" cy="10287000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Freeform 4" id="4"/>
          <p:cNvSpPr/>
          <p:nvPr/>
        </p:nvSpPr>
        <p:spPr>
          <a:xfrm flipH="false" flipV="false" rot="0">
            <a:off x="0" y="6956343"/>
            <a:ext cx="3174467" cy="3174467"/>
          </a:xfrm>
          <a:custGeom>
            <a:avLst/>
            <a:gdLst/>
            <a:ahLst/>
            <a:cxnLst/>
            <a:rect r="r" b="b" t="t" l="l"/>
            <a:pathLst>
              <a:path h="3174467" w="3174467">
                <a:moveTo>
                  <a:pt x="0" y="0"/>
                </a:moveTo>
                <a:lnTo>
                  <a:pt x="3174467" y="0"/>
                </a:lnTo>
                <a:lnTo>
                  <a:pt x="3174467" y="3174467"/>
                </a:lnTo>
                <a:lnTo>
                  <a:pt x="0" y="31744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0" y="0"/>
            <a:ext cx="3433286" cy="3433286"/>
          </a:xfrm>
          <a:custGeom>
            <a:avLst/>
            <a:gdLst/>
            <a:ahLst/>
            <a:cxnLst/>
            <a:rect r="r" b="b" t="t" l="l"/>
            <a:pathLst>
              <a:path h="3433286" w="3433286">
                <a:moveTo>
                  <a:pt x="0" y="0"/>
                </a:moveTo>
                <a:lnTo>
                  <a:pt x="3433286" y="0"/>
                </a:lnTo>
                <a:lnTo>
                  <a:pt x="3433286" y="3433286"/>
                </a:lnTo>
                <a:lnTo>
                  <a:pt x="0" y="3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33286" y="2010815"/>
            <a:ext cx="14337172" cy="7632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3613" b="true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Мета:</a:t>
            </a:r>
            <a:r>
              <a:rPr lang="en-US" b="true" sz="36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д</a:t>
            </a:r>
            <a:r>
              <a:rPr lang="en-US" b="true" sz="36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ослідити ефективність застосування онлайн-ресурсів та інтерактивних методів для підвищення мотивації і самостійності дітей з ООП.</a:t>
            </a:r>
          </a:p>
          <a:p>
            <a:pPr algn="ctr">
              <a:lnSpc>
                <a:spcPts val="5058"/>
              </a:lnSpc>
            </a:pPr>
            <a:r>
              <a:rPr lang="en-US" b="true" sz="3613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Завдання:</a:t>
            </a:r>
          </a:p>
          <a:p>
            <a:pPr algn="ctr" marL="780142" indent="-390071" lvl="1">
              <a:lnSpc>
                <a:spcPts val="5058"/>
              </a:lnSpc>
              <a:buAutoNum type="arabicPeriod" startAt="1"/>
            </a:pPr>
            <a:r>
              <a:rPr lang="en-US" b="true" sz="36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Розкрити сутність понять «мотивація», «самостійність», «інтерактивні методи».</a:t>
            </a:r>
          </a:p>
          <a:p>
            <a:pPr algn="ctr" marL="780142" indent="-390071" lvl="1">
              <a:lnSpc>
                <a:spcPts val="5058"/>
              </a:lnSpc>
              <a:buAutoNum type="arabicPeriod" startAt="1"/>
            </a:pPr>
            <a:r>
              <a:rPr lang="en-US" b="true" sz="36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Визначити педагогічні умови використання онлайн-ресурсів у роботі з учнями з ООП.</a:t>
            </a:r>
          </a:p>
          <a:p>
            <a:pPr algn="ctr" marL="780142" indent="-390071" lvl="1">
              <a:lnSpc>
                <a:spcPts val="5058"/>
              </a:lnSpc>
              <a:buAutoNum type="arabicPeriod" startAt="1"/>
            </a:pPr>
            <a:r>
              <a:rPr lang="en-US" b="true" sz="36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Описати досвід упровадження сучасних цифрових технологій в інклюзивному класі.</a:t>
            </a:r>
          </a:p>
          <a:p>
            <a:pPr algn="ctr" marL="780142" indent="-390071" lvl="1">
              <a:lnSpc>
                <a:spcPts val="5058"/>
              </a:lnSpc>
              <a:buAutoNum type="arabicPeriod" startAt="1"/>
            </a:pPr>
            <a:r>
              <a:rPr lang="en-US" b="true" sz="36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Запропонувати рекомендації для асистентів учителів.</a:t>
            </a:r>
          </a:p>
          <a:p>
            <a:pPr algn="ctr">
              <a:lnSpc>
                <a:spcPts val="5058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5488667" y="0"/>
            <a:ext cx="2894135" cy="2674189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AutoShape 3" id="3"/>
          <p:cNvSpPr/>
          <p:nvPr/>
        </p:nvSpPr>
        <p:spPr>
          <a:xfrm rot="0">
            <a:off x="16935735" y="2674189"/>
            <a:ext cx="1352265" cy="1227325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AutoShape 4" id="4"/>
          <p:cNvSpPr/>
          <p:nvPr/>
        </p:nvSpPr>
        <p:spPr>
          <a:xfrm rot="0">
            <a:off x="14041600" y="0"/>
            <a:ext cx="1352265" cy="1337094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7030538" y="0"/>
            <a:ext cx="1352265" cy="1352265"/>
          </a:xfrm>
          <a:custGeom>
            <a:avLst/>
            <a:gdLst/>
            <a:ahLst/>
            <a:cxnLst/>
            <a:rect r="r" b="b" t="t" l="l"/>
            <a:pathLst>
              <a:path h="1352265" w="1352265">
                <a:moveTo>
                  <a:pt x="0" y="0"/>
                </a:moveTo>
                <a:lnTo>
                  <a:pt x="1352265" y="0"/>
                </a:lnTo>
                <a:lnTo>
                  <a:pt x="1352265" y="1352265"/>
                </a:lnTo>
                <a:lnTo>
                  <a:pt x="0" y="1352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0155" y="1547387"/>
            <a:ext cx="11071851" cy="8550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b="true" sz="37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Мотивація є рушійною силою навчального процесу. Саме вона ф</a:t>
            </a:r>
            <a:r>
              <a:rPr lang="en-US" b="true" sz="37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ормує бажання дитини вчитися, досягати результатів, долати труднощі. У дітей з ООП мотивація часто буває зниженою через часті невдачі, складнощі у сприйнятті матеріалу, порушення уваги.</a:t>
            </a:r>
          </a:p>
          <a:p>
            <a:pPr algn="ctr">
              <a:lnSpc>
                <a:spcPts val="5199"/>
              </a:lnSpc>
            </a:pPr>
            <a:r>
              <a:rPr lang="en-US" b="true" sz="3713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Інтерактивні методи (ігри, вікторини, інтерактивні плакати, тести, навчальні відео) сприяють активному залученню дитини до навчання, формують почуття успіху, задоволення від діяльності.</a:t>
            </a:r>
          </a:p>
          <a:p>
            <a:pPr algn="ctr">
              <a:lnSpc>
                <a:spcPts val="5199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972800" y="6941318"/>
            <a:ext cx="7315200" cy="2952681"/>
          </a:xfrm>
          <a:custGeom>
            <a:avLst/>
            <a:gdLst/>
            <a:ahLst/>
            <a:cxnLst/>
            <a:rect r="r" b="b" t="t" l="l"/>
            <a:pathLst>
              <a:path h="2952681" w="7315200">
                <a:moveTo>
                  <a:pt x="0" y="0"/>
                </a:moveTo>
                <a:lnTo>
                  <a:pt x="7315200" y="0"/>
                </a:lnTo>
                <a:lnTo>
                  <a:pt x="7315200" y="2952681"/>
                </a:lnTo>
                <a:lnTo>
                  <a:pt x="0" y="29526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182493" y="2674189"/>
            <a:ext cx="6429375" cy="4114800"/>
          </a:xfrm>
          <a:custGeom>
            <a:avLst/>
            <a:gdLst/>
            <a:ahLst/>
            <a:cxnLst/>
            <a:rect r="r" b="b" t="t" l="l"/>
            <a:pathLst>
              <a:path h="4114800" w="6429375">
                <a:moveTo>
                  <a:pt x="0" y="0"/>
                </a:moveTo>
                <a:lnTo>
                  <a:pt x="6429375" y="0"/>
                </a:lnTo>
                <a:lnTo>
                  <a:pt x="64293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59259" y="265125"/>
            <a:ext cx="7538176" cy="763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11"/>
              </a:lnSpc>
            </a:pPr>
            <a:r>
              <a:rPr lang="en-US" sz="537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Тео</a:t>
            </a:r>
            <a:r>
              <a:rPr lang="en-US" sz="537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ретичні засади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0" y="0"/>
            <a:ext cx="2594628" cy="2594628"/>
          </a:xfrm>
          <a:custGeom>
            <a:avLst/>
            <a:gdLst/>
            <a:ahLst/>
            <a:cxnLst/>
            <a:rect r="r" b="b" t="t" l="l"/>
            <a:pathLst>
              <a:path h="2594628" w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96384" y="477937"/>
            <a:ext cx="1884116" cy="1884116"/>
          </a:xfrm>
          <a:custGeom>
            <a:avLst/>
            <a:gdLst/>
            <a:ahLst/>
            <a:cxnLst/>
            <a:rect r="r" b="b" t="t" l="l"/>
            <a:pathLst>
              <a:path h="1884116" w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0" y="2839991"/>
            <a:ext cx="1513140" cy="1513140"/>
          </a:xfrm>
          <a:custGeom>
            <a:avLst/>
            <a:gdLst/>
            <a:ahLst/>
            <a:cxnLst/>
            <a:rect r="r" b="b" t="t" l="l"/>
            <a:pathLst>
              <a:path h="1513140" w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77865" y="8735710"/>
            <a:ext cx="480204" cy="285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b="true" sz="2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РК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76468" y="384405"/>
            <a:ext cx="9115691" cy="1035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3691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Онлайн-ресурси у р</a:t>
            </a:r>
            <a:r>
              <a:rPr lang="en-US" sz="3691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оботі з дітьми з ООП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13140" y="1783706"/>
            <a:ext cx="15194322" cy="8352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7"/>
              </a:lnSpc>
            </a:pPr>
            <a:r>
              <a:rPr lang="en-US" sz="3627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Онлайн-платф</a:t>
            </a: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орми дають можливість врахувати індивідуальні особливості дитини: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зоровий тип сприйняття (відео, ілюстрації);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слуховий (аудіосупровід);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кінестетичний (інтерактивні дії, рухливі завдання).</a:t>
            </a:r>
          </a:p>
          <a:p>
            <a:pPr algn="ctr">
              <a:lnSpc>
                <a:spcPts val="5077"/>
              </a:lnSpc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Популярні ресурси: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LearningApps – створення вправ у формі ігор;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Wordwall – закріплення знань у вигляді вікторин;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Kahoot – змагання, командна робота;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Genially – інтерактивні презентації;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Canva – плакати, колажі;</a:t>
            </a:r>
          </a:p>
          <a:p>
            <a:pPr algn="ctr" marL="783097" indent="-391548" lvl="1">
              <a:lnSpc>
                <a:spcPts val="5077"/>
              </a:lnSpc>
              <a:buFont typeface="Arial"/>
              <a:buChar char="•"/>
            </a:pPr>
            <a:r>
              <a:rPr lang="en-US" b="true" sz="3627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YouTube Kids – навчальні ролики для візуального пояснення.</a:t>
            </a:r>
          </a:p>
          <a:p>
            <a:pPr algn="ctr">
              <a:lnSpc>
                <a:spcPts val="5077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0932" y="7438695"/>
            <a:ext cx="2571750" cy="2571750"/>
          </a:xfrm>
          <a:custGeom>
            <a:avLst/>
            <a:gdLst/>
            <a:ahLst/>
            <a:cxnLst/>
            <a:rect r="r" b="b" t="t" l="l"/>
            <a:pathLst>
              <a:path h="2571750" w="2571750">
                <a:moveTo>
                  <a:pt x="0" y="0"/>
                </a:moveTo>
                <a:lnTo>
                  <a:pt x="2571750" y="0"/>
                </a:lnTo>
                <a:lnTo>
                  <a:pt x="25717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37680" y="456105"/>
            <a:ext cx="8164812" cy="9374791"/>
          </a:xfrm>
          <a:custGeom>
            <a:avLst/>
            <a:gdLst/>
            <a:ahLst/>
            <a:cxnLst/>
            <a:rect r="r" b="b" t="t" l="l"/>
            <a:pathLst>
              <a:path h="9374791" w="8164812">
                <a:moveTo>
                  <a:pt x="0" y="0"/>
                </a:moveTo>
                <a:lnTo>
                  <a:pt x="8164812" y="0"/>
                </a:lnTo>
                <a:lnTo>
                  <a:pt x="8164812" y="9374790"/>
                </a:lnTo>
                <a:lnTo>
                  <a:pt x="0" y="93747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26269" y="407169"/>
            <a:ext cx="9910061" cy="1386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18"/>
              </a:lnSpc>
            </a:pPr>
            <a:r>
              <a:rPr lang="en-US" b="true" sz="4925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ІНТ</a:t>
            </a:r>
            <a:r>
              <a:rPr lang="en-US" b="true" sz="4925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ЕРАКТИВНІ МЕТОДИ НАВЧАННЯ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2640369"/>
            <a:ext cx="5945430" cy="1247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b="true" sz="2379">
                <a:solidFill>
                  <a:srgbClr val="051B36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Мет</a:t>
            </a:r>
            <a:r>
              <a:rPr lang="en-US" b="true" sz="2379">
                <a:solidFill>
                  <a:srgbClr val="051B36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од гри – найефективніший для учнів з ООП, адже знімає напругу, підвищує інтерес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4096041"/>
            <a:ext cx="5437680" cy="120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5"/>
              </a:lnSpc>
            </a:pPr>
            <a:r>
              <a:rPr lang="en-US" sz="2318" b="true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Мет</a:t>
            </a:r>
            <a:r>
              <a:rPr lang="en-US" b="true" sz="2318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од проєктів – сприяє розвитку самостійності, коли дитина створює власний продукт.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4404" y="5685064"/>
            <a:ext cx="5283275" cy="1345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0"/>
              </a:lnSpc>
            </a:pPr>
            <a:r>
              <a:rPr lang="en-US" sz="2578" b="true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Мет</a:t>
            </a:r>
            <a:r>
              <a:rPr lang="en-US" b="true" sz="2578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од «мозкового штурму» – допомагає генерувати ідеї без страху помилки.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39238" y="4652327"/>
            <a:ext cx="9525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2755818" y="1478246"/>
            <a:ext cx="5532182" cy="15720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8"/>
              </a:lnSpc>
            </a:pPr>
            <a:r>
              <a:rPr lang="en-US" sz="3020" b="true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Мет</a:t>
            </a:r>
            <a:r>
              <a:rPr lang="en-US" b="true" sz="3020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од «займи позицію» – формує вміння аргументувати думку.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602492" y="4076991"/>
            <a:ext cx="4562621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Кейс-мет</a:t>
            </a:r>
            <a:r>
              <a:rPr lang="en-US" b="true" sz="3399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од – аналіз реальних життєвих ситуацій.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725379" y="6964064"/>
            <a:ext cx="4562621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true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Онл</a:t>
            </a:r>
            <a:r>
              <a:rPr lang="en-US" b="true" sz="3399">
                <a:solidFill>
                  <a:srgbClr val="000000"/>
                </a:solidFill>
                <a:latin typeface="Noto Serif Display Bold"/>
                <a:ea typeface="Noto Serif Display Bold"/>
                <a:cs typeface="Noto Serif Display Bold"/>
                <a:sym typeface="Noto Serif Display Bold"/>
              </a:rPr>
              <a:t>айн-квест – пошук відповідей за допомогою підказок.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2001328" cy="2055132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6629931" y="1256608"/>
            <a:ext cx="480204" cy="285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b="true" sz="2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РК</a:t>
            </a:r>
          </a:p>
        </p:txBody>
      </p:sp>
      <p:sp>
        <p:nvSpPr>
          <p:cNvPr name="AutoShape 4" id="4"/>
          <p:cNvSpPr/>
          <p:nvPr/>
        </p:nvSpPr>
        <p:spPr>
          <a:xfrm rot="0">
            <a:off x="0" y="2001328"/>
            <a:ext cx="2001328" cy="2001328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0" y="2001328"/>
            <a:ext cx="2001328" cy="2001328"/>
          </a:xfrm>
          <a:custGeom>
            <a:avLst/>
            <a:gdLst/>
            <a:ahLst/>
            <a:cxnLst/>
            <a:rect r="r" b="b" t="t" l="l"/>
            <a:pathLst>
              <a:path h="2001328" w="2001328">
                <a:moveTo>
                  <a:pt x="0" y="0"/>
                </a:moveTo>
                <a:lnTo>
                  <a:pt x="2001328" y="0"/>
                </a:lnTo>
                <a:lnTo>
                  <a:pt x="2001328" y="2001329"/>
                </a:lnTo>
                <a:lnTo>
                  <a:pt x="0" y="2001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525520" y="338540"/>
            <a:ext cx="10626437" cy="690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4843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Ро</a:t>
            </a:r>
            <a:r>
              <a:rPr lang="en-US" sz="4843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ль асистента вчителя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0"/>
            <a:ext cx="2001328" cy="2001328"/>
          </a:xfrm>
          <a:custGeom>
            <a:avLst/>
            <a:gdLst/>
            <a:ahLst/>
            <a:cxnLst/>
            <a:rect r="r" b="b" t="t" l="l"/>
            <a:pathLst>
              <a:path h="2001328" w="2001328">
                <a:moveTo>
                  <a:pt x="0" y="0"/>
                </a:moveTo>
                <a:lnTo>
                  <a:pt x="2001328" y="0"/>
                </a:lnTo>
                <a:lnTo>
                  <a:pt x="2001328" y="2001328"/>
                </a:lnTo>
                <a:lnTo>
                  <a:pt x="0" y="20013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765621" y="1988457"/>
            <a:ext cx="14104412" cy="682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7"/>
              </a:lnSpc>
            </a:pPr>
            <a:r>
              <a:rPr lang="en-US" sz="3890" b="true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Асистент</a:t>
            </a:r>
            <a:r>
              <a:rPr lang="en-US" sz="3890" b="true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 — це партнер </a:t>
            </a: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дитини, наставник і підтримка. </a:t>
            </a:r>
            <a:r>
              <a:rPr lang="en-US" b="true" sz="3890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Його функції</a:t>
            </a: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:</a:t>
            </a:r>
          </a:p>
          <a:p>
            <a:pPr algn="ctr" marL="840013" indent="-420007" lvl="1">
              <a:lnSpc>
                <a:spcPts val="5447"/>
              </a:lnSpc>
              <a:buFont typeface="Arial"/>
              <a:buChar char="•"/>
            </a:pP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допомога у використанні онлайн-платформ;</a:t>
            </a:r>
          </a:p>
          <a:p>
            <a:pPr algn="ctr" marL="840013" indent="-420007" lvl="1">
              <a:lnSpc>
                <a:spcPts val="5447"/>
              </a:lnSpc>
              <a:buFont typeface="Arial"/>
              <a:buChar char="•"/>
            </a:pP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пояснення інструкцій;</a:t>
            </a:r>
          </a:p>
          <a:p>
            <a:pPr algn="ctr" marL="840013" indent="-420007" lvl="1">
              <a:lnSpc>
                <a:spcPts val="5447"/>
              </a:lnSpc>
              <a:buFont typeface="Arial"/>
              <a:buChar char="•"/>
            </a:pP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стимулювання до самостійності;</a:t>
            </a:r>
          </a:p>
          <a:p>
            <a:pPr algn="ctr" marL="840013" indent="-420007" lvl="1">
              <a:lnSpc>
                <a:spcPts val="5447"/>
              </a:lnSpc>
              <a:buFont typeface="Arial"/>
              <a:buChar char="•"/>
            </a:pP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позитивне підкріплення;</a:t>
            </a:r>
          </a:p>
          <a:p>
            <a:pPr algn="ctr" marL="840013" indent="-420007" lvl="1">
              <a:lnSpc>
                <a:spcPts val="5447"/>
              </a:lnSpc>
              <a:buFont typeface="Arial"/>
              <a:buChar char="•"/>
            </a:pP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формування відчуття успіху.</a:t>
            </a:r>
          </a:p>
          <a:p>
            <a:pPr algn="ctr">
              <a:lnSpc>
                <a:spcPts val="5447"/>
              </a:lnSpc>
            </a:pPr>
            <a:r>
              <a:rPr lang="en-US" b="true" sz="3890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Асистент має бути не «тінню» вчителя, а активним фасилітатором процесу навчання.</a:t>
            </a:r>
          </a:p>
          <a:p>
            <a:pPr algn="ctr">
              <a:lnSpc>
                <a:spcPts val="5447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480766" y="1028700"/>
            <a:ext cx="778534" cy="778534"/>
            <a:chOff x="0" y="0"/>
            <a:chExt cx="6350000" cy="6350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E4C00"/>
            </a:solidFill>
          </p:spPr>
        </p:sp>
      </p:grpSp>
      <p:sp>
        <p:nvSpPr>
          <p:cNvPr name="AutoShape 4" id="4"/>
          <p:cNvSpPr/>
          <p:nvPr/>
        </p:nvSpPr>
        <p:spPr>
          <a:xfrm rot="0">
            <a:off x="14854714" y="6663906"/>
            <a:ext cx="3433286" cy="3623094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Freeform 5" id="5"/>
          <p:cNvSpPr/>
          <p:nvPr/>
        </p:nvSpPr>
        <p:spPr>
          <a:xfrm flipH="false" flipV="false" rot="0">
            <a:off x="14854714" y="3230619"/>
            <a:ext cx="3433286" cy="3433286"/>
          </a:xfrm>
          <a:custGeom>
            <a:avLst/>
            <a:gdLst/>
            <a:ahLst/>
            <a:cxnLst/>
            <a:rect r="r" b="b" t="t" l="l"/>
            <a:pathLst>
              <a:path h="3433286" w="3433286">
                <a:moveTo>
                  <a:pt x="0" y="0"/>
                </a:moveTo>
                <a:lnTo>
                  <a:pt x="3433286" y="0"/>
                </a:lnTo>
                <a:lnTo>
                  <a:pt x="3433286" y="3433287"/>
                </a:lnTo>
                <a:lnTo>
                  <a:pt x="0" y="3433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57593" y="7578332"/>
            <a:ext cx="1794241" cy="1794241"/>
          </a:xfrm>
          <a:custGeom>
            <a:avLst/>
            <a:gdLst/>
            <a:ahLst/>
            <a:cxnLst/>
            <a:rect r="r" b="b" t="t" l="l"/>
            <a:pathLst>
              <a:path h="1794241" w="1794241">
                <a:moveTo>
                  <a:pt x="0" y="0"/>
                </a:moveTo>
                <a:lnTo>
                  <a:pt x="1794241" y="0"/>
                </a:lnTo>
                <a:lnTo>
                  <a:pt x="1794241" y="1794241"/>
                </a:lnTo>
                <a:lnTo>
                  <a:pt x="0" y="1794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0022" y="2400223"/>
            <a:ext cx="7753978" cy="7753978"/>
          </a:xfrm>
          <a:custGeom>
            <a:avLst/>
            <a:gdLst/>
            <a:ahLst/>
            <a:cxnLst/>
            <a:rect r="r" b="b" t="t" l="l"/>
            <a:pathLst>
              <a:path h="7753978" w="7753978">
                <a:moveTo>
                  <a:pt x="0" y="0"/>
                </a:moveTo>
                <a:lnTo>
                  <a:pt x="7753978" y="0"/>
                </a:lnTo>
                <a:lnTo>
                  <a:pt x="7753978" y="7753978"/>
                </a:lnTo>
                <a:lnTo>
                  <a:pt x="0" y="77539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57977" y="492861"/>
            <a:ext cx="12092917" cy="1907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0"/>
              </a:lnSpc>
            </a:pPr>
            <a:r>
              <a:rPr lang="en-US" sz="675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</a:t>
            </a:r>
            <a:r>
              <a:rPr lang="en-US" sz="675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ереваги онлайн-засобів для дітей з ООП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7977" y="2491634"/>
            <a:ext cx="10822632" cy="748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15184" indent="-507592" lvl="1">
              <a:lnSpc>
                <a:spcPts val="6582"/>
              </a:lnSpc>
              <a:buFont typeface="Arial"/>
              <a:buChar char="•"/>
            </a:pPr>
            <a:r>
              <a:rPr lang="en-US" b="true" sz="4702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А</a:t>
            </a:r>
            <a:r>
              <a:rPr lang="en-US" b="true" sz="4702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даптація до темпу навчання.</a:t>
            </a:r>
          </a:p>
          <a:p>
            <a:pPr algn="ctr" marL="1015184" indent="-507592" lvl="1">
              <a:lnSpc>
                <a:spcPts val="6582"/>
              </a:lnSpc>
              <a:buFont typeface="Arial"/>
              <a:buChar char="•"/>
            </a:pPr>
            <a:r>
              <a:rPr lang="en-US" b="true" sz="4702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Миттєвий зворотний зв’язок.</a:t>
            </a:r>
          </a:p>
          <a:p>
            <a:pPr algn="ctr" marL="1015184" indent="-507592" lvl="1">
              <a:lnSpc>
                <a:spcPts val="6582"/>
              </a:lnSpc>
              <a:buFont typeface="Arial"/>
              <a:buChar char="•"/>
            </a:pPr>
            <a:r>
              <a:rPr lang="en-US" b="true" sz="4702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Можливість повторення матеріалу.</a:t>
            </a:r>
          </a:p>
          <a:p>
            <a:pPr algn="ctr" marL="1015184" indent="-507592" lvl="1">
              <a:lnSpc>
                <a:spcPts val="6582"/>
              </a:lnSpc>
              <a:buFont typeface="Arial"/>
              <a:buChar char="•"/>
            </a:pPr>
            <a:r>
              <a:rPr lang="en-US" b="true" sz="4702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Формування навичок самоконтролю.</a:t>
            </a:r>
          </a:p>
          <a:p>
            <a:pPr algn="ctr" marL="1015184" indent="-507592" lvl="1">
              <a:lnSpc>
                <a:spcPts val="6582"/>
              </a:lnSpc>
              <a:buFont typeface="Arial"/>
              <a:buChar char="•"/>
            </a:pPr>
            <a:r>
              <a:rPr lang="en-US" b="true" sz="4702">
                <a:solidFill>
                  <a:srgbClr val="0000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Підвищення інтересу до пізнання.</a:t>
            </a:r>
          </a:p>
          <a:p>
            <a:pPr algn="ctr">
              <a:lnSpc>
                <a:spcPts val="6582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697908"/>
            <a:ext cx="9975540" cy="92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69"/>
              </a:lnSpc>
              <a:spcBef>
                <a:spcPct val="0"/>
              </a:spcBef>
            </a:pPr>
            <a:r>
              <a:rPr lang="en-US" b="true" sz="6517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Практичні </a:t>
            </a:r>
            <a:r>
              <a:rPr lang="en-US" b="true" sz="6517" u="non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приклади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14848284" y="0"/>
            <a:ext cx="3433286" cy="5143500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4854714" y="5143500"/>
            <a:ext cx="3433286" cy="3433286"/>
          </a:xfrm>
          <a:custGeom>
            <a:avLst/>
            <a:gdLst/>
            <a:ahLst/>
            <a:cxnLst/>
            <a:rect r="r" b="b" t="t" l="l"/>
            <a:pathLst>
              <a:path h="3433286" w="3433286">
                <a:moveTo>
                  <a:pt x="0" y="0"/>
                </a:moveTo>
                <a:lnTo>
                  <a:pt x="3433286" y="0"/>
                </a:lnTo>
                <a:lnTo>
                  <a:pt x="3433286" y="3433286"/>
                </a:lnTo>
                <a:lnTo>
                  <a:pt x="0" y="3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848284" y="6956271"/>
            <a:ext cx="3241030" cy="3241030"/>
          </a:xfrm>
          <a:custGeom>
            <a:avLst/>
            <a:gdLst/>
            <a:ahLst/>
            <a:cxnLst/>
            <a:rect r="r" b="b" t="t" l="l"/>
            <a:pathLst>
              <a:path h="3241030" w="3241030">
                <a:moveTo>
                  <a:pt x="0" y="0"/>
                </a:moveTo>
                <a:lnTo>
                  <a:pt x="3241030" y="0"/>
                </a:lnTo>
                <a:lnTo>
                  <a:pt x="3241030" y="3241030"/>
                </a:lnTo>
                <a:lnTo>
                  <a:pt x="0" y="3241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0800000">
            <a:off x="15614930" y="1615323"/>
            <a:ext cx="1912854" cy="1912854"/>
          </a:xfrm>
          <a:custGeom>
            <a:avLst/>
            <a:gdLst/>
            <a:ahLst/>
            <a:cxnLst/>
            <a:rect r="r" b="b" t="t" l="l"/>
            <a:pathLst>
              <a:path h="1912854" w="1912854">
                <a:moveTo>
                  <a:pt x="0" y="0"/>
                </a:moveTo>
                <a:lnTo>
                  <a:pt x="1912854" y="0"/>
                </a:lnTo>
                <a:lnTo>
                  <a:pt x="1912854" y="1912854"/>
                </a:lnTo>
                <a:lnTo>
                  <a:pt x="0" y="1912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2075219"/>
            <a:ext cx="14208944" cy="77557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7"/>
              </a:lnSpc>
            </a:pPr>
            <a:r>
              <a:rPr lang="en-US" sz="3655" b="true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Приклад 1.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022941"/>
                </a:solidFill>
                <a:latin typeface="PT Serif Bold"/>
                <a:ea typeface="PT Serif Bold"/>
                <a:cs typeface="PT Serif Bold"/>
                <a:sym typeface="PT Serif Bold"/>
              </a:rPr>
              <a:t> На уроці українськ</a:t>
            </a:r>
            <a:r>
              <a:rPr lang="en-US" b="true" sz="3655">
                <a:solidFill>
                  <a:srgbClr val="022941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ої мови діти складають речення у Wordwall, перетягуючи слова.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Приклад 2.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022941"/>
                </a:solidFill>
                <a:latin typeface="PT Serif Bold"/>
                <a:ea typeface="PT Serif Bold"/>
                <a:cs typeface="PT Serif Bold"/>
                <a:sym typeface="PT Serif Bold"/>
              </a:rPr>
              <a:t> Урок природознавства – створення в Canva інтерактивного плаката «Пори року».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Приклад 3.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022941"/>
                </a:solidFill>
                <a:latin typeface="PT Serif Bold"/>
                <a:ea typeface="PT Serif Bold"/>
                <a:cs typeface="PT Serif Bold"/>
                <a:sym typeface="PT Serif Bold"/>
              </a:rPr>
              <a:t> Математика – проходження гри «Визнач правильну відповідь» у LearningApps.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FE4C00"/>
                </a:solidFill>
                <a:latin typeface="PT Serif Bold"/>
                <a:ea typeface="PT Serif Bold"/>
                <a:cs typeface="PT Serif Bold"/>
                <a:sym typeface="PT Serif Bold"/>
              </a:rPr>
              <a:t>Приклад 4.</a:t>
            </a:r>
          </a:p>
          <a:p>
            <a:pPr algn="ctr">
              <a:lnSpc>
                <a:spcPts val="5117"/>
              </a:lnSpc>
            </a:pPr>
            <a:r>
              <a:rPr lang="en-US" b="true" sz="3655">
                <a:solidFill>
                  <a:srgbClr val="022941"/>
                </a:solidFill>
                <a:latin typeface="PT Serif Bold"/>
                <a:ea typeface="PT Serif Bold"/>
                <a:cs typeface="PT Serif Bold"/>
                <a:sym typeface="PT Serif Bold"/>
              </a:rPr>
              <a:t> Англійська – вікторина в Kahoot із зображеннями предметів.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0" y="0"/>
            <a:ext cx="2594628" cy="2594628"/>
          </a:xfrm>
          <a:custGeom>
            <a:avLst/>
            <a:gdLst/>
            <a:ahLst/>
            <a:cxnLst/>
            <a:rect r="r" b="b" t="t" l="l"/>
            <a:pathLst>
              <a:path h="2594628" w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96384" y="477937"/>
            <a:ext cx="1884116" cy="1884116"/>
          </a:xfrm>
          <a:custGeom>
            <a:avLst/>
            <a:gdLst/>
            <a:ahLst/>
            <a:cxnLst/>
            <a:rect r="r" b="b" t="t" l="l"/>
            <a:pathLst>
              <a:path h="1884116" w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0" y="2839991"/>
            <a:ext cx="1513140" cy="1513140"/>
          </a:xfrm>
          <a:custGeom>
            <a:avLst/>
            <a:gdLst/>
            <a:ahLst/>
            <a:cxnLst/>
            <a:rect r="r" b="b" t="t" l="l"/>
            <a:pathLst>
              <a:path h="1513140" w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435806" y="484037"/>
            <a:ext cx="10788146" cy="1240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2"/>
              </a:lnSpc>
            </a:pPr>
            <a:r>
              <a:rPr lang="en-US" sz="4429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ПРАКТИЧНА РЕАЛІЗАЦІЯ ПРОБЛЕМИ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96384" y="1965198"/>
            <a:ext cx="15477742" cy="8187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6"/>
              </a:lnSpc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Використання онлайн-платформ, таких як LearningApps, Wordwall, Liveworksheets, Canva, ClassDojo, Kahoot, дозволяє створювати завдання різного рівня складності, відповідно до ІПР (індивідуальної програми розвитку).</a:t>
            </a:r>
          </a:p>
          <a:p>
            <a:pPr algn="ctr">
              <a:lnSpc>
                <a:spcPts val="4336"/>
              </a:lnSpc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Для дітей з ООП надзвичайно важливо отримувати миттєвий зворотний зв’язок, тому інтерактивні завдання допомагають відразу бачити свій результат, радіти успіхам, відчувати власну компетентність.</a:t>
            </a:r>
          </a:p>
          <a:p>
            <a:pPr algn="ctr">
              <a:lnSpc>
                <a:spcPts val="4336"/>
              </a:lnSpc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Онлайн-інструменти дозволяють:</a:t>
            </a:r>
          </a:p>
          <a:p>
            <a:pPr algn="ctr" marL="668695" indent="-334347" lvl="1">
              <a:lnSpc>
                <a:spcPts val="4336"/>
              </a:lnSpc>
              <a:buFont typeface="Arial"/>
              <a:buChar char="•"/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адаптувати навчальний матеріал до рівня дитини;</a:t>
            </a:r>
          </a:p>
          <a:p>
            <a:pPr algn="ctr" marL="668695" indent="-334347" lvl="1">
              <a:lnSpc>
                <a:spcPts val="4336"/>
              </a:lnSpc>
              <a:buFont typeface="Arial"/>
              <a:buChar char="•"/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забезпечити наочність та візуальну підтримку;</a:t>
            </a:r>
          </a:p>
          <a:p>
            <a:pPr algn="ctr" marL="668695" indent="-334347" lvl="1">
              <a:lnSpc>
                <a:spcPts val="4336"/>
              </a:lnSpc>
              <a:buFont typeface="Arial"/>
              <a:buChar char="•"/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активізувати різні види пам’яті (зорову, слухову, моторну);</a:t>
            </a:r>
          </a:p>
          <a:p>
            <a:pPr algn="ctr" marL="668695" indent="-334347" lvl="1">
              <a:lnSpc>
                <a:spcPts val="4336"/>
              </a:lnSpc>
              <a:buFont typeface="Arial"/>
              <a:buChar char="•"/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створювати умови для самоперевірки;</a:t>
            </a:r>
          </a:p>
          <a:p>
            <a:pPr algn="ctr" marL="668695" indent="-334347" lvl="1">
              <a:lnSpc>
                <a:spcPts val="4336"/>
              </a:lnSpc>
              <a:buFont typeface="Arial"/>
              <a:buChar char="•"/>
            </a:pPr>
            <a:r>
              <a:rPr lang="en-US" b="true" sz="3097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підвищити інтерес до навчання через ігрові форми.</a:t>
            </a:r>
          </a:p>
          <a:p>
            <a:pPr algn="ctr">
              <a:lnSpc>
                <a:spcPts val="4336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0" y="0"/>
            <a:ext cx="2594628" cy="2594628"/>
          </a:xfrm>
          <a:custGeom>
            <a:avLst/>
            <a:gdLst/>
            <a:ahLst/>
            <a:cxnLst/>
            <a:rect r="r" b="b" t="t" l="l"/>
            <a:pathLst>
              <a:path h="2594628" w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96384" y="477937"/>
            <a:ext cx="1884116" cy="1884116"/>
          </a:xfrm>
          <a:custGeom>
            <a:avLst/>
            <a:gdLst/>
            <a:ahLst/>
            <a:cxnLst/>
            <a:rect r="r" b="b" t="t" l="l"/>
            <a:pathLst>
              <a:path h="1884116" w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0" y="2839991"/>
            <a:ext cx="1513140" cy="1513140"/>
          </a:xfrm>
          <a:custGeom>
            <a:avLst/>
            <a:gdLst/>
            <a:ahLst/>
            <a:cxnLst/>
            <a:rect r="r" b="b" t="t" l="l"/>
            <a:pathLst>
              <a:path h="1513140" w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612788" y="384846"/>
            <a:ext cx="11388262" cy="1335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30"/>
              </a:lnSpc>
            </a:pPr>
            <a:r>
              <a:rPr lang="en-US" sz="475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ІНТЕРАКТИ</a:t>
            </a:r>
            <a:r>
              <a:rPr lang="en-US" sz="475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ВНІ МЕТОДИ В РОБОТІ З ДІТЬМИ З ООП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13140" y="2295379"/>
            <a:ext cx="16113039" cy="78204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38"/>
              </a:lnSpc>
            </a:pPr>
            <a:r>
              <a:rPr lang="en-US" sz="3170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Інтерактивне навчання передбачає взаємодію, співпрацю та активну участь кожного учня у процесі здобуття знань. </a:t>
            </a:r>
            <a:r>
              <a:rPr lang="en-US" b="true" sz="317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Діти з ООП особливо добре реагують на методи, що включають:</a:t>
            </a:r>
          </a:p>
          <a:p>
            <a:pPr algn="ctr" marL="684540" indent="-342270" lvl="1">
              <a:lnSpc>
                <a:spcPts val="4438"/>
              </a:lnSpc>
              <a:buFont typeface="Arial"/>
              <a:buChar char="•"/>
            </a:pPr>
            <a:r>
              <a:rPr lang="en-US" b="true" sz="317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Рольові ігри — допомагають формувати соціальні навички, розвивати емоційний інтелект;</a:t>
            </a:r>
          </a:p>
          <a:p>
            <a:pPr algn="ctr" marL="684540" indent="-342270" lvl="1">
              <a:lnSpc>
                <a:spcPts val="4438"/>
              </a:lnSpc>
              <a:buFont typeface="Arial"/>
              <a:buChar char="•"/>
            </a:pPr>
            <a:r>
              <a:rPr lang="en-US" b="true" sz="317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Метод “мозкового штурму” — сприяє розвитку мислення та впевненості у власних відповідях;</a:t>
            </a:r>
          </a:p>
          <a:p>
            <a:pPr algn="ctr" marL="684540" indent="-342270" lvl="1">
              <a:lnSpc>
                <a:spcPts val="4438"/>
              </a:lnSpc>
              <a:buFont typeface="Arial"/>
              <a:buChar char="•"/>
            </a:pPr>
            <a:r>
              <a:rPr lang="en-US" b="true" sz="317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Кооперативне навчання (робота в парах і групах) — дозволяє розвивати комунікативність, підтримку, взаємодію;</a:t>
            </a:r>
          </a:p>
          <a:p>
            <a:pPr algn="ctr" marL="684540" indent="-342270" lvl="1">
              <a:lnSpc>
                <a:spcPts val="4438"/>
              </a:lnSpc>
              <a:buFont typeface="Arial"/>
              <a:buChar char="•"/>
            </a:pPr>
            <a:r>
              <a:rPr lang="en-US" b="true" sz="317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Метод “Коло ідей” — допомагає висловлювати думку, чути інших, тренує увагу;</a:t>
            </a:r>
          </a:p>
          <a:p>
            <a:pPr algn="ctr" marL="684540" indent="-342270" lvl="1">
              <a:lnSpc>
                <a:spcPts val="4438"/>
              </a:lnSpc>
              <a:buFont typeface="Arial"/>
              <a:buChar char="•"/>
            </a:pPr>
            <a:r>
              <a:rPr lang="en-US" b="true" sz="3170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Інтерактивні ігри та вправи з мультимедійною підтримкою — створюють позитивну атмосферу, знижують рівень тривожності.</a:t>
            </a:r>
          </a:p>
          <a:p>
            <a:pPr algn="ctr">
              <a:lnSpc>
                <a:spcPts val="4438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09586"/>
            <a:ext cx="11125149" cy="1413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5017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ВИКОРИСТАННЯ ОНЛАЙН-РЕСУРСІВ</a:t>
            </a:r>
            <a:r>
              <a:rPr lang="en-US" sz="5017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 ПРАКТИЦІ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16935735" y="2674189"/>
            <a:ext cx="1352265" cy="1227325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AutoShape 4" id="4"/>
          <p:cNvSpPr/>
          <p:nvPr/>
        </p:nvSpPr>
        <p:spPr>
          <a:xfrm rot="0">
            <a:off x="14041600" y="0"/>
            <a:ext cx="1352265" cy="1337094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5" id="5"/>
          <p:cNvSpPr/>
          <p:nvPr/>
        </p:nvSpPr>
        <p:spPr>
          <a:xfrm flipH="false" flipV="false" rot="5400000">
            <a:off x="14041600" y="1321924"/>
            <a:ext cx="1352265" cy="1352265"/>
          </a:xfrm>
          <a:custGeom>
            <a:avLst/>
            <a:gdLst/>
            <a:ahLst/>
            <a:cxnLst/>
            <a:rect r="r" b="b" t="t" l="l"/>
            <a:pathLst>
              <a:path h="1352265" w="1352265">
                <a:moveTo>
                  <a:pt x="0" y="0"/>
                </a:moveTo>
                <a:lnTo>
                  <a:pt x="1352265" y="0"/>
                </a:lnTo>
                <a:lnTo>
                  <a:pt x="1352265" y="1352265"/>
                </a:lnTo>
                <a:lnTo>
                  <a:pt x="0" y="13522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7595" y="2335998"/>
            <a:ext cx="14717732" cy="7800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LearningApps – створення інтерактивних вправ для тренування уваги, пам’яті, логічного мислення.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Wordwall – платформа для створення дидактичних іг</a:t>
            </a: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ор, кросвордів, тестів, асоціацій.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Liveworksheets – можливість працювати онлайн з адаптованими робочими аркушами.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Canva – візуалізація навчального матеріалу: плакати, картки, інфографіки, схеми.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Kahoot – командні вікторини для розвитку пізнавальної активності та швидкості реакції.</a:t>
            </a:r>
          </a:p>
          <a:p>
            <a:pPr algn="ctr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ClassDojo – мотиваційна платформа для заохочення учнів та налагодження комунікації між школою і батьками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589425" y="6588425"/>
            <a:ext cx="3698575" cy="3698575"/>
          </a:xfrm>
          <a:custGeom>
            <a:avLst/>
            <a:gdLst/>
            <a:ahLst/>
            <a:cxnLst/>
            <a:rect r="r" b="b" t="t" l="l"/>
            <a:pathLst>
              <a:path h="3698575" w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34551" y="7287107"/>
            <a:ext cx="5853449" cy="2999893"/>
          </a:xfrm>
          <a:custGeom>
            <a:avLst/>
            <a:gdLst/>
            <a:ahLst/>
            <a:cxnLst/>
            <a:rect r="r" b="b" t="t" l="l"/>
            <a:pathLst>
              <a:path h="2999893" w="5853449">
                <a:moveTo>
                  <a:pt x="0" y="0"/>
                </a:moveTo>
                <a:lnTo>
                  <a:pt x="5853449" y="0"/>
                </a:lnTo>
                <a:lnTo>
                  <a:pt x="5853449" y="2999893"/>
                </a:lnTo>
                <a:lnTo>
                  <a:pt x="0" y="29998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86246" y="617069"/>
            <a:ext cx="12529868" cy="596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b="true" sz="4199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МОТИВАЦІЙНИЙ АСПЕКТ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6149" y="2249055"/>
            <a:ext cx="12127794" cy="7341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27"/>
              </a:lnSpc>
            </a:pPr>
            <a:r>
              <a:rPr lang="en-US" b="true" sz="3448">
                <a:solidFill>
                  <a:srgbClr val="051B36"/>
                </a:solidFill>
                <a:latin typeface="PT Serif Bold"/>
                <a:ea typeface="PT Serif Bold"/>
                <a:cs typeface="PT Serif Bold"/>
                <a:sym typeface="PT Serif Bold"/>
              </a:rPr>
              <a:t>Діти з ООП часто потребують зовнішніх стимулів для включення у навчальний процес. Онлайн-засоби дозволяють:</a:t>
            </a:r>
          </a:p>
          <a:p>
            <a:pPr algn="ctr" marL="744511" indent="-372256" lvl="1">
              <a:lnSpc>
                <a:spcPts val="4827"/>
              </a:lnSpc>
              <a:buFont typeface="Arial"/>
              <a:buChar char="•"/>
            </a:pPr>
            <a:r>
              <a:rPr lang="en-US" b="true" sz="3448">
                <a:solidFill>
                  <a:srgbClr val="051B36"/>
                </a:solidFill>
                <a:latin typeface="PT Serif Bold"/>
                <a:ea typeface="PT Serif Bold"/>
                <a:cs typeface="PT Serif Bold"/>
                <a:sym typeface="PT Serif Bold"/>
              </a:rPr>
              <a:t>миттєво демонструвати досягнення у вигляді балів, зірочок, рівнів;</a:t>
            </a:r>
          </a:p>
          <a:p>
            <a:pPr algn="ctr" marL="744511" indent="-372256" lvl="1">
              <a:lnSpc>
                <a:spcPts val="4827"/>
              </a:lnSpc>
              <a:buFont typeface="Arial"/>
              <a:buChar char="•"/>
            </a:pPr>
            <a:r>
              <a:rPr lang="en-US" b="true" sz="3448">
                <a:solidFill>
                  <a:srgbClr val="051B36"/>
                </a:solidFill>
                <a:latin typeface="PT Serif Bold"/>
                <a:ea typeface="PT Serif Bold"/>
                <a:cs typeface="PT Serif Bold"/>
                <a:sym typeface="PT Serif Bold"/>
              </a:rPr>
              <a:t>забезпечувати емоційно позитивне підкріплення;</a:t>
            </a:r>
          </a:p>
          <a:p>
            <a:pPr algn="ctr" marL="744511" indent="-372256" lvl="1">
              <a:lnSpc>
                <a:spcPts val="4827"/>
              </a:lnSpc>
              <a:buFont typeface="Arial"/>
              <a:buChar char="•"/>
            </a:pPr>
            <a:r>
              <a:rPr lang="en-US" b="true" sz="3448">
                <a:solidFill>
                  <a:srgbClr val="051B36"/>
                </a:solidFill>
                <a:latin typeface="PT Serif Bold"/>
                <a:ea typeface="PT Serif Bold"/>
                <a:cs typeface="PT Serif Bold"/>
                <a:sym typeface="PT Serif Bold"/>
              </a:rPr>
              <a:t>створювати ситуацію успіху навіть при мінімальних досягненнях.</a:t>
            </a:r>
          </a:p>
          <a:p>
            <a:pPr algn="ctr">
              <a:lnSpc>
                <a:spcPts val="4827"/>
              </a:lnSpc>
            </a:pPr>
            <a:r>
              <a:rPr lang="en-US" b="true" sz="3448">
                <a:solidFill>
                  <a:srgbClr val="051B36"/>
                </a:solidFill>
                <a:latin typeface="PT Serif Bold"/>
                <a:ea typeface="PT Serif Bold"/>
                <a:cs typeface="PT Serif Bold"/>
                <a:sym typeface="PT Serif Bold"/>
              </a:rPr>
              <a:t>Особливо важливо, щоб дитина бачила результат своєї діяльності — це формує впевненість, самоповагу, внутрішню мотивацію.</a:t>
            </a:r>
          </a:p>
          <a:p>
            <a:pPr algn="ctr">
              <a:lnSpc>
                <a:spcPts val="4827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589425" y="6588425"/>
            <a:ext cx="3698575" cy="3698575"/>
          </a:xfrm>
          <a:custGeom>
            <a:avLst/>
            <a:gdLst/>
            <a:ahLst/>
            <a:cxnLst/>
            <a:rect r="r" b="b" t="t" l="l"/>
            <a:pathLst>
              <a:path h="3698575" w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57275"/>
            <a:ext cx="12529868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b="true" sz="3000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ІННОВАЦІЙНІ</a:t>
            </a:r>
            <a:r>
              <a:rPr lang="en-US" b="true" sz="3000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ПІДХОДИ В ІНКЛЮЗИВНОМУ НАВЧАННІ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419225"/>
            <a:ext cx="14966239" cy="8286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89"/>
              </a:lnSpc>
            </a:pPr>
            <a:r>
              <a:rPr lang="en-US" sz="3135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Сучасна школа вимагає постійного оновлення методів. Використання інновацій — це не лише технології, але й нові форми взаємодії, такі як:</a:t>
            </a:r>
          </a:p>
          <a:p>
            <a:pPr algn="ctr" marL="676876" indent="-338438" lvl="1">
              <a:lnSpc>
                <a:spcPts val="4389"/>
              </a:lnSpc>
              <a:buFont typeface="Arial"/>
              <a:buChar char="•"/>
            </a:pPr>
            <a:r>
              <a:rPr lang="en-US" sz="3135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Гейміфікація (gamification) — перетворення навчання на гру;</a:t>
            </a:r>
          </a:p>
          <a:p>
            <a:pPr algn="ctr" marL="676876" indent="-338438" lvl="1">
              <a:lnSpc>
                <a:spcPts val="4389"/>
              </a:lnSpc>
              <a:buFont typeface="Arial"/>
              <a:buChar char="•"/>
            </a:pPr>
            <a:r>
              <a:rPr lang="en-US" sz="3135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STEAM-освіта — інтеграція науки, технологій, мистецтва і математики;</a:t>
            </a:r>
          </a:p>
          <a:p>
            <a:pPr algn="ctr" marL="676876" indent="-338438" lvl="1">
              <a:lnSpc>
                <a:spcPts val="4389"/>
              </a:lnSpc>
              <a:buFont typeface="Arial"/>
              <a:buChar char="•"/>
            </a:pPr>
            <a:r>
              <a:rPr lang="en-US" sz="3135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Проєктна діяльність — дає змогу дитині самостійно планувати, досліджувати, презентувати результат;</a:t>
            </a:r>
          </a:p>
          <a:p>
            <a:pPr algn="ctr" marL="676876" indent="-338438" lvl="1">
              <a:lnSpc>
                <a:spcPts val="4389"/>
              </a:lnSpc>
              <a:buFont typeface="Arial"/>
              <a:buChar char="•"/>
            </a:pPr>
            <a:r>
              <a:rPr lang="en-US" sz="3135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Цифрове портфоліо — фіксація особистих досягнень і рефлексія;</a:t>
            </a:r>
          </a:p>
          <a:p>
            <a:pPr algn="ctr" marL="676876" indent="-338438" lvl="1">
              <a:lnSpc>
                <a:spcPts val="4389"/>
              </a:lnSpc>
              <a:buFont typeface="Arial"/>
              <a:buChar char="•"/>
            </a:pPr>
            <a:r>
              <a:rPr lang="en-US" sz="3135">
                <a:solidFill>
                  <a:srgbClr val="051B36"/>
                </a:solidFill>
                <a:latin typeface="Arturo"/>
                <a:ea typeface="Arturo"/>
                <a:cs typeface="Arturo"/>
                <a:sym typeface="Arturo"/>
              </a:rPr>
              <a:t>Онлайн-тренажери — розвиток дрібної моторики, уваги, мислення.</a:t>
            </a:r>
          </a:p>
          <a:p>
            <a:pPr algn="ctr">
              <a:lnSpc>
                <a:spcPts val="4389"/>
              </a:lnSpc>
            </a:pPr>
            <a:r>
              <a:rPr lang="en-US" sz="3135">
                <a:solidFill>
                  <a:srgbClr val="FE4C00"/>
                </a:solidFill>
                <a:latin typeface="Arturo"/>
                <a:ea typeface="Arturo"/>
                <a:cs typeface="Arturo"/>
                <a:sym typeface="Arturo"/>
              </a:rPr>
              <a:t>Асистент вчителя у цьому процесі є провідником дитини у світ технологій, допомагає їй орієнтуватися, вибирати потрібне, виконувати завдання поступово, від простого до складного.</a:t>
            </a:r>
          </a:p>
          <a:p>
            <a:pPr algn="ctr">
              <a:lnSpc>
                <a:spcPts val="4389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0" y="0"/>
            <a:ext cx="2594628" cy="2594628"/>
          </a:xfrm>
          <a:custGeom>
            <a:avLst/>
            <a:gdLst/>
            <a:ahLst/>
            <a:cxnLst/>
            <a:rect r="r" b="b" t="t" l="l"/>
            <a:pathLst>
              <a:path h="2594628" w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96384" y="477937"/>
            <a:ext cx="1884116" cy="1884116"/>
          </a:xfrm>
          <a:custGeom>
            <a:avLst/>
            <a:gdLst/>
            <a:ahLst/>
            <a:cxnLst/>
            <a:rect r="r" b="b" t="t" l="l"/>
            <a:pathLst>
              <a:path h="1884116" w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0" y="2839991"/>
            <a:ext cx="1513140" cy="1513140"/>
          </a:xfrm>
          <a:custGeom>
            <a:avLst/>
            <a:gdLst/>
            <a:ahLst/>
            <a:cxnLst/>
            <a:rect r="r" b="b" t="t" l="l"/>
            <a:pathLst>
              <a:path h="1513140" w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657033" y="308615"/>
            <a:ext cx="10671819" cy="1111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3"/>
              </a:lnSpc>
            </a:pPr>
            <a:r>
              <a:rPr lang="en-US" sz="3984" b="true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ВПЛИВ ІНТЕРАКТИВНИХ ТЕХНОЛОГІЙ НА САМОСТІЙНІСТЬ УЧНІВ З ООП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55621" y="1584512"/>
            <a:ext cx="13403679" cy="8365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3"/>
              </a:lnSpc>
            </a:pPr>
            <a:r>
              <a:rPr lang="en-US" sz="3373" b="true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Інтерактивне навчання сприяє формуванню таких якостей:</a:t>
            </a:r>
          </a:p>
          <a:p>
            <a:pPr algn="ctr" marL="728362" indent="-364181" lvl="1">
              <a:lnSpc>
                <a:spcPts val="4723"/>
              </a:lnSpc>
              <a:buFont typeface="Arial"/>
              <a:buChar char="•"/>
            </a:pPr>
            <a:r>
              <a:rPr lang="en-US" b="true" sz="3373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Самоконтроль — дитина може перевіряти результати;</a:t>
            </a:r>
          </a:p>
          <a:p>
            <a:pPr algn="ctr" marL="728362" indent="-364181" lvl="1">
              <a:lnSpc>
                <a:spcPts val="4723"/>
              </a:lnSpc>
              <a:buFont typeface="Arial"/>
              <a:buChar char="•"/>
            </a:pPr>
            <a:r>
              <a:rPr lang="en-US" b="true" sz="3373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Відповідальність — прагне вик</a:t>
            </a:r>
            <a:r>
              <a:rPr lang="en-US" b="true" sz="3373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онати завдання до кінця;</a:t>
            </a:r>
          </a:p>
          <a:p>
            <a:pPr algn="ctr" marL="728362" indent="-364181" lvl="1">
              <a:lnSpc>
                <a:spcPts val="4723"/>
              </a:lnSpc>
              <a:buFont typeface="Arial"/>
              <a:buChar char="•"/>
            </a:pPr>
            <a:r>
              <a:rPr lang="en-US" b="true" sz="3373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Ініціативність — пропонує свої варіанти відповідей;</a:t>
            </a:r>
          </a:p>
          <a:p>
            <a:pPr algn="ctr" marL="728362" indent="-364181" lvl="1">
              <a:lnSpc>
                <a:spcPts val="4723"/>
              </a:lnSpc>
              <a:buFont typeface="Arial"/>
              <a:buChar char="•"/>
            </a:pPr>
            <a:r>
              <a:rPr lang="en-US" b="true" sz="3373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Креативність — шукає нестандартні рішення;</a:t>
            </a:r>
          </a:p>
          <a:p>
            <a:pPr algn="ctr" marL="728362" indent="-364181" lvl="1">
              <a:lnSpc>
                <a:spcPts val="4723"/>
              </a:lnSpc>
              <a:buFont typeface="Arial"/>
              <a:buChar char="•"/>
            </a:pPr>
            <a:r>
              <a:rPr lang="en-US" b="true" sz="3373">
                <a:solidFill>
                  <a:srgbClr val="000000"/>
                </a:solidFill>
                <a:latin typeface="Arturo Bold"/>
                <a:ea typeface="Arturo Bold"/>
                <a:cs typeface="Arturo Bold"/>
                <a:sym typeface="Arturo Bold"/>
              </a:rPr>
              <a:t>Впевненість у собі — переживає успіх, що стимулює до подальшої діяльності.</a:t>
            </a:r>
          </a:p>
          <a:p>
            <a:pPr algn="ctr">
              <a:lnSpc>
                <a:spcPts val="4723"/>
              </a:lnSpc>
            </a:pPr>
            <a:r>
              <a:rPr lang="en-US" sz="3373" b="true">
                <a:solidFill>
                  <a:srgbClr val="FE4C00"/>
                </a:solidFill>
                <a:latin typeface="Arturo Bold"/>
                <a:ea typeface="Arturo Bold"/>
                <a:cs typeface="Arturo Bold"/>
                <a:sym typeface="Arturo Bold"/>
              </a:rPr>
              <a:t>Поступово дитина переходить від зовнішньої мотивації («мене похвалять») до внутрішньої — бажання досягати результату для себе.</a:t>
            </a:r>
          </a:p>
          <a:p>
            <a:pPr algn="ctr">
              <a:lnSpc>
                <a:spcPts val="4723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589425" y="6588425"/>
            <a:ext cx="3698575" cy="3698575"/>
          </a:xfrm>
          <a:custGeom>
            <a:avLst/>
            <a:gdLst/>
            <a:ahLst/>
            <a:cxnLst/>
            <a:rect r="r" b="b" t="t" l="l"/>
            <a:pathLst>
              <a:path h="3698575" w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1653142"/>
            <a:ext cx="14620712" cy="8633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97"/>
              </a:lnSpc>
            </a:pPr>
            <a:r>
              <a:rPr lang="en-US" b="true" sz="3784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Ефективна робота в інклюзивному середовищі можлива лише за умови партнерства всіх учасників: учителя, асистента, психолога, логопеда, батьків.</a:t>
            </a:r>
          </a:p>
          <a:p>
            <a:pPr algn="ctr">
              <a:lnSpc>
                <a:spcPts val="5297"/>
              </a:lnSpc>
            </a:pPr>
            <a:r>
              <a:rPr lang="en-US" b="true" sz="3784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Онлайн-засоби допомагають налагодити комунікацію — спільні чати, платформи (Google Classroom, ClassDojo) дають змогу батькам бачити прогрес дитини, долучатися до процесу, підтримувати вдома.</a:t>
            </a:r>
          </a:p>
          <a:p>
            <a:pPr algn="ctr">
              <a:lnSpc>
                <a:spcPts val="5297"/>
              </a:lnSpc>
            </a:pPr>
            <a:r>
              <a:rPr lang="en-US" b="true" sz="3784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Регулярне обговорення результатів допомагає скоригувати ІПР, планувати індивідуальні завдання, узгоджувати підходи до мотивації та поведінкових стратегій</a:t>
            </a:r>
          </a:p>
          <a:p>
            <a:pPr algn="ctr">
              <a:lnSpc>
                <a:spcPts val="5297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970989" y="7396402"/>
            <a:ext cx="4317011" cy="2890598"/>
          </a:xfrm>
          <a:custGeom>
            <a:avLst/>
            <a:gdLst/>
            <a:ahLst/>
            <a:cxnLst/>
            <a:rect r="r" b="b" t="t" l="l"/>
            <a:pathLst>
              <a:path h="2890598" w="4317011">
                <a:moveTo>
                  <a:pt x="0" y="0"/>
                </a:moveTo>
                <a:lnTo>
                  <a:pt x="4317011" y="0"/>
                </a:lnTo>
                <a:lnTo>
                  <a:pt x="4317011" y="2890598"/>
                </a:lnTo>
                <a:lnTo>
                  <a:pt x="0" y="28905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98651" y="336751"/>
            <a:ext cx="14653646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b="true" sz="3599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ВЗАЄМОДІЯ З БАТЬКАМИ ТА КОМАНДОЮ СУПРОВОДУ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4589425" y="6588425"/>
            <a:ext cx="3698575" cy="3698575"/>
          </a:xfrm>
          <a:custGeom>
            <a:avLst/>
            <a:gdLst/>
            <a:ahLst/>
            <a:cxnLst/>
            <a:rect r="r" b="b" t="t" l="l"/>
            <a:pathLst>
              <a:path h="3698575" w="3698575">
                <a:moveTo>
                  <a:pt x="0" y="0"/>
                </a:moveTo>
                <a:lnTo>
                  <a:pt x="3698575" y="0"/>
                </a:lnTo>
                <a:lnTo>
                  <a:pt x="3698575" y="3698575"/>
                </a:lnTo>
                <a:lnTo>
                  <a:pt x="0" y="3698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20774" y="466415"/>
            <a:ext cx="12529868" cy="795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b="true" sz="5599">
                <a:solidFill>
                  <a:srgbClr val="FE4C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ВИСНОВОК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20774" y="1185234"/>
            <a:ext cx="16461113" cy="8785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10"/>
              </a:lnSpc>
            </a:pPr>
            <a:r>
              <a:rPr lang="en-US" sz="3579" b="true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Використання </a:t>
            </a:r>
            <a:r>
              <a:rPr lang="en-US" b="true" sz="3579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онлайн-ресурсів та інтерактивних методів у роботі з дітьми з ООП — це не просто інновація, а необхідність сучасної школи.</a:t>
            </a:r>
          </a:p>
          <a:p>
            <a:pPr algn="ctr">
              <a:lnSpc>
                <a:spcPts val="5010"/>
              </a:lnSpc>
            </a:pPr>
            <a:r>
              <a:rPr lang="en-US" b="true" sz="3579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Інклюзивна освіта передбачає не лише рівний доступ до знань, а й формування внутрішньої мотивації, самостійності, впевненості у собі.</a:t>
            </a:r>
          </a:p>
          <a:p>
            <a:pPr algn="ctr">
              <a:lnSpc>
                <a:spcPts val="5010"/>
              </a:lnSpc>
            </a:pPr>
            <a:r>
              <a:rPr lang="en-US" b="true" sz="3579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Асистент учителя у цьому процесі є ключовою фігурою — людиною, яка підтримує, спрямовує, надихає. Завдяки його діяльності кожна дитина має можливість не лише навчатися, а й відчувати себе повноцінним членом колективу.</a:t>
            </a:r>
          </a:p>
          <a:p>
            <a:pPr algn="ctr">
              <a:lnSpc>
                <a:spcPts val="5010"/>
              </a:lnSpc>
            </a:pPr>
            <a:r>
              <a:rPr lang="en-US" b="true" sz="3579">
                <a:solidFill>
                  <a:srgbClr val="051B36"/>
                </a:solidFill>
                <a:latin typeface="Arturo Bold"/>
                <a:ea typeface="Arturo Bold"/>
                <a:cs typeface="Arturo Bold"/>
                <a:sym typeface="Arturo Bold"/>
              </a:rPr>
              <a:t>Мета сучасного педагога — не просто навчити, а допомогти дитині знайти себе, відкрити свій потенціал і вірити у власні сили.</a:t>
            </a:r>
          </a:p>
          <a:p>
            <a:pPr algn="ctr">
              <a:lnSpc>
                <a:spcPts val="5010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2001328" cy="2055132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AutoShape 3" id="3"/>
          <p:cNvSpPr/>
          <p:nvPr/>
        </p:nvSpPr>
        <p:spPr>
          <a:xfrm rot="0">
            <a:off x="0" y="2001328"/>
            <a:ext cx="2001328" cy="2001328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0" y="2001328"/>
            <a:ext cx="2001328" cy="2001328"/>
          </a:xfrm>
          <a:custGeom>
            <a:avLst/>
            <a:gdLst/>
            <a:ahLst/>
            <a:cxnLst/>
            <a:rect r="r" b="b" t="t" l="l"/>
            <a:pathLst>
              <a:path h="2001328" w="2001328">
                <a:moveTo>
                  <a:pt x="0" y="0"/>
                </a:moveTo>
                <a:lnTo>
                  <a:pt x="2001328" y="0"/>
                </a:lnTo>
                <a:lnTo>
                  <a:pt x="2001328" y="2001329"/>
                </a:lnTo>
                <a:lnTo>
                  <a:pt x="0" y="20013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193679" y="47625"/>
            <a:ext cx="10626437" cy="689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7"/>
              </a:lnSpc>
            </a:pPr>
            <a:r>
              <a:rPr lang="en-US" sz="4843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Фото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0"/>
            <a:ext cx="2001328" cy="2001328"/>
          </a:xfrm>
          <a:custGeom>
            <a:avLst/>
            <a:gdLst/>
            <a:ahLst/>
            <a:cxnLst/>
            <a:rect r="r" b="b" t="t" l="l"/>
            <a:pathLst>
              <a:path h="2001328" w="2001328">
                <a:moveTo>
                  <a:pt x="0" y="0"/>
                </a:moveTo>
                <a:lnTo>
                  <a:pt x="2001328" y="0"/>
                </a:lnTo>
                <a:lnTo>
                  <a:pt x="2001328" y="2001328"/>
                </a:lnTo>
                <a:lnTo>
                  <a:pt x="0" y="20013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3238442" cy="2839991"/>
          </a:xfrm>
          <a:prstGeom prst="rect">
            <a:avLst/>
          </a:prstGeom>
          <a:solidFill>
            <a:srgbClr val="FE4C00"/>
          </a:solid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0" y="0"/>
            <a:ext cx="2594628" cy="2594628"/>
          </a:xfrm>
          <a:custGeom>
            <a:avLst/>
            <a:gdLst/>
            <a:ahLst/>
            <a:cxnLst/>
            <a:rect r="r" b="b" t="t" l="l"/>
            <a:pathLst>
              <a:path h="2594628" w="2594628">
                <a:moveTo>
                  <a:pt x="0" y="0"/>
                </a:moveTo>
                <a:lnTo>
                  <a:pt x="2594628" y="0"/>
                </a:lnTo>
                <a:lnTo>
                  <a:pt x="2594628" y="2594628"/>
                </a:lnTo>
                <a:lnTo>
                  <a:pt x="0" y="25946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96384" y="477937"/>
            <a:ext cx="1884116" cy="1884116"/>
          </a:xfrm>
          <a:custGeom>
            <a:avLst/>
            <a:gdLst/>
            <a:ahLst/>
            <a:cxnLst/>
            <a:rect r="r" b="b" t="t" l="l"/>
            <a:pathLst>
              <a:path h="1884116" w="1884116">
                <a:moveTo>
                  <a:pt x="0" y="0"/>
                </a:moveTo>
                <a:lnTo>
                  <a:pt x="1884116" y="0"/>
                </a:lnTo>
                <a:lnTo>
                  <a:pt x="1884116" y="1884117"/>
                </a:lnTo>
                <a:lnTo>
                  <a:pt x="0" y="18841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0" y="2839991"/>
            <a:ext cx="1513140" cy="1513140"/>
          </a:xfrm>
          <a:custGeom>
            <a:avLst/>
            <a:gdLst/>
            <a:ahLst/>
            <a:cxnLst/>
            <a:rect r="r" b="b" t="t" l="l"/>
            <a:pathLst>
              <a:path h="1513140" w="1513140">
                <a:moveTo>
                  <a:pt x="0" y="0"/>
                </a:moveTo>
                <a:lnTo>
                  <a:pt x="1513140" y="0"/>
                </a:lnTo>
                <a:lnTo>
                  <a:pt x="1513140" y="1513140"/>
                </a:lnTo>
                <a:lnTo>
                  <a:pt x="0" y="15131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38493" y="410599"/>
            <a:ext cx="7207700" cy="6181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5"/>
              </a:lnSpc>
            </a:pPr>
            <a:r>
              <a:rPr lang="en-US" sz="4323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Сертифікати, дипломи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323466"/>
            <a:ext cx="8835419" cy="33733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200"/>
              </a:lnSpc>
              <a:spcBef>
                <a:spcPct val="0"/>
              </a:spcBef>
            </a:pPr>
            <a:r>
              <a:rPr lang="en-US" b="true" sz="1200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Дякую за увагу!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14848284" y="0"/>
            <a:ext cx="3433286" cy="5143500"/>
          </a:xfrm>
          <a:prstGeom prst="rect">
            <a:avLst/>
          </a:prstGeom>
          <a:solidFill>
            <a:srgbClr val="FFDF2B"/>
          </a:solidFill>
        </p:spPr>
      </p:sp>
      <p:sp>
        <p:nvSpPr>
          <p:cNvPr name="AutoShape 4" id="4"/>
          <p:cNvSpPr/>
          <p:nvPr/>
        </p:nvSpPr>
        <p:spPr>
          <a:xfrm rot="0">
            <a:off x="11421427" y="5143500"/>
            <a:ext cx="3433286" cy="5143500"/>
          </a:xfrm>
          <a:prstGeom prst="rect">
            <a:avLst/>
          </a:prstGeom>
          <a:solidFill>
            <a:srgbClr val="0050F5"/>
          </a:solidFill>
        </p:spPr>
      </p:sp>
      <p:sp>
        <p:nvSpPr>
          <p:cNvPr name="TextBox 5" id="5"/>
          <p:cNvSpPr txBox="true"/>
          <p:nvPr/>
        </p:nvSpPr>
        <p:spPr>
          <a:xfrm rot="0">
            <a:off x="1177865" y="1284644"/>
            <a:ext cx="480204" cy="285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b="true" sz="2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РК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10800000">
            <a:off x="14854714" y="5143500"/>
            <a:ext cx="3433286" cy="3433286"/>
          </a:xfrm>
          <a:custGeom>
            <a:avLst/>
            <a:gdLst/>
            <a:ahLst/>
            <a:cxnLst/>
            <a:rect r="r" b="b" t="t" l="l"/>
            <a:pathLst>
              <a:path h="3433286" w="3433286">
                <a:moveTo>
                  <a:pt x="0" y="0"/>
                </a:moveTo>
                <a:lnTo>
                  <a:pt x="3433286" y="0"/>
                </a:lnTo>
                <a:lnTo>
                  <a:pt x="3433286" y="3433286"/>
                </a:lnTo>
                <a:lnTo>
                  <a:pt x="0" y="3433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613684" y="7045970"/>
            <a:ext cx="3241030" cy="3241030"/>
          </a:xfrm>
          <a:custGeom>
            <a:avLst/>
            <a:gdLst/>
            <a:ahLst/>
            <a:cxnLst/>
            <a:rect r="r" b="b" t="t" l="l"/>
            <a:pathLst>
              <a:path h="3241030" w="3241030">
                <a:moveTo>
                  <a:pt x="0" y="0"/>
                </a:moveTo>
                <a:lnTo>
                  <a:pt x="3241030" y="0"/>
                </a:lnTo>
                <a:lnTo>
                  <a:pt x="3241030" y="3241030"/>
                </a:lnTo>
                <a:lnTo>
                  <a:pt x="0" y="3241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15614930" y="1615323"/>
            <a:ext cx="1912854" cy="1912854"/>
          </a:xfrm>
          <a:custGeom>
            <a:avLst/>
            <a:gdLst/>
            <a:ahLst/>
            <a:cxnLst/>
            <a:rect r="r" b="b" t="t" l="l"/>
            <a:pathLst>
              <a:path h="1912854" w="1912854">
                <a:moveTo>
                  <a:pt x="0" y="0"/>
                </a:moveTo>
                <a:lnTo>
                  <a:pt x="1912854" y="0"/>
                </a:lnTo>
                <a:lnTo>
                  <a:pt x="1912854" y="1912854"/>
                </a:lnTo>
                <a:lnTo>
                  <a:pt x="0" y="1912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DAG0SRf5uEk</dc:identifier>
  <dcterms:modified xsi:type="dcterms:W3CDTF">2011-08-01T06:04:30Z</dcterms:modified>
  <cp:revision>1</cp:revision>
  <dc:title>Портфоліо</dc:title>
</cp:coreProperties>
</file>