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Agrandir Bold" charset="1" panose="00000800000000000000"/>
      <p:regular r:id="rId25"/>
    </p:embeddedFont>
    <p:embeddedFont>
      <p:font typeface="FS Albert Arabic Bold" charset="1" panose="020B0803040502020804"/>
      <p:regular r:id="rId26"/>
    </p:embeddedFont>
    <p:embeddedFont>
      <p:font typeface="FS Albert Arabic" charset="1" panose="020B0503040502020804"/>
      <p:regular r:id="rId27"/>
    </p:embeddedFont>
    <p:embeddedFont>
      <p:font typeface="210 미쓰리" charset="1" panose="02020603020101020101"/>
      <p:regular r:id="rId28"/>
    </p:embeddedFont>
    <p:embeddedFont>
      <p:font typeface="PT Serif Bold" charset="1" panose="020A0703040505020204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4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4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4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svg" Type="http://schemas.openxmlformats.org/officeDocument/2006/relationships/image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4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4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1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5.png" Type="http://schemas.openxmlformats.org/officeDocument/2006/relationships/image"/><Relationship Id="rId8" Target="../media/image1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4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1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4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286757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3"/>
                </a:lnTo>
                <a:lnTo>
                  <a:pt x="19139020" y="11483413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9446" t="-12970" r="-7855" b="-433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81436" y="685348"/>
            <a:ext cx="9525128" cy="8416749"/>
          </a:xfrm>
          <a:custGeom>
            <a:avLst/>
            <a:gdLst/>
            <a:ahLst/>
            <a:cxnLst/>
            <a:rect r="r" b="b" t="t" l="l"/>
            <a:pathLst>
              <a:path h="8416749" w="9525128">
                <a:moveTo>
                  <a:pt x="0" y="0"/>
                </a:moveTo>
                <a:lnTo>
                  <a:pt x="9525128" y="0"/>
                </a:lnTo>
                <a:lnTo>
                  <a:pt x="9525128" y="8416749"/>
                </a:lnTo>
                <a:lnTo>
                  <a:pt x="0" y="84167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851020" y="2344677"/>
            <a:ext cx="8893091" cy="7007014"/>
          </a:xfrm>
          <a:custGeom>
            <a:avLst/>
            <a:gdLst/>
            <a:ahLst/>
            <a:cxnLst/>
            <a:rect r="r" b="b" t="t" l="l"/>
            <a:pathLst>
              <a:path h="7007014" w="8893091">
                <a:moveTo>
                  <a:pt x="0" y="0"/>
                </a:moveTo>
                <a:lnTo>
                  <a:pt x="8893090" y="0"/>
                </a:lnTo>
                <a:lnTo>
                  <a:pt x="8893090" y="7007014"/>
                </a:lnTo>
                <a:lnTo>
                  <a:pt x="0" y="70070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1351" y="5749336"/>
            <a:ext cx="2799628" cy="2631651"/>
          </a:xfrm>
          <a:custGeom>
            <a:avLst/>
            <a:gdLst/>
            <a:ahLst/>
            <a:cxnLst/>
            <a:rect r="r" b="b" t="t" l="l"/>
            <a:pathLst>
              <a:path h="2631651" w="2799628">
                <a:moveTo>
                  <a:pt x="0" y="0"/>
                </a:moveTo>
                <a:lnTo>
                  <a:pt x="2799629" y="0"/>
                </a:lnTo>
                <a:lnTo>
                  <a:pt x="2799629" y="2631651"/>
                </a:lnTo>
                <a:lnTo>
                  <a:pt x="0" y="26316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842116" y="1343845"/>
            <a:ext cx="7641247" cy="2955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12"/>
              </a:lnSpc>
            </a:pPr>
            <a:r>
              <a:rPr lang="en-US" sz="7042" b="true">
                <a:solidFill>
                  <a:srgbClr val="01477C"/>
                </a:solidFill>
                <a:latin typeface="Agrandir Bold"/>
                <a:ea typeface="Agrandir Bold"/>
                <a:cs typeface="Agrandir Bold"/>
                <a:sym typeface="Agrandir Bold"/>
              </a:rPr>
              <a:t>Портфоліо асистента вчителя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6851804">
            <a:off x="13629235" y="2832449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3"/>
                </a:lnTo>
                <a:lnTo>
                  <a:pt x="0" y="22597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578483" y="5597769"/>
            <a:ext cx="5131034" cy="500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46"/>
              </a:lnSpc>
            </a:pPr>
            <a:r>
              <a:rPr lang="en-US" sz="3288" b="true">
                <a:solidFill>
                  <a:srgbClr val="4D4D4D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ПІБ: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8859" y="0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5" y="0"/>
                </a:lnTo>
                <a:lnTo>
                  <a:pt x="11966185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851804">
            <a:off x="14849764" y="1533501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3"/>
                </a:lnTo>
                <a:lnTo>
                  <a:pt x="0" y="22597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06636" y="4663663"/>
            <a:ext cx="7253155" cy="370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00"/>
              </a:lnSpc>
            </a:pPr>
            <a:r>
              <a:rPr lang="en-US" sz="35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ПІБ:</a:t>
            </a:r>
          </a:p>
          <a:p>
            <a:pPr algn="just">
              <a:lnSpc>
                <a:spcPts val="4900"/>
              </a:lnSpc>
            </a:pPr>
            <a:r>
              <a:rPr lang="en-US" sz="35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ОСВІТА:</a:t>
            </a:r>
          </a:p>
          <a:p>
            <a:pPr algn="just">
              <a:lnSpc>
                <a:spcPts val="4900"/>
              </a:lnSpc>
            </a:pPr>
            <a:r>
              <a:rPr lang="en-US" sz="35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СТАЖ РОБОТИ:</a:t>
            </a:r>
          </a:p>
          <a:p>
            <a:pPr algn="just">
              <a:lnSpc>
                <a:spcPts val="4900"/>
              </a:lnSpc>
            </a:pPr>
            <a:r>
              <a:rPr lang="en-US" sz="35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МІСЦЕ РОБОТИ:</a:t>
            </a:r>
          </a:p>
          <a:p>
            <a:pPr algn="just">
              <a:lnSpc>
                <a:spcPts val="4900"/>
              </a:lnSpc>
            </a:pPr>
            <a:r>
              <a:rPr lang="en-US" sz="35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КАТЕГОРІЯ:</a:t>
            </a:r>
          </a:p>
          <a:p>
            <a:pPr algn="just">
              <a:lnSpc>
                <a:spcPts val="4900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367581" y="-113277"/>
            <a:ext cx="5586653" cy="206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Візитна картка: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60907" y="-286757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6" y="0"/>
                </a:lnTo>
                <a:lnTo>
                  <a:pt x="11966186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347280" y="6075881"/>
            <a:ext cx="4747226" cy="3740419"/>
          </a:xfrm>
          <a:custGeom>
            <a:avLst/>
            <a:gdLst/>
            <a:ahLst/>
            <a:cxnLst/>
            <a:rect r="r" b="b" t="t" l="l"/>
            <a:pathLst>
              <a:path h="3740419" w="4747226">
                <a:moveTo>
                  <a:pt x="4747226" y="0"/>
                </a:moveTo>
                <a:lnTo>
                  <a:pt x="0" y="0"/>
                </a:lnTo>
                <a:lnTo>
                  <a:pt x="0" y="3740418"/>
                </a:lnTo>
                <a:lnTo>
                  <a:pt x="4747226" y="3740418"/>
                </a:lnTo>
                <a:lnTo>
                  <a:pt x="4747226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851804">
            <a:off x="3176962" y="3154206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3"/>
                </a:lnTo>
                <a:lnTo>
                  <a:pt x="0" y="22597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39321" y="355600"/>
            <a:ext cx="5586653" cy="1089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Життєве кредо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940720" y="2050768"/>
            <a:ext cx="8406560" cy="2233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3131"/>
                </a:solidFill>
                <a:latin typeface="210 미쓰리"/>
                <a:ea typeface="210 미쓰리"/>
                <a:cs typeface="210 미쓰리"/>
                <a:sym typeface="210 미쓰리"/>
              </a:rPr>
              <a:t>"Щасливий той, хто допомагає іншим знаходити своє місце у світі. Допомагаючи одній дитині, ми змінюємо суспільство."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801811" y="5901055"/>
            <a:ext cx="8406560" cy="335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3131"/>
                </a:solidFill>
                <a:latin typeface="210 미쓰리"/>
                <a:ea typeface="210 미쓰리"/>
                <a:cs typeface="210 미쓰리"/>
                <a:sym typeface="210 미쓰리"/>
              </a:rPr>
              <a:t>"Кожна дитина унікальна і має право на успіх. Моє завдання — підтримати, навчити й надихнути, створити умови, у яких дитина з ООП відчує себе рівноправним учасником шкільної родини."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079629" y="4652327"/>
            <a:ext cx="6128742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Пе</a:t>
            </a:r>
            <a:r>
              <a:rPr lang="en-US" b="true" sz="5199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дагогічне кредо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16201" y="0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5" y="0"/>
                </a:lnTo>
                <a:lnTo>
                  <a:pt x="11966185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851804">
            <a:off x="14849764" y="1010215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4"/>
                </a:lnTo>
                <a:lnTo>
                  <a:pt x="0" y="22597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191991" y="293354"/>
            <a:ext cx="9395946" cy="2359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66"/>
              </a:lnSpc>
              <a:spcBef>
                <a:spcPct val="0"/>
              </a:spcBef>
            </a:pPr>
            <a:r>
              <a:rPr lang="en-US" sz="4262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Робота з дітьми з особливими освітніми потребами в умовах інклюзивного навчання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493783" y="3363028"/>
            <a:ext cx="8406560" cy="8305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719"/>
              </a:lnSpc>
              <a:spcBef>
                <a:spcPct val="0"/>
              </a:spcBef>
            </a:pPr>
            <a:r>
              <a:rPr lang="en-US" sz="4799">
                <a:solidFill>
                  <a:srgbClr val="5E17EB"/>
                </a:solidFill>
                <a:latin typeface="210 미쓰리"/>
                <a:ea typeface="210 미쓰리"/>
                <a:cs typeface="210 미쓰리"/>
                <a:sym typeface="210 미쓰리"/>
              </a:rPr>
              <a:t>Проблемне питання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86684" y="4299722"/>
            <a:ext cx="9659276" cy="3857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147"/>
              </a:lnSpc>
              <a:spcBef>
                <a:spcPct val="0"/>
              </a:spcBef>
            </a:pPr>
            <a:r>
              <a:rPr lang="en-US" b="true" sz="3676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"Як організувати ефективний психолого-педагогічний супровід учнів з ООП, щоб вони не лише здобували знання, а й розкривали свій потенціал та почувалися прийнятими у колективі?"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206192" y="0"/>
            <a:ext cx="17875615" cy="10725369"/>
          </a:xfrm>
          <a:custGeom>
            <a:avLst/>
            <a:gdLst/>
            <a:ahLst/>
            <a:cxnLst/>
            <a:rect r="r" b="b" t="t" l="l"/>
            <a:pathLst>
              <a:path h="10725369" w="17875615">
                <a:moveTo>
                  <a:pt x="17875616" y="0"/>
                </a:moveTo>
                <a:lnTo>
                  <a:pt x="0" y="0"/>
                </a:lnTo>
                <a:lnTo>
                  <a:pt x="0" y="10725369"/>
                </a:lnTo>
                <a:lnTo>
                  <a:pt x="17875616" y="10725369"/>
                </a:lnTo>
                <a:lnTo>
                  <a:pt x="17875616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60907" y="-286757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6" y="0"/>
                </a:lnTo>
                <a:lnTo>
                  <a:pt x="11966186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7690904"/>
            <a:ext cx="3294887" cy="2596096"/>
          </a:xfrm>
          <a:custGeom>
            <a:avLst/>
            <a:gdLst/>
            <a:ahLst/>
            <a:cxnLst/>
            <a:rect r="r" b="b" t="t" l="l"/>
            <a:pathLst>
              <a:path h="2596096" w="3294887">
                <a:moveTo>
                  <a:pt x="0" y="0"/>
                </a:moveTo>
                <a:lnTo>
                  <a:pt x="3294887" y="0"/>
                </a:lnTo>
                <a:lnTo>
                  <a:pt x="3294887" y="2596096"/>
                </a:lnTo>
                <a:lnTo>
                  <a:pt x="0" y="25960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851804">
            <a:off x="16866411" y="894424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3"/>
                </a:lnTo>
                <a:lnTo>
                  <a:pt x="0" y="22597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509237" y="1241547"/>
            <a:ext cx="11617856" cy="83501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12"/>
              </a:lnSpc>
            </a:pPr>
            <a:r>
              <a:rPr lang="en-US" sz="315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Інклюзивна освіта сьогодні є одним із пріоритетних напрямів розвитку української школи. Вона ґрунтується на ідеї рівності прав усіх дітей на якісну освіту, незалежно від їхніх індивідуальних можливостей та потреб. Діти з особливими освітніми потребами (ООП) — це діти, які можуть мати порушення слуху, зору, інтелектуального чи фізичного розвитку, розлади аутистичного спектра, затримку психічного розвитку або інші труднощі, що потребують додаткової підтримки.</a:t>
            </a:r>
          </a:p>
          <a:p>
            <a:pPr algn="just">
              <a:lnSpc>
                <a:spcPts val="4412"/>
              </a:lnSpc>
            </a:pPr>
            <a:r>
              <a:rPr lang="en-US" sz="315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Мета цього портфоліо — показати мою професійну компетентність та практичний досвід роботи з дітьми з ООП у школі, надати приклади методів і матеріалів, а також відобразити важливість партнерства між педагогами, батьками та асистентом.</a:t>
            </a:r>
          </a:p>
          <a:p>
            <a:pPr algn="just">
              <a:lnSpc>
                <a:spcPts val="4412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323587" y="219197"/>
            <a:ext cx="5586653" cy="1089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Вступ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741584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60907" y="-286757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6" y="0"/>
                </a:lnTo>
                <a:lnTo>
                  <a:pt x="11966186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851804">
            <a:off x="16981972" y="-319425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6" y="0"/>
                </a:lnTo>
                <a:lnTo>
                  <a:pt x="554656" y="2259713"/>
                </a:lnTo>
                <a:lnTo>
                  <a:pt x="0" y="22597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033496" y="25400"/>
            <a:ext cx="7445844" cy="1398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39"/>
              </a:lnSpc>
              <a:spcBef>
                <a:spcPct val="0"/>
              </a:spcBef>
            </a:pPr>
            <a:r>
              <a:rPr lang="en-US" sz="3742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Поняття та принципи інклюзивної освіти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604382" y="1838469"/>
            <a:ext cx="11522710" cy="74570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29"/>
              </a:lnSpc>
            </a:pPr>
            <a:r>
              <a:rPr lang="en-US" sz="2664" b="true">
                <a:solidFill>
                  <a:srgbClr val="5E17EB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Іклюзивне навчання </a:t>
            </a:r>
            <a:r>
              <a:rPr lang="en-US" sz="2664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— це процес забезпечення рівного доступу до освіти для всіх дітей, який передбачає адаптацію освітнього середовища під потреби кожного учня. Основні принципи інклюзії:</a:t>
            </a:r>
          </a:p>
          <a:p>
            <a:pPr algn="just" marL="575171" indent="-287585" lvl="1">
              <a:lnSpc>
                <a:spcPts val="3729"/>
              </a:lnSpc>
              <a:buFont typeface="Arial"/>
              <a:buChar char="•"/>
            </a:pPr>
            <a:r>
              <a:rPr lang="en-US" b="true" sz="2664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Доступність</a:t>
            </a:r>
            <a:r>
              <a:rPr lang="en-US" sz="2664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– створення умов, що дозволяють дитині брати участь у навчальному процесі на рівні зі своїми однолітками.</a:t>
            </a:r>
          </a:p>
          <a:p>
            <a:pPr algn="just" marL="575171" indent="-287585" lvl="1">
              <a:lnSpc>
                <a:spcPts val="3729"/>
              </a:lnSpc>
              <a:buFont typeface="Arial"/>
              <a:buChar char="•"/>
            </a:pPr>
            <a:r>
              <a:rPr lang="en-US" b="true" sz="2664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Індивідуальний підхід</a:t>
            </a:r>
            <a:r>
              <a:rPr lang="en-US" sz="2664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– врахування особливостей розвитку, інтересів та сильних сторін учня.</a:t>
            </a:r>
          </a:p>
          <a:p>
            <a:pPr algn="just" marL="575171" indent="-287585" lvl="1">
              <a:lnSpc>
                <a:spcPts val="3729"/>
              </a:lnSpc>
              <a:buFont typeface="Arial"/>
              <a:buChar char="•"/>
            </a:pPr>
            <a:r>
              <a:rPr lang="en-US" b="true" sz="2664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Партнерство</a:t>
            </a:r>
            <a:r>
              <a:rPr lang="en-US" sz="2664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– взаємодія педагогів, батьків, фахівців ІРЦ та громади.</a:t>
            </a:r>
          </a:p>
          <a:p>
            <a:pPr algn="just" marL="575171" indent="-287585" lvl="1">
              <a:lnSpc>
                <a:spcPts val="3729"/>
              </a:lnSpc>
              <a:buFont typeface="Arial"/>
              <a:buChar char="•"/>
            </a:pPr>
            <a:r>
              <a:rPr lang="en-US" b="true" sz="2664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Толерантність</a:t>
            </a:r>
            <a:r>
              <a:rPr lang="en-US" sz="2664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і повага – формування в колективі атмосфери прийняття та взаємодопомоги.</a:t>
            </a:r>
          </a:p>
          <a:p>
            <a:pPr algn="just" marL="575171" indent="-287585" lvl="1">
              <a:lnSpc>
                <a:spcPts val="372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664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Гнучкість навчання</a:t>
            </a:r>
            <a:r>
              <a:rPr lang="en-US" sz="2664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– адаптація завдань, матеріалів і методів відповідно до можливостей дитини.</a:t>
            </a:r>
          </a:p>
          <a:p>
            <a:pPr algn="just">
              <a:lnSpc>
                <a:spcPts val="3729"/>
              </a:lnSpc>
              <a:spcBef>
                <a:spcPct val="0"/>
              </a:spcBef>
            </a:pPr>
            <a:r>
              <a:rPr lang="en-US" b="true" sz="2664">
                <a:solidFill>
                  <a:srgbClr val="5E17EB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Інклюзія</a:t>
            </a:r>
            <a:r>
              <a:rPr lang="en-US" sz="2664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— це не лише про дітей з ООП. Це шлях до створення школи, у якій кожна дитина відчуває себе цінною та потрібною.</a:t>
            </a:r>
          </a:p>
          <a:p>
            <a:pPr algn="just">
              <a:lnSpc>
                <a:spcPts val="3729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490178">
            <a:off x="437291" y="7542035"/>
            <a:ext cx="2727827" cy="2564158"/>
          </a:xfrm>
          <a:custGeom>
            <a:avLst/>
            <a:gdLst/>
            <a:ahLst/>
            <a:cxnLst/>
            <a:rect r="r" b="b" t="t" l="l"/>
            <a:pathLst>
              <a:path h="2564158" w="2727827">
                <a:moveTo>
                  <a:pt x="0" y="0"/>
                </a:moveTo>
                <a:lnTo>
                  <a:pt x="2727827" y="0"/>
                </a:lnTo>
                <a:lnTo>
                  <a:pt x="2727827" y="2564158"/>
                </a:lnTo>
                <a:lnTo>
                  <a:pt x="0" y="25641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6926" y="159537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6" y="0"/>
                </a:lnTo>
                <a:lnTo>
                  <a:pt x="11966186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4263392" y="6960621"/>
            <a:ext cx="3824780" cy="3013608"/>
          </a:xfrm>
          <a:custGeom>
            <a:avLst/>
            <a:gdLst/>
            <a:ahLst/>
            <a:cxnLst/>
            <a:rect r="r" b="b" t="t" l="l"/>
            <a:pathLst>
              <a:path h="3013608" w="3824780">
                <a:moveTo>
                  <a:pt x="3824780" y="0"/>
                </a:moveTo>
                <a:lnTo>
                  <a:pt x="0" y="0"/>
                </a:lnTo>
                <a:lnTo>
                  <a:pt x="0" y="3013608"/>
                </a:lnTo>
                <a:lnTo>
                  <a:pt x="3824780" y="3013608"/>
                </a:lnTo>
                <a:lnTo>
                  <a:pt x="382478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851804">
            <a:off x="16866411" y="1053954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3"/>
                </a:lnTo>
                <a:lnTo>
                  <a:pt x="0" y="22597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341482"/>
            <a:ext cx="7950290" cy="687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62"/>
              </a:lnSpc>
              <a:spcBef>
                <a:spcPct val="0"/>
              </a:spcBef>
            </a:pPr>
            <a:r>
              <a:rPr lang="en-US" sz="3473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Нормативно-правова база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410602"/>
            <a:ext cx="11039693" cy="7843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5E17EB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В Україні створена широка правова основа для інклюзивної освіти:</a:t>
            </a:r>
          </a:p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Закон України</a:t>
            </a:r>
            <a:r>
              <a:rPr lang="en-US" sz="32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«Про освіту» (ст. 19) – гарантує право на інклюзивне навчання.</a:t>
            </a:r>
          </a:p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Постанова КМУ №872</a:t>
            </a:r>
            <a:r>
              <a:rPr lang="en-US" sz="32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– визначає порядок організації інклюзивного навчання.</a:t>
            </a:r>
          </a:p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Накази та листи МОН України</a:t>
            </a:r>
            <a:r>
              <a:rPr lang="en-US" sz="32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– регламентують діяльність асистента вчителя, створення індивідуальних програм розвитку (ІПР), роботу команди психолого-педагогічного супроводу.</a:t>
            </a:r>
          </a:p>
          <a:p>
            <a:pPr algn="just" marL="690881" indent="-345440" lvl="1">
              <a:lnSpc>
                <a:spcPts val="4480"/>
              </a:lnSpc>
              <a:spcBef>
                <a:spcPct val="0"/>
              </a:spcBef>
              <a:buFont typeface="Arial"/>
              <a:buChar char="•"/>
            </a:pPr>
            <a:r>
              <a:rPr lang="en-US" sz="3200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Конвенція ООН про права</a:t>
            </a:r>
            <a:r>
              <a:rPr lang="en-US" sz="32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осіб з інвалідністю – міжнародний документ, що підтверджує право кожної дитини на освіту без дискримінації.</a:t>
            </a:r>
          </a:p>
          <a:p>
            <a:pPr algn="just">
              <a:lnSpc>
                <a:spcPts val="448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9998" y="-143378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6" y="0"/>
                </a:lnTo>
                <a:lnTo>
                  <a:pt x="11966186" y="10573756"/>
                </a:lnTo>
                <a:lnTo>
                  <a:pt x="0" y="105737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750978" y="8092240"/>
            <a:ext cx="2785522" cy="2194760"/>
          </a:xfrm>
          <a:custGeom>
            <a:avLst/>
            <a:gdLst/>
            <a:ahLst/>
            <a:cxnLst/>
            <a:rect r="r" b="b" t="t" l="l"/>
            <a:pathLst>
              <a:path h="2194760" w="2785522">
                <a:moveTo>
                  <a:pt x="0" y="0"/>
                </a:moveTo>
                <a:lnTo>
                  <a:pt x="2785523" y="0"/>
                </a:lnTo>
                <a:lnTo>
                  <a:pt x="2785523" y="2194760"/>
                </a:lnTo>
                <a:lnTo>
                  <a:pt x="0" y="21947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851804">
            <a:off x="16866411" y="-101157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4"/>
                </a:lnTo>
                <a:lnTo>
                  <a:pt x="0" y="22597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96896" y="971550"/>
            <a:ext cx="11830119" cy="9582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3"/>
              </a:lnSpc>
            </a:pPr>
            <a:r>
              <a:rPr lang="en-US" sz="3002" b="true">
                <a:solidFill>
                  <a:srgbClr val="4D4D4D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Асистент вчителя є ключовою ланкою в команді супроводу дитини з ООП. Його обов’язки:</a:t>
            </a:r>
          </a:p>
          <a:p>
            <a:pPr algn="just" marL="648249" indent="-324124" lvl="1">
              <a:lnSpc>
                <a:spcPts val="4203"/>
              </a:lnSpc>
              <a:buFont typeface="Arial"/>
              <a:buChar char="•"/>
            </a:pPr>
            <a:r>
              <a:rPr lang="en-US" sz="3002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Допомога учневі під час уроків</a:t>
            </a:r>
            <a:r>
              <a:rPr lang="en-US" sz="300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(пояснення завдань, нагадування інструкцій, підтримка у роботі).</a:t>
            </a:r>
          </a:p>
          <a:p>
            <a:pPr algn="just" marL="648249" indent="-324124" lvl="1">
              <a:lnSpc>
                <a:spcPts val="4203"/>
              </a:lnSpc>
              <a:buFont typeface="Arial"/>
              <a:buChar char="•"/>
            </a:pPr>
            <a:r>
              <a:rPr lang="en-US" sz="3002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Організація комфортних</a:t>
            </a:r>
            <a:r>
              <a:rPr lang="en-US" sz="300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умов на перервах та під час позаурочних заходів.</a:t>
            </a:r>
          </a:p>
          <a:p>
            <a:pPr algn="just" marL="648249" indent="-324124" lvl="1">
              <a:lnSpc>
                <a:spcPts val="4203"/>
              </a:lnSpc>
              <a:buFont typeface="Arial"/>
              <a:buChar char="•"/>
            </a:pPr>
            <a:r>
              <a:rPr lang="en-US" sz="3002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Адаптація завдань</a:t>
            </a:r>
            <a:r>
              <a:rPr lang="en-US" sz="300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відповідно до рівня підготовки дитини.</a:t>
            </a:r>
          </a:p>
          <a:p>
            <a:pPr algn="just" marL="648249" indent="-324124" lvl="1">
              <a:lnSpc>
                <a:spcPts val="4203"/>
              </a:lnSpc>
              <a:buFont typeface="Arial"/>
              <a:buChar char="•"/>
            </a:pPr>
            <a:r>
              <a:rPr lang="en-US" sz="3002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Спостереження за поведінкою</a:t>
            </a:r>
            <a:r>
              <a:rPr lang="en-US" sz="300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та навчальними досягненнями, ведення журналу спостережень.</a:t>
            </a:r>
          </a:p>
          <a:p>
            <a:pPr algn="just" marL="648249" indent="-324124" lvl="1">
              <a:lnSpc>
                <a:spcPts val="4203"/>
              </a:lnSpc>
              <a:buFont typeface="Arial"/>
              <a:buChar char="•"/>
            </a:pPr>
            <a:r>
              <a:rPr lang="en-US" sz="3002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Співпраця з батьками,</a:t>
            </a:r>
            <a:r>
              <a:rPr lang="en-US" sz="300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вчителями, логопедами, психологами.</a:t>
            </a:r>
          </a:p>
          <a:p>
            <a:pPr algn="just" marL="648249" indent="-324124" lvl="1">
              <a:lnSpc>
                <a:spcPts val="4203"/>
              </a:lnSpc>
              <a:buFont typeface="Arial"/>
              <a:buChar char="•"/>
            </a:pPr>
            <a:r>
              <a:rPr lang="en-US" sz="3002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Підготовка до складання та реалізації ІПР</a:t>
            </a:r>
            <a:r>
              <a:rPr lang="en-US" sz="300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.</a:t>
            </a:r>
          </a:p>
          <a:p>
            <a:pPr algn="just">
              <a:lnSpc>
                <a:spcPts val="4203"/>
              </a:lnSpc>
              <a:spcBef>
                <a:spcPct val="0"/>
              </a:spcBef>
            </a:pPr>
            <a:r>
              <a:rPr lang="en-US" b="true" sz="3002">
                <a:solidFill>
                  <a:srgbClr val="5E17EB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Приклад щоденної діяльності: допомога учню при виконанні контрольної роботи, створення візуального розкладу для дитини з аутизмом, підготовка дидактичного матеріалу з великим шрифтом для дітей із порушенням зору.</a:t>
            </a:r>
          </a:p>
          <a:p>
            <a:pPr algn="just">
              <a:lnSpc>
                <a:spcPts val="4203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984134" y="5143500"/>
            <a:ext cx="5053489" cy="2039772"/>
          </a:xfrm>
          <a:custGeom>
            <a:avLst/>
            <a:gdLst/>
            <a:ahLst/>
            <a:cxnLst/>
            <a:rect r="r" b="b" t="t" l="l"/>
            <a:pathLst>
              <a:path h="2039772" w="5053489">
                <a:moveTo>
                  <a:pt x="0" y="0"/>
                </a:moveTo>
                <a:lnTo>
                  <a:pt x="5053489" y="0"/>
                </a:lnTo>
                <a:lnTo>
                  <a:pt x="5053489" y="2039772"/>
                </a:lnTo>
                <a:lnTo>
                  <a:pt x="0" y="20397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721497" y="1173903"/>
            <a:ext cx="3578763" cy="3064722"/>
          </a:xfrm>
          <a:custGeom>
            <a:avLst/>
            <a:gdLst/>
            <a:ahLst/>
            <a:cxnLst/>
            <a:rect r="r" b="b" t="t" l="l"/>
            <a:pathLst>
              <a:path h="3064722" w="3578763">
                <a:moveTo>
                  <a:pt x="0" y="0"/>
                </a:moveTo>
                <a:lnTo>
                  <a:pt x="3578763" y="0"/>
                </a:lnTo>
                <a:lnTo>
                  <a:pt x="3578763" y="3064722"/>
                </a:lnTo>
                <a:lnTo>
                  <a:pt x="0" y="30647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59998" y="-257175"/>
            <a:ext cx="9915998" cy="1089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Роль асистента вчителя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5" y="0"/>
                </a:lnTo>
                <a:lnTo>
                  <a:pt x="11966185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851804">
            <a:off x="14849764" y="1010215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4"/>
                </a:lnTo>
                <a:lnTo>
                  <a:pt x="0" y="22597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53511" y="84357"/>
            <a:ext cx="8760629" cy="1339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87"/>
              </a:lnSpc>
              <a:spcBef>
                <a:spcPct val="0"/>
              </a:spcBef>
            </a:pPr>
            <a:r>
              <a:rPr lang="en-US" b="true" sz="3562">
                <a:solidFill>
                  <a:srgbClr val="FF3131"/>
                </a:solidFill>
                <a:latin typeface="Agrandir Bold"/>
                <a:ea typeface="Agrandir Bold"/>
                <a:cs typeface="Agrandir Bold"/>
                <a:sym typeface="Agrandir Bold"/>
              </a:rPr>
              <a:t>Психолого-педагогічні особливості дітей з ООП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03889" y="1838141"/>
            <a:ext cx="11373244" cy="8088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1755" indent="-355877" lvl="1">
              <a:lnSpc>
                <a:spcPts val="4615"/>
              </a:lnSpc>
              <a:buFont typeface="Arial"/>
              <a:buChar char="•"/>
            </a:pPr>
            <a:r>
              <a:rPr lang="en-US" b="true" sz="3296">
                <a:solidFill>
                  <a:srgbClr val="4D4D4D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Порушення слуху: використання жестової мови, субтитрів, наочних матеріалів.</a:t>
            </a:r>
          </a:p>
          <a:p>
            <a:pPr algn="just" marL="711755" indent="-355877" lvl="1">
              <a:lnSpc>
                <a:spcPts val="4615"/>
              </a:lnSpc>
              <a:buFont typeface="Arial"/>
              <a:buChar char="•"/>
            </a:pPr>
            <a:r>
              <a:rPr lang="en-US" b="true" sz="3296">
                <a:solidFill>
                  <a:srgbClr val="4D4D4D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Порушення зору: великі шрифти, контрастні кольори, озвучування завдань.</a:t>
            </a:r>
          </a:p>
          <a:p>
            <a:pPr algn="just" marL="711755" indent="-355877" lvl="1">
              <a:lnSpc>
                <a:spcPts val="4615"/>
              </a:lnSpc>
              <a:buFont typeface="Arial"/>
              <a:buChar char="•"/>
            </a:pPr>
            <a:r>
              <a:rPr lang="en-US" b="true" sz="3296">
                <a:solidFill>
                  <a:srgbClr val="4D4D4D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Інтелектуальні порушення: розбиття завдань на маленькі кроки, часті повторення, позитивне підкріплення.</a:t>
            </a:r>
          </a:p>
          <a:p>
            <a:pPr algn="just" marL="711755" indent="-355877" lvl="1">
              <a:lnSpc>
                <a:spcPts val="4615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296">
                <a:solidFill>
                  <a:srgbClr val="4D4D4D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РАС (розлади аутистичного спектра): чіткий розклад, уникання перевантаження стимулів, використання піктограм.</a:t>
            </a:r>
          </a:p>
          <a:p>
            <a:pPr algn="just" marL="711755" indent="-355877" lvl="1">
              <a:lnSpc>
                <a:spcPts val="4615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296">
                <a:solidFill>
                  <a:srgbClr val="4D4D4D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ЗПР (затримка психічного розвитку): більше часу на виконання, ігрові методи, емоційна підтримка.</a:t>
            </a:r>
          </a:p>
          <a:p>
            <a:pPr algn="just">
              <a:lnSpc>
                <a:spcPts val="4615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177561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5" y="0"/>
                </a:lnTo>
                <a:lnTo>
                  <a:pt x="11966185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060984" y="7673526"/>
            <a:ext cx="2420739" cy="1907340"/>
          </a:xfrm>
          <a:custGeom>
            <a:avLst/>
            <a:gdLst/>
            <a:ahLst/>
            <a:cxnLst/>
            <a:rect r="r" b="b" t="t" l="l"/>
            <a:pathLst>
              <a:path h="1907340" w="2420739">
                <a:moveTo>
                  <a:pt x="0" y="0"/>
                </a:moveTo>
                <a:lnTo>
                  <a:pt x="2420738" y="0"/>
                </a:lnTo>
                <a:lnTo>
                  <a:pt x="2420738" y="1907340"/>
                </a:lnTo>
                <a:lnTo>
                  <a:pt x="0" y="19073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851804">
            <a:off x="14849764" y="1010215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4"/>
                </a:lnTo>
                <a:lnTo>
                  <a:pt x="0" y="22597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168695" y="2856131"/>
            <a:ext cx="6145314" cy="4114800"/>
          </a:xfrm>
          <a:custGeom>
            <a:avLst/>
            <a:gdLst/>
            <a:ahLst/>
            <a:cxnLst/>
            <a:rect r="r" b="b" t="t" l="l"/>
            <a:pathLst>
              <a:path h="4114800" w="6145314">
                <a:moveTo>
                  <a:pt x="0" y="0"/>
                </a:moveTo>
                <a:lnTo>
                  <a:pt x="6145314" y="0"/>
                </a:lnTo>
                <a:lnTo>
                  <a:pt x="61453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52917" y="229130"/>
            <a:ext cx="10601702" cy="768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15"/>
              </a:lnSpc>
              <a:spcBef>
                <a:spcPct val="0"/>
              </a:spcBef>
            </a:pPr>
            <a:r>
              <a:rPr lang="en-US" sz="3867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Форми та методи роботи з дітьми з ООП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94089" y="1357338"/>
            <a:ext cx="11574606" cy="9128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97814" indent="-348907" lvl="1">
              <a:lnSpc>
                <a:spcPts val="4524"/>
              </a:lnSpc>
              <a:buFont typeface="Arial"/>
              <a:buChar char="•"/>
            </a:pPr>
            <a:r>
              <a:rPr lang="en-US" sz="3232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Диференційоване навчання</a:t>
            </a:r>
            <a:r>
              <a:rPr lang="en-US" sz="323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– пропозиція завдань різного рівня складності.</a:t>
            </a:r>
          </a:p>
          <a:p>
            <a:pPr algn="just" marL="697814" indent="-348907" lvl="1">
              <a:lnSpc>
                <a:spcPts val="4524"/>
              </a:lnSpc>
              <a:buFont typeface="Arial"/>
              <a:buChar char="•"/>
            </a:pPr>
            <a:r>
              <a:rPr lang="en-US" sz="3232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Парна та групова робота</a:t>
            </a:r>
            <a:r>
              <a:rPr lang="en-US" sz="323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– розвиток комунікативних навичок і соціалізації.</a:t>
            </a:r>
          </a:p>
          <a:p>
            <a:pPr algn="just" marL="697814" indent="-348907" lvl="1">
              <a:lnSpc>
                <a:spcPts val="4524"/>
              </a:lnSpc>
              <a:buFont typeface="Arial"/>
              <a:buChar char="•"/>
            </a:pPr>
            <a:r>
              <a:rPr lang="en-US" sz="3232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Сенсорні паузи</a:t>
            </a:r>
            <a:r>
              <a:rPr lang="en-US" sz="323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– короткі вправи для відпочинку.</a:t>
            </a:r>
          </a:p>
          <a:p>
            <a:pPr algn="just" marL="697814" indent="-348907" lvl="1">
              <a:lnSpc>
                <a:spcPts val="4524"/>
              </a:lnSpc>
              <a:buFont typeface="Arial"/>
              <a:buChar char="•"/>
            </a:pPr>
            <a:r>
              <a:rPr lang="en-US" sz="323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Ігрові методи та інтерактивні вправи – підвищення мотивації.</a:t>
            </a:r>
          </a:p>
          <a:p>
            <a:pPr algn="just" marL="697814" indent="-348907" lvl="1">
              <a:lnSpc>
                <a:spcPts val="4524"/>
              </a:lnSpc>
              <a:buFont typeface="Arial"/>
              <a:buChar char="•"/>
            </a:pPr>
            <a:r>
              <a:rPr lang="en-US" sz="3232">
                <a:solidFill>
                  <a:srgbClr val="FF3131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Використання наочност</a:t>
            </a:r>
            <a:r>
              <a:rPr lang="en-US" sz="323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і та мультимедіа – полегшення розуміння матеріалу.</a:t>
            </a:r>
          </a:p>
          <a:p>
            <a:pPr algn="just" marL="697814" indent="-348907" lvl="1">
              <a:lnSpc>
                <a:spcPts val="4524"/>
              </a:lnSpc>
              <a:buFont typeface="Arial"/>
              <a:buChar char="•"/>
            </a:pPr>
            <a:r>
              <a:rPr lang="en-US" sz="3232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Візуальні розклади та піктограми – зручність для дітей із РАС.</a:t>
            </a:r>
          </a:p>
          <a:p>
            <a:pPr algn="just">
              <a:lnSpc>
                <a:spcPts val="4524"/>
              </a:lnSpc>
            </a:pPr>
            <a:r>
              <a:rPr lang="en-US" sz="3232" b="true">
                <a:solidFill>
                  <a:srgbClr val="5E17EB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Приклад: під час уроку математики учню з інтелектуальними порушеннями дають картки з прикладами на додавання, тоді як решта класу розв’язує задачі підвищеної складності.</a:t>
            </a:r>
          </a:p>
          <a:p>
            <a:pPr algn="just">
              <a:lnSpc>
                <a:spcPts val="4524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90965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3"/>
                </a:lnTo>
                <a:lnTo>
                  <a:pt x="19139020" y="11483413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5" y="0"/>
                </a:lnTo>
                <a:lnTo>
                  <a:pt x="11966185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851804">
            <a:off x="14849764" y="1533501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3"/>
                </a:lnTo>
                <a:lnTo>
                  <a:pt x="0" y="22597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02932" y="1328767"/>
            <a:ext cx="10360321" cy="8655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Спрощення інструкцій: короткі, чіткі, з прикладом.</a:t>
            </a:r>
          </a:p>
          <a:p>
            <a:pPr algn="just"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Використання кольорового кодування (наприклад, синім підкреслювати ключові слова).</a:t>
            </a:r>
          </a:p>
          <a:p>
            <a:pPr algn="just"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Зменшення обсягу завдань без зменшення змісту.</a:t>
            </a:r>
          </a:p>
          <a:p>
            <a:pPr algn="just"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Надання додаткового часу для виконання.</a:t>
            </a:r>
          </a:p>
          <a:p>
            <a:pPr algn="just"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Створення опорних конспектів або схем.</a:t>
            </a:r>
          </a:p>
          <a:p>
            <a:pPr algn="just">
              <a:lnSpc>
                <a:spcPts val="4900"/>
              </a:lnSpc>
            </a:pPr>
            <a:r>
              <a:rPr lang="en-US" sz="35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Наприклад: звичайне завдання – «Прочитай текст і випиши головні думки». Адаптований варіант – «Прочитай абзац і підкресли одне головне речення».</a:t>
            </a:r>
          </a:p>
          <a:p>
            <a:pPr algn="just">
              <a:lnSpc>
                <a:spcPts val="4900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490178">
            <a:off x="15629235" y="7934683"/>
            <a:ext cx="2036341" cy="1914161"/>
          </a:xfrm>
          <a:custGeom>
            <a:avLst/>
            <a:gdLst/>
            <a:ahLst/>
            <a:cxnLst/>
            <a:rect r="r" b="b" t="t" l="l"/>
            <a:pathLst>
              <a:path h="1914161" w="2036341">
                <a:moveTo>
                  <a:pt x="0" y="0"/>
                </a:moveTo>
                <a:lnTo>
                  <a:pt x="2036341" y="0"/>
                </a:lnTo>
                <a:lnTo>
                  <a:pt x="2036341" y="1914160"/>
                </a:lnTo>
                <a:lnTo>
                  <a:pt x="0" y="19141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602114" y="6300758"/>
            <a:ext cx="3338478" cy="3986242"/>
          </a:xfrm>
          <a:custGeom>
            <a:avLst/>
            <a:gdLst/>
            <a:ahLst/>
            <a:cxnLst/>
            <a:rect r="r" b="b" t="t" l="l"/>
            <a:pathLst>
              <a:path h="3986242" w="3338478">
                <a:moveTo>
                  <a:pt x="0" y="0"/>
                </a:moveTo>
                <a:lnTo>
                  <a:pt x="3338478" y="0"/>
                </a:lnTo>
                <a:lnTo>
                  <a:pt x="3338478" y="3986242"/>
                </a:lnTo>
                <a:lnTo>
                  <a:pt x="0" y="39862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30923" y="34925"/>
            <a:ext cx="9912055" cy="1262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00"/>
              </a:lnSpc>
              <a:spcBef>
                <a:spcPct val="0"/>
              </a:spcBef>
            </a:pPr>
            <a:r>
              <a:rPr lang="en-US" b="true" sz="3357">
                <a:solidFill>
                  <a:srgbClr val="FF3131"/>
                </a:solidFill>
                <a:latin typeface="Agrandir Bold"/>
                <a:ea typeface="Agrandir Bold"/>
                <a:cs typeface="Agrandir Bold"/>
                <a:sym typeface="Agrandir Bold"/>
              </a:rPr>
              <a:t>Адаптація та модифікація навчальних матеріалів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3888" y="0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6" y="0"/>
                </a:lnTo>
                <a:lnTo>
                  <a:pt x="11966186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202594" y="6564957"/>
            <a:ext cx="4723904" cy="3722043"/>
          </a:xfrm>
          <a:custGeom>
            <a:avLst/>
            <a:gdLst/>
            <a:ahLst/>
            <a:cxnLst/>
            <a:rect r="r" b="b" t="t" l="l"/>
            <a:pathLst>
              <a:path h="3722043" w="4723904">
                <a:moveTo>
                  <a:pt x="0" y="0"/>
                </a:moveTo>
                <a:lnTo>
                  <a:pt x="4723904" y="0"/>
                </a:lnTo>
                <a:lnTo>
                  <a:pt x="4723904" y="3722043"/>
                </a:lnTo>
                <a:lnTo>
                  <a:pt x="0" y="37220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851804">
            <a:off x="15142958" y="2442333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6" y="0"/>
                </a:lnTo>
                <a:lnTo>
                  <a:pt x="554656" y="2259713"/>
                </a:lnTo>
                <a:lnTo>
                  <a:pt x="0" y="22597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296347" y="510070"/>
            <a:ext cx="5783368" cy="2078624"/>
          </a:xfrm>
          <a:custGeom>
            <a:avLst/>
            <a:gdLst/>
            <a:ahLst/>
            <a:cxnLst/>
            <a:rect r="r" b="b" t="t" l="l"/>
            <a:pathLst>
              <a:path h="2078624" w="5783368">
                <a:moveTo>
                  <a:pt x="0" y="0"/>
                </a:moveTo>
                <a:lnTo>
                  <a:pt x="5783368" y="0"/>
                </a:lnTo>
                <a:lnTo>
                  <a:pt x="5783368" y="2078624"/>
                </a:lnTo>
                <a:lnTo>
                  <a:pt x="0" y="20786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652" t="0" r="-1652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4484" y="348145"/>
            <a:ext cx="10197217" cy="1199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28"/>
              </a:lnSpc>
              <a:spcBef>
                <a:spcPct val="0"/>
              </a:spcBef>
            </a:pPr>
            <a:r>
              <a:rPr lang="en-US" b="true" sz="3163">
                <a:solidFill>
                  <a:srgbClr val="FF3131"/>
                </a:solidFill>
                <a:latin typeface="Agrandir Bold"/>
                <a:ea typeface="Agrandir Bold"/>
                <a:cs typeface="Agrandir Bold"/>
                <a:sym typeface="Agrandir Bold"/>
              </a:rPr>
              <a:t>Співпраця з батьками та педагогічним колективом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87170" y="1659173"/>
            <a:ext cx="10494532" cy="8383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592"/>
              </a:lnSpc>
            </a:pPr>
            <a:r>
              <a:rPr lang="en-US" sz="3994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Ефективна інклюзія можлива лише за тісної взаємодії:</a:t>
            </a:r>
          </a:p>
          <a:p>
            <a:pPr algn="just" marL="862477" indent="-431239" lvl="1">
              <a:lnSpc>
                <a:spcPts val="5592"/>
              </a:lnSpc>
              <a:buFont typeface="Arial"/>
              <a:buChar char="•"/>
            </a:pPr>
            <a:r>
              <a:rPr lang="en-US" sz="3994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Регулярні консультації з батьками (обговорення прогресу, проблемних моментів).</a:t>
            </a:r>
          </a:p>
          <a:p>
            <a:pPr algn="just" marL="862477" indent="-431239" lvl="1">
              <a:lnSpc>
                <a:spcPts val="5592"/>
              </a:lnSpc>
              <a:buFont typeface="Arial"/>
              <a:buChar char="•"/>
            </a:pPr>
            <a:r>
              <a:rPr lang="en-US" sz="3994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Спільне планування ІПР.</a:t>
            </a:r>
          </a:p>
          <a:p>
            <a:pPr algn="just" marL="862477" indent="-431239" lvl="1">
              <a:lnSpc>
                <a:spcPts val="5592"/>
              </a:lnSpc>
              <a:buFont typeface="Arial"/>
              <a:buChar char="•"/>
            </a:pPr>
            <a:r>
              <a:rPr lang="en-US" sz="3994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Командні наради з педагогами, психологом, логопедом.</a:t>
            </a:r>
          </a:p>
          <a:p>
            <a:pPr algn="just" marL="862477" indent="-431239" lvl="1">
              <a:lnSpc>
                <a:spcPts val="5592"/>
              </a:lnSpc>
              <a:spcBef>
                <a:spcPct val="0"/>
              </a:spcBef>
              <a:buFont typeface="Arial"/>
              <a:buChar char="•"/>
            </a:pPr>
            <a:r>
              <a:rPr lang="en-US" sz="3994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Проведення спільних заходів для зміцнення взаєморозуміння в колективі.</a:t>
            </a:r>
          </a:p>
          <a:p>
            <a:pPr algn="just">
              <a:lnSpc>
                <a:spcPts val="5592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60907" y="-286757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6" y="0"/>
                </a:lnTo>
                <a:lnTo>
                  <a:pt x="11966186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840780"/>
            <a:ext cx="4373838" cy="3446220"/>
          </a:xfrm>
          <a:custGeom>
            <a:avLst/>
            <a:gdLst/>
            <a:ahLst/>
            <a:cxnLst/>
            <a:rect r="r" b="b" t="t" l="l"/>
            <a:pathLst>
              <a:path h="3446220" w="4373838">
                <a:moveTo>
                  <a:pt x="0" y="0"/>
                </a:moveTo>
                <a:lnTo>
                  <a:pt x="4373838" y="0"/>
                </a:lnTo>
                <a:lnTo>
                  <a:pt x="4373838" y="3446220"/>
                </a:lnTo>
                <a:lnTo>
                  <a:pt x="0" y="34462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851804">
            <a:off x="14849764" y="1010215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4"/>
                </a:lnTo>
                <a:lnTo>
                  <a:pt x="0" y="22597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160907" y="2313909"/>
            <a:ext cx="11542206" cy="4919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68784" indent="-334392" lvl="1">
              <a:lnSpc>
                <a:spcPts val="4336"/>
              </a:lnSpc>
              <a:buFont typeface="Arial"/>
              <a:buChar char="•"/>
            </a:pPr>
            <a:r>
              <a:rPr lang="en-US" sz="3097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Створення «сенсорного куточка» у класі – місце для відпочинку та зниження стресу.</a:t>
            </a:r>
          </a:p>
          <a:p>
            <a:pPr algn="just" marL="668784" indent="-334392" lvl="1">
              <a:lnSpc>
                <a:spcPts val="4336"/>
              </a:lnSpc>
              <a:buFont typeface="Arial"/>
              <a:buChar char="•"/>
            </a:pPr>
            <a:r>
              <a:rPr lang="en-US" sz="3097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Використання карток із піктограмами для учня з РАС — значно зменшило рівень тривожності.</a:t>
            </a:r>
          </a:p>
          <a:p>
            <a:pPr algn="just" marL="668784" indent="-334392" lvl="1">
              <a:lnSpc>
                <a:spcPts val="4336"/>
              </a:lnSpc>
              <a:buFont typeface="Arial"/>
              <a:buChar char="•"/>
            </a:pPr>
            <a:r>
              <a:rPr lang="en-US" sz="3097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Організація парної роботи «дитина з ООП + партнер із класу» – підвищення соціальної активності.</a:t>
            </a:r>
          </a:p>
          <a:p>
            <a:pPr algn="just" marL="668784" indent="-334392" lvl="1">
              <a:lnSpc>
                <a:spcPts val="4336"/>
              </a:lnSpc>
              <a:buFont typeface="Arial"/>
              <a:buChar char="•"/>
            </a:pPr>
            <a:r>
              <a:rPr lang="en-US" sz="3097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Розробка адаптованих контрольних завдань – допомогла дитині відчути успіх та впевненість</a:t>
            </a:r>
          </a:p>
          <a:p>
            <a:pPr algn="just">
              <a:lnSpc>
                <a:spcPts val="4336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3854979" y="-12700"/>
            <a:ext cx="8498968" cy="1679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75"/>
              </a:lnSpc>
              <a:spcBef>
                <a:spcPct val="0"/>
              </a:spcBef>
            </a:pPr>
            <a:r>
              <a:rPr lang="en-US" sz="4482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Власний досвід та успішні практики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7684" y="0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5" y="0"/>
                </a:lnTo>
                <a:lnTo>
                  <a:pt x="11966185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851804">
            <a:off x="14849764" y="1010215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4"/>
                </a:lnTo>
                <a:lnTo>
                  <a:pt x="0" y="22597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93376"/>
            <a:ext cx="9090629" cy="785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6"/>
              </a:lnSpc>
              <a:spcBef>
                <a:spcPct val="0"/>
              </a:spcBef>
            </a:pPr>
            <a:r>
              <a:rPr lang="en-US" sz="3933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 Виклики та шляхи їх подолання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62588" y="1675237"/>
            <a:ext cx="9477665" cy="7843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b="true" sz="3200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Виклик</a:t>
            </a:r>
            <a:r>
              <a:rPr lang="en-US" sz="32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: Нестача ресурсів.</a:t>
            </a:r>
          </a:p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b="true" sz="3200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Шлях вирішення:</a:t>
            </a:r>
            <a:r>
              <a:rPr lang="en-US" sz="32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Використання безкоштовних онлайн-матеріалів, співпраця з місцевою громадою.</a:t>
            </a:r>
          </a:p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b="true" sz="3200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Виклик:</a:t>
            </a:r>
            <a:r>
              <a:rPr lang="en-US" sz="32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Упереджене ставлення окремих учнів чи батьків.</a:t>
            </a:r>
          </a:p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b="true" sz="3200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Шлях вирішення:</a:t>
            </a:r>
            <a:r>
              <a:rPr lang="en-US" sz="32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Проведення виховних годин на тему толерантності, тренінгів для батьків.</a:t>
            </a:r>
          </a:p>
          <a:p>
            <a:pPr algn="just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b="true" sz="3200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Виклик: </a:t>
            </a:r>
            <a:r>
              <a:rPr lang="en-US" sz="32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Відсутність досвіду у колег.</a:t>
            </a:r>
          </a:p>
          <a:p>
            <a:pPr algn="just" marL="690881" indent="-345440" lvl="1">
              <a:lnSpc>
                <a:spcPts val="4480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200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Шлях вирішення:</a:t>
            </a:r>
            <a:r>
              <a:rPr lang="en-US" sz="3200">
                <a:solidFill>
                  <a:srgbClr val="4D4D4D"/>
                </a:solidFill>
                <a:latin typeface="FS Albert Arabic"/>
                <a:ea typeface="FS Albert Arabic"/>
                <a:cs typeface="FS Albert Arabic"/>
                <a:sym typeface="FS Albert Arabic"/>
              </a:rPr>
              <a:t> Взаємонавчання, відвідування семінарів, обмін досвідом між школами.</a:t>
            </a:r>
          </a:p>
          <a:p>
            <a:pPr algn="just">
              <a:lnSpc>
                <a:spcPts val="4480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490178">
            <a:off x="15293071" y="7357528"/>
            <a:ext cx="2689429" cy="2528063"/>
          </a:xfrm>
          <a:custGeom>
            <a:avLst/>
            <a:gdLst/>
            <a:ahLst/>
            <a:cxnLst/>
            <a:rect r="r" b="b" t="t" l="l"/>
            <a:pathLst>
              <a:path h="2528063" w="2689429">
                <a:moveTo>
                  <a:pt x="0" y="0"/>
                </a:moveTo>
                <a:lnTo>
                  <a:pt x="2689429" y="0"/>
                </a:lnTo>
                <a:lnTo>
                  <a:pt x="2689429" y="2528063"/>
                </a:lnTo>
                <a:lnTo>
                  <a:pt x="0" y="25280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286757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5" y="0"/>
                </a:lnTo>
                <a:lnTo>
                  <a:pt x="11966185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96440" y="-130175"/>
            <a:ext cx="10495883" cy="1089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Робота з дітьми ООП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60907" y="-286757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6" y="0"/>
                </a:lnTo>
                <a:lnTo>
                  <a:pt x="11966186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851804">
            <a:off x="3176962" y="3154206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3"/>
                </a:lnTo>
                <a:lnTo>
                  <a:pt x="0" y="22597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0" y="-60325"/>
            <a:ext cx="5586653" cy="1089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Фото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60907" y="-286757"/>
            <a:ext cx="11966185" cy="10573757"/>
          </a:xfrm>
          <a:custGeom>
            <a:avLst/>
            <a:gdLst/>
            <a:ahLst/>
            <a:cxnLst/>
            <a:rect r="r" b="b" t="t" l="l"/>
            <a:pathLst>
              <a:path h="10573757" w="11966185">
                <a:moveTo>
                  <a:pt x="0" y="0"/>
                </a:moveTo>
                <a:lnTo>
                  <a:pt x="11966186" y="0"/>
                </a:lnTo>
                <a:lnTo>
                  <a:pt x="11966186" y="10573757"/>
                </a:lnTo>
                <a:lnTo>
                  <a:pt x="0" y="10573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851804">
            <a:off x="14849764" y="1010215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4"/>
                </a:lnTo>
                <a:lnTo>
                  <a:pt x="0" y="22597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082286" y="1767106"/>
            <a:ext cx="5586653" cy="1089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99"/>
              </a:lnSpc>
              <a:spcBef>
                <a:spcPct val="0"/>
              </a:spcBef>
            </a:pPr>
            <a:r>
              <a:rPr lang="en-US" sz="5499" b="true">
                <a:solidFill>
                  <a:srgbClr val="4D4D4D"/>
                </a:solidFill>
                <a:latin typeface="Agrandir Bold"/>
                <a:ea typeface="Agrandir Bold"/>
                <a:cs typeface="Agrandir Bold"/>
                <a:sym typeface="Agrandir Bold"/>
              </a:rPr>
              <a:t>Висновки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629393" y="3721324"/>
            <a:ext cx="9029214" cy="4856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811"/>
              </a:lnSpc>
              <a:spcBef>
                <a:spcPct val="0"/>
              </a:spcBef>
            </a:pPr>
            <a:r>
              <a:rPr lang="en-US" b="true" sz="3437">
                <a:solidFill>
                  <a:srgbClr val="FF3131"/>
                </a:solidFill>
                <a:latin typeface="FS Albert Arabic Bold"/>
                <a:ea typeface="FS Albert Arabic Bold"/>
                <a:cs typeface="FS Albert Arabic Bold"/>
                <a:sym typeface="FS Albert Arabic Bold"/>
              </a:rPr>
              <a:t>Інклюзія — це шлях до створення школи, де кожна дитина важлива. Успіх інклюзивної освіти залежить від командної роботи, підтримки колег і готовності постійно вчитися. Моє завдання як асистента — бути підтримкою для дитини та містком між нею й колективом.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490178">
            <a:off x="261700" y="4991198"/>
            <a:ext cx="4240461" cy="3986033"/>
          </a:xfrm>
          <a:custGeom>
            <a:avLst/>
            <a:gdLst/>
            <a:ahLst/>
            <a:cxnLst/>
            <a:rect r="r" b="b" t="t" l="l"/>
            <a:pathLst>
              <a:path h="3986033" w="4240461">
                <a:moveTo>
                  <a:pt x="0" y="0"/>
                </a:moveTo>
                <a:lnTo>
                  <a:pt x="4240461" y="0"/>
                </a:lnTo>
                <a:lnTo>
                  <a:pt x="4240461" y="3986033"/>
                </a:lnTo>
                <a:lnTo>
                  <a:pt x="0" y="398603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FE1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51020" y="-598206"/>
            <a:ext cx="19139020" cy="11483412"/>
          </a:xfrm>
          <a:custGeom>
            <a:avLst/>
            <a:gdLst/>
            <a:ahLst/>
            <a:cxnLst/>
            <a:rect r="r" b="b" t="t" l="l"/>
            <a:pathLst>
              <a:path h="11483412" w="19139020">
                <a:moveTo>
                  <a:pt x="19139020" y="0"/>
                </a:moveTo>
                <a:lnTo>
                  <a:pt x="0" y="0"/>
                </a:lnTo>
                <a:lnTo>
                  <a:pt x="0" y="11483412"/>
                </a:lnTo>
                <a:lnTo>
                  <a:pt x="19139020" y="11483412"/>
                </a:lnTo>
                <a:lnTo>
                  <a:pt x="19139020" y="0"/>
                </a:lnTo>
                <a:close/>
              </a:path>
            </a:pathLst>
          </a:custGeom>
          <a:blipFill>
            <a:blip r:embed="rId2">
              <a:alphaModFix amt="49000"/>
            </a:blip>
            <a:stretch>
              <a:fillRect l="-17830" t="-15849" r="-2504" b="-44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20980" y="493966"/>
            <a:ext cx="10477500" cy="9258300"/>
          </a:xfrm>
          <a:custGeom>
            <a:avLst/>
            <a:gdLst/>
            <a:ahLst/>
            <a:cxnLst/>
            <a:rect r="r" b="b" t="t" l="l"/>
            <a:pathLst>
              <a:path h="9258300" w="10477500">
                <a:moveTo>
                  <a:pt x="0" y="0"/>
                </a:moveTo>
                <a:lnTo>
                  <a:pt x="10477500" y="0"/>
                </a:lnTo>
                <a:lnTo>
                  <a:pt x="1047750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8840" y="4289081"/>
            <a:ext cx="7264280" cy="5723647"/>
          </a:xfrm>
          <a:custGeom>
            <a:avLst/>
            <a:gdLst/>
            <a:ahLst/>
            <a:cxnLst/>
            <a:rect r="r" b="b" t="t" l="l"/>
            <a:pathLst>
              <a:path h="5723647" w="7264280">
                <a:moveTo>
                  <a:pt x="0" y="0"/>
                </a:moveTo>
                <a:lnTo>
                  <a:pt x="7264279" y="0"/>
                </a:lnTo>
                <a:lnTo>
                  <a:pt x="7264279" y="5723647"/>
                </a:lnTo>
                <a:lnTo>
                  <a:pt x="0" y="57236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422697">
            <a:off x="14392214" y="6163912"/>
            <a:ext cx="3596354" cy="3380573"/>
          </a:xfrm>
          <a:custGeom>
            <a:avLst/>
            <a:gdLst/>
            <a:ahLst/>
            <a:cxnLst/>
            <a:rect r="r" b="b" t="t" l="l"/>
            <a:pathLst>
              <a:path h="3380573" w="3596354">
                <a:moveTo>
                  <a:pt x="0" y="0"/>
                </a:moveTo>
                <a:lnTo>
                  <a:pt x="3596355" y="0"/>
                </a:lnTo>
                <a:lnTo>
                  <a:pt x="3596355" y="3380573"/>
                </a:lnTo>
                <a:lnTo>
                  <a:pt x="0" y="33805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412682" y="2549036"/>
            <a:ext cx="6536200" cy="5880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209"/>
              </a:lnSpc>
            </a:pPr>
            <a:r>
              <a:rPr lang="en-US" sz="14068" b="true">
                <a:solidFill>
                  <a:srgbClr val="01477C"/>
                </a:solidFill>
                <a:latin typeface="Agrandir Bold"/>
                <a:ea typeface="Agrandir Bold"/>
                <a:cs typeface="Agrandir Bold"/>
                <a:sym typeface="Agrandir Bold"/>
              </a:rPr>
              <a:t>Дякую за увагу!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6851804">
            <a:off x="13994331" y="1733183"/>
            <a:ext cx="554657" cy="2259713"/>
          </a:xfrm>
          <a:custGeom>
            <a:avLst/>
            <a:gdLst/>
            <a:ahLst/>
            <a:cxnLst/>
            <a:rect r="r" b="b" t="t" l="l"/>
            <a:pathLst>
              <a:path h="2259713" w="554657">
                <a:moveTo>
                  <a:pt x="0" y="0"/>
                </a:moveTo>
                <a:lnTo>
                  <a:pt x="554657" y="0"/>
                </a:lnTo>
                <a:lnTo>
                  <a:pt x="554657" y="2259714"/>
                </a:lnTo>
                <a:lnTo>
                  <a:pt x="0" y="22597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DAGzyH_XxfA</dc:identifier>
  <dcterms:modified xsi:type="dcterms:W3CDTF">2011-08-01T06:04:30Z</dcterms:modified>
  <cp:revision>1</cp:revision>
  <dc:title>Портфоліо асистента вчителя</dc:title>
</cp:coreProperties>
</file>