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</p:sldIdLst>
  <p:sldSz cx="18288000" cy="10287000"/>
  <p:notesSz cx="6858000" cy="9144000"/>
  <p:embeddedFontLst>
    <p:embeddedFont>
      <p:font typeface="Funtastic" charset="1" panose="00000000000000000000"/>
      <p:regular r:id="rId39"/>
    </p:embeddedFont>
    <p:embeddedFont>
      <p:font typeface="210 미쓰리" charset="1" panose="02020603020101020101"/>
      <p:regular r:id="rId40"/>
    </p:embeddedFont>
    <p:embeddedFont>
      <p:font typeface="One Little Font Bold" charset="1" panose="00000800000000000000"/>
      <p:regular r:id="rId41"/>
    </p:embeddedFont>
    <p:embeddedFont>
      <p:font typeface="Kingred Youth" charset="1" panose="00000000000000000000"/>
      <p:regular r:id="rId42"/>
    </p:embeddedFont>
    <p:embeddedFont>
      <p:font typeface="One Little Font" charset="1" panose="00000500000000000000"/>
      <p:regular r:id="rId4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fonts/font39.fntdata" Type="http://schemas.openxmlformats.org/officeDocument/2006/relationships/font"/><Relationship Id="rId4" Target="theme/theme1.xml" Type="http://schemas.openxmlformats.org/officeDocument/2006/relationships/theme"/><Relationship Id="rId40" Target="fonts/font40.fntdata" Type="http://schemas.openxmlformats.org/officeDocument/2006/relationships/font"/><Relationship Id="rId41" Target="fonts/font41.fntdata" Type="http://schemas.openxmlformats.org/officeDocument/2006/relationships/font"/><Relationship Id="rId42" Target="fonts/font42.fntdata" Type="http://schemas.openxmlformats.org/officeDocument/2006/relationships/font"/><Relationship Id="rId43" Target="fonts/font43.fntdata" Type="http://schemas.openxmlformats.org/officeDocument/2006/relationships/font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../media/image6.png" Type="http://schemas.openxmlformats.org/officeDocument/2006/relationships/image"/><Relationship Id="rId6" Target="../media/image7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2" Target="../media/image1.jpe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../media/image2.png" Type="http://schemas.openxmlformats.org/officeDocument/2006/relationships/image"/><Relationship Id="rId6" Target="../media/image3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10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../media/image2.png" Type="http://schemas.openxmlformats.org/officeDocument/2006/relationships/image"/><Relationship Id="rId6" Target="../media/image3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11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12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../media/image6.png" Type="http://schemas.openxmlformats.org/officeDocument/2006/relationships/image"/><Relationship Id="rId6" Target="../media/image7.svg" Type="http://schemas.openxmlformats.org/officeDocument/2006/relationships/image"/><Relationship Id="rId7" Target="../media/image13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sv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6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../media/image13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../media/image17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../media/image18.png" Type="http://schemas.openxmlformats.org/officeDocument/2006/relationships/image"/><Relationship Id="rId6" Target="../media/image19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20.png" Type="http://schemas.openxmlformats.org/officeDocument/2006/relationships/image"/><Relationship Id="rId8" Target="../media/image21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../media/image22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../media/image23.png" Type="http://schemas.openxmlformats.org/officeDocument/2006/relationships/image"/><Relationship Id="rId6" Target="../media/image24.sv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../media/image25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../media/image12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6.png" Type="http://schemas.openxmlformats.org/officeDocument/2006/relationships/image"/><Relationship Id="rId11" Target="../media/image27.svg" Type="http://schemas.openxmlformats.org/officeDocument/2006/relationships/image"/><Relationship Id="rId12" Target="../media/image28.png" Type="http://schemas.openxmlformats.org/officeDocument/2006/relationships/image"/><Relationship Id="rId2" Target="../media/image1.jpe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../media/image6.png" Type="http://schemas.openxmlformats.org/officeDocument/2006/relationships/image"/><Relationship Id="rId6" Target="../media/image7.svg" Type="http://schemas.openxmlformats.org/officeDocument/2006/relationships/image"/><Relationship Id="rId7" Target="../media/image10.png" Type="http://schemas.openxmlformats.org/officeDocument/2006/relationships/image"/><Relationship Id="rId8" Target="../media/image8.png" Type="http://schemas.openxmlformats.org/officeDocument/2006/relationships/image"/><Relationship Id="rId9" Target="../media/image9.sv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1.pn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61111" r="0" b="-61111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0" y="0"/>
            <a:ext cx="5062001" cy="5143500"/>
          </a:xfrm>
          <a:custGeom>
            <a:avLst/>
            <a:gdLst/>
            <a:ahLst/>
            <a:cxnLst/>
            <a:rect r="r" b="b" t="t" l="l"/>
            <a:pathLst>
              <a:path h="5143500" w="5062001">
                <a:moveTo>
                  <a:pt x="0" y="0"/>
                </a:moveTo>
                <a:lnTo>
                  <a:pt x="5062001" y="0"/>
                </a:lnTo>
                <a:lnTo>
                  <a:pt x="5062001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46" t="0" r="-146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13434447" y="0"/>
            <a:ext cx="4853553" cy="4704213"/>
          </a:xfrm>
          <a:custGeom>
            <a:avLst/>
            <a:gdLst/>
            <a:ahLst/>
            <a:cxnLst/>
            <a:rect r="r" b="b" t="t" l="l"/>
            <a:pathLst>
              <a:path h="4704213" w="4853553">
                <a:moveTo>
                  <a:pt x="4853553" y="0"/>
                </a:moveTo>
                <a:lnTo>
                  <a:pt x="0" y="0"/>
                </a:lnTo>
                <a:lnTo>
                  <a:pt x="0" y="4704213"/>
                </a:lnTo>
                <a:lnTo>
                  <a:pt x="4853553" y="4704213"/>
                </a:lnTo>
                <a:lnTo>
                  <a:pt x="4853553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-70" r="0" b="-7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true" rot="0">
            <a:off x="104224" y="6706696"/>
            <a:ext cx="3467348" cy="3360660"/>
          </a:xfrm>
          <a:custGeom>
            <a:avLst/>
            <a:gdLst/>
            <a:ahLst/>
            <a:cxnLst/>
            <a:rect r="r" b="b" t="t" l="l"/>
            <a:pathLst>
              <a:path h="3360660" w="3467348">
                <a:moveTo>
                  <a:pt x="0" y="3360660"/>
                </a:moveTo>
                <a:lnTo>
                  <a:pt x="3467348" y="3360660"/>
                </a:lnTo>
                <a:lnTo>
                  <a:pt x="3467348" y="0"/>
                </a:lnTo>
                <a:lnTo>
                  <a:pt x="0" y="0"/>
                </a:lnTo>
                <a:lnTo>
                  <a:pt x="0" y="336066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-32" r="0" b="-32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true" rot="0">
            <a:off x="15316299" y="7161552"/>
            <a:ext cx="3075925" cy="3125448"/>
          </a:xfrm>
          <a:custGeom>
            <a:avLst/>
            <a:gdLst/>
            <a:ahLst/>
            <a:cxnLst/>
            <a:rect r="r" b="b" t="t" l="l"/>
            <a:pathLst>
              <a:path h="3125448" w="3075925">
                <a:moveTo>
                  <a:pt x="3075925" y="3125448"/>
                </a:moveTo>
                <a:lnTo>
                  <a:pt x="0" y="3125448"/>
                </a:lnTo>
                <a:lnTo>
                  <a:pt x="0" y="0"/>
                </a:lnTo>
                <a:lnTo>
                  <a:pt x="3075925" y="0"/>
                </a:lnTo>
                <a:lnTo>
                  <a:pt x="3075925" y="3125448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2" t="0" r="-32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5400000">
            <a:off x="15444332" y="3086100"/>
            <a:ext cx="3629935" cy="4114800"/>
          </a:xfrm>
          <a:custGeom>
            <a:avLst/>
            <a:gdLst/>
            <a:ahLst/>
            <a:cxnLst/>
            <a:rect r="r" b="b" t="t" l="l"/>
            <a:pathLst>
              <a:path h="4114800" w="3629935">
                <a:moveTo>
                  <a:pt x="0" y="0"/>
                </a:moveTo>
                <a:lnTo>
                  <a:pt x="3629935" y="0"/>
                </a:lnTo>
                <a:lnTo>
                  <a:pt x="362993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118" t="0" r="-118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true" rot="-5400000">
            <a:off x="-786268" y="3086100"/>
            <a:ext cx="3629935" cy="4114800"/>
          </a:xfrm>
          <a:custGeom>
            <a:avLst/>
            <a:gdLst/>
            <a:ahLst/>
            <a:cxnLst/>
            <a:rect r="r" b="b" t="t" l="l"/>
            <a:pathLst>
              <a:path h="4114800" w="3629935">
                <a:moveTo>
                  <a:pt x="0" y="4114800"/>
                </a:moveTo>
                <a:lnTo>
                  <a:pt x="3629935" y="4114800"/>
                </a:lnTo>
                <a:lnTo>
                  <a:pt x="3629935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118" t="0" r="-118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4584676" y="2994923"/>
            <a:ext cx="9118649" cy="1884622"/>
            <a:chOff x="0" y="0"/>
            <a:chExt cx="12158199" cy="2512829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2158199" cy="2512829"/>
            </a:xfrm>
            <a:custGeom>
              <a:avLst/>
              <a:gdLst/>
              <a:ahLst/>
              <a:cxnLst/>
              <a:rect r="r" b="b" t="t" l="l"/>
              <a:pathLst>
                <a:path h="2512829" w="12158199">
                  <a:moveTo>
                    <a:pt x="0" y="0"/>
                  </a:moveTo>
                  <a:lnTo>
                    <a:pt x="12158199" y="0"/>
                  </a:lnTo>
                  <a:lnTo>
                    <a:pt x="12158199" y="2512829"/>
                  </a:lnTo>
                  <a:lnTo>
                    <a:pt x="0" y="251282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114300"/>
              <a:ext cx="12158199" cy="2398529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11961"/>
                </a:lnSpc>
              </a:pPr>
              <a:r>
                <a:rPr lang="en-US" sz="13144">
                  <a:solidFill>
                    <a:srgbClr val="4A597C"/>
                  </a:solidFill>
                  <a:latin typeface="Funtastic"/>
                  <a:ea typeface="Funtastic"/>
                  <a:cs typeface="Funtastic"/>
                  <a:sym typeface="Funtastic"/>
                </a:rPr>
                <a:t>Портфоліо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3806783" y="4080521"/>
            <a:ext cx="11182028" cy="3081656"/>
            <a:chOff x="0" y="0"/>
            <a:chExt cx="14909371" cy="410887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4909371" cy="4108875"/>
            </a:xfrm>
            <a:custGeom>
              <a:avLst/>
              <a:gdLst/>
              <a:ahLst/>
              <a:cxnLst/>
              <a:rect r="r" b="b" t="t" l="l"/>
              <a:pathLst>
                <a:path h="4108875" w="14909371">
                  <a:moveTo>
                    <a:pt x="0" y="0"/>
                  </a:moveTo>
                  <a:lnTo>
                    <a:pt x="14909371" y="0"/>
                  </a:lnTo>
                  <a:lnTo>
                    <a:pt x="14909371" y="4108875"/>
                  </a:lnTo>
                  <a:lnTo>
                    <a:pt x="0" y="410887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180975"/>
              <a:ext cx="14909371" cy="42898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12318"/>
                </a:lnSpc>
              </a:pPr>
            </a:p>
            <a:p>
              <a:pPr algn="ctr">
                <a:lnSpc>
                  <a:spcPts val="12318"/>
                </a:lnSpc>
              </a:pPr>
              <a:r>
                <a:rPr lang="en-US" sz="8799">
                  <a:solidFill>
                    <a:srgbClr val="000000"/>
                  </a:solidFill>
                  <a:latin typeface="210 미쓰리"/>
                  <a:ea typeface="210 미쓰리"/>
                  <a:cs typeface="210 미쓰리"/>
                  <a:sym typeface="210 미쓰리"/>
                </a:rPr>
                <a:t>асистента вчителя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61111" r="0" b="-61111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true" flipV="false" rot="0">
            <a:off x="13434447" y="0"/>
            <a:ext cx="4853553" cy="4704213"/>
          </a:xfrm>
          <a:custGeom>
            <a:avLst/>
            <a:gdLst/>
            <a:ahLst/>
            <a:cxnLst/>
            <a:rect r="r" b="b" t="t" l="l"/>
            <a:pathLst>
              <a:path h="4704213" w="4853553">
                <a:moveTo>
                  <a:pt x="4853553" y="0"/>
                </a:moveTo>
                <a:lnTo>
                  <a:pt x="0" y="0"/>
                </a:lnTo>
                <a:lnTo>
                  <a:pt x="0" y="4704213"/>
                </a:lnTo>
                <a:lnTo>
                  <a:pt x="4853553" y="4704213"/>
                </a:lnTo>
                <a:lnTo>
                  <a:pt x="4853553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70" r="0" b="-7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3466867" y="1397089"/>
            <a:ext cx="11354266" cy="1382268"/>
            <a:chOff x="0" y="0"/>
            <a:chExt cx="15139021" cy="184302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5139022" cy="1843024"/>
            </a:xfrm>
            <a:custGeom>
              <a:avLst/>
              <a:gdLst/>
              <a:ahLst/>
              <a:cxnLst/>
              <a:rect r="r" b="b" t="t" l="l"/>
              <a:pathLst>
                <a:path h="1843024" w="15139022">
                  <a:moveTo>
                    <a:pt x="0" y="0"/>
                  </a:moveTo>
                  <a:lnTo>
                    <a:pt x="15139022" y="0"/>
                  </a:lnTo>
                  <a:lnTo>
                    <a:pt x="15139022" y="1843024"/>
                  </a:lnTo>
                  <a:lnTo>
                    <a:pt x="0" y="184302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76200"/>
              <a:ext cx="15139021" cy="1766824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8736"/>
                </a:lnSpc>
              </a:pPr>
              <a:r>
                <a:rPr lang="en-US" sz="9600">
                  <a:solidFill>
                    <a:srgbClr val="4A597C"/>
                  </a:solidFill>
                  <a:latin typeface="Funtastic"/>
                  <a:ea typeface="Funtastic"/>
                  <a:cs typeface="Funtastic"/>
                  <a:sym typeface="Funtastic"/>
                </a:rPr>
                <a:t>візитна картка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369690" y="3367259"/>
            <a:ext cx="7709538" cy="5323398"/>
            <a:chOff x="0" y="0"/>
            <a:chExt cx="10279384" cy="709786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0279384" cy="7097864"/>
            </a:xfrm>
            <a:custGeom>
              <a:avLst/>
              <a:gdLst/>
              <a:ahLst/>
              <a:cxnLst/>
              <a:rect r="r" b="b" t="t" l="l"/>
              <a:pathLst>
                <a:path h="7097864" w="10279384">
                  <a:moveTo>
                    <a:pt x="0" y="0"/>
                  </a:moveTo>
                  <a:lnTo>
                    <a:pt x="10279384" y="0"/>
                  </a:lnTo>
                  <a:lnTo>
                    <a:pt x="10279384" y="7097864"/>
                  </a:lnTo>
                  <a:lnTo>
                    <a:pt x="0" y="709786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114300"/>
              <a:ext cx="10279384" cy="7212164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8476"/>
                </a:lnSpc>
              </a:pPr>
              <a:r>
                <a:rPr lang="en-US" sz="6054" b="true">
                  <a:solidFill>
                    <a:srgbClr val="000000"/>
                  </a:solidFill>
                  <a:latin typeface="One Little Font Bold"/>
                  <a:ea typeface="One Little Font Bold"/>
                  <a:cs typeface="One Little Font Bold"/>
                  <a:sym typeface="One Little Font Bold"/>
                </a:rPr>
                <a:t>ПІБ:</a:t>
              </a:r>
            </a:p>
            <a:p>
              <a:pPr algn="ctr">
                <a:lnSpc>
                  <a:spcPts val="8476"/>
                </a:lnSpc>
              </a:pPr>
              <a:r>
                <a:rPr lang="en-US" sz="6054" b="true">
                  <a:solidFill>
                    <a:srgbClr val="000000"/>
                  </a:solidFill>
                  <a:latin typeface="One Little Font Bold"/>
                  <a:ea typeface="One Little Font Bold"/>
                  <a:cs typeface="One Little Font Bold"/>
                  <a:sym typeface="One Little Font Bold"/>
                </a:rPr>
                <a:t>ОСВІТА:</a:t>
              </a:r>
            </a:p>
            <a:p>
              <a:pPr algn="ctr">
                <a:lnSpc>
                  <a:spcPts val="8476"/>
                </a:lnSpc>
              </a:pPr>
              <a:r>
                <a:rPr lang="en-US" sz="6054" b="true">
                  <a:solidFill>
                    <a:srgbClr val="000000"/>
                  </a:solidFill>
                  <a:latin typeface="One Little Font Bold"/>
                  <a:ea typeface="One Little Font Bold"/>
                  <a:cs typeface="One Little Font Bold"/>
                  <a:sym typeface="One Little Font Bold"/>
                </a:rPr>
                <a:t> СТАЖ:</a:t>
              </a:r>
            </a:p>
            <a:p>
              <a:pPr algn="ctr">
                <a:lnSpc>
                  <a:spcPts val="8476"/>
                </a:lnSpc>
              </a:pPr>
              <a:r>
                <a:rPr lang="en-US" sz="6054" b="true">
                  <a:solidFill>
                    <a:srgbClr val="000000"/>
                  </a:solidFill>
                  <a:latin typeface="One Little Font Bold"/>
                  <a:ea typeface="One Little Font Bold"/>
                  <a:cs typeface="One Little Font Bold"/>
                  <a:sym typeface="One Little Font Bold"/>
                </a:rPr>
                <a:t>ПОСАДА:</a:t>
              </a:r>
            </a:p>
            <a:p>
              <a:pPr algn="ctr">
                <a:lnSpc>
                  <a:spcPts val="8476"/>
                </a:lnSpc>
              </a:pPr>
              <a:r>
                <a:rPr lang="en-US" sz="6054" b="true">
                  <a:solidFill>
                    <a:srgbClr val="000000"/>
                  </a:solidFill>
                  <a:latin typeface="One Little Font Bold"/>
                  <a:ea typeface="One Little Font Bold"/>
                  <a:cs typeface="One Little Font Bold"/>
                  <a:sym typeface="One Little Font Bold"/>
                </a:rPr>
                <a:t>МІСЦЕ РОБОТИ:</a:t>
              </a:r>
            </a:p>
          </p:txBody>
        </p:sp>
      </p:grpSp>
      <p:sp>
        <p:nvSpPr>
          <p:cNvPr name="Freeform 11" id="11"/>
          <p:cNvSpPr/>
          <p:nvPr/>
        </p:nvSpPr>
        <p:spPr>
          <a:xfrm flipH="false" flipV="true" rot="-5400000">
            <a:off x="-786268" y="-736511"/>
            <a:ext cx="3629935" cy="4114800"/>
          </a:xfrm>
          <a:custGeom>
            <a:avLst/>
            <a:gdLst/>
            <a:ahLst/>
            <a:cxnLst/>
            <a:rect r="r" b="b" t="t" l="l"/>
            <a:pathLst>
              <a:path h="4114800" w="3629935">
                <a:moveTo>
                  <a:pt x="0" y="4114800"/>
                </a:moveTo>
                <a:lnTo>
                  <a:pt x="3629935" y="4114800"/>
                </a:lnTo>
                <a:lnTo>
                  <a:pt x="3629935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18" t="0" r="-118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5400000">
            <a:off x="15444332" y="7200900"/>
            <a:ext cx="3629935" cy="4114800"/>
          </a:xfrm>
          <a:custGeom>
            <a:avLst/>
            <a:gdLst/>
            <a:ahLst/>
            <a:cxnLst/>
            <a:rect r="r" b="b" t="t" l="l"/>
            <a:pathLst>
              <a:path h="4114800" w="3629935">
                <a:moveTo>
                  <a:pt x="0" y="0"/>
                </a:moveTo>
                <a:lnTo>
                  <a:pt x="3629935" y="0"/>
                </a:lnTo>
                <a:lnTo>
                  <a:pt x="362993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2" t="0" r="-2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61111" r="0" b="-61111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04224" y="0"/>
            <a:ext cx="4853553" cy="4704213"/>
          </a:xfrm>
          <a:custGeom>
            <a:avLst/>
            <a:gdLst/>
            <a:ahLst/>
            <a:cxnLst/>
            <a:rect r="r" b="b" t="t" l="l"/>
            <a:pathLst>
              <a:path h="4704213" w="4853553">
                <a:moveTo>
                  <a:pt x="0" y="0"/>
                </a:moveTo>
                <a:lnTo>
                  <a:pt x="4853553" y="0"/>
                </a:lnTo>
                <a:lnTo>
                  <a:pt x="4853553" y="4704213"/>
                </a:lnTo>
                <a:lnTo>
                  <a:pt x="0" y="470421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70" r="0" b="-7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true" rot="0">
            <a:off x="13330223" y="5143500"/>
            <a:ext cx="5062001" cy="5143500"/>
          </a:xfrm>
          <a:custGeom>
            <a:avLst/>
            <a:gdLst/>
            <a:ahLst/>
            <a:cxnLst/>
            <a:rect r="r" b="b" t="t" l="l"/>
            <a:pathLst>
              <a:path h="5143500" w="5062001">
                <a:moveTo>
                  <a:pt x="5062001" y="5143500"/>
                </a:moveTo>
                <a:lnTo>
                  <a:pt x="0" y="5143500"/>
                </a:lnTo>
                <a:lnTo>
                  <a:pt x="0" y="0"/>
                </a:lnTo>
                <a:lnTo>
                  <a:pt x="5062001" y="0"/>
                </a:lnTo>
                <a:lnTo>
                  <a:pt x="5062001" y="514350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46" t="0" r="-146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5400000">
            <a:off x="15444332" y="-1028700"/>
            <a:ext cx="3629935" cy="4114800"/>
          </a:xfrm>
          <a:custGeom>
            <a:avLst/>
            <a:gdLst/>
            <a:ahLst/>
            <a:cxnLst/>
            <a:rect r="r" b="b" t="t" l="l"/>
            <a:pathLst>
              <a:path h="4114800" w="3629935">
                <a:moveTo>
                  <a:pt x="0" y="0"/>
                </a:moveTo>
                <a:lnTo>
                  <a:pt x="3629935" y="0"/>
                </a:lnTo>
                <a:lnTo>
                  <a:pt x="362993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118" t="0" r="-118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true" rot="-5400000">
            <a:off x="-786268" y="7200900"/>
            <a:ext cx="3629935" cy="4114800"/>
          </a:xfrm>
          <a:custGeom>
            <a:avLst/>
            <a:gdLst/>
            <a:ahLst/>
            <a:cxnLst/>
            <a:rect r="r" b="b" t="t" l="l"/>
            <a:pathLst>
              <a:path h="4114800" w="3629935">
                <a:moveTo>
                  <a:pt x="0" y="4114800"/>
                </a:moveTo>
                <a:lnTo>
                  <a:pt x="3629935" y="4114800"/>
                </a:lnTo>
                <a:lnTo>
                  <a:pt x="3629935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2" t="0" r="-2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2695575" y="3620216"/>
            <a:ext cx="11355946" cy="4095034"/>
            <a:chOff x="0" y="0"/>
            <a:chExt cx="15141261" cy="546004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5141262" cy="5460045"/>
            </a:xfrm>
            <a:custGeom>
              <a:avLst/>
              <a:gdLst/>
              <a:ahLst/>
              <a:cxnLst/>
              <a:rect r="r" b="b" t="t" l="l"/>
              <a:pathLst>
                <a:path h="5460045" w="15141262">
                  <a:moveTo>
                    <a:pt x="0" y="0"/>
                  </a:moveTo>
                  <a:lnTo>
                    <a:pt x="15141262" y="0"/>
                  </a:lnTo>
                  <a:lnTo>
                    <a:pt x="15141262" y="5460045"/>
                  </a:lnTo>
                  <a:lnTo>
                    <a:pt x="0" y="546004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123825"/>
              <a:ext cx="15141261" cy="558387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8149"/>
                </a:lnSpc>
              </a:pPr>
              <a:r>
                <a:rPr lang="en-US" sz="5820">
                  <a:solidFill>
                    <a:srgbClr val="000000"/>
                  </a:solidFill>
                  <a:latin typeface="210 미쓰리"/>
                  <a:ea typeface="210 미쓰리"/>
                  <a:cs typeface="210 미쓰리"/>
                  <a:sym typeface="210 미쓰리"/>
                </a:rPr>
                <a:t>"Шляхи формування позитивної атмосфери між однолітками в інклюзивному класі"</a:t>
              </a: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11917265" y="259272"/>
            <a:ext cx="3284635" cy="3313630"/>
          </a:xfrm>
          <a:custGeom>
            <a:avLst/>
            <a:gdLst/>
            <a:ahLst/>
            <a:cxnLst/>
            <a:rect r="r" b="b" t="t" l="l"/>
            <a:pathLst>
              <a:path h="3313630" w="3284635">
                <a:moveTo>
                  <a:pt x="0" y="0"/>
                </a:moveTo>
                <a:lnTo>
                  <a:pt x="3284635" y="0"/>
                </a:lnTo>
                <a:lnTo>
                  <a:pt x="3284635" y="3313630"/>
                </a:lnTo>
                <a:lnTo>
                  <a:pt x="0" y="331363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6" t="0" r="-6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2980835" y="2190634"/>
            <a:ext cx="10181667" cy="1382268"/>
            <a:chOff x="0" y="0"/>
            <a:chExt cx="13575556" cy="1843024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3575556" cy="1843024"/>
            </a:xfrm>
            <a:custGeom>
              <a:avLst/>
              <a:gdLst/>
              <a:ahLst/>
              <a:cxnLst/>
              <a:rect r="r" b="b" t="t" l="l"/>
              <a:pathLst>
                <a:path h="1843024" w="13575556">
                  <a:moveTo>
                    <a:pt x="0" y="0"/>
                  </a:moveTo>
                  <a:lnTo>
                    <a:pt x="13575556" y="0"/>
                  </a:lnTo>
                  <a:lnTo>
                    <a:pt x="13575556" y="1843024"/>
                  </a:lnTo>
                  <a:lnTo>
                    <a:pt x="0" y="184302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76200"/>
              <a:ext cx="13575556" cy="1766824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8736"/>
                </a:lnSpc>
              </a:pPr>
              <a:r>
                <a:rPr lang="en-US" sz="9600">
                  <a:solidFill>
                    <a:srgbClr val="4A597C"/>
                  </a:solidFill>
                  <a:latin typeface="Funtastic"/>
                  <a:ea typeface="Funtastic"/>
                  <a:cs typeface="Funtastic"/>
                  <a:sym typeface="Funtastic"/>
                </a:rPr>
                <a:t>Тема: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61111" r="0" b="-61111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true" rot="0">
            <a:off x="0" y="5047708"/>
            <a:ext cx="5062001" cy="5143500"/>
          </a:xfrm>
          <a:custGeom>
            <a:avLst/>
            <a:gdLst/>
            <a:ahLst/>
            <a:cxnLst/>
            <a:rect r="r" b="b" t="t" l="l"/>
            <a:pathLst>
              <a:path h="5143500" w="5062001">
                <a:moveTo>
                  <a:pt x="0" y="5143500"/>
                </a:moveTo>
                <a:lnTo>
                  <a:pt x="5062001" y="5143500"/>
                </a:lnTo>
                <a:lnTo>
                  <a:pt x="5062001" y="0"/>
                </a:lnTo>
                <a:lnTo>
                  <a:pt x="0" y="0"/>
                </a:lnTo>
                <a:lnTo>
                  <a:pt x="0" y="514350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46" t="0" r="-146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13434447" y="0"/>
            <a:ext cx="4853553" cy="4704213"/>
          </a:xfrm>
          <a:custGeom>
            <a:avLst/>
            <a:gdLst/>
            <a:ahLst/>
            <a:cxnLst/>
            <a:rect r="r" b="b" t="t" l="l"/>
            <a:pathLst>
              <a:path h="4704213" w="4853553">
                <a:moveTo>
                  <a:pt x="4853553" y="0"/>
                </a:moveTo>
                <a:lnTo>
                  <a:pt x="0" y="0"/>
                </a:lnTo>
                <a:lnTo>
                  <a:pt x="0" y="4704213"/>
                </a:lnTo>
                <a:lnTo>
                  <a:pt x="4853553" y="4704213"/>
                </a:lnTo>
                <a:lnTo>
                  <a:pt x="4853553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-70" r="0" b="-7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true" rot="-5400000">
            <a:off x="-786268" y="-736511"/>
            <a:ext cx="3629935" cy="4114800"/>
          </a:xfrm>
          <a:custGeom>
            <a:avLst/>
            <a:gdLst/>
            <a:ahLst/>
            <a:cxnLst/>
            <a:rect r="r" b="b" t="t" l="l"/>
            <a:pathLst>
              <a:path h="4114800" w="3629935">
                <a:moveTo>
                  <a:pt x="0" y="4114800"/>
                </a:moveTo>
                <a:lnTo>
                  <a:pt x="3629935" y="4114800"/>
                </a:lnTo>
                <a:lnTo>
                  <a:pt x="3629935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118" t="0" r="-118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3707727" y="6764263"/>
            <a:ext cx="4019877" cy="3426945"/>
            <a:chOff x="0" y="0"/>
            <a:chExt cx="5359836" cy="456926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5359781" cy="4569206"/>
            </a:xfrm>
            <a:custGeom>
              <a:avLst/>
              <a:gdLst/>
              <a:ahLst/>
              <a:cxnLst/>
              <a:rect r="r" b="b" t="t" l="l"/>
              <a:pathLst>
                <a:path h="4569206" w="5359781">
                  <a:moveTo>
                    <a:pt x="0" y="0"/>
                  </a:moveTo>
                  <a:lnTo>
                    <a:pt x="5359781" y="0"/>
                  </a:lnTo>
                  <a:lnTo>
                    <a:pt x="5359781" y="4569206"/>
                  </a:lnTo>
                  <a:lnTo>
                    <a:pt x="0" y="45692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-12" r="-1" b="-13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3466867" y="1397089"/>
            <a:ext cx="11354266" cy="1382268"/>
            <a:chOff x="0" y="0"/>
            <a:chExt cx="15139021" cy="1843024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5139022" cy="1843024"/>
            </a:xfrm>
            <a:custGeom>
              <a:avLst/>
              <a:gdLst/>
              <a:ahLst/>
              <a:cxnLst/>
              <a:rect r="r" b="b" t="t" l="l"/>
              <a:pathLst>
                <a:path h="1843024" w="15139022">
                  <a:moveTo>
                    <a:pt x="0" y="0"/>
                  </a:moveTo>
                  <a:lnTo>
                    <a:pt x="15139022" y="0"/>
                  </a:lnTo>
                  <a:lnTo>
                    <a:pt x="15139022" y="1843024"/>
                  </a:lnTo>
                  <a:lnTo>
                    <a:pt x="0" y="184302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76200"/>
              <a:ext cx="15139021" cy="1766824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8736"/>
                </a:lnSpc>
              </a:pPr>
              <a:r>
                <a:rPr lang="en-US" sz="9600">
                  <a:solidFill>
                    <a:srgbClr val="4A597C"/>
                  </a:solidFill>
                  <a:latin typeface="Funtastic"/>
                  <a:ea typeface="Funtastic"/>
                  <a:cs typeface="Funtastic"/>
                  <a:sym typeface="Funtastic"/>
                </a:rPr>
                <a:t>Педагогічне кредо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3466867" y="2799704"/>
            <a:ext cx="11963030" cy="3704243"/>
            <a:chOff x="0" y="0"/>
            <a:chExt cx="15950707" cy="493899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5950707" cy="4938991"/>
            </a:xfrm>
            <a:custGeom>
              <a:avLst/>
              <a:gdLst/>
              <a:ahLst/>
              <a:cxnLst/>
              <a:rect r="r" b="b" t="t" l="l"/>
              <a:pathLst>
                <a:path h="4938991" w="15950707">
                  <a:moveTo>
                    <a:pt x="0" y="0"/>
                  </a:moveTo>
                  <a:lnTo>
                    <a:pt x="15950707" y="0"/>
                  </a:lnTo>
                  <a:lnTo>
                    <a:pt x="15950707" y="4938991"/>
                  </a:lnTo>
                  <a:lnTo>
                    <a:pt x="0" y="493899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104775"/>
              <a:ext cx="15950707" cy="5043766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7374"/>
                </a:lnSpc>
              </a:pPr>
              <a:r>
                <a:rPr lang="en-US" sz="5267">
                  <a:solidFill>
                    <a:srgbClr val="000000"/>
                  </a:solidFill>
                  <a:latin typeface="210 미쓰리"/>
                  <a:ea typeface="210 미쓰리"/>
                  <a:cs typeface="210 미쓰리"/>
                  <a:sym typeface="210 미쓰리"/>
                </a:rPr>
                <a:t>«Кожна дитина унікальна, і наша задача – допоможи їй розкрити свої можливості, створюючи середовище підтримки та довіри»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61111" r="0" b="-61111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04224" y="0"/>
            <a:ext cx="4853553" cy="4704213"/>
          </a:xfrm>
          <a:custGeom>
            <a:avLst/>
            <a:gdLst/>
            <a:ahLst/>
            <a:cxnLst/>
            <a:rect r="r" b="b" t="t" l="l"/>
            <a:pathLst>
              <a:path h="4704213" w="4853553">
                <a:moveTo>
                  <a:pt x="0" y="0"/>
                </a:moveTo>
                <a:lnTo>
                  <a:pt x="4853553" y="0"/>
                </a:lnTo>
                <a:lnTo>
                  <a:pt x="4853553" y="4704213"/>
                </a:lnTo>
                <a:lnTo>
                  <a:pt x="0" y="470421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70" r="0" b="-7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true" rot="0">
            <a:off x="15082419" y="6923907"/>
            <a:ext cx="3309805" cy="3363093"/>
          </a:xfrm>
          <a:custGeom>
            <a:avLst/>
            <a:gdLst/>
            <a:ahLst/>
            <a:cxnLst/>
            <a:rect r="r" b="b" t="t" l="l"/>
            <a:pathLst>
              <a:path h="3363093" w="3309805">
                <a:moveTo>
                  <a:pt x="3309805" y="3363093"/>
                </a:moveTo>
                <a:lnTo>
                  <a:pt x="0" y="3363093"/>
                </a:lnTo>
                <a:lnTo>
                  <a:pt x="0" y="0"/>
                </a:lnTo>
                <a:lnTo>
                  <a:pt x="3309805" y="0"/>
                </a:lnTo>
                <a:lnTo>
                  <a:pt x="3309805" y="3363093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87" t="0" r="-87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5400000">
            <a:off x="15444332" y="-1028700"/>
            <a:ext cx="3629935" cy="4114800"/>
          </a:xfrm>
          <a:custGeom>
            <a:avLst/>
            <a:gdLst/>
            <a:ahLst/>
            <a:cxnLst/>
            <a:rect r="r" b="b" t="t" l="l"/>
            <a:pathLst>
              <a:path h="4114800" w="3629935">
                <a:moveTo>
                  <a:pt x="0" y="0"/>
                </a:moveTo>
                <a:lnTo>
                  <a:pt x="3629935" y="0"/>
                </a:lnTo>
                <a:lnTo>
                  <a:pt x="362993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118" t="0" r="-118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3608390" y="6687826"/>
            <a:ext cx="9655465" cy="3355274"/>
            <a:chOff x="0" y="0"/>
            <a:chExt cx="12873953" cy="447369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2873990" cy="4473702"/>
            </a:xfrm>
            <a:custGeom>
              <a:avLst/>
              <a:gdLst/>
              <a:ahLst/>
              <a:cxnLst/>
              <a:rect r="r" b="b" t="t" l="l"/>
              <a:pathLst>
                <a:path h="4473702" w="12873990">
                  <a:moveTo>
                    <a:pt x="0" y="0"/>
                  </a:moveTo>
                  <a:lnTo>
                    <a:pt x="12873990" y="0"/>
                  </a:lnTo>
                  <a:lnTo>
                    <a:pt x="12873990" y="4473702"/>
                  </a:lnTo>
                  <a:lnTo>
                    <a:pt x="0" y="44737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-97" r="0" b="-97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4035725" y="1012180"/>
            <a:ext cx="10767966" cy="2608723"/>
            <a:chOff x="0" y="0"/>
            <a:chExt cx="14357288" cy="347829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4357288" cy="3478297"/>
            </a:xfrm>
            <a:custGeom>
              <a:avLst/>
              <a:gdLst/>
              <a:ahLst/>
              <a:cxnLst/>
              <a:rect r="r" b="b" t="t" l="l"/>
              <a:pathLst>
                <a:path h="3478297" w="14357288">
                  <a:moveTo>
                    <a:pt x="0" y="0"/>
                  </a:moveTo>
                  <a:lnTo>
                    <a:pt x="14357288" y="0"/>
                  </a:lnTo>
                  <a:lnTo>
                    <a:pt x="14357288" y="3478297"/>
                  </a:lnTo>
                  <a:lnTo>
                    <a:pt x="0" y="347829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47625"/>
              <a:ext cx="14357288" cy="343067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6326"/>
                </a:lnSpc>
              </a:pPr>
              <a:r>
                <a:rPr lang="en-US" sz="6951">
                  <a:solidFill>
                    <a:srgbClr val="4A597C"/>
                  </a:solidFill>
                  <a:latin typeface="Funtastic"/>
                  <a:ea typeface="Funtastic"/>
                  <a:cs typeface="Funtastic"/>
                  <a:sym typeface="Funtastic"/>
                </a:rPr>
                <a:t>Життєве кредо</a:t>
              </a:r>
            </a:p>
            <a:p>
              <a:pPr algn="ctr">
                <a:lnSpc>
                  <a:spcPts val="6326"/>
                </a:lnSpc>
              </a:pPr>
            </a:p>
            <a:p>
              <a:pPr algn="ctr">
                <a:lnSpc>
                  <a:spcPts val="6326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2077661" y="3133590"/>
            <a:ext cx="14398150" cy="3371217"/>
            <a:chOff x="0" y="0"/>
            <a:chExt cx="19197533" cy="4494956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9197534" cy="4494956"/>
            </a:xfrm>
            <a:custGeom>
              <a:avLst/>
              <a:gdLst/>
              <a:ahLst/>
              <a:cxnLst/>
              <a:rect r="r" b="b" t="t" l="l"/>
              <a:pathLst>
                <a:path h="4494956" w="19197534">
                  <a:moveTo>
                    <a:pt x="0" y="0"/>
                  </a:moveTo>
                  <a:lnTo>
                    <a:pt x="19197534" y="0"/>
                  </a:lnTo>
                  <a:lnTo>
                    <a:pt x="19197534" y="4494956"/>
                  </a:lnTo>
                  <a:lnTo>
                    <a:pt x="0" y="449495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133350"/>
              <a:ext cx="19197533" cy="4628306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8958"/>
                </a:lnSpc>
              </a:pPr>
              <a:r>
                <a:rPr lang="en-US" sz="6398">
                  <a:solidFill>
                    <a:srgbClr val="000000"/>
                  </a:solidFill>
                  <a:latin typeface="210 미쓰리"/>
                  <a:ea typeface="210 미쓰리"/>
                  <a:cs typeface="210 미쓰리"/>
                  <a:sym typeface="210 미쓰리"/>
                </a:rPr>
                <a:t>«Змінюючи світ навколо себе добротою і розумінням, ми змінюємо майбутнє»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61111" r="0" b="-61111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true" rot="0">
            <a:off x="0" y="5047708"/>
            <a:ext cx="5062001" cy="5143500"/>
          </a:xfrm>
          <a:custGeom>
            <a:avLst/>
            <a:gdLst/>
            <a:ahLst/>
            <a:cxnLst/>
            <a:rect r="r" b="b" t="t" l="l"/>
            <a:pathLst>
              <a:path h="5143500" w="5062001">
                <a:moveTo>
                  <a:pt x="0" y="5143500"/>
                </a:moveTo>
                <a:lnTo>
                  <a:pt x="5062001" y="5143500"/>
                </a:lnTo>
                <a:lnTo>
                  <a:pt x="5062001" y="0"/>
                </a:lnTo>
                <a:lnTo>
                  <a:pt x="0" y="0"/>
                </a:lnTo>
                <a:lnTo>
                  <a:pt x="0" y="514350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46" t="0" r="-146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13434447" y="0"/>
            <a:ext cx="4853553" cy="4704213"/>
          </a:xfrm>
          <a:custGeom>
            <a:avLst/>
            <a:gdLst/>
            <a:ahLst/>
            <a:cxnLst/>
            <a:rect r="r" b="b" t="t" l="l"/>
            <a:pathLst>
              <a:path h="4704213" w="4853553">
                <a:moveTo>
                  <a:pt x="4853553" y="0"/>
                </a:moveTo>
                <a:lnTo>
                  <a:pt x="0" y="0"/>
                </a:lnTo>
                <a:lnTo>
                  <a:pt x="0" y="4704213"/>
                </a:lnTo>
                <a:lnTo>
                  <a:pt x="4853553" y="4704213"/>
                </a:lnTo>
                <a:lnTo>
                  <a:pt x="4853553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-70" r="0" b="-7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true" rot="-5400000">
            <a:off x="-786268" y="-736511"/>
            <a:ext cx="3629935" cy="4114800"/>
          </a:xfrm>
          <a:custGeom>
            <a:avLst/>
            <a:gdLst/>
            <a:ahLst/>
            <a:cxnLst/>
            <a:rect r="r" b="b" t="t" l="l"/>
            <a:pathLst>
              <a:path h="4114800" w="3629935">
                <a:moveTo>
                  <a:pt x="0" y="4114800"/>
                </a:moveTo>
                <a:lnTo>
                  <a:pt x="3629935" y="4114800"/>
                </a:lnTo>
                <a:lnTo>
                  <a:pt x="3629935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118" t="0" r="-118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3117723" y="5296180"/>
            <a:ext cx="4495542" cy="4646555"/>
            <a:chOff x="0" y="0"/>
            <a:chExt cx="5994056" cy="619540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5994019" cy="6195441"/>
            </a:xfrm>
            <a:custGeom>
              <a:avLst/>
              <a:gdLst/>
              <a:ahLst/>
              <a:cxnLst/>
              <a:rect r="r" b="b" t="t" l="l"/>
              <a:pathLst>
                <a:path h="6195441" w="5994019">
                  <a:moveTo>
                    <a:pt x="0" y="0"/>
                  </a:moveTo>
                  <a:lnTo>
                    <a:pt x="5994019" y="0"/>
                  </a:lnTo>
                  <a:lnTo>
                    <a:pt x="5994019" y="6195441"/>
                  </a:lnTo>
                  <a:lnTo>
                    <a:pt x="0" y="61954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-69" r="0" b="-69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3466867" y="1397089"/>
            <a:ext cx="11354266" cy="1382268"/>
            <a:chOff x="0" y="0"/>
            <a:chExt cx="15139021" cy="1843024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5139022" cy="1843024"/>
            </a:xfrm>
            <a:custGeom>
              <a:avLst/>
              <a:gdLst/>
              <a:ahLst/>
              <a:cxnLst/>
              <a:rect r="r" b="b" t="t" l="l"/>
              <a:pathLst>
                <a:path h="1843024" w="15139022">
                  <a:moveTo>
                    <a:pt x="0" y="0"/>
                  </a:moveTo>
                  <a:lnTo>
                    <a:pt x="15139022" y="0"/>
                  </a:lnTo>
                  <a:lnTo>
                    <a:pt x="15139022" y="1843024"/>
                  </a:lnTo>
                  <a:lnTo>
                    <a:pt x="0" y="184302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76200"/>
              <a:ext cx="15139021" cy="1766824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8736"/>
                </a:lnSpc>
              </a:pPr>
              <a:r>
                <a:rPr lang="en-US" sz="9600">
                  <a:solidFill>
                    <a:srgbClr val="4A597C"/>
                  </a:solidFill>
                  <a:latin typeface="Funtastic"/>
                  <a:ea typeface="Funtastic"/>
                  <a:cs typeface="Funtastic"/>
                  <a:sym typeface="Funtastic"/>
                </a:rPr>
                <a:t>Проблемне питання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2531000" y="3040606"/>
            <a:ext cx="12834494" cy="3047028"/>
            <a:chOff x="0" y="0"/>
            <a:chExt cx="17112659" cy="4062704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7112659" cy="4062704"/>
            </a:xfrm>
            <a:custGeom>
              <a:avLst/>
              <a:gdLst/>
              <a:ahLst/>
              <a:cxnLst/>
              <a:rect r="r" b="b" t="t" l="l"/>
              <a:pathLst>
                <a:path h="4062704" w="17112659">
                  <a:moveTo>
                    <a:pt x="0" y="0"/>
                  </a:moveTo>
                  <a:lnTo>
                    <a:pt x="17112659" y="0"/>
                  </a:lnTo>
                  <a:lnTo>
                    <a:pt x="17112659" y="4062704"/>
                  </a:lnTo>
                  <a:lnTo>
                    <a:pt x="0" y="406270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95250"/>
              <a:ext cx="17112659" cy="4157954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6088"/>
                </a:lnSpc>
              </a:pPr>
              <a:r>
                <a:rPr lang="en-US" sz="4348">
                  <a:solidFill>
                    <a:srgbClr val="000000"/>
                  </a:solidFill>
                  <a:latin typeface="210 미쓰리"/>
                  <a:ea typeface="210 미쓰리"/>
                  <a:cs typeface="210 미쓰리"/>
                  <a:sym typeface="210 미쓰리"/>
                </a:rPr>
                <a:t>Як ефективно формувати дружню атмосферу між однолітками в інклюзивному класі, щоб кожна дитина відчувала себе прийнятою та комфортною?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61111" r="0" b="-61111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04224" y="0"/>
            <a:ext cx="2631132" cy="2550174"/>
          </a:xfrm>
          <a:custGeom>
            <a:avLst/>
            <a:gdLst/>
            <a:ahLst/>
            <a:cxnLst/>
            <a:rect r="r" b="b" t="t" l="l"/>
            <a:pathLst>
              <a:path h="2550174" w="2631132">
                <a:moveTo>
                  <a:pt x="0" y="0"/>
                </a:moveTo>
                <a:lnTo>
                  <a:pt x="2631132" y="0"/>
                </a:lnTo>
                <a:lnTo>
                  <a:pt x="2631132" y="2550174"/>
                </a:lnTo>
                <a:lnTo>
                  <a:pt x="0" y="25501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97" r="0" b="-97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5400000">
            <a:off x="15845040" y="108251"/>
            <a:ext cx="2103377" cy="2384334"/>
          </a:xfrm>
          <a:custGeom>
            <a:avLst/>
            <a:gdLst/>
            <a:ahLst/>
            <a:cxnLst/>
            <a:rect r="r" b="b" t="t" l="l"/>
            <a:pathLst>
              <a:path h="2384334" w="2103377">
                <a:moveTo>
                  <a:pt x="0" y="0"/>
                </a:moveTo>
                <a:lnTo>
                  <a:pt x="2103377" y="0"/>
                </a:lnTo>
                <a:lnTo>
                  <a:pt x="2103377" y="2384334"/>
                </a:lnTo>
                <a:lnTo>
                  <a:pt x="0" y="238433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-95" r="0" b="-95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1512787" y="6921971"/>
            <a:ext cx="6415427" cy="3287907"/>
            <a:chOff x="0" y="0"/>
            <a:chExt cx="8553903" cy="438387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553958" cy="4383913"/>
            </a:xfrm>
            <a:custGeom>
              <a:avLst/>
              <a:gdLst/>
              <a:ahLst/>
              <a:cxnLst/>
              <a:rect r="r" b="b" t="t" l="l"/>
              <a:pathLst>
                <a:path h="4383913" w="8553958">
                  <a:moveTo>
                    <a:pt x="0" y="0"/>
                  </a:moveTo>
                  <a:lnTo>
                    <a:pt x="8553958" y="0"/>
                  </a:lnTo>
                  <a:lnTo>
                    <a:pt x="8553958" y="4383913"/>
                  </a:lnTo>
                  <a:lnTo>
                    <a:pt x="0" y="43839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-81" r="0" b="-8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3528907" y="681429"/>
            <a:ext cx="10181667" cy="1382268"/>
            <a:chOff x="0" y="0"/>
            <a:chExt cx="13575556" cy="184302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3575556" cy="1843024"/>
            </a:xfrm>
            <a:custGeom>
              <a:avLst/>
              <a:gdLst/>
              <a:ahLst/>
              <a:cxnLst/>
              <a:rect r="r" b="b" t="t" l="l"/>
              <a:pathLst>
                <a:path h="1843024" w="13575556">
                  <a:moveTo>
                    <a:pt x="0" y="0"/>
                  </a:moveTo>
                  <a:lnTo>
                    <a:pt x="13575556" y="0"/>
                  </a:lnTo>
                  <a:lnTo>
                    <a:pt x="13575556" y="1843024"/>
                  </a:lnTo>
                  <a:lnTo>
                    <a:pt x="0" y="184302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76200"/>
              <a:ext cx="13575556" cy="1766824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8736"/>
                </a:lnSpc>
              </a:pPr>
              <a:r>
                <a:rPr lang="en-US" sz="9600">
                  <a:solidFill>
                    <a:srgbClr val="4A597C"/>
                  </a:solidFill>
                  <a:latin typeface="Funtastic"/>
                  <a:ea typeface="Funtastic"/>
                  <a:cs typeface="Funtastic"/>
                  <a:sym typeface="Funtastic"/>
                </a:rPr>
                <a:t>Мета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2379532" y="2748418"/>
            <a:ext cx="14072378" cy="4173554"/>
            <a:chOff x="0" y="0"/>
            <a:chExt cx="18763171" cy="5564739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8763171" cy="5564739"/>
            </a:xfrm>
            <a:custGeom>
              <a:avLst/>
              <a:gdLst/>
              <a:ahLst/>
              <a:cxnLst/>
              <a:rect r="r" b="b" t="t" l="l"/>
              <a:pathLst>
                <a:path h="5564739" w="18763171">
                  <a:moveTo>
                    <a:pt x="0" y="0"/>
                  </a:moveTo>
                  <a:lnTo>
                    <a:pt x="18763171" y="0"/>
                  </a:lnTo>
                  <a:lnTo>
                    <a:pt x="18763171" y="5564739"/>
                  </a:lnTo>
                  <a:lnTo>
                    <a:pt x="0" y="556473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95250"/>
              <a:ext cx="18763171" cy="5659989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5552"/>
                </a:lnSpc>
              </a:pPr>
              <a:r>
                <a:rPr lang="en-US" sz="3966">
                  <a:solidFill>
                    <a:srgbClr val="000000"/>
                  </a:solidFill>
                  <a:latin typeface="210 미쓰리"/>
                  <a:ea typeface="210 미쓰리"/>
                  <a:cs typeface="210 미쓰리"/>
                  <a:sym typeface="210 미쓰리"/>
                </a:rPr>
                <a:t>Сприяти створенню інклюзивного середовища, в якому всі діти, включаючи дітей з особливими освітніми потребами (ООП), відчувають себе рівноправними членами колективу, а також формування толерантного та доброзичливого ставлення серед учнів.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61111" r="0" b="-61111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true" rot="0">
            <a:off x="0" y="7306051"/>
            <a:ext cx="2839441" cy="2885156"/>
          </a:xfrm>
          <a:custGeom>
            <a:avLst/>
            <a:gdLst/>
            <a:ahLst/>
            <a:cxnLst/>
            <a:rect r="r" b="b" t="t" l="l"/>
            <a:pathLst>
              <a:path h="2885156" w="2839441">
                <a:moveTo>
                  <a:pt x="0" y="2885156"/>
                </a:moveTo>
                <a:lnTo>
                  <a:pt x="2839441" y="2885156"/>
                </a:lnTo>
                <a:lnTo>
                  <a:pt x="2839441" y="0"/>
                </a:lnTo>
                <a:lnTo>
                  <a:pt x="0" y="0"/>
                </a:lnTo>
                <a:lnTo>
                  <a:pt x="0" y="2885156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34" t="0" r="-134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15202133" y="0"/>
            <a:ext cx="3085867" cy="2990917"/>
          </a:xfrm>
          <a:custGeom>
            <a:avLst/>
            <a:gdLst/>
            <a:ahLst/>
            <a:cxnLst/>
            <a:rect r="r" b="b" t="t" l="l"/>
            <a:pathLst>
              <a:path h="2990917" w="3085867">
                <a:moveTo>
                  <a:pt x="3085867" y="0"/>
                </a:moveTo>
                <a:lnTo>
                  <a:pt x="0" y="0"/>
                </a:lnTo>
                <a:lnTo>
                  <a:pt x="0" y="2990917"/>
                </a:lnTo>
                <a:lnTo>
                  <a:pt x="3085867" y="2990917"/>
                </a:lnTo>
                <a:lnTo>
                  <a:pt x="3085867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-154" r="0" b="-154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419720" y="2823189"/>
            <a:ext cx="14035756" cy="6055197"/>
            <a:chOff x="0" y="0"/>
            <a:chExt cx="18714341" cy="807359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714341" cy="8073596"/>
            </a:xfrm>
            <a:custGeom>
              <a:avLst/>
              <a:gdLst/>
              <a:ahLst/>
              <a:cxnLst/>
              <a:rect r="r" b="b" t="t" l="l"/>
              <a:pathLst>
                <a:path h="8073596" w="18714341">
                  <a:moveTo>
                    <a:pt x="0" y="0"/>
                  </a:moveTo>
                  <a:lnTo>
                    <a:pt x="18714341" y="0"/>
                  </a:lnTo>
                  <a:lnTo>
                    <a:pt x="18714341" y="8073596"/>
                  </a:lnTo>
                  <a:lnTo>
                    <a:pt x="0" y="807359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85725"/>
              <a:ext cx="18714341" cy="8159321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 marL="877422" indent="-292474" lvl="2">
                <a:lnSpc>
                  <a:spcPts val="5372"/>
                </a:lnSpc>
                <a:buFont typeface="Arial"/>
                <a:buChar char="⚬"/>
              </a:pPr>
              <a:r>
                <a:rPr lang="en-US" sz="3837">
                  <a:solidFill>
                    <a:srgbClr val="000000"/>
                  </a:solidFill>
                  <a:latin typeface="210 미쓰리"/>
                  <a:ea typeface="210 미쓰리"/>
                  <a:cs typeface="210 미쓰리"/>
                  <a:sym typeface="210 미쓰리"/>
                </a:rPr>
                <a:t>Визначні особливості соціальної взаємодії дітей в інклюзивному класі.</a:t>
              </a:r>
            </a:p>
            <a:p>
              <a:pPr algn="l" marL="877422" indent="-292474" lvl="2">
                <a:lnSpc>
                  <a:spcPts val="5372"/>
                </a:lnSpc>
                <a:buFont typeface="Arial"/>
                <a:buChar char="⚬"/>
              </a:pPr>
              <a:r>
                <a:rPr lang="en-US" sz="3837">
                  <a:solidFill>
                    <a:srgbClr val="000000"/>
                  </a:solidFill>
                  <a:latin typeface="210 미쓰리"/>
                  <a:ea typeface="210 미쓰리"/>
                  <a:cs typeface="210 미쓰리"/>
                  <a:sym typeface="210 미쓰리"/>
                </a:rPr>
                <a:t>Розглянути роль асистента вчителя у формуванні позитивного мікроклімату.</a:t>
              </a:r>
            </a:p>
            <a:p>
              <a:pPr algn="l" marL="877422" indent="-292474" lvl="2">
                <a:lnSpc>
                  <a:spcPts val="5372"/>
                </a:lnSpc>
                <a:buFont typeface="Arial"/>
                <a:buChar char="⚬"/>
              </a:pPr>
              <a:r>
                <a:rPr lang="en-US" sz="3837">
                  <a:solidFill>
                    <a:srgbClr val="000000"/>
                  </a:solidFill>
                  <a:latin typeface="210 미쓰리"/>
                  <a:ea typeface="210 미쓰리"/>
                  <a:cs typeface="210 미쓰리"/>
                  <a:sym typeface="210 미쓰리"/>
                </a:rPr>
                <a:t>Запропонувати ефективні методи інтеграції дітей з ООП у спільноті однолітків.</a:t>
              </a:r>
            </a:p>
            <a:p>
              <a:pPr algn="l" marL="877422" indent="-292474" lvl="2">
                <a:lnSpc>
                  <a:spcPts val="5372"/>
                </a:lnSpc>
                <a:buFont typeface="Arial"/>
                <a:buChar char="⚬"/>
              </a:pPr>
              <a:r>
                <a:rPr lang="en-US" sz="3837">
                  <a:solidFill>
                    <a:srgbClr val="000000"/>
                  </a:solidFill>
                  <a:latin typeface="210 미쓰리"/>
                  <a:ea typeface="210 미쓰리"/>
                  <a:cs typeface="210 미쓰리"/>
                  <a:sym typeface="210 미쓰리"/>
                </a:rPr>
                <a:t>Розробити практичні вправи та методи для розвитку толерантності та емпатії серед учнів.</a:t>
              </a:r>
            </a:p>
            <a:p>
              <a:pPr algn="l" marL="877422" indent="-292474" lvl="2">
                <a:lnSpc>
                  <a:spcPts val="5372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true" rot="-5400000">
            <a:off x="129567" y="-129567"/>
            <a:ext cx="1939999" cy="2199132"/>
          </a:xfrm>
          <a:custGeom>
            <a:avLst/>
            <a:gdLst/>
            <a:ahLst/>
            <a:cxnLst/>
            <a:rect r="r" b="b" t="t" l="l"/>
            <a:pathLst>
              <a:path h="2199132" w="1939999">
                <a:moveTo>
                  <a:pt x="0" y="2199132"/>
                </a:moveTo>
                <a:lnTo>
                  <a:pt x="1939999" y="2199132"/>
                </a:lnTo>
                <a:lnTo>
                  <a:pt x="1939999" y="0"/>
                </a:lnTo>
                <a:lnTo>
                  <a:pt x="0" y="0"/>
                </a:lnTo>
                <a:lnTo>
                  <a:pt x="0" y="2199132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53" t="0" r="-53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4582272" y="6948901"/>
            <a:ext cx="2921113" cy="2884599"/>
          </a:xfrm>
          <a:custGeom>
            <a:avLst/>
            <a:gdLst/>
            <a:ahLst/>
            <a:cxnLst/>
            <a:rect r="r" b="b" t="t" l="l"/>
            <a:pathLst>
              <a:path h="2884599" w="2921113">
                <a:moveTo>
                  <a:pt x="0" y="0"/>
                </a:moveTo>
                <a:lnTo>
                  <a:pt x="2921113" y="0"/>
                </a:lnTo>
                <a:lnTo>
                  <a:pt x="2921113" y="2884599"/>
                </a:lnTo>
                <a:lnTo>
                  <a:pt x="0" y="288459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26" t="0" r="-26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3466867" y="1397089"/>
            <a:ext cx="11354266" cy="1382268"/>
            <a:chOff x="0" y="0"/>
            <a:chExt cx="15139021" cy="1843024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5139022" cy="1843024"/>
            </a:xfrm>
            <a:custGeom>
              <a:avLst/>
              <a:gdLst/>
              <a:ahLst/>
              <a:cxnLst/>
              <a:rect r="r" b="b" t="t" l="l"/>
              <a:pathLst>
                <a:path h="1843024" w="15139022">
                  <a:moveTo>
                    <a:pt x="0" y="0"/>
                  </a:moveTo>
                  <a:lnTo>
                    <a:pt x="15139022" y="0"/>
                  </a:lnTo>
                  <a:lnTo>
                    <a:pt x="15139022" y="1843024"/>
                  </a:lnTo>
                  <a:lnTo>
                    <a:pt x="0" y="184302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76200"/>
              <a:ext cx="15139021" cy="1766824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8736"/>
                </a:lnSpc>
              </a:pPr>
              <a:r>
                <a:rPr lang="en-US" sz="9600">
                  <a:solidFill>
                    <a:srgbClr val="4A597C"/>
                  </a:solidFill>
                  <a:latin typeface="Funtastic"/>
                  <a:ea typeface="Funtastic"/>
                  <a:cs typeface="Funtastic"/>
                  <a:sym typeface="Funtastic"/>
                </a:rPr>
                <a:t>Завдання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61111" r="0" b="-61111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601836" y="4512559"/>
            <a:ext cx="4217452" cy="5558421"/>
            <a:chOff x="0" y="0"/>
            <a:chExt cx="5623269" cy="741122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623306" cy="7411212"/>
            </a:xfrm>
            <a:custGeom>
              <a:avLst/>
              <a:gdLst/>
              <a:ahLst/>
              <a:cxnLst/>
              <a:rect r="r" b="b" t="t" l="l"/>
              <a:pathLst>
                <a:path h="7411212" w="5623306">
                  <a:moveTo>
                    <a:pt x="0" y="0"/>
                  </a:moveTo>
                  <a:lnTo>
                    <a:pt x="5623306" y="0"/>
                  </a:lnTo>
                  <a:lnTo>
                    <a:pt x="5623306" y="7411212"/>
                  </a:lnTo>
                  <a:lnTo>
                    <a:pt x="0" y="7411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7" t="0" r="-6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028700" y="544786"/>
            <a:ext cx="15386510" cy="1579065"/>
            <a:chOff x="0" y="0"/>
            <a:chExt cx="20515347" cy="210542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0515346" cy="2105420"/>
            </a:xfrm>
            <a:custGeom>
              <a:avLst/>
              <a:gdLst/>
              <a:ahLst/>
              <a:cxnLst/>
              <a:rect r="r" b="b" t="t" l="l"/>
              <a:pathLst>
                <a:path h="2105420" w="20515346">
                  <a:moveTo>
                    <a:pt x="0" y="0"/>
                  </a:moveTo>
                  <a:lnTo>
                    <a:pt x="20515346" y="0"/>
                  </a:lnTo>
                  <a:lnTo>
                    <a:pt x="20515346" y="2105420"/>
                  </a:lnTo>
                  <a:lnTo>
                    <a:pt x="0" y="210542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57150"/>
              <a:ext cx="20515347" cy="204827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5596"/>
                </a:lnSpc>
              </a:pPr>
              <a:r>
                <a:rPr lang="en-US" sz="6150">
                  <a:solidFill>
                    <a:srgbClr val="4A597C"/>
                  </a:solidFill>
                  <a:latin typeface="Funtastic"/>
                  <a:ea typeface="Funtastic"/>
                  <a:cs typeface="Funtastic"/>
                  <a:sym typeface="Funtastic"/>
                </a:rPr>
                <a:t>Роль асистента вчителя у формуванні дружньої атмосфери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5394477" y="4465835"/>
            <a:ext cx="12498774" cy="5605145"/>
            <a:chOff x="0" y="0"/>
            <a:chExt cx="16665032" cy="747352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6665032" cy="7473527"/>
            </a:xfrm>
            <a:custGeom>
              <a:avLst/>
              <a:gdLst/>
              <a:ahLst/>
              <a:cxnLst/>
              <a:rect r="r" b="b" t="t" l="l"/>
              <a:pathLst>
                <a:path h="7473527" w="16665032">
                  <a:moveTo>
                    <a:pt x="0" y="0"/>
                  </a:moveTo>
                  <a:lnTo>
                    <a:pt x="16665032" y="0"/>
                  </a:lnTo>
                  <a:lnTo>
                    <a:pt x="16665032" y="7473527"/>
                  </a:lnTo>
                  <a:lnTo>
                    <a:pt x="0" y="747352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66675"/>
              <a:ext cx="16665032" cy="754020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 marL="731521" indent="-243840" lvl="2">
                <a:lnSpc>
                  <a:spcPts val="4480"/>
                </a:lnSpc>
                <a:buFont typeface="Arial"/>
                <a:buChar char="⚬"/>
              </a:pPr>
              <a:r>
                <a:rPr lang="en-US" sz="3200">
                  <a:solidFill>
                    <a:srgbClr val="000000"/>
                  </a:solidFill>
                  <a:latin typeface="210 미쓰리"/>
                  <a:ea typeface="210 미쓰리"/>
                  <a:cs typeface="210 미쓰리"/>
                  <a:sym typeface="210 미쓰리"/>
                </a:rPr>
                <a:t>Підтримувати соціалізацію дитини, допомагати їй адаптуватися в класному колективі.</a:t>
              </a:r>
            </a:p>
            <a:p>
              <a:pPr algn="ctr" marL="731521" indent="-243840" lvl="2">
                <a:lnSpc>
                  <a:spcPts val="4480"/>
                </a:lnSpc>
                <a:buFont typeface="Arial"/>
                <a:buChar char="⚬"/>
              </a:pPr>
              <a:r>
                <a:rPr lang="en-US" sz="3200">
                  <a:solidFill>
                    <a:srgbClr val="000000"/>
                  </a:solidFill>
                  <a:latin typeface="210 미쓰리"/>
                  <a:ea typeface="210 미쓰리"/>
                  <a:cs typeface="210 미쓰리"/>
                  <a:sym typeface="210 미쓰리"/>
                </a:rPr>
                <a:t>Провести бесіду з учнями щодо толерантності та поваги до різноманітності.</a:t>
              </a:r>
            </a:p>
            <a:p>
              <a:pPr algn="ctr" marL="731521" indent="-243840" lvl="2">
                <a:lnSpc>
                  <a:spcPts val="4480"/>
                </a:lnSpc>
                <a:buFont typeface="Arial"/>
                <a:buChar char="⚬"/>
              </a:pPr>
              <a:r>
                <a:rPr lang="en-US" sz="3200">
                  <a:solidFill>
                    <a:srgbClr val="000000"/>
                  </a:solidFill>
                  <a:latin typeface="210 미쓰리"/>
                  <a:ea typeface="210 미쓰리"/>
                  <a:cs typeface="210 미쓰리"/>
                  <a:sym typeface="210 미쓰리"/>
                </a:rPr>
                <a:t>Організовувати спільні ігри та активності, що сприяють командній взаємодії.</a:t>
              </a:r>
            </a:p>
            <a:p>
              <a:pPr algn="ctr" marL="731521" indent="-243840" lvl="2">
                <a:lnSpc>
                  <a:spcPts val="4480"/>
                </a:lnSpc>
                <a:buFont typeface="Arial"/>
                <a:buChar char="⚬"/>
              </a:pPr>
              <a:r>
                <a:rPr lang="en-US" sz="3200">
                  <a:solidFill>
                    <a:srgbClr val="000000"/>
                  </a:solidFill>
                  <a:latin typeface="210 미쓰리"/>
                  <a:ea typeface="210 미쓰리"/>
                  <a:cs typeface="210 미쓰리"/>
                  <a:sym typeface="210 미쓰리"/>
                </a:rPr>
                <a:t>Підтримувати емоційний стан дитини з ООП та допомагати іншим учням краще розуміти її особливості.</a:t>
              </a:r>
            </a:p>
            <a:p>
              <a:pPr algn="ctr" marL="731521" indent="-243840" lvl="2">
                <a:lnSpc>
                  <a:spcPts val="4480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382663" y="2560170"/>
            <a:ext cx="16510588" cy="1643541"/>
            <a:chOff x="0" y="0"/>
            <a:chExt cx="22014117" cy="2191388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2014117" cy="2191388"/>
            </a:xfrm>
            <a:custGeom>
              <a:avLst/>
              <a:gdLst/>
              <a:ahLst/>
              <a:cxnLst/>
              <a:rect r="r" b="b" t="t" l="l"/>
              <a:pathLst>
                <a:path h="2191388" w="22014117">
                  <a:moveTo>
                    <a:pt x="0" y="0"/>
                  </a:moveTo>
                  <a:lnTo>
                    <a:pt x="22014117" y="0"/>
                  </a:lnTo>
                  <a:lnTo>
                    <a:pt x="22014117" y="2191388"/>
                  </a:lnTo>
                  <a:lnTo>
                    <a:pt x="0" y="219138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180975"/>
              <a:ext cx="22014117" cy="237236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6208"/>
                </a:lnSpc>
              </a:pPr>
              <a:r>
                <a:rPr lang="en-US" sz="4434">
                  <a:solidFill>
                    <a:srgbClr val="000000"/>
                  </a:solidFill>
                  <a:latin typeface="Funtastic"/>
                  <a:ea typeface="Funtastic"/>
                  <a:cs typeface="Funtastic"/>
                  <a:sym typeface="Funtastic"/>
                </a:rPr>
                <a:t>Асистент вчителя – це не лише помічник педагога, а й ключова фігура у підтримці дитини з ООП. Його завдання: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61111" r="0" b="-61111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true" rot="0">
            <a:off x="0" y="5047708"/>
            <a:ext cx="5062001" cy="5143500"/>
          </a:xfrm>
          <a:custGeom>
            <a:avLst/>
            <a:gdLst/>
            <a:ahLst/>
            <a:cxnLst/>
            <a:rect r="r" b="b" t="t" l="l"/>
            <a:pathLst>
              <a:path h="5143500" w="5062001">
                <a:moveTo>
                  <a:pt x="0" y="5143500"/>
                </a:moveTo>
                <a:lnTo>
                  <a:pt x="5062001" y="5143500"/>
                </a:lnTo>
                <a:lnTo>
                  <a:pt x="5062001" y="0"/>
                </a:lnTo>
                <a:lnTo>
                  <a:pt x="0" y="0"/>
                </a:lnTo>
                <a:lnTo>
                  <a:pt x="0" y="514350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46" t="0" r="-146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13434447" y="0"/>
            <a:ext cx="4853553" cy="4704213"/>
          </a:xfrm>
          <a:custGeom>
            <a:avLst/>
            <a:gdLst/>
            <a:ahLst/>
            <a:cxnLst/>
            <a:rect r="r" b="b" t="t" l="l"/>
            <a:pathLst>
              <a:path h="4704213" w="4853553">
                <a:moveTo>
                  <a:pt x="4853553" y="0"/>
                </a:moveTo>
                <a:lnTo>
                  <a:pt x="0" y="0"/>
                </a:lnTo>
                <a:lnTo>
                  <a:pt x="0" y="4704213"/>
                </a:lnTo>
                <a:lnTo>
                  <a:pt x="4853553" y="4704213"/>
                </a:lnTo>
                <a:lnTo>
                  <a:pt x="4853553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-70" r="0" b="-7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2531000" y="1639940"/>
            <a:ext cx="12869279" cy="6576660"/>
            <a:chOff x="0" y="0"/>
            <a:chExt cx="17159039" cy="876888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7159039" cy="8768880"/>
            </a:xfrm>
            <a:custGeom>
              <a:avLst/>
              <a:gdLst/>
              <a:ahLst/>
              <a:cxnLst/>
              <a:rect r="r" b="b" t="t" l="l"/>
              <a:pathLst>
                <a:path h="8768880" w="17159039">
                  <a:moveTo>
                    <a:pt x="0" y="0"/>
                  </a:moveTo>
                  <a:lnTo>
                    <a:pt x="17159039" y="0"/>
                  </a:lnTo>
                  <a:lnTo>
                    <a:pt x="17159039" y="8768880"/>
                  </a:lnTo>
                  <a:lnTo>
                    <a:pt x="0" y="876888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85725"/>
              <a:ext cx="17159039" cy="868315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9901"/>
                </a:lnSpc>
              </a:pPr>
              <a:r>
                <a:rPr lang="en-US" sz="10880">
                  <a:solidFill>
                    <a:srgbClr val="4A597C"/>
                  </a:solidFill>
                  <a:latin typeface="Funtastic"/>
                  <a:ea typeface="Funtastic"/>
                  <a:cs typeface="Funtastic"/>
                  <a:sym typeface="Funtastic"/>
                </a:rPr>
                <a:t>Шляхи формування позитивної атмосфери між однолітками в інклюзивному класі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61111" r="0" b="-61111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true" flipV="false" rot="0">
            <a:off x="13434447" y="0"/>
            <a:ext cx="4853553" cy="4704213"/>
          </a:xfrm>
          <a:custGeom>
            <a:avLst/>
            <a:gdLst/>
            <a:ahLst/>
            <a:cxnLst/>
            <a:rect r="r" b="b" t="t" l="l"/>
            <a:pathLst>
              <a:path h="4704213" w="4853553">
                <a:moveTo>
                  <a:pt x="4853553" y="0"/>
                </a:moveTo>
                <a:lnTo>
                  <a:pt x="0" y="0"/>
                </a:lnTo>
                <a:lnTo>
                  <a:pt x="0" y="4704213"/>
                </a:lnTo>
                <a:lnTo>
                  <a:pt x="4853553" y="4704213"/>
                </a:lnTo>
                <a:lnTo>
                  <a:pt x="4853553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70" r="0" b="-7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628449" y="5674987"/>
            <a:ext cx="8599826" cy="4407411"/>
            <a:chOff x="0" y="0"/>
            <a:chExt cx="11466435" cy="587654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1466449" cy="5876544"/>
            </a:xfrm>
            <a:custGeom>
              <a:avLst/>
              <a:gdLst/>
              <a:ahLst/>
              <a:cxnLst/>
              <a:rect r="r" b="b" t="t" l="l"/>
              <a:pathLst>
                <a:path h="5876544" w="11466449">
                  <a:moveTo>
                    <a:pt x="0" y="0"/>
                  </a:moveTo>
                  <a:lnTo>
                    <a:pt x="11466449" y="0"/>
                  </a:lnTo>
                  <a:lnTo>
                    <a:pt x="11466449" y="5876544"/>
                  </a:lnTo>
                  <a:lnTo>
                    <a:pt x="0" y="5876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81" r="0" b="-81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628449" y="387156"/>
            <a:ext cx="9317155" cy="1321188"/>
            <a:chOff x="0" y="0"/>
            <a:chExt cx="12422873" cy="176158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2422874" cy="1761584"/>
            </a:xfrm>
            <a:custGeom>
              <a:avLst/>
              <a:gdLst/>
              <a:ahLst/>
              <a:cxnLst/>
              <a:rect r="r" b="b" t="t" l="l"/>
              <a:pathLst>
                <a:path h="1761584" w="12422874">
                  <a:moveTo>
                    <a:pt x="0" y="0"/>
                  </a:moveTo>
                  <a:lnTo>
                    <a:pt x="12422874" y="0"/>
                  </a:lnTo>
                  <a:lnTo>
                    <a:pt x="12422874" y="1761584"/>
                  </a:lnTo>
                  <a:lnTo>
                    <a:pt x="0" y="176158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38100"/>
              <a:ext cx="12422873" cy="1723484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4631"/>
                </a:lnSpc>
              </a:pPr>
              <a:r>
                <a:rPr lang="en-US" sz="5089">
                  <a:solidFill>
                    <a:srgbClr val="60B7FE"/>
                  </a:solidFill>
                  <a:latin typeface="Funtastic"/>
                  <a:ea typeface="Funtastic"/>
                  <a:cs typeface="Funtastic"/>
                  <a:sym typeface="Funtastic"/>
                </a:rPr>
                <a:t>Формування толерантності та емпатії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2531000" y="1489269"/>
            <a:ext cx="9220454" cy="2017713"/>
            <a:chOff x="0" y="0"/>
            <a:chExt cx="12293939" cy="2690284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2293939" cy="2690284"/>
            </a:xfrm>
            <a:custGeom>
              <a:avLst/>
              <a:gdLst/>
              <a:ahLst/>
              <a:cxnLst/>
              <a:rect r="r" b="b" t="t" l="l"/>
              <a:pathLst>
                <a:path h="2690284" w="12293939">
                  <a:moveTo>
                    <a:pt x="0" y="0"/>
                  </a:moveTo>
                  <a:lnTo>
                    <a:pt x="12293939" y="0"/>
                  </a:lnTo>
                  <a:lnTo>
                    <a:pt x="12293939" y="2690284"/>
                  </a:lnTo>
                  <a:lnTo>
                    <a:pt x="0" y="269028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219075"/>
              <a:ext cx="12293939" cy="2909359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7635"/>
                </a:lnSpc>
              </a:pPr>
              <a:r>
                <a:rPr lang="en-US" sz="5453">
                  <a:solidFill>
                    <a:srgbClr val="4A597C"/>
                  </a:solidFill>
                  <a:latin typeface="Funtastic"/>
                  <a:ea typeface="Funtastic"/>
                  <a:cs typeface="Funtastic"/>
                  <a:sym typeface="Funtastic"/>
                </a:rPr>
                <a:t>Групові та командні форми роботи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7915522" y="3112936"/>
            <a:ext cx="8606365" cy="1878872"/>
            <a:chOff x="0" y="0"/>
            <a:chExt cx="11475153" cy="2505163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1475153" cy="2505163"/>
            </a:xfrm>
            <a:custGeom>
              <a:avLst/>
              <a:gdLst/>
              <a:ahLst/>
              <a:cxnLst/>
              <a:rect r="r" b="b" t="t" l="l"/>
              <a:pathLst>
                <a:path h="2505163" w="11475153">
                  <a:moveTo>
                    <a:pt x="0" y="0"/>
                  </a:moveTo>
                  <a:lnTo>
                    <a:pt x="11475153" y="0"/>
                  </a:lnTo>
                  <a:lnTo>
                    <a:pt x="11475153" y="2505163"/>
                  </a:lnTo>
                  <a:lnTo>
                    <a:pt x="0" y="250516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200025"/>
              <a:ext cx="11475153" cy="270518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7125"/>
                </a:lnSpc>
              </a:pPr>
              <a:r>
                <a:rPr lang="en-US" sz="5089">
                  <a:solidFill>
                    <a:srgbClr val="19CFBA"/>
                  </a:solidFill>
                  <a:latin typeface="Funtastic"/>
                  <a:ea typeface="Funtastic"/>
                  <a:cs typeface="Funtastic"/>
                  <a:sym typeface="Funtastic"/>
                </a:rPr>
                <a:t>Розвиток комунікативних навичок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0177795" y="5181222"/>
            <a:ext cx="7081505" cy="2287208"/>
            <a:chOff x="0" y="0"/>
            <a:chExt cx="9442007" cy="3049611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9442007" cy="3049611"/>
            </a:xfrm>
            <a:custGeom>
              <a:avLst/>
              <a:gdLst/>
              <a:ahLst/>
              <a:cxnLst/>
              <a:rect r="r" b="b" t="t" l="l"/>
              <a:pathLst>
                <a:path h="3049611" w="9442007">
                  <a:moveTo>
                    <a:pt x="0" y="0"/>
                  </a:moveTo>
                  <a:lnTo>
                    <a:pt x="9442007" y="0"/>
                  </a:lnTo>
                  <a:lnTo>
                    <a:pt x="9442007" y="3049611"/>
                  </a:lnTo>
                  <a:lnTo>
                    <a:pt x="0" y="304961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161925"/>
              <a:ext cx="9442007" cy="3211536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5862"/>
                </a:lnSpc>
              </a:pPr>
              <a:r>
                <a:rPr lang="en-US" sz="4188">
                  <a:solidFill>
                    <a:srgbClr val="FF3131"/>
                  </a:solidFill>
                  <a:latin typeface="Funtastic"/>
                  <a:ea typeface="Funtastic"/>
                  <a:cs typeface="Funtastic"/>
                  <a:sym typeface="Funtastic"/>
                </a:rPr>
                <a:t>Створення дружньої атмосфери через позакласні заходи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0177795" y="7935154"/>
            <a:ext cx="7294862" cy="858637"/>
            <a:chOff x="0" y="0"/>
            <a:chExt cx="9726483" cy="1144849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9726483" cy="1144849"/>
            </a:xfrm>
            <a:custGeom>
              <a:avLst/>
              <a:gdLst/>
              <a:ahLst/>
              <a:cxnLst/>
              <a:rect r="r" b="b" t="t" l="l"/>
              <a:pathLst>
                <a:path h="1144849" w="9726483">
                  <a:moveTo>
                    <a:pt x="0" y="0"/>
                  </a:moveTo>
                  <a:lnTo>
                    <a:pt x="9726483" y="0"/>
                  </a:lnTo>
                  <a:lnTo>
                    <a:pt x="9726483" y="1144849"/>
                  </a:lnTo>
                  <a:lnTo>
                    <a:pt x="0" y="114484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171450"/>
              <a:ext cx="9726483" cy="1316299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6320"/>
                </a:lnSpc>
              </a:pPr>
              <a:r>
                <a:rPr lang="en-US" sz="4514">
                  <a:solidFill>
                    <a:srgbClr val="000000"/>
                  </a:solidFill>
                  <a:latin typeface="Funtastic"/>
                  <a:ea typeface="Funtastic"/>
                  <a:cs typeface="Funtastic"/>
                  <a:sym typeface="Funtastic"/>
                </a:rPr>
                <a:t>Підтримка з боку дорослих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61111" r="0" b="-61111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true" flipV="false" rot="0">
            <a:off x="13434447" y="0"/>
            <a:ext cx="4853553" cy="4704213"/>
          </a:xfrm>
          <a:custGeom>
            <a:avLst/>
            <a:gdLst/>
            <a:ahLst/>
            <a:cxnLst/>
            <a:rect r="r" b="b" t="t" l="l"/>
            <a:pathLst>
              <a:path h="4704213" w="4853553">
                <a:moveTo>
                  <a:pt x="4853553" y="0"/>
                </a:moveTo>
                <a:lnTo>
                  <a:pt x="0" y="0"/>
                </a:lnTo>
                <a:lnTo>
                  <a:pt x="0" y="4704213"/>
                </a:lnTo>
                <a:lnTo>
                  <a:pt x="4853553" y="4704213"/>
                </a:lnTo>
                <a:lnTo>
                  <a:pt x="4853553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70" r="0" b="-7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028700" y="2612562"/>
            <a:ext cx="14495688" cy="7291070"/>
            <a:chOff x="0" y="0"/>
            <a:chExt cx="19327584" cy="972142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9327585" cy="9721427"/>
            </a:xfrm>
            <a:custGeom>
              <a:avLst/>
              <a:gdLst/>
              <a:ahLst/>
              <a:cxnLst/>
              <a:rect r="r" b="b" t="t" l="l"/>
              <a:pathLst>
                <a:path h="9721427" w="19327585">
                  <a:moveTo>
                    <a:pt x="0" y="0"/>
                  </a:moveTo>
                  <a:lnTo>
                    <a:pt x="19327585" y="0"/>
                  </a:lnTo>
                  <a:lnTo>
                    <a:pt x="19327585" y="9721427"/>
                  </a:lnTo>
                  <a:lnTo>
                    <a:pt x="0" y="972142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66675"/>
              <a:ext cx="19327584" cy="978810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4480"/>
                </a:lnSpc>
              </a:pPr>
              <a:r>
                <a:rPr lang="en-US" sz="3200">
                  <a:solidFill>
                    <a:srgbClr val="000000"/>
                  </a:solidFill>
                  <a:latin typeface="210 미쓰리"/>
                  <a:ea typeface="210 미쓰리"/>
                  <a:cs typeface="210 미쓰리"/>
                  <a:sym typeface="210 미쓰리"/>
                </a:rPr>
                <a:t>Робота в команді дозволяє дітям навчитися співпраці та розвивати соціальні навички.</a:t>
              </a:r>
            </a:p>
            <a:p>
              <a:pPr algn="ctr">
                <a:lnSpc>
                  <a:spcPts val="4480"/>
                </a:lnSpc>
              </a:pPr>
              <a:r>
                <a:rPr lang="en-US" sz="3200">
                  <a:solidFill>
                    <a:srgbClr val="000000"/>
                  </a:solidFill>
                  <a:latin typeface="210 미쓰리"/>
                  <a:ea typeface="210 미쓰리"/>
                  <a:cs typeface="210 미쓰리"/>
                  <a:sym typeface="210 미쓰리"/>
                </a:rPr>
                <a:t>Методи:</a:t>
              </a:r>
            </a:p>
            <a:p>
              <a:pPr algn="ctr" marL="731521" indent="-243840" lvl="2">
                <a:lnSpc>
                  <a:spcPts val="4480"/>
                </a:lnSpc>
                <a:buAutoNum type="arabicPeriod" startAt="1"/>
              </a:pPr>
              <a:r>
                <a:rPr lang="en-US" sz="3200">
                  <a:solidFill>
                    <a:srgbClr val="000000"/>
                  </a:solidFill>
                  <a:latin typeface="210 미쓰리"/>
                  <a:ea typeface="210 미쓰리"/>
                  <a:cs typeface="210 미쓰리"/>
                  <a:sym typeface="210 미쓰리"/>
                </a:rPr>
                <a:t>Спільні творчі проекти – створення малюнків, колажів або плакатів на тему дружби та взаємоповаги.</a:t>
              </a:r>
            </a:p>
            <a:p>
              <a:pPr algn="ctr" marL="731521" indent="-243840" lvl="2">
                <a:lnSpc>
                  <a:spcPts val="4480"/>
                </a:lnSpc>
                <a:buAutoNum type="arabicPeriod" startAt="1"/>
              </a:pPr>
              <a:r>
                <a:rPr lang="en-US" sz="3200">
                  <a:solidFill>
                    <a:srgbClr val="000000"/>
                  </a:solidFill>
                  <a:latin typeface="210 미쓰리"/>
                  <a:ea typeface="210 미쓰리"/>
                  <a:cs typeface="210 미쓰리"/>
                  <a:sym typeface="210 미쓰리"/>
                </a:rPr>
                <a:t>Парна робота – коли дитина з ООП працює в пари з однолітком, це полегшення соціальної адаптації.</a:t>
              </a:r>
            </a:p>
            <a:p>
              <a:pPr algn="ctr" marL="731521" indent="-243840" lvl="2">
                <a:lnSpc>
                  <a:spcPts val="4480"/>
                </a:lnSpc>
                <a:buAutoNum type="arabicPeriod" startAt="1"/>
              </a:pPr>
              <a:r>
                <a:rPr lang="en-US" sz="3200">
                  <a:solidFill>
                    <a:srgbClr val="000000"/>
                  </a:solidFill>
                  <a:latin typeface="210 미쓰리"/>
                  <a:ea typeface="210 미쓰리"/>
                  <a:cs typeface="210 미쓰리"/>
                  <a:sym typeface="210 미쓰리"/>
                </a:rPr>
                <a:t>Метод "кожен навчає кожного" – учні пояснюють матеріал одному, що формує взаєморозуміння.</a:t>
              </a:r>
            </a:p>
            <a:p>
              <a:pPr algn="ctr" marL="731521" indent="-243840" lvl="2">
                <a:lnSpc>
                  <a:spcPts val="4480"/>
                </a:lnSpc>
              </a:pPr>
              <a:r>
                <a:rPr lang="en-US" sz="3200">
                  <a:solidFill>
                    <a:srgbClr val="000000"/>
                  </a:solidFill>
                  <a:latin typeface="210 미쓰리"/>
                  <a:ea typeface="210 미쓰리"/>
                  <a:cs typeface="210 미쓰리"/>
                  <a:sym typeface="210 미쓰리"/>
                </a:rPr>
                <a:t>Приклад: Урок, де учні разом створюють "Дерево добрих справ", на листках якого пишуть добрі вчинки, які вони можуть зробити для інших.</a:t>
              </a:r>
            </a:p>
            <a:p>
              <a:pPr algn="ctr" marL="731521" indent="-243840" lvl="2">
                <a:lnSpc>
                  <a:spcPts val="448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5348145" y="8101035"/>
            <a:ext cx="2456691" cy="1802597"/>
            <a:chOff x="0" y="0"/>
            <a:chExt cx="3275588" cy="240346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275584" cy="2403475"/>
            </a:xfrm>
            <a:custGeom>
              <a:avLst/>
              <a:gdLst/>
              <a:ahLst/>
              <a:cxnLst/>
              <a:rect r="r" b="b" t="t" l="l"/>
              <a:pathLst>
                <a:path h="2403475" w="3275584">
                  <a:moveTo>
                    <a:pt x="0" y="0"/>
                  </a:moveTo>
                  <a:lnTo>
                    <a:pt x="3275584" y="0"/>
                  </a:lnTo>
                  <a:lnTo>
                    <a:pt x="3275584" y="2403475"/>
                  </a:lnTo>
                  <a:lnTo>
                    <a:pt x="0" y="24034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33" t="0" r="-33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028700" y="493131"/>
            <a:ext cx="12230616" cy="1929921"/>
            <a:chOff x="0" y="0"/>
            <a:chExt cx="16307488" cy="257322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6307488" cy="2573228"/>
            </a:xfrm>
            <a:custGeom>
              <a:avLst/>
              <a:gdLst/>
              <a:ahLst/>
              <a:cxnLst/>
              <a:rect r="r" b="b" t="t" l="l"/>
              <a:pathLst>
                <a:path h="2573228" w="16307488">
                  <a:moveTo>
                    <a:pt x="0" y="0"/>
                  </a:moveTo>
                  <a:lnTo>
                    <a:pt x="16307488" y="0"/>
                  </a:lnTo>
                  <a:lnTo>
                    <a:pt x="16307488" y="2573228"/>
                  </a:lnTo>
                  <a:lnTo>
                    <a:pt x="0" y="257322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57150"/>
              <a:ext cx="16307488" cy="251607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6771"/>
                </a:lnSpc>
              </a:pPr>
              <a:r>
                <a:rPr lang="en-US" sz="7441">
                  <a:solidFill>
                    <a:srgbClr val="4A597C"/>
                  </a:solidFill>
                  <a:latin typeface="Funtastic"/>
                  <a:ea typeface="Funtastic"/>
                  <a:cs typeface="Funtastic"/>
                  <a:sym typeface="Funtastic"/>
                </a:rPr>
                <a:t> Групові та командні форми роботи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61111" r="0" b="-61111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true" flipV="false" rot="0">
            <a:off x="15135483" y="0"/>
            <a:ext cx="3152517" cy="3055516"/>
          </a:xfrm>
          <a:custGeom>
            <a:avLst/>
            <a:gdLst/>
            <a:ahLst/>
            <a:cxnLst/>
            <a:rect r="r" b="b" t="t" l="l"/>
            <a:pathLst>
              <a:path h="3055516" w="3152517">
                <a:moveTo>
                  <a:pt x="3152517" y="0"/>
                </a:moveTo>
                <a:lnTo>
                  <a:pt x="0" y="0"/>
                </a:lnTo>
                <a:lnTo>
                  <a:pt x="0" y="3055516"/>
                </a:lnTo>
                <a:lnTo>
                  <a:pt x="3152517" y="3055516"/>
                </a:lnTo>
                <a:lnTo>
                  <a:pt x="3152517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184" r="0" b="-184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442218" y="2732606"/>
            <a:ext cx="15126091" cy="7077985"/>
            <a:chOff x="0" y="0"/>
            <a:chExt cx="20168121" cy="943731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0168121" cy="9437313"/>
            </a:xfrm>
            <a:custGeom>
              <a:avLst/>
              <a:gdLst/>
              <a:ahLst/>
              <a:cxnLst/>
              <a:rect r="r" b="b" t="t" l="l"/>
              <a:pathLst>
                <a:path h="9437313" w="20168121">
                  <a:moveTo>
                    <a:pt x="0" y="0"/>
                  </a:moveTo>
                  <a:lnTo>
                    <a:pt x="20168121" y="0"/>
                  </a:lnTo>
                  <a:lnTo>
                    <a:pt x="20168121" y="9437313"/>
                  </a:lnTo>
                  <a:lnTo>
                    <a:pt x="0" y="943731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76200"/>
              <a:ext cx="20168121" cy="951351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4674"/>
                </a:lnSpc>
              </a:pPr>
              <a:r>
                <a:rPr lang="en-US" sz="3339">
                  <a:solidFill>
                    <a:srgbClr val="000000"/>
                  </a:solidFill>
                  <a:latin typeface="210 미쓰리"/>
                  <a:ea typeface="210 미쓰리"/>
                  <a:cs typeface="210 미쓰리"/>
                  <a:sym typeface="210 미쓰리"/>
                </a:rPr>
                <a:t>Толерантність – це здатність приймати інших такими, якими вони є, без упереджень та стереотипів. Формування толерантного ставлення учнів серед є ключовим у створенні дружньої атмосфери.</a:t>
              </a:r>
            </a:p>
            <a:p>
              <a:pPr algn="ctr">
                <a:lnSpc>
                  <a:spcPts val="4674"/>
                </a:lnSpc>
              </a:pPr>
              <a:r>
                <a:rPr lang="en-US" sz="3339">
                  <a:solidFill>
                    <a:srgbClr val="000000"/>
                  </a:solidFill>
                  <a:latin typeface="Kingred Youth"/>
                  <a:ea typeface="Kingred Youth"/>
                  <a:cs typeface="Kingred Youth"/>
                  <a:sym typeface="Kingred Youth"/>
                </a:rPr>
                <a:t>Методи:</a:t>
              </a:r>
            </a:p>
            <a:p>
              <a:pPr algn="ctr" marL="763313" indent="-254438" lvl="2">
                <a:lnSpc>
                  <a:spcPts val="4674"/>
                </a:lnSpc>
                <a:buAutoNum type="arabicPeriod" startAt="1"/>
              </a:pPr>
              <a:r>
                <a:rPr lang="en-US" sz="3339">
                  <a:solidFill>
                    <a:srgbClr val="000000"/>
                  </a:solidFill>
                  <a:latin typeface="210 미쓰리"/>
                  <a:ea typeface="210 미쓰리"/>
                  <a:cs typeface="210 미쓰리"/>
                  <a:sym typeface="210 미쓰리"/>
                </a:rPr>
                <a:t>Уроки доброти – особливі поняття, присвячені обговоренню різноманітності, поваги та підтримки.</a:t>
              </a:r>
            </a:p>
            <a:p>
              <a:pPr algn="ctr" marL="763313" indent="-254438" lvl="2">
                <a:lnSpc>
                  <a:spcPts val="4674"/>
                </a:lnSpc>
                <a:buAutoNum type="arabicPeriod" startAt="1"/>
              </a:pPr>
              <a:r>
                <a:rPr lang="en-US" sz="3339">
                  <a:solidFill>
                    <a:srgbClr val="000000"/>
                  </a:solidFill>
                  <a:latin typeface="210 미쓰리"/>
                  <a:ea typeface="210 미쓰리"/>
                  <a:cs typeface="210 미쓰리"/>
                  <a:sym typeface="210 미쓰리"/>
                </a:rPr>
                <a:t>Тренінги із взаєморозуміння – інтерактивні вправи, що допомагають дітям відчути емоції та пережити інших (наприклад, симуляція дня в ролі дитини з ООП).</a:t>
              </a:r>
            </a:p>
            <a:p>
              <a:pPr algn="ctr" marL="763313" indent="-254438" lvl="2">
                <a:lnSpc>
                  <a:spcPts val="4674"/>
                </a:lnSpc>
                <a:buAutoNum type="arabicPeriod" startAt="1"/>
              </a:pPr>
              <a:r>
                <a:rPr lang="en-US" sz="3339">
                  <a:solidFill>
                    <a:srgbClr val="000000"/>
                  </a:solidFill>
                  <a:latin typeface="210 미쓰리"/>
                  <a:ea typeface="210 미쓰리"/>
                  <a:cs typeface="210 미쓰리"/>
                  <a:sym typeface="210 미쓰리"/>
                </a:rPr>
                <a:t>Інтерактивні вправи – ігри, де діти навчаються слухати, підтримувати один і спільно вирішувати проблеми.</a:t>
              </a:r>
            </a:p>
            <a:p>
              <a:pPr algn="ctr" marL="763313" indent="-254438" lvl="2">
                <a:lnSpc>
                  <a:spcPts val="4674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5135483" y="7065081"/>
            <a:ext cx="2490926" cy="2436579"/>
          </a:xfrm>
          <a:custGeom>
            <a:avLst/>
            <a:gdLst/>
            <a:ahLst/>
            <a:cxnLst/>
            <a:rect r="r" b="b" t="t" l="l"/>
            <a:pathLst>
              <a:path h="2436579" w="2490926">
                <a:moveTo>
                  <a:pt x="0" y="0"/>
                </a:moveTo>
                <a:lnTo>
                  <a:pt x="2490926" y="0"/>
                </a:lnTo>
                <a:lnTo>
                  <a:pt x="2490926" y="2436579"/>
                </a:lnTo>
                <a:lnTo>
                  <a:pt x="0" y="243657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246" t="0" r="-246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4147999" y="193454"/>
            <a:ext cx="10435943" cy="2273869"/>
            <a:chOff x="0" y="0"/>
            <a:chExt cx="13914591" cy="3031825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3914591" cy="3031825"/>
            </a:xfrm>
            <a:custGeom>
              <a:avLst/>
              <a:gdLst/>
              <a:ahLst/>
              <a:cxnLst/>
              <a:rect r="r" b="b" t="t" l="l"/>
              <a:pathLst>
                <a:path h="3031825" w="13914591">
                  <a:moveTo>
                    <a:pt x="0" y="0"/>
                  </a:moveTo>
                  <a:lnTo>
                    <a:pt x="13914591" y="0"/>
                  </a:lnTo>
                  <a:lnTo>
                    <a:pt x="13914591" y="3031825"/>
                  </a:lnTo>
                  <a:lnTo>
                    <a:pt x="0" y="303182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238125"/>
              <a:ext cx="13914591" cy="32699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8641"/>
                </a:lnSpc>
              </a:pPr>
              <a:r>
                <a:rPr lang="en-US" sz="6171">
                  <a:solidFill>
                    <a:srgbClr val="4A597C"/>
                  </a:solidFill>
                  <a:latin typeface="Funtastic"/>
                  <a:ea typeface="Funtastic"/>
                  <a:cs typeface="Funtastic"/>
                  <a:sym typeface="Funtastic"/>
                </a:rPr>
                <a:t>Формування толерантності та емпатії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61111" r="0" b="-61111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true" rot="0">
            <a:off x="0" y="7904534"/>
            <a:ext cx="2250441" cy="2286673"/>
          </a:xfrm>
          <a:custGeom>
            <a:avLst/>
            <a:gdLst/>
            <a:ahLst/>
            <a:cxnLst/>
            <a:rect r="r" b="b" t="t" l="l"/>
            <a:pathLst>
              <a:path h="2286673" w="2250441">
                <a:moveTo>
                  <a:pt x="0" y="2286673"/>
                </a:moveTo>
                <a:lnTo>
                  <a:pt x="2250441" y="2286673"/>
                </a:lnTo>
                <a:lnTo>
                  <a:pt x="2250441" y="0"/>
                </a:lnTo>
                <a:lnTo>
                  <a:pt x="0" y="0"/>
                </a:lnTo>
                <a:lnTo>
                  <a:pt x="0" y="2286673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38" r="0" b="-38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16007675" y="0"/>
            <a:ext cx="2280325" cy="2210162"/>
          </a:xfrm>
          <a:custGeom>
            <a:avLst/>
            <a:gdLst/>
            <a:ahLst/>
            <a:cxnLst/>
            <a:rect r="r" b="b" t="t" l="l"/>
            <a:pathLst>
              <a:path h="2210162" w="2280325">
                <a:moveTo>
                  <a:pt x="2280325" y="0"/>
                </a:moveTo>
                <a:lnTo>
                  <a:pt x="0" y="0"/>
                </a:lnTo>
                <a:lnTo>
                  <a:pt x="0" y="2210162"/>
                </a:lnTo>
                <a:lnTo>
                  <a:pt x="2280325" y="2210162"/>
                </a:lnTo>
                <a:lnTo>
                  <a:pt x="228032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-82" r="0" b="-82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3203513" y="2985539"/>
            <a:ext cx="14630525" cy="6980326"/>
            <a:chOff x="0" y="0"/>
            <a:chExt cx="19507367" cy="930710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9507367" cy="9307102"/>
            </a:xfrm>
            <a:custGeom>
              <a:avLst/>
              <a:gdLst/>
              <a:ahLst/>
              <a:cxnLst/>
              <a:rect r="r" b="b" t="t" l="l"/>
              <a:pathLst>
                <a:path h="9307102" w="19507367">
                  <a:moveTo>
                    <a:pt x="0" y="0"/>
                  </a:moveTo>
                  <a:lnTo>
                    <a:pt x="19507367" y="0"/>
                  </a:lnTo>
                  <a:lnTo>
                    <a:pt x="19507367" y="9307102"/>
                  </a:lnTo>
                  <a:lnTo>
                    <a:pt x="0" y="930710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57150"/>
              <a:ext cx="19507367" cy="9364251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4296"/>
                </a:lnSpc>
              </a:pPr>
              <a:r>
                <a:rPr lang="en-US" sz="3069">
                  <a:solidFill>
                    <a:srgbClr val="000000"/>
                  </a:solidFill>
                  <a:latin typeface="210 미쓰리"/>
                  <a:ea typeface="210 미쓰리"/>
                  <a:cs typeface="210 미쓰리"/>
                  <a:sym typeface="210 미쓰리"/>
                </a:rPr>
                <a:t>Взаємодія між дітьми є фактором у створенні позитивної атмосфери в класі.</a:t>
              </a:r>
            </a:p>
            <a:p>
              <a:pPr algn="ctr">
                <a:lnSpc>
                  <a:spcPts val="4296"/>
                </a:lnSpc>
              </a:pPr>
              <a:r>
                <a:rPr lang="en-US" sz="3069">
                  <a:solidFill>
                    <a:srgbClr val="000000"/>
                  </a:solidFill>
                  <a:latin typeface="210 미쓰리"/>
                  <a:ea typeface="210 미쓰리"/>
                  <a:cs typeface="210 미쓰리"/>
                  <a:sym typeface="210 미쓰리"/>
                </a:rPr>
                <a:t>Методи:</a:t>
              </a:r>
            </a:p>
            <a:p>
              <a:pPr algn="ctr" marL="701576" indent="-233859" lvl="2">
                <a:lnSpc>
                  <a:spcPts val="4296"/>
                </a:lnSpc>
                <a:buAutoNum type="arabicPeriod" startAt="1"/>
              </a:pPr>
              <a:r>
                <a:rPr lang="en-US" sz="3069">
                  <a:solidFill>
                    <a:srgbClr val="000000"/>
                  </a:solidFill>
                  <a:latin typeface="210 미쓰리"/>
                  <a:ea typeface="210 미쓰리"/>
                  <a:cs typeface="210 미쓰리"/>
                  <a:sym typeface="210 미쓰리"/>
                </a:rPr>
                <a:t>Рольові ігри – ситуаційні завдання, де діти починають правильно реагувати на інший контекст (наприклад, як підтримати іншого в складній ситуації).</a:t>
              </a:r>
            </a:p>
            <a:p>
              <a:pPr algn="ctr" marL="701576" indent="-233859" lvl="2">
                <a:lnSpc>
                  <a:spcPts val="4296"/>
                </a:lnSpc>
                <a:buAutoNum type="arabicPeriod" startAt="1"/>
              </a:pPr>
              <a:r>
                <a:rPr lang="en-US" sz="3069">
                  <a:solidFill>
                    <a:srgbClr val="000000"/>
                  </a:solidFill>
                  <a:latin typeface="210 미쓰리"/>
                  <a:ea typeface="210 미쓰리"/>
                  <a:cs typeface="210 미쓰리"/>
                  <a:sym typeface="210 미쓰리"/>
                </a:rPr>
                <a:t>Коло друзів – група підтримки дитини з ООП, де однокласники допомагають їй адаптуватися.</a:t>
              </a:r>
            </a:p>
            <a:p>
              <a:pPr algn="ctr" marL="701576" indent="-233859" lvl="2">
                <a:lnSpc>
                  <a:spcPts val="4296"/>
                </a:lnSpc>
                <a:buAutoNum type="arabicPeriod" startAt="1"/>
              </a:pPr>
              <a:r>
                <a:rPr lang="en-US" sz="3069">
                  <a:solidFill>
                    <a:srgbClr val="000000"/>
                  </a:solidFill>
                  <a:latin typeface="210 미쓰리"/>
                  <a:ea typeface="210 미쓰리"/>
                  <a:cs typeface="210 미쓰리"/>
                  <a:sym typeface="210 미쓰리"/>
                </a:rPr>
                <a:t>Вправи на взаємодію – наприклад, "Комплімент по колу", де кожен говорить щось хороше про інше.</a:t>
              </a:r>
            </a:p>
            <a:p>
              <a:pPr algn="ctr" marL="701576" indent="-233859" lvl="2">
                <a:lnSpc>
                  <a:spcPts val="4296"/>
                </a:lnSpc>
              </a:pPr>
              <a:r>
                <a:rPr lang="en-US" sz="3069">
                  <a:solidFill>
                    <a:srgbClr val="000000"/>
                  </a:solidFill>
                  <a:latin typeface="210 미쓰리"/>
                  <a:ea typeface="210 미쓰리"/>
                  <a:cs typeface="210 미쓰리"/>
                  <a:sym typeface="210 미쓰리"/>
                </a:rPr>
                <a:t>Приклад: Гра "Чарівний мікрофон", у якій діти діляться своїми відчуттями про клас і друзів</a:t>
              </a:r>
            </a:p>
            <a:p>
              <a:pPr algn="ctr" marL="701576" indent="-233859" lvl="2">
                <a:lnSpc>
                  <a:spcPts val="4296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true" rot="0">
            <a:off x="152400" y="8056934"/>
            <a:ext cx="2250441" cy="2286673"/>
          </a:xfrm>
          <a:custGeom>
            <a:avLst/>
            <a:gdLst/>
            <a:ahLst/>
            <a:cxnLst/>
            <a:rect r="r" b="b" t="t" l="l"/>
            <a:pathLst>
              <a:path h="2286673" w="2250441">
                <a:moveTo>
                  <a:pt x="0" y="2286673"/>
                </a:moveTo>
                <a:lnTo>
                  <a:pt x="2250441" y="2286673"/>
                </a:lnTo>
                <a:lnTo>
                  <a:pt x="2250441" y="0"/>
                </a:lnTo>
                <a:lnTo>
                  <a:pt x="0" y="0"/>
                </a:lnTo>
                <a:lnTo>
                  <a:pt x="0" y="2286673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38" r="0" b="-38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52400" y="2788544"/>
            <a:ext cx="3056155" cy="1978860"/>
          </a:xfrm>
          <a:custGeom>
            <a:avLst/>
            <a:gdLst/>
            <a:ahLst/>
            <a:cxnLst/>
            <a:rect r="r" b="b" t="t" l="l"/>
            <a:pathLst>
              <a:path h="1978860" w="3056155">
                <a:moveTo>
                  <a:pt x="0" y="0"/>
                </a:moveTo>
                <a:lnTo>
                  <a:pt x="3056155" y="0"/>
                </a:lnTo>
                <a:lnTo>
                  <a:pt x="3056155" y="1978860"/>
                </a:lnTo>
                <a:lnTo>
                  <a:pt x="0" y="197886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118" t="0" r="-118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2894212" y="393486"/>
            <a:ext cx="12025195" cy="2229778"/>
            <a:chOff x="0" y="0"/>
            <a:chExt cx="16033593" cy="297303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6033593" cy="2973037"/>
            </a:xfrm>
            <a:custGeom>
              <a:avLst/>
              <a:gdLst/>
              <a:ahLst/>
              <a:cxnLst/>
              <a:rect r="r" b="b" t="t" l="l"/>
              <a:pathLst>
                <a:path h="2973037" w="16033593">
                  <a:moveTo>
                    <a:pt x="0" y="0"/>
                  </a:moveTo>
                  <a:lnTo>
                    <a:pt x="16033593" y="0"/>
                  </a:lnTo>
                  <a:lnTo>
                    <a:pt x="16033593" y="2973037"/>
                  </a:lnTo>
                  <a:lnTo>
                    <a:pt x="0" y="297303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76200"/>
              <a:ext cx="16033593" cy="289683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7858"/>
                </a:lnSpc>
              </a:pPr>
              <a:r>
                <a:rPr lang="en-US" sz="8636">
                  <a:solidFill>
                    <a:srgbClr val="4A597C"/>
                  </a:solidFill>
                  <a:latin typeface="Funtastic"/>
                  <a:ea typeface="Funtastic"/>
                  <a:cs typeface="Funtastic"/>
                  <a:sym typeface="Funtastic"/>
                </a:rPr>
                <a:t>Розвиток комунікативних навичок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61111" r="0" b="-61111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true" rot="0">
            <a:off x="0" y="7763604"/>
            <a:ext cx="2389138" cy="2427603"/>
          </a:xfrm>
          <a:custGeom>
            <a:avLst/>
            <a:gdLst/>
            <a:ahLst/>
            <a:cxnLst/>
            <a:rect r="r" b="b" t="t" l="l"/>
            <a:pathLst>
              <a:path h="2427603" w="2389138">
                <a:moveTo>
                  <a:pt x="0" y="2427603"/>
                </a:moveTo>
                <a:lnTo>
                  <a:pt x="2389138" y="2427603"/>
                </a:lnTo>
                <a:lnTo>
                  <a:pt x="2389138" y="0"/>
                </a:lnTo>
                <a:lnTo>
                  <a:pt x="0" y="0"/>
                </a:lnTo>
                <a:lnTo>
                  <a:pt x="0" y="2427603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207" t="0" r="-207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16003463" y="0"/>
            <a:ext cx="2284537" cy="2214244"/>
          </a:xfrm>
          <a:custGeom>
            <a:avLst/>
            <a:gdLst/>
            <a:ahLst/>
            <a:cxnLst/>
            <a:rect r="r" b="b" t="t" l="l"/>
            <a:pathLst>
              <a:path h="2214244" w="2284537">
                <a:moveTo>
                  <a:pt x="2284537" y="0"/>
                </a:moveTo>
                <a:lnTo>
                  <a:pt x="0" y="0"/>
                </a:lnTo>
                <a:lnTo>
                  <a:pt x="0" y="2214244"/>
                </a:lnTo>
                <a:lnTo>
                  <a:pt x="2284537" y="2214244"/>
                </a:lnTo>
                <a:lnTo>
                  <a:pt x="2284537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-82" r="0" b="-82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2935922" y="454088"/>
            <a:ext cx="11354266" cy="1382268"/>
            <a:chOff x="0" y="0"/>
            <a:chExt cx="15139021" cy="184302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5139022" cy="1843024"/>
            </a:xfrm>
            <a:custGeom>
              <a:avLst/>
              <a:gdLst/>
              <a:ahLst/>
              <a:cxnLst/>
              <a:rect r="r" b="b" t="t" l="l"/>
              <a:pathLst>
                <a:path h="1843024" w="15139022">
                  <a:moveTo>
                    <a:pt x="0" y="0"/>
                  </a:moveTo>
                  <a:lnTo>
                    <a:pt x="15139022" y="0"/>
                  </a:lnTo>
                  <a:lnTo>
                    <a:pt x="15139022" y="1843024"/>
                  </a:lnTo>
                  <a:lnTo>
                    <a:pt x="0" y="184302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76200"/>
              <a:ext cx="15139021" cy="1766824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8736"/>
                </a:lnSpc>
              </a:pPr>
              <a:r>
                <a:rPr lang="en-US" sz="9600">
                  <a:solidFill>
                    <a:srgbClr val="4A597C"/>
                  </a:solidFill>
                  <a:latin typeface="Funtastic"/>
                  <a:ea typeface="Funtastic"/>
                  <a:cs typeface="Funtastic"/>
                  <a:sym typeface="Funtastic"/>
                </a:rPr>
                <a:t>Позакласні заходи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2183751" y="2138044"/>
            <a:ext cx="15650739" cy="7868826"/>
            <a:chOff x="0" y="0"/>
            <a:chExt cx="20867652" cy="1049176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0867652" cy="10491768"/>
            </a:xfrm>
            <a:custGeom>
              <a:avLst/>
              <a:gdLst/>
              <a:ahLst/>
              <a:cxnLst/>
              <a:rect r="r" b="b" t="t" l="l"/>
              <a:pathLst>
                <a:path h="10491768" w="20867652">
                  <a:moveTo>
                    <a:pt x="0" y="0"/>
                  </a:moveTo>
                  <a:lnTo>
                    <a:pt x="20867652" y="0"/>
                  </a:lnTo>
                  <a:lnTo>
                    <a:pt x="20867652" y="10491768"/>
                  </a:lnTo>
                  <a:lnTo>
                    <a:pt x="0" y="1049176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76200"/>
              <a:ext cx="20867652" cy="1056796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5184"/>
                </a:lnSpc>
              </a:pPr>
              <a:r>
                <a:rPr lang="en-US" sz="3703">
                  <a:solidFill>
                    <a:srgbClr val="000000"/>
                  </a:solidFill>
                  <a:latin typeface="210 미쓰리"/>
                  <a:ea typeface="210 미쓰리"/>
                  <a:cs typeface="210 미쓰리"/>
                  <a:sym typeface="210 미쓰리"/>
                </a:rPr>
                <a:t>Спільні активності поза класом допомагають краще пізнати та налагодити дружні стосунки.</a:t>
              </a:r>
            </a:p>
            <a:p>
              <a:pPr algn="ctr">
                <a:lnSpc>
                  <a:spcPts val="5184"/>
                </a:lnSpc>
              </a:pPr>
              <a:r>
                <a:rPr lang="en-US" sz="3703">
                  <a:solidFill>
                    <a:srgbClr val="000000"/>
                  </a:solidFill>
                  <a:latin typeface="210 미쓰리"/>
                  <a:ea typeface="210 미쓰리"/>
                  <a:cs typeface="210 미쓰리"/>
                  <a:sym typeface="210 미쓰리"/>
                </a:rPr>
                <a:t>Приклади заходів:</a:t>
              </a:r>
            </a:p>
            <a:p>
              <a:pPr algn="ctr" marL="846581" indent="-282194" lvl="2">
                <a:lnSpc>
                  <a:spcPts val="5184"/>
                </a:lnSpc>
                <a:buAutoNum type="arabicPeriod" startAt="1"/>
              </a:pPr>
              <a:r>
                <a:rPr lang="en-US" sz="3703">
                  <a:solidFill>
                    <a:srgbClr val="000000"/>
                  </a:solidFill>
                  <a:latin typeface="210 미쓰리"/>
                  <a:ea typeface="210 미쓰리"/>
                  <a:cs typeface="210 미쓰리"/>
                  <a:sym typeface="210 미쓰리"/>
                </a:rPr>
                <a:t>Свята та тематичні дні – День дружби, День подяки, театральні постановки.</a:t>
              </a:r>
            </a:p>
            <a:p>
              <a:pPr algn="ctr" marL="846581" indent="-282194" lvl="2">
                <a:lnSpc>
                  <a:spcPts val="5184"/>
                </a:lnSpc>
                <a:buAutoNum type="arabicPeriod" startAt="1"/>
              </a:pPr>
              <a:r>
                <a:rPr lang="en-US" sz="3703">
                  <a:solidFill>
                    <a:srgbClr val="000000"/>
                  </a:solidFill>
                  <a:latin typeface="210 미쓰리"/>
                  <a:ea typeface="210 미쓰리"/>
                  <a:cs typeface="210 미쓰리"/>
                  <a:sym typeface="210 미쓰리"/>
                </a:rPr>
                <a:t>Екскурсії та походи – під час подорожей діти більше спілкуються та взаємодіють.</a:t>
              </a:r>
            </a:p>
            <a:p>
              <a:pPr algn="ctr" marL="846581" indent="-282194" lvl="2">
                <a:lnSpc>
                  <a:spcPts val="5184"/>
                </a:lnSpc>
                <a:buAutoNum type="arabicPeriod" startAt="1"/>
              </a:pPr>
              <a:r>
                <a:rPr lang="en-US" sz="3703">
                  <a:solidFill>
                    <a:srgbClr val="000000"/>
                  </a:solidFill>
                  <a:latin typeface="210 미쓰리"/>
                  <a:ea typeface="210 미쓰리"/>
                  <a:cs typeface="210 미쓰리"/>
                  <a:sym typeface="210 미쓰리"/>
                </a:rPr>
                <a:t>Спортивні активності – командні ігри, естафети, турніри, де кожен може взяти участь.</a:t>
              </a:r>
            </a:p>
            <a:p>
              <a:pPr algn="ctr" marL="846581" indent="-282194" lvl="2">
                <a:lnSpc>
                  <a:spcPts val="5184"/>
                </a:lnSpc>
              </a:pPr>
              <a:r>
                <a:rPr lang="en-US" sz="3703">
                  <a:solidFill>
                    <a:srgbClr val="000000"/>
                  </a:solidFill>
                  <a:latin typeface="210 미쓰리"/>
                  <a:ea typeface="210 미쓰리"/>
                  <a:cs typeface="210 미쓰리"/>
                  <a:sym typeface="210 미쓰리"/>
                </a:rPr>
                <a:t>Приклад: Проведення "Дня інклюзії", де діти знайомляться з особливостями різних людей та вчаться підтримувати одного.</a:t>
              </a:r>
            </a:p>
            <a:p>
              <a:pPr algn="ctr" marL="846581" indent="-282194" lvl="2">
                <a:lnSpc>
                  <a:spcPts val="5184"/>
                </a:lnSpc>
              </a:pPr>
            </a:p>
          </p:txBody>
        </p:sp>
      </p:grp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61111" r="0" b="-61111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true" flipV="false" rot="0">
            <a:off x="16025224" y="0"/>
            <a:ext cx="2262776" cy="2193152"/>
          </a:xfrm>
          <a:custGeom>
            <a:avLst/>
            <a:gdLst/>
            <a:ahLst/>
            <a:cxnLst/>
            <a:rect r="r" b="b" t="t" l="l"/>
            <a:pathLst>
              <a:path h="2193152" w="2262776">
                <a:moveTo>
                  <a:pt x="2262776" y="0"/>
                </a:moveTo>
                <a:lnTo>
                  <a:pt x="0" y="0"/>
                </a:lnTo>
                <a:lnTo>
                  <a:pt x="0" y="2193152"/>
                </a:lnTo>
                <a:lnTo>
                  <a:pt x="2262776" y="2193152"/>
                </a:lnTo>
                <a:lnTo>
                  <a:pt x="2262776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70" r="0" b="-7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391813" y="3347745"/>
            <a:ext cx="13632903" cy="6729095"/>
            <a:chOff x="0" y="0"/>
            <a:chExt cx="18177204" cy="897212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8177204" cy="8972127"/>
            </a:xfrm>
            <a:custGeom>
              <a:avLst/>
              <a:gdLst/>
              <a:ahLst/>
              <a:cxnLst/>
              <a:rect r="r" b="b" t="t" l="l"/>
              <a:pathLst>
                <a:path h="8972127" w="18177204">
                  <a:moveTo>
                    <a:pt x="0" y="0"/>
                  </a:moveTo>
                  <a:lnTo>
                    <a:pt x="18177204" y="0"/>
                  </a:lnTo>
                  <a:lnTo>
                    <a:pt x="18177204" y="8972127"/>
                  </a:lnTo>
                  <a:lnTo>
                    <a:pt x="0" y="897212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66675"/>
              <a:ext cx="18177204" cy="903880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4480"/>
                </a:lnSpc>
              </a:pPr>
              <a:r>
                <a:rPr lang="en-US" sz="3200" b="true">
                  <a:solidFill>
                    <a:srgbClr val="000000"/>
                  </a:solidFill>
                  <a:latin typeface="One Little Font Bold"/>
                  <a:ea typeface="One Little Font Bold"/>
                  <a:cs typeface="One Little Font Bold"/>
                  <a:sym typeface="One Little Font Bold"/>
                </a:rPr>
                <a:t>Дорослі прогресують ключову роль у створенні інклюзивного середовища.</a:t>
              </a:r>
            </a:p>
            <a:p>
              <a:pPr algn="ctr">
                <a:lnSpc>
                  <a:spcPts val="4480"/>
                </a:lnSpc>
              </a:pPr>
              <a:r>
                <a:rPr lang="en-US" sz="3200" b="true">
                  <a:solidFill>
                    <a:srgbClr val="000000"/>
                  </a:solidFill>
                  <a:latin typeface="One Little Font Bold"/>
                  <a:ea typeface="One Little Font Bold"/>
                  <a:cs typeface="One Little Font Bold"/>
                  <a:sym typeface="One Little Font Bold"/>
                </a:rPr>
                <a:t>Прямі підтримки:</a:t>
              </a:r>
            </a:p>
            <a:p>
              <a:pPr algn="ctr" marL="731521" indent="-243840" lvl="2">
                <a:lnSpc>
                  <a:spcPts val="4480"/>
                </a:lnSpc>
                <a:buAutoNum type="arabicPeriod" startAt="1"/>
              </a:pPr>
              <a:r>
                <a:rPr lang="en-US" b="true" sz="3200">
                  <a:solidFill>
                    <a:srgbClr val="000000"/>
                  </a:solidFill>
                  <a:latin typeface="One Little Font Bold"/>
                  <a:ea typeface="One Little Font Bold"/>
                  <a:cs typeface="One Little Font Bold"/>
                  <a:sym typeface="One Little Font Bold"/>
                </a:rPr>
                <a:t>Робота з батьками – проведення бесід, тренінгів, роз'яснення важливості інклюзії.</a:t>
              </a:r>
            </a:p>
            <a:p>
              <a:pPr algn="ctr" marL="731521" indent="-243840" lvl="2">
                <a:lnSpc>
                  <a:spcPts val="4480"/>
                </a:lnSpc>
                <a:buAutoNum type="arabicPeriod" startAt="1"/>
              </a:pPr>
              <a:r>
                <a:rPr lang="en-US" b="true" sz="3200">
                  <a:solidFill>
                    <a:srgbClr val="000000"/>
                  </a:solidFill>
                  <a:latin typeface="One Little Font Bold"/>
                  <a:ea typeface="One Little Font Bold"/>
                  <a:cs typeface="One Little Font Bold"/>
                  <a:sym typeface="One Little Font Bold"/>
                </a:rPr>
                <a:t>Консультації для педагогів – навчання вчителів методам роботи в інклюзивному середовищі.</a:t>
              </a:r>
            </a:p>
            <a:p>
              <a:pPr algn="ctr" marL="731521" indent="-243840" lvl="2">
                <a:lnSpc>
                  <a:spcPts val="4480"/>
                </a:lnSpc>
                <a:buAutoNum type="arabicPeriod" startAt="1"/>
              </a:pPr>
              <a:r>
                <a:rPr lang="en-US" b="true" sz="3200">
                  <a:solidFill>
                    <a:srgbClr val="000000"/>
                  </a:solidFill>
                  <a:latin typeface="One Little Font Bold"/>
                  <a:ea typeface="One Little Font Bold"/>
                  <a:cs typeface="One Little Font Bold"/>
                  <a:sym typeface="One Little Font Bold"/>
                </a:rPr>
                <a:t>Співпраця з психологами – залучення фахівців для корекції поведінки та розвитку комунікативних навичок.</a:t>
              </a:r>
            </a:p>
            <a:p>
              <a:pPr algn="ctr" marL="731521" indent="-243840" lvl="2">
                <a:lnSpc>
                  <a:spcPts val="4480"/>
                </a:lnSpc>
              </a:pPr>
              <a:r>
                <a:rPr lang="en-US" b="true" sz="3200">
                  <a:solidFill>
                    <a:srgbClr val="000000"/>
                  </a:solidFill>
                  <a:latin typeface="One Little Font Bold"/>
                  <a:ea typeface="One Little Font Bold"/>
                  <a:cs typeface="One Little Font Bold"/>
                  <a:sym typeface="One Little Font Bold"/>
                </a:rPr>
                <a:t>Приклад: Регулярні зустрічі з батьками, де вони можуть поділитися досвідом та отримати підтримку.</a:t>
              </a:r>
            </a:p>
            <a:p>
              <a:pPr algn="ctr" marL="731521" indent="-243840" lvl="2">
                <a:lnSpc>
                  <a:spcPts val="448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4439566" y="6910287"/>
            <a:ext cx="3610508" cy="3166553"/>
            <a:chOff x="0" y="0"/>
            <a:chExt cx="4814011" cy="422207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814062" cy="4222115"/>
            </a:xfrm>
            <a:custGeom>
              <a:avLst/>
              <a:gdLst/>
              <a:ahLst/>
              <a:cxnLst/>
              <a:rect r="r" b="b" t="t" l="l"/>
              <a:pathLst>
                <a:path h="4222115" w="4814062">
                  <a:moveTo>
                    <a:pt x="0" y="0"/>
                  </a:moveTo>
                  <a:lnTo>
                    <a:pt x="4814062" y="0"/>
                  </a:lnTo>
                  <a:lnTo>
                    <a:pt x="4814062" y="4222115"/>
                  </a:lnTo>
                  <a:lnTo>
                    <a:pt x="0" y="42221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641" r="1" b="-64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3312008" y="268832"/>
            <a:ext cx="11354266" cy="2487168"/>
            <a:chOff x="0" y="0"/>
            <a:chExt cx="15139021" cy="3316224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5139022" cy="3316224"/>
            </a:xfrm>
            <a:custGeom>
              <a:avLst/>
              <a:gdLst/>
              <a:ahLst/>
              <a:cxnLst/>
              <a:rect r="r" b="b" t="t" l="l"/>
              <a:pathLst>
                <a:path h="3316224" w="15139022">
                  <a:moveTo>
                    <a:pt x="0" y="0"/>
                  </a:moveTo>
                  <a:lnTo>
                    <a:pt x="15139022" y="0"/>
                  </a:lnTo>
                  <a:lnTo>
                    <a:pt x="15139022" y="3316224"/>
                  </a:lnTo>
                  <a:lnTo>
                    <a:pt x="0" y="331622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76200"/>
              <a:ext cx="15139021" cy="3240024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8736"/>
                </a:lnSpc>
              </a:pPr>
              <a:r>
                <a:rPr lang="en-US" sz="9600">
                  <a:solidFill>
                    <a:srgbClr val="4A597C"/>
                  </a:solidFill>
                  <a:latin typeface="Funtastic"/>
                  <a:ea typeface="Funtastic"/>
                  <a:cs typeface="Funtastic"/>
                  <a:sym typeface="Funtastic"/>
                </a:rPr>
                <a:t>Підтримка з боку дорослих</a:t>
              </a:r>
            </a:p>
          </p:txBody>
        </p:sp>
      </p:grp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61111" r="0" b="-61111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true" flipV="false" rot="0">
            <a:off x="16043826" y="0"/>
            <a:ext cx="2244174" cy="2175123"/>
          </a:xfrm>
          <a:custGeom>
            <a:avLst/>
            <a:gdLst/>
            <a:ahLst/>
            <a:cxnLst/>
            <a:rect r="r" b="b" t="t" l="l"/>
            <a:pathLst>
              <a:path h="2175123" w="2244174">
                <a:moveTo>
                  <a:pt x="2244174" y="0"/>
                </a:moveTo>
                <a:lnTo>
                  <a:pt x="0" y="0"/>
                </a:lnTo>
                <a:lnTo>
                  <a:pt x="0" y="2175123"/>
                </a:lnTo>
                <a:lnTo>
                  <a:pt x="2244174" y="2175123"/>
                </a:lnTo>
                <a:lnTo>
                  <a:pt x="2244174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57" r="0" b="-57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382943" y="5762946"/>
            <a:ext cx="3321766" cy="4114800"/>
          </a:xfrm>
          <a:custGeom>
            <a:avLst/>
            <a:gdLst/>
            <a:ahLst/>
            <a:cxnLst/>
            <a:rect r="r" b="b" t="t" l="l"/>
            <a:pathLst>
              <a:path h="4114800" w="3321766">
                <a:moveTo>
                  <a:pt x="0" y="0"/>
                </a:moveTo>
                <a:lnTo>
                  <a:pt x="3321766" y="0"/>
                </a:lnTo>
                <a:lnTo>
                  <a:pt x="332176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-78" r="0" b="-78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2663587" y="419842"/>
            <a:ext cx="12960826" cy="2787635"/>
            <a:chOff x="0" y="0"/>
            <a:chExt cx="17281101" cy="371684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7281102" cy="3716847"/>
            </a:xfrm>
            <a:custGeom>
              <a:avLst/>
              <a:gdLst/>
              <a:ahLst/>
              <a:cxnLst/>
              <a:rect r="r" b="b" t="t" l="l"/>
              <a:pathLst>
                <a:path h="3716847" w="17281102">
                  <a:moveTo>
                    <a:pt x="0" y="0"/>
                  </a:moveTo>
                  <a:lnTo>
                    <a:pt x="17281102" y="0"/>
                  </a:lnTo>
                  <a:lnTo>
                    <a:pt x="17281102" y="3716847"/>
                  </a:lnTo>
                  <a:lnTo>
                    <a:pt x="0" y="371684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57150"/>
              <a:ext cx="17281101" cy="365969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6773"/>
                </a:lnSpc>
              </a:pPr>
              <a:r>
                <a:rPr lang="en-US" sz="7444">
                  <a:solidFill>
                    <a:srgbClr val="4A597C"/>
                  </a:solidFill>
                  <a:latin typeface="Funtastic"/>
                  <a:ea typeface="Funtastic"/>
                  <a:cs typeface="Funtastic"/>
                  <a:sym typeface="Funtastic"/>
                </a:rPr>
                <a:t>Практичні вправи для формування позитивної атмосфери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92709" y="4764368"/>
            <a:ext cx="13621685" cy="4847895"/>
            <a:chOff x="0" y="0"/>
            <a:chExt cx="18162247" cy="646386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8162246" cy="6463860"/>
            </a:xfrm>
            <a:custGeom>
              <a:avLst/>
              <a:gdLst/>
              <a:ahLst/>
              <a:cxnLst/>
              <a:rect r="r" b="b" t="t" l="l"/>
              <a:pathLst>
                <a:path h="6463860" w="18162246">
                  <a:moveTo>
                    <a:pt x="0" y="0"/>
                  </a:moveTo>
                  <a:lnTo>
                    <a:pt x="18162246" y="0"/>
                  </a:lnTo>
                  <a:lnTo>
                    <a:pt x="18162246" y="6463860"/>
                  </a:lnTo>
                  <a:lnTo>
                    <a:pt x="0" y="646386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66675"/>
              <a:ext cx="18162247" cy="653053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 marL="792187" indent="-264062" lvl="2">
                <a:lnSpc>
                  <a:spcPts val="4852"/>
                </a:lnSpc>
                <a:buFont typeface="Arial"/>
                <a:buChar char="⚬"/>
              </a:pPr>
              <a:r>
                <a:rPr lang="en-US" b="true" sz="3465">
                  <a:solidFill>
                    <a:srgbClr val="000000"/>
                  </a:solidFill>
                  <a:latin typeface="One Little Font Bold"/>
                  <a:ea typeface="One Little Font Bold"/>
                  <a:cs typeface="One Little Font Bold"/>
                  <a:sym typeface="One Little Font Bold"/>
                </a:rPr>
                <a:t>«Ланцюжок добрих слів» – кожен учень говорить щось хороше про інше, формуючи коло доброзичливості.</a:t>
              </a:r>
            </a:p>
            <a:p>
              <a:pPr algn="ctr" marL="792187" indent="-264062" lvl="2">
                <a:lnSpc>
                  <a:spcPts val="4852"/>
                </a:lnSpc>
                <a:buFont typeface="Arial"/>
                <a:buChar char="⚬"/>
              </a:pPr>
              <a:r>
                <a:rPr lang="en-US" b="true" sz="3465">
                  <a:solidFill>
                    <a:srgbClr val="000000"/>
                  </a:solidFill>
                  <a:latin typeface="One Little Font Bold"/>
                  <a:ea typeface="One Little Font Bold"/>
                  <a:cs typeface="One Little Font Bold"/>
                  <a:sym typeface="One Little Font Bold"/>
                </a:rPr>
                <a:t>«Таємний друг» – на тиждень кожен отримує «таємного друга», який потрібно робити добрі справи.</a:t>
              </a:r>
            </a:p>
            <a:p>
              <a:pPr algn="ctr" marL="792187" indent="-264062" lvl="2">
                <a:lnSpc>
                  <a:spcPts val="4852"/>
                </a:lnSpc>
                <a:buFont typeface="Arial"/>
                <a:buChar char="⚬"/>
              </a:pPr>
              <a:r>
                <a:rPr lang="en-US" b="true" sz="3465">
                  <a:solidFill>
                    <a:srgbClr val="000000"/>
                  </a:solidFill>
                  <a:latin typeface="One Little Font Bold"/>
                  <a:ea typeface="One Little Font Bold"/>
                  <a:cs typeface="One Little Font Bold"/>
                  <a:sym typeface="One Little Font Bold"/>
                </a:rPr>
                <a:t>«Спільний плакат дружби» – учні малюють або пишуть, що означає для них дружбу, і створюють спільний арт-об’єкт</a:t>
              </a:r>
            </a:p>
            <a:p>
              <a:pPr algn="ctr" marL="792187" indent="-264062" lvl="2">
                <a:lnSpc>
                  <a:spcPts val="4852"/>
                </a:lnSpc>
              </a:pPr>
            </a:p>
          </p:txBody>
        </p:sp>
      </p:grp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61111" r="0" b="-61111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true" flipV="false" rot="0">
            <a:off x="15946077" y="0"/>
            <a:ext cx="2341923" cy="2269864"/>
          </a:xfrm>
          <a:custGeom>
            <a:avLst/>
            <a:gdLst/>
            <a:ahLst/>
            <a:cxnLst/>
            <a:rect r="r" b="b" t="t" l="l"/>
            <a:pathLst>
              <a:path h="2269864" w="2341923">
                <a:moveTo>
                  <a:pt x="2341923" y="0"/>
                </a:moveTo>
                <a:lnTo>
                  <a:pt x="0" y="0"/>
                </a:lnTo>
                <a:lnTo>
                  <a:pt x="0" y="2269864"/>
                </a:lnTo>
                <a:lnTo>
                  <a:pt x="2341923" y="2269864"/>
                </a:lnTo>
                <a:lnTo>
                  <a:pt x="2341923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119" r="0" b="-119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3097682" y="5917794"/>
            <a:ext cx="4161618" cy="4114800"/>
            <a:chOff x="0" y="0"/>
            <a:chExt cx="5548824" cy="54864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5548884" cy="5486400"/>
            </a:xfrm>
            <a:custGeom>
              <a:avLst/>
              <a:gdLst/>
              <a:ahLst/>
              <a:cxnLst/>
              <a:rect r="r" b="b" t="t" l="l"/>
              <a:pathLst>
                <a:path h="5486400" w="5548884">
                  <a:moveTo>
                    <a:pt x="0" y="0"/>
                  </a:moveTo>
                  <a:lnTo>
                    <a:pt x="5548884" y="0"/>
                  </a:lnTo>
                  <a:lnTo>
                    <a:pt x="5548884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15" r="1" b="-15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3002291" y="445813"/>
            <a:ext cx="11354266" cy="2487168"/>
            <a:chOff x="0" y="0"/>
            <a:chExt cx="15139021" cy="331622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5139022" cy="3316224"/>
            </a:xfrm>
            <a:custGeom>
              <a:avLst/>
              <a:gdLst/>
              <a:ahLst/>
              <a:cxnLst/>
              <a:rect r="r" b="b" t="t" l="l"/>
              <a:pathLst>
                <a:path h="3316224" w="15139022">
                  <a:moveTo>
                    <a:pt x="0" y="0"/>
                  </a:moveTo>
                  <a:lnTo>
                    <a:pt x="15139022" y="0"/>
                  </a:lnTo>
                  <a:lnTo>
                    <a:pt x="15139022" y="3316224"/>
                  </a:lnTo>
                  <a:lnTo>
                    <a:pt x="0" y="331622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76200"/>
              <a:ext cx="15139021" cy="3240024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8736"/>
                </a:lnSpc>
              </a:pPr>
              <a:r>
                <a:rPr lang="en-US" sz="9600">
                  <a:solidFill>
                    <a:srgbClr val="4A597C"/>
                  </a:solidFill>
                  <a:latin typeface="Funtastic"/>
                  <a:ea typeface="Funtastic"/>
                  <a:cs typeface="Funtastic"/>
                  <a:sym typeface="Funtastic"/>
                </a:rPr>
                <a:t>Приклади успішної інклюзії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369690" y="3193657"/>
            <a:ext cx="13003138" cy="6409445"/>
            <a:chOff x="0" y="0"/>
            <a:chExt cx="17337517" cy="854592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7337517" cy="8545926"/>
            </a:xfrm>
            <a:custGeom>
              <a:avLst/>
              <a:gdLst/>
              <a:ahLst/>
              <a:cxnLst/>
              <a:rect r="r" b="b" t="t" l="l"/>
              <a:pathLst>
                <a:path h="8545926" w="17337517">
                  <a:moveTo>
                    <a:pt x="0" y="0"/>
                  </a:moveTo>
                  <a:lnTo>
                    <a:pt x="17337517" y="0"/>
                  </a:lnTo>
                  <a:lnTo>
                    <a:pt x="17337517" y="8545926"/>
                  </a:lnTo>
                  <a:lnTo>
                    <a:pt x="0" y="85459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66675"/>
              <a:ext cx="17337517" cy="861260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 marL="837668" indent="-279223" lvl="2">
                <a:lnSpc>
                  <a:spcPts val="5130"/>
                </a:lnSpc>
                <a:buAutoNum type="arabicPeriod" startAt="1"/>
              </a:pPr>
              <a:r>
                <a:rPr lang="en-US" b="true" sz="3664">
                  <a:solidFill>
                    <a:srgbClr val="000000"/>
                  </a:solidFill>
                  <a:latin typeface="One Little Font Bold"/>
                  <a:ea typeface="One Little Font Bold"/>
                  <a:cs typeface="One Little Font Bold"/>
                  <a:sym typeface="One Little Font Bold"/>
                </a:rPr>
                <a:t>Кейс 1: Учень із синдромом Дауна, який завдяки підтримці асистента та класу став активним учасником уроків і шкільних заходів.</a:t>
              </a:r>
            </a:p>
            <a:p>
              <a:pPr algn="ctr" marL="837668" indent="-279223" lvl="2">
                <a:lnSpc>
                  <a:spcPts val="5130"/>
                </a:lnSpc>
                <a:buAutoNum type="arabicPeriod" startAt="1"/>
              </a:pPr>
              <a:r>
                <a:rPr lang="en-US" b="true" sz="3664">
                  <a:solidFill>
                    <a:srgbClr val="000000"/>
                  </a:solidFill>
                  <a:latin typeface="One Little Font Bold"/>
                  <a:ea typeface="One Little Font Bold"/>
                  <a:cs typeface="One Little Font Bold"/>
                  <a:sym typeface="One Little Font Bold"/>
                </a:rPr>
                <a:t>Кейс 2: Дитина з розладами аутичного спектру, яка через "коло друзів" навчилася спілкуватися та взаємодіяти.</a:t>
              </a:r>
            </a:p>
            <a:p>
              <a:pPr algn="ctr" marL="837668" indent="-279223" lvl="2">
                <a:lnSpc>
                  <a:spcPts val="5130"/>
                </a:lnSpc>
                <a:buAutoNum type="arabicPeriod" startAt="1"/>
              </a:pPr>
              <a:r>
                <a:rPr lang="en-US" b="true" sz="3664">
                  <a:solidFill>
                    <a:srgbClr val="000000"/>
                  </a:solidFill>
                  <a:latin typeface="One Little Font Bold"/>
                  <a:ea typeface="One Little Font Bold"/>
                  <a:cs typeface="One Little Font Bold"/>
                  <a:sym typeface="One Little Font Bold"/>
                </a:rPr>
                <a:t>Кейс 3: Учень з порушеннями слуху, який завдяки груповій роботі адаптувався в колективі.</a:t>
              </a:r>
            </a:p>
            <a:p>
              <a:pPr algn="ctr" marL="837668" indent="-279223" lvl="2">
                <a:lnSpc>
                  <a:spcPts val="5130"/>
                </a:lnSpc>
              </a:pPr>
            </a:p>
          </p:txBody>
        </p:sp>
      </p:grp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61111" r="0" b="-61111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true" flipV="false" rot="0">
            <a:off x="15728117" y="0"/>
            <a:ext cx="2559883" cy="2481117"/>
          </a:xfrm>
          <a:custGeom>
            <a:avLst/>
            <a:gdLst/>
            <a:ahLst/>
            <a:cxnLst/>
            <a:rect r="r" b="b" t="t" l="l"/>
            <a:pathLst>
              <a:path h="2481117" w="2559883">
                <a:moveTo>
                  <a:pt x="2559883" y="0"/>
                </a:moveTo>
                <a:lnTo>
                  <a:pt x="0" y="0"/>
                </a:lnTo>
                <a:lnTo>
                  <a:pt x="0" y="2481117"/>
                </a:lnTo>
                <a:lnTo>
                  <a:pt x="2559883" y="2481117"/>
                </a:lnTo>
                <a:lnTo>
                  <a:pt x="2559883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53" r="0" b="-53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2512517" y="4899756"/>
            <a:ext cx="4495542" cy="4646555"/>
            <a:chOff x="0" y="0"/>
            <a:chExt cx="5994056" cy="619540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5994019" cy="6195441"/>
            </a:xfrm>
            <a:custGeom>
              <a:avLst/>
              <a:gdLst/>
              <a:ahLst/>
              <a:cxnLst/>
              <a:rect r="r" b="b" t="t" l="l"/>
              <a:pathLst>
                <a:path h="6195441" w="5994019">
                  <a:moveTo>
                    <a:pt x="0" y="0"/>
                  </a:moveTo>
                  <a:lnTo>
                    <a:pt x="5994019" y="0"/>
                  </a:lnTo>
                  <a:lnTo>
                    <a:pt x="5994019" y="6195441"/>
                  </a:lnTo>
                  <a:lnTo>
                    <a:pt x="0" y="61954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69" r="0" b="-69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3229677" y="423690"/>
            <a:ext cx="11354266" cy="2487168"/>
            <a:chOff x="0" y="0"/>
            <a:chExt cx="15139021" cy="331622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5139022" cy="3316224"/>
            </a:xfrm>
            <a:custGeom>
              <a:avLst/>
              <a:gdLst/>
              <a:ahLst/>
              <a:cxnLst/>
              <a:rect r="r" b="b" t="t" l="l"/>
              <a:pathLst>
                <a:path h="3316224" w="15139022">
                  <a:moveTo>
                    <a:pt x="0" y="0"/>
                  </a:moveTo>
                  <a:lnTo>
                    <a:pt x="15139022" y="0"/>
                  </a:lnTo>
                  <a:lnTo>
                    <a:pt x="15139022" y="3316224"/>
                  </a:lnTo>
                  <a:lnTo>
                    <a:pt x="0" y="331622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76200"/>
              <a:ext cx="15139021" cy="3240024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8736"/>
                </a:lnSpc>
              </a:pPr>
              <a:r>
                <a:rPr lang="en-US" sz="9600">
                  <a:solidFill>
                    <a:srgbClr val="4A597C"/>
                  </a:solidFill>
                  <a:latin typeface="Funtastic"/>
                  <a:ea typeface="Funtastic"/>
                  <a:cs typeface="Funtastic"/>
                  <a:sym typeface="Funtastic"/>
                </a:rPr>
                <a:t>Очікувані результати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028700" y="3482767"/>
            <a:ext cx="9293568" cy="6508734"/>
            <a:chOff x="0" y="0"/>
            <a:chExt cx="12391424" cy="8678312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2391424" cy="8678312"/>
            </a:xfrm>
            <a:custGeom>
              <a:avLst/>
              <a:gdLst/>
              <a:ahLst/>
              <a:cxnLst/>
              <a:rect r="r" b="b" t="t" l="l"/>
              <a:pathLst>
                <a:path h="8678312" w="12391424">
                  <a:moveTo>
                    <a:pt x="0" y="0"/>
                  </a:moveTo>
                  <a:lnTo>
                    <a:pt x="12391424" y="0"/>
                  </a:lnTo>
                  <a:lnTo>
                    <a:pt x="12391424" y="8678312"/>
                  </a:lnTo>
                  <a:lnTo>
                    <a:pt x="0" y="867831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76200"/>
              <a:ext cx="12391424" cy="8754512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5202"/>
                </a:lnSpc>
              </a:pPr>
              <a:r>
                <a:rPr lang="en-US" sz="3715">
                  <a:solidFill>
                    <a:srgbClr val="000000"/>
                  </a:solidFill>
                  <a:latin typeface="One Little Font"/>
                  <a:ea typeface="One Little Font"/>
                  <a:cs typeface="One Little Font"/>
                  <a:sym typeface="One Little Font"/>
                </a:rPr>
                <a:t>Впровадження інклюзивних практик сприятіме: </a:t>
              </a:r>
            </a:p>
            <a:p>
              <a:pPr algn="ctr">
                <a:lnSpc>
                  <a:spcPts val="5202"/>
                </a:lnSpc>
              </a:pPr>
              <a:r>
                <a:rPr lang="en-US" sz="3715">
                  <a:solidFill>
                    <a:srgbClr val="000000"/>
                  </a:solidFill>
                  <a:latin typeface="One Little Font"/>
                  <a:ea typeface="One Little Font"/>
                  <a:cs typeface="One Little Font"/>
                  <a:sym typeface="One Little Font"/>
                </a:rPr>
                <a:t>✅ Підвищення рівня толерантності серед дітей</a:t>
              </a:r>
            </a:p>
            <a:p>
              <a:pPr algn="ctr">
                <a:lnSpc>
                  <a:spcPts val="5202"/>
                </a:lnSpc>
              </a:pPr>
              <a:r>
                <a:rPr lang="en-US" sz="3715">
                  <a:solidFill>
                    <a:srgbClr val="000000"/>
                  </a:solidFill>
                  <a:latin typeface="One Little Font"/>
                  <a:ea typeface="One Little Font"/>
                  <a:cs typeface="One Little Font"/>
                  <a:sym typeface="One Little Font"/>
                </a:rPr>
                <a:t> ✅ Покращення комунікації між учнями</a:t>
              </a:r>
            </a:p>
            <a:p>
              <a:pPr algn="ctr">
                <a:lnSpc>
                  <a:spcPts val="5202"/>
                </a:lnSpc>
              </a:pPr>
              <a:r>
                <a:rPr lang="en-US" sz="3715">
                  <a:solidFill>
                    <a:srgbClr val="000000"/>
                  </a:solidFill>
                  <a:latin typeface="One Little Font"/>
                  <a:ea typeface="One Little Font"/>
                  <a:cs typeface="One Little Font"/>
                  <a:sym typeface="One Little Font"/>
                </a:rPr>
                <a:t> ✅ Формування дружньої атмосфери в класі</a:t>
              </a:r>
            </a:p>
            <a:p>
              <a:pPr algn="ctr">
                <a:lnSpc>
                  <a:spcPts val="5202"/>
                </a:lnSpc>
              </a:pPr>
              <a:r>
                <a:rPr lang="en-US" sz="3715">
                  <a:solidFill>
                    <a:srgbClr val="000000"/>
                  </a:solidFill>
                  <a:latin typeface="One Little Font"/>
                  <a:ea typeface="One Little Font"/>
                  <a:cs typeface="One Little Font"/>
                  <a:sym typeface="One Little Font"/>
                </a:rPr>
                <a:t> ✅ Розвиток соціального навичок у дітей з ООП.</a:t>
              </a:r>
            </a:p>
          </p:txBody>
        </p:sp>
      </p:grp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61111" r="0" b="-61111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true" flipV="false" rot="0">
            <a:off x="13434447" y="0"/>
            <a:ext cx="4853553" cy="4704213"/>
          </a:xfrm>
          <a:custGeom>
            <a:avLst/>
            <a:gdLst/>
            <a:ahLst/>
            <a:cxnLst/>
            <a:rect r="r" b="b" t="t" l="l"/>
            <a:pathLst>
              <a:path h="4704213" w="4853553">
                <a:moveTo>
                  <a:pt x="4853553" y="0"/>
                </a:moveTo>
                <a:lnTo>
                  <a:pt x="0" y="0"/>
                </a:lnTo>
                <a:lnTo>
                  <a:pt x="0" y="4704213"/>
                </a:lnTo>
                <a:lnTo>
                  <a:pt x="4853553" y="4704213"/>
                </a:lnTo>
                <a:lnTo>
                  <a:pt x="4853553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70" r="0" b="-7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true" rot="-5400000">
            <a:off x="485323" y="-295706"/>
            <a:ext cx="2794882" cy="3168206"/>
          </a:xfrm>
          <a:custGeom>
            <a:avLst/>
            <a:gdLst/>
            <a:ahLst/>
            <a:cxnLst/>
            <a:rect r="r" b="b" t="t" l="l"/>
            <a:pathLst>
              <a:path h="3168206" w="2794882">
                <a:moveTo>
                  <a:pt x="0" y="3168206"/>
                </a:moveTo>
                <a:lnTo>
                  <a:pt x="2794882" y="3168206"/>
                </a:lnTo>
                <a:lnTo>
                  <a:pt x="2794882" y="0"/>
                </a:lnTo>
                <a:lnTo>
                  <a:pt x="0" y="0"/>
                </a:lnTo>
                <a:lnTo>
                  <a:pt x="0" y="3168206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0" t="0" r="-4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563622" y="6350223"/>
            <a:ext cx="4019877" cy="3426945"/>
            <a:chOff x="0" y="0"/>
            <a:chExt cx="5359836" cy="456926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5359781" cy="4569206"/>
            </a:xfrm>
            <a:custGeom>
              <a:avLst/>
              <a:gdLst/>
              <a:ahLst/>
              <a:cxnLst/>
              <a:rect r="r" b="b" t="t" l="l"/>
              <a:pathLst>
                <a:path h="4569206" w="5359781">
                  <a:moveTo>
                    <a:pt x="0" y="0"/>
                  </a:moveTo>
                  <a:lnTo>
                    <a:pt x="5359781" y="0"/>
                  </a:lnTo>
                  <a:lnTo>
                    <a:pt x="5359781" y="4569206"/>
                  </a:lnTo>
                  <a:lnTo>
                    <a:pt x="0" y="45692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-12" r="-1" b="-13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14218906" y="6716598"/>
            <a:ext cx="3284635" cy="3313630"/>
          </a:xfrm>
          <a:custGeom>
            <a:avLst/>
            <a:gdLst/>
            <a:ahLst/>
            <a:cxnLst/>
            <a:rect r="r" b="b" t="t" l="l"/>
            <a:pathLst>
              <a:path h="3313630" w="3284635">
                <a:moveTo>
                  <a:pt x="0" y="0"/>
                </a:moveTo>
                <a:lnTo>
                  <a:pt x="3284635" y="0"/>
                </a:lnTo>
                <a:lnTo>
                  <a:pt x="3284635" y="3313630"/>
                </a:lnTo>
                <a:lnTo>
                  <a:pt x="0" y="331363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6" t="0" r="-6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453228" y="294706"/>
            <a:ext cx="2314600" cy="3127838"/>
          </a:xfrm>
          <a:custGeom>
            <a:avLst/>
            <a:gdLst/>
            <a:ahLst/>
            <a:cxnLst/>
            <a:rect r="r" b="b" t="t" l="l"/>
            <a:pathLst>
              <a:path h="3127838" w="2314600">
                <a:moveTo>
                  <a:pt x="0" y="0"/>
                </a:moveTo>
                <a:lnTo>
                  <a:pt x="2314600" y="0"/>
                </a:lnTo>
                <a:lnTo>
                  <a:pt x="2314600" y="3127838"/>
                </a:lnTo>
                <a:lnTo>
                  <a:pt x="0" y="312783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40" r="0" b="-4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5361256" y="282103"/>
            <a:ext cx="1620190" cy="2266000"/>
            <a:chOff x="0" y="0"/>
            <a:chExt cx="2160253" cy="302133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160270" cy="3021330"/>
            </a:xfrm>
            <a:custGeom>
              <a:avLst/>
              <a:gdLst/>
              <a:ahLst/>
              <a:cxnLst/>
              <a:rect r="r" b="b" t="t" l="l"/>
              <a:pathLst>
                <a:path h="3021330" w="2160270">
                  <a:moveTo>
                    <a:pt x="0" y="0"/>
                  </a:moveTo>
                  <a:lnTo>
                    <a:pt x="2160270" y="0"/>
                  </a:lnTo>
                  <a:lnTo>
                    <a:pt x="2160270" y="3021330"/>
                  </a:lnTo>
                  <a:lnTo>
                    <a:pt x="0" y="30213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-38" t="0" r="-38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3466867" y="3527319"/>
            <a:ext cx="11354266" cy="1905348"/>
            <a:chOff x="0" y="0"/>
            <a:chExt cx="15139021" cy="2540464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5139022" cy="2540464"/>
            </a:xfrm>
            <a:custGeom>
              <a:avLst/>
              <a:gdLst/>
              <a:ahLst/>
              <a:cxnLst/>
              <a:rect r="r" b="b" t="t" l="l"/>
              <a:pathLst>
                <a:path h="2540464" w="15139022">
                  <a:moveTo>
                    <a:pt x="0" y="0"/>
                  </a:moveTo>
                  <a:lnTo>
                    <a:pt x="15139022" y="0"/>
                  </a:lnTo>
                  <a:lnTo>
                    <a:pt x="15139022" y="2540464"/>
                  </a:lnTo>
                  <a:lnTo>
                    <a:pt x="0" y="254046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104775"/>
              <a:ext cx="15139021" cy="2435689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12011"/>
                </a:lnSpc>
              </a:pPr>
              <a:r>
                <a:rPr lang="en-US" sz="13199">
                  <a:solidFill>
                    <a:srgbClr val="4A597C"/>
                  </a:solidFill>
                  <a:latin typeface="Funtastic"/>
                  <a:ea typeface="Funtastic"/>
                  <a:cs typeface="Funtastic"/>
                  <a:sym typeface="Funtastic"/>
                </a:rPr>
                <a:t>Фотогаларея</a:t>
              </a:r>
            </a:p>
          </p:txBody>
        </p:sp>
      </p:grp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61111" r="0" b="-61111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281200" y="375666"/>
            <a:ext cx="4916563" cy="1382268"/>
            <a:chOff x="0" y="0"/>
            <a:chExt cx="6555417" cy="184302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555418" cy="1843024"/>
            </a:xfrm>
            <a:custGeom>
              <a:avLst/>
              <a:gdLst/>
              <a:ahLst/>
              <a:cxnLst/>
              <a:rect r="r" b="b" t="t" l="l"/>
              <a:pathLst>
                <a:path h="1843024" w="6555418">
                  <a:moveTo>
                    <a:pt x="0" y="0"/>
                  </a:moveTo>
                  <a:lnTo>
                    <a:pt x="6555418" y="0"/>
                  </a:lnTo>
                  <a:lnTo>
                    <a:pt x="6555418" y="1843024"/>
                  </a:lnTo>
                  <a:lnTo>
                    <a:pt x="0" y="184302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76200"/>
              <a:ext cx="6555417" cy="1766824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8736"/>
                </a:lnSpc>
              </a:pPr>
              <a:r>
                <a:rPr lang="en-US" sz="9600">
                  <a:solidFill>
                    <a:srgbClr val="4A597C"/>
                  </a:solidFill>
                  <a:latin typeface="Funtastic"/>
                  <a:ea typeface="Funtastic"/>
                  <a:cs typeface="Funtastic"/>
                  <a:sym typeface="Funtastic"/>
                </a:rPr>
                <a:t>Освіта</a:t>
              </a:r>
            </a:p>
          </p:txBody>
        </p:sp>
      </p:grp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61111" r="0" b="-61111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236954" y="240257"/>
            <a:ext cx="9118632" cy="955575"/>
            <a:chOff x="0" y="0"/>
            <a:chExt cx="12158176" cy="12741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158176" cy="1274100"/>
            </a:xfrm>
            <a:custGeom>
              <a:avLst/>
              <a:gdLst/>
              <a:ahLst/>
              <a:cxnLst/>
              <a:rect r="r" b="b" t="t" l="l"/>
              <a:pathLst>
                <a:path h="1274100" w="12158176">
                  <a:moveTo>
                    <a:pt x="0" y="0"/>
                  </a:moveTo>
                  <a:lnTo>
                    <a:pt x="12158176" y="0"/>
                  </a:lnTo>
                  <a:lnTo>
                    <a:pt x="12158176" y="1274100"/>
                  </a:lnTo>
                  <a:lnTo>
                    <a:pt x="0" y="12741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47625"/>
              <a:ext cx="12158176" cy="122647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6009"/>
                </a:lnSpc>
              </a:pPr>
              <a:r>
                <a:rPr lang="en-US" sz="6603">
                  <a:solidFill>
                    <a:srgbClr val="4A597C"/>
                  </a:solidFill>
                  <a:latin typeface="Funtastic"/>
                  <a:ea typeface="Funtastic"/>
                  <a:cs typeface="Funtastic"/>
                  <a:sym typeface="Funtastic"/>
                </a:rPr>
                <a:t>Підвищення кваліфікації</a:t>
              </a:r>
            </a:p>
          </p:txBody>
        </p:sp>
      </p:grp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61111" r="0" b="-61111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92709" y="263221"/>
            <a:ext cx="7218847" cy="765479"/>
            <a:chOff x="0" y="0"/>
            <a:chExt cx="9625129" cy="102063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625130" cy="1020639"/>
            </a:xfrm>
            <a:custGeom>
              <a:avLst/>
              <a:gdLst/>
              <a:ahLst/>
              <a:cxnLst/>
              <a:rect r="r" b="b" t="t" l="l"/>
              <a:pathLst>
                <a:path h="1020639" w="9625130">
                  <a:moveTo>
                    <a:pt x="0" y="0"/>
                  </a:moveTo>
                  <a:lnTo>
                    <a:pt x="9625130" y="0"/>
                  </a:lnTo>
                  <a:lnTo>
                    <a:pt x="9625130" y="1020639"/>
                  </a:lnTo>
                  <a:lnTo>
                    <a:pt x="0" y="102063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38100"/>
              <a:ext cx="9625129" cy="982539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4813"/>
                </a:lnSpc>
              </a:pPr>
              <a:r>
                <a:rPr lang="en-US" sz="5289">
                  <a:solidFill>
                    <a:srgbClr val="4A597C"/>
                  </a:solidFill>
                  <a:latin typeface="Funtastic"/>
                  <a:ea typeface="Funtastic"/>
                  <a:cs typeface="Funtastic"/>
                  <a:sym typeface="Funtastic"/>
                </a:rPr>
                <a:t>Сертифікати,дипломи</a:t>
              </a:r>
            </a:p>
          </p:txBody>
        </p:sp>
      </p:grp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61111" r="0" b="-61111"/>
              </a:stretch>
            </a:blipFill>
          </p:spPr>
        </p:sp>
      </p:grp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61111" r="0" b="-61111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3024017" y="206298"/>
            <a:ext cx="12239967" cy="1013990"/>
            <a:chOff x="0" y="0"/>
            <a:chExt cx="16319956" cy="135198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6319956" cy="1351987"/>
            </a:xfrm>
            <a:custGeom>
              <a:avLst/>
              <a:gdLst/>
              <a:ahLst/>
              <a:cxnLst/>
              <a:rect r="r" b="b" t="t" l="l"/>
              <a:pathLst>
                <a:path h="1351987" w="16319956">
                  <a:moveTo>
                    <a:pt x="0" y="0"/>
                  </a:moveTo>
                  <a:lnTo>
                    <a:pt x="16319956" y="0"/>
                  </a:lnTo>
                  <a:lnTo>
                    <a:pt x="16319956" y="1351987"/>
                  </a:lnTo>
                  <a:lnTo>
                    <a:pt x="0" y="135198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19050"/>
              <a:ext cx="16319956" cy="133293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3519"/>
                </a:lnSpc>
              </a:pPr>
              <a:r>
                <a:rPr lang="en-US" sz="3868">
                  <a:solidFill>
                    <a:srgbClr val="4A597C"/>
                  </a:solidFill>
                  <a:latin typeface="Funtastic"/>
                  <a:ea typeface="Funtastic"/>
                  <a:cs typeface="Funtastic"/>
                  <a:sym typeface="Funtastic"/>
                </a:rPr>
                <a:t>"Інклюзія – це не про особливих дітей у звичайному класі, а про особливий підхід до кожної дитини."</a:t>
              </a:r>
            </a:p>
          </p:txBody>
        </p:sp>
      </p:grp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61111" r="0" b="-61111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2177850" y="287575"/>
            <a:ext cx="13932301" cy="947116"/>
            <a:chOff x="0" y="0"/>
            <a:chExt cx="18576401" cy="126282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8576401" cy="1262821"/>
            </a:xfrm>
            <a:custGeom>
              <a:avLst/>
              <a:gdLst/>
              <a:ahLst/>
              <a:cxnLst/>
              <a:rect r="r" b="b" t="t" l="l"/>
              <a:pathLst>
                <a:path h="1262821" w="18576401">
                  <a:moveTo>
                    <a:pt x="0" y="0"/>
                  </a:moveTo>
                  <a:lnTo>
                    <a:pt x="18576401" y="0"/>
                  </a:lnTo>
                  <a:lnTo>
                    <a:pt x="18576401" y="1262821"/>
                  </a:lnTo>
                  <a:lnTo>
                    <a:pt x="0" y="126282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28575"/>
              <a:ext cx="18576401" cy="1234246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3324"/>
                </a:lnSpc>
              </a:pPr>
              <a:r>
                <a:rPr lang="en-US" sz="3654">
                  <a:solidFill>
                    <a:srgbClr val="4A597C"/>
                  </a:solidFill>
                  <a:latin typeface="Funtastic"/>
                  <a:ea typeface="Funtastic"/>
                  <a:cs typeface="Funtastic"/>
                  <a:sym typeface="Funtastic"/>
                </a:rPr>
                <a:t>"Справжня сила суспільства вимірюється тим, значною мірою воно підтримує найуразливіших."</a:t>
              </a:r>
            </a:p>
          </p:txBody>
        </p:sp>
      </p:grp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61111" r="0" b="-61111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679408" y="366471"/>
            <a:ext cx="16004363" cy="1362558"/>
            <a:chOff x="0" y="0"/>
            <a:chExt cx="21339151" cy="181674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339150" cy="1816744"/>
            </a:xfrm>
            <a:custGeom>
              <a:avLst/>
              <a:gdLst/>
              <a:ahLst/>
              <a:cxnLst/>
              <a:rect r="r" b="b" t="t" l="l"/>
              <a:pathLst>
                <a:path h="1816744" w="21339150">
                  <a:moveTo>
                    <a:pt x="0" y="0"/>
                  </a:moveTo>
                  <a:lnTo>
                    <a:pt x="21339150" y="0"/>
                  </a:lnTo>
                  <a:lnTo>
                    <a:pt x="21339150" y="1816744"/>
                  </a:lnTo>
                  <a:lnTo>
                    <a:pt x="0" y="181674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38100"/>
              <a:ext cx="21339151" cy="1778644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4773"/>
                </a:lnSpc>
              </a:pPr>
              <a:r>
                <a:rPr lang="en-US" sz="5245">
                  <a:solidFill>
                    <a:srgbClr val="4A597C"/>
                  </a:solidFill>
                  <a:latin typeface="Funtastic"/>
                  <a:ea typeface="Funtastic"/>
                  <a:cs typeface="Funtastic"/>
                  <a:sym typeface="Funtastic"/>
                </a:rPr>
                <a:t>"Кожна дитина має право бути почутою, прийнятою та зрозумілою."</a:t>
              </a:r>
            </a:p>
          </p:txBody>
        </p:sp>
      </p:grp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61111" r="0" b="-61111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409457" y="230732"/>
            <a:ext cx="14621897" cy="1207068"/>
            <a:chOff x="0" y="0"/>
            <a:chExt cx="19495863" cy="160942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9495863" cy="1609424"/>
            </a:xfrm>
            <a:custGeom>
              <a:avLst/>
              <a:gdLst/>
              <a:ahLst/>
              <a:cxnLst/>
              <a:rect r="r" b="b" t="t" l="l"/>
              <a:pathLst>
                <a:path h="1609424" w="19495863">
                  <a:moveTo>
                    <a:pt x="0" y="0"/>
                  </a:moveTo>
                  <a:lnTo>
                    <a:pt x="19495863" y="0"/>
                  </a:lnTo>
                  <a:lnTo>
                    <a:pt x="19495863" y="1609424"/>
                  </a:lnTo>
                  <a:lnTo>
                    <a:pt x="0" y="160942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38100"/>
              <a:ext cx="19495863" cy="1571324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4242"/>
                </a:lnSpc>
              </a:pPr>
              <a:r>
                <a:rPr lang="en-US" sz="4663">
                  <a:solidFill>
                    <a:srgbClr val="4A597C"/>
                  </a:solidFill>
                  <a:latin typeface="Funtastic"/>
                  <a:ea typeface="Funtastic"/>
                  <a:cs typeface="Funtastic"/>
                  <a:sym typeface="Funtastic"/>
                </a:rPr>
                <a:t> "Інклюзивна освіта – це коли всі діти мають місце у колі, а не за його межами."</a:t>
              </a:r>
            </a:p>
          </p:txBody>
        </p:sp>
      </p:grp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61111" r="0" b="-61111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028700" y="331632"/>
            <a:ext cx="15011516" cy="1130618"/>
            <a:chOff x="0" y="0"/>
            <a:chExt cx="20015355" cy="150749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0015355" cy="1507491"/>
            </a:xfrm>
            <a:custGeom>
              <a:avLst/>
              <a:gdLst/>
              <a:ahLst/>
              <a:cxnLst/>
              <a:rect r="r" b="b" t="t" l="l"/>
              <a:pathLst>
                <a:path h="1507491" w="20015355">
                  <a:moveTo>
                    <a:pt x="0" y="0"/>
                  </a:moveTo>
                  <a:lnTo>
                    <a:pt x="20015355" y="0"/>
                  </a:lnTo>
                  <a:lnTo>
                    <a:pt x="20015355" y="1507491"/>
                  </a:lnTo>
                  <a:lnTo>
                    <a:pt x="0" y="150749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38100"/>
              <a:ext cx="20015355" cy="1469391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3982"/>
                </a:lnSpc>
              </a:pPr>
              <a:r>
                <a:rPr lang="en-US" sz="4376">
                  <a:solidFill>
                    <a:srgbClr val="4A597C"/>
                  </a:solidFill>
                  <a:latin typeface="Funtastic"/>
                  <a:ea typeface="Funtastic"/>
                  <a:cs typeface="Funtastic"/>
                  <a:sym typeface="Funtastic"/>
                </a:rPr>
                <a:t>"Асистент вчителя – це не просто помічник, а містечко між дитиною та світом можливостей."</a:t>
              </a:r>
            </a:p>
          </p:txBody>
        </p:sp>
      </p:grp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61111" r="0" b="-61111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113666" y="260669"/>
            <a:ext cx="16060668" cy="1208016"/>
            <a:chOff x="0" y="0"/>
            <a:chExt cx="21414224" cy="161068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414225" cy="1610688"/>
            </a:xfrm>
            <a:custGeom>
              <a:avLst/>
              <a:gdLst/>
              <a:ahLst/>
              <a:cxnLst/>
              <a:rect r="r" b="b" t="t" l="l"/>
              <a:pathLst>
                <a:path h="1610688" w="21414225">
                  <a:moveTo>
                    <a:pt x="0" y="0"/>
                  </a:moveTo>
                  <a:lnTo>
                    <a:pt x="21414225" y="0"/>
                  </a:lnTo>
                  <a:lnTo>
                    <a:pt x="21414225" y="1610688"/>
                  </a:lnTo>
                  <a:lnTo>
                    <a:pt x="0" y="161068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38100"/>
              <a:ext cx="21414224" cy="157258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4245"/>
                </a:lnSpc>
              </a:pPr>
              <a:r>
                <a:rPr lang="en-US" sz="4666">
                  <a:solidFill>
                    <a:srgbClr val="4A597C"/>
                  </a:solidFill>
                  <a:latin typeface="Funtastic"/>
                  <a:ea typeface="Funtastic"/>
                  <a:cs typeface="Funtastic"/>
                  <a:sym typeface="Funtastic"/>
                </a:rPr>
                <a:t>"Асистент вчителя – це людина, яка не залишила дітей з ООП, а й навчає всіх дітей у класі бути добрими.</a:t>
              </a:r>
            </a:p>
          </p:txBody>
        </p:sp>
      </p:grp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61111" r="0" b="-61111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2183751" y="312876"/>
            <a:ext cx="14302907" cy="892574"/>
            <a:chOff x="0" y="0"/>
            <a:chExt cx="19070543" cy="119009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9070543" cy="1190099"/>
            </a:xfrm>
            <a:custGeom>
              <a:avLst/>
              <a:gdLst/>
              <a:ahLst/>
              <a:cxnLst/>
              <a:rect r="r" b="b" t="t" l="l"/>
              <a:pathLst>
                <a:path h="1190099" w="19070543">
                  <a:moveTo>
                    <a:pt x="0" y="0"/>
                  </a:moveTo>
                  <a:lnTo>
                    <a:pt x="19070543" y="0"/>
                  </a:lnTo>
                  <a:lnTo>
                    <a:pt x="19070543" y="1190099"/>
                  </a:lnTo>
                  <a:lnTo>
                    <a:pt x="0" y="119009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19050"/>
              <a:ext cx="19070543" cy="1171049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3106"/>
                </a:lnSpc>
              </a:pPr>
              <a:r>
                <a:rPr lang="en-US" sz="3414">
                  <a:solidFill>
                    <a:srgbClr val="4A597C"/>
                  </a:solidFill>
                  <a:latin typeface="Funtastic"/>
                  <a:ea typeface="Funtastic"/>
                  <a:cs typeface="Funtastic"/>
                  <a:sym typeface="Funtastic"/>
                </a:rPr>
                <a:t>Кожна дитина заслуговує на підтримку, а асистент вчителя – це той, хто дарує впевненість та віру в себе."</a:t>
              </a:r>
            </a:p>
          </p:txBody>
        </p:sp>
      </p:grp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61111" r="0" b="-61111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785543" y="2389095"/>
            <a:ext cx="13776832" cy="5432610"/>
            <a:chOff x="0" y="0"/>
            <a:chExt cx="18369109" cy="72434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8369110" cy="7243480"/>
            </a:xfrm>
            <a:custGeom>
              <a:avLst/>
              <a:gdLst/>
              <a:ahLst/>
              <a:cxnLst/>
              <a:rect r="r" b="b" t="t" l="l"/>
              <a:pathLst>
                <a:path h="7243480" w="18369110">
                  <a:moveTo>
                    <a:pt x="0" y="0"/>
                  </a:moveTo>
                  <a:lnTo>
                    <a:pt x="18369110" y="0"/>
                  </a:lnTo>
                  <a:lnTo>
                    <a:pt x="18369110" y="7243480"/>
                  </a:lnTo>
                  <a:lnTo>
                    <a:pt x="0" y="724348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76200"/>
              <a:ext cx="18369109" cy="731968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5434"/>
                </a:lnSpc>
              </a:pPr>
              <a:r>
                <a:rPr lang="en-US" sz="3882" b="true">
                  <a:solidFill>
                    <a:srgbClr val="000000"/>
                  </a:solidFill>
                  <a:latin typeface="One Little Font Bold"/>
                  <a:ea typeface="One Little Font Bold"/>
                  <a:cs typeface="One Little Font Bold"/>
                  <a:sym typeface="One Little Font Bold"/>
                </a:rPr>
                <a:t> Дружня атмосфера – запорука успішної соціалізації дітей. </a:t>
              </a:r>
            </a:p>
            <a:p>
              <a:pPr algn="ctr">
                <a:lnSpc>
                  <a:spcPts val="5434"/>
                </a:lnSpc>
              </a:pPr>
              <a:r>
                <a:rPr lang="en-US" sz="3882" b="true">
                  <a:solidFill>
                    <a:srgbClr val="000000"/>
                  </a:solidFill>
                  <a:latin typeface="One Little Font Bold"/>
                  <a:ea typeface="One Little Font Bold"/>
                  <a:cs typeface="One Little Font Bold"/>
                  <a:sym typeface="One Little Font Bold"/>
                </a:rPr>
                <a:t>🔹 Асистент вчителя гравця важливу роль у підтримці дитини з ООП. </a:t>
              </a:r>
            </a:p>
            <a:p>
              <a:pPr algn="ctr">
                <a:lnSpc>
                  <a:spcPts val="5434"/>
                </a:lnSpc>
              </a:pPr>
              <a:r>
                <a:rPr lang="en-US" sz="3882" b="true">
                  <a:solidFill>
                    <a:srgbClr val="000000"/>
                  </a:solidFill>
                  <a:latin typeface="One Little Font Bold"/>
                  <a:ea typeface="One Little Font Bold"/>
                  <a:cs typeface="One Little Font Bold"/>
                  <a:sym typeface="One Little Font Bold"/>
                </a:rPr>
                <a:t>🔹 Спільні активності допомагають формувати культуру взаємопідтримки. </a:t>
              </a:r>
            </a:p>
            <a:p>
              <a:pPr algn="ctr">
                <a:lnSpc>
                  <a:spcPts val="5434"/>
                </a:lnSpc>
              </a:pPr>
              <a:r>
                <a:rPr lang="en-US" sz="3882" b="true">
                  <a:solidFill>
                    <a:srgbClr val="000000"/>
                  </a:solidFill>
                  <a:latin typeface="One Little Font Bold"/>
                  <a:ea typeface="One Little Font Bold"/>
                  <a:cs typeface="One Little Font Bold"/>
                  <a:sym typeface="One Little Font Bold"/>
                </a:rPr>
                <a:t>🔹 Використання різних методів та вправу сприяння комфортному середовищу для всіх учнів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1174302" y="7671185"/>
            <a:ext cx="6657544" cy="2313496"/>
            <a:chOff x="0" y="0"/>
            <a:chExt cx="8876725" cy="308466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876665" cy="3084703"/>
            </a:xfrm>
            <a:custGeom>
              <a:avLst/>
              <a:gdLst/>
              <a:ahLst/>
              <a:cxnLst/>
              <a:rect r="r" b="b" t="t" l="l"/>
              <a:pathLst>
                <a:path h="3084703" w="8876665">
                  <a:moveTo>
                    <a:pt x="0" y="0"/>
                  </a:moveTo>
                  <a:lnTo>
                    <a:pt x="8876665" y="0"/>
                  </a:lnTo>
                  <a:lnTo>
                    <a:pt x="8876665" y="3084703"/>
                  </a:lnTo>
                  <a:lnTo>
                    <a:pt x="0" y="3084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97" r="0" b="-96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2692573" y="600672"/>
            <a:ext cx="11354266" cy="1382268"/>
            <a:chOff x="0" y="0"/>
            <a:chExt cx="15139021" cy="1843024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5139022" cy="1843024"/>
            </a:xfrm>
            <a:custGeom>
              <a:avLst/>
              <a:gdLst/>
              <a:ahLst/>
              <a:cxnLst/>
              <a:rect r="r" b="b" t="t" l="l"/>
              <a:pathLst>
                <a:path h="1843024" w="15139022">
                  <a:moveTo>
                    <a:pt x="0" y="0"/>
                  </a:moveTo>
                  <a:lnTo>
                    <a:pt x="15139022" y="0"/>
                  </a:lnTo>
                  <a:lnTo>
                    <a:pt x="15139022" y="1843024"/>
                  </a:lnTo>
                  <a:lnTo>
                    <a:pt x="0" y="184302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76200"/>
              <a:ext cx="15139021" cy="1766824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8736"/>
                </a:lnSpc>
              </a:pPr>
              <a:r>
                <a:rPr lang="en-US" sz="9600">
                  <a:solidFill>
                    <a:srgbClr val="4A597C"/>
                  </a:solidFill>
                  <a:latin typeface="Funtastic"/>
                  <a:ea typeface="Funtastic"/>
                  <a:cs typeface="Funtastic"/>
                  <a:sym typeface="Funtastic"/>
                </a:rPr>
                <a:t>Висновки</a:t>
              </a:r>
            </a:p>
          </p:txBody>
        </p:sp>
      </p:grp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61111" r="0" b="-61111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0" y="0"/>
            <a:ext cx="5062001" cy="5143500"/>
          </a:xfrm>
          <a:custGeom>
            <a:avLst/>
            <a:gdLst/>
            <a:ahLst/>
            <a:cxnLst/>
            <a:rect r="r" b="b" t="t" l="l"/>
            <a:pathLst>
              <a:path h="5143500" w="5062001">
                <a:moveTo>
                  <a:pt x="0" y="0"/>
                </a:moveTo>
                <a:lnTo>
                  <a:pt x="5062001" y="0"/>
                </a:lnTo>
                <a:lnTo>
                  <a:pt x="5062001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46" t="0" r="-146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13434447" y="0"/>
            <a:ext cx="4853553" cy="4704213"/>
          </a:xfrm>
          <a:custGeom>
            <a:avLst/>
            <a:gdLst/>
            <a:ahLst/>
            <a:cxnLst/>
            <a:rect r="r" b="b" t="t" l="l"/>
            <a:pathLst>
              <a:path h="4704213" w="4853553">
                <a:moveTo>
                  <a:pt x="4853553" y="0"/>
                </a:moveTo>
                <a:lnTo>
                  <a:pt x="0" y="0"/>
                </a:lnTo>
                <a:lnTo>
                  <a:pt x="0" y="4704213"/>
                </a:lnTo>
                <a:lnTo>
                  <a:pt x="4853553" y="4704213"/>
                </a:lnTo>
                <a:lnTo>
                  <a:pt x="4853553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-70" r="0" b="-7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true" rot="0">
            <a:off x="0" y="5582787"/>
            <a:ext cx="4853553" cy="4704213"/>
          </a:xfrm>
          <a:custGeom>
            <a:avLst/>
            <a:gdLst/>
            <a:ahLst/>
            <a:cxnLst/>
            <a:rect r="r" b="b" t="t" l="l"/>
            <a:pathLst>
              <a:path h="4704213" w="4853553">
                <a:moveTo>
                  <a:pt x="0" y="4704213"/>
                </a:moveTo>
                <a:lnTo>
                  <a:pt x="4853553" y="4704213"/>
                </a:lnTo>
                <a:lnTo>
                  <a:pt x="4853553" y="0"/>
                </a:lnTo>
                <a:lnTo>
                  <a:pt x="0" y="0"/>
                </a:lnTo>
                <a:lnTo>
                  <a:pt x="0" y="4704213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-70" r="0" b="-7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true" rot="0">
            <a:off x="13330223" y="5143500"/>
            <a:ext cx="5062001" cy="5143500"/>
          </a:xfrm>
          <a:custGeom>
            <a:avLst/>
            <a:gdLst/>
            <a:ahLst/>
            <a:cxnLst/>
            <a:rect r="r" b="b" t="t" l="l"/>
            <a:pathLst>
              <a:path h="5143500" w="5062001">
                <a:moveTo>
                  <a:pt x="5062001" y="5143500"/>
                </a:moveTo>
                <a:lnTo>
                  <a:pt x="0" y="5143500"/>
                </a:lnTo>
                <a:lnTo>
                  <a:pt x="0" y="0"/>
                </a:lnTo>
                <a:lnTo>
                  <a:pt x="5062001" y="0"/>
                </a:lnTo>
                <a:lnTo>
                  <a:pt x="5062001" y="514350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46" t="0" r="-146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5400000">
            <a:off x="15444332" y="3086100"/>
            <a:ext cx="3629935" cy="4114800"/>
          </a:xfrm>
          <a:custGeom>
            <a:avLst/>
            <a:gdLst/>
            <a:ahLst/>
            <a:cxnLst/>
            <a:rect r="r" b="b" t="t" l="l"/>
            <a:pathLst>
              <a:path h="4114800" w="3629935">
                <a:moveTo>
                  <a:pt x="0" y="0"/>
                </a:moveTo>
                <a:lnTo>
                  <a:pt x="3629935" y="0"/>
                </a:lnTo>
                <a:lnTo>
                  <a:pt x="362993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118" t="0" r="-118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true" rot="-5400000">
            <a:off x="-786268" y="3086100"/>
            <a:ext cx="3629935" cy="4114800"/>
          </a:xfrm>
          <a:custGeom>
            <a:avLst/>
            <a:gdLst/>
            <a:ahLst/>
            <a:cxnLst/>
            <a:rect r="r" b="b" t="t" l="l"/>
            <a:pathLst>
              <a:path h="4114800" w="3629935">
                <a:moveTo>
                  <a:pt x="0" y="4114800"/>
                </a:moveTo>
                <a:lnTo>
                  <a:pt x="3629935" y="4114800"/>
                </a:lnTo>
                <a:lnTo>
                  <a:pt x="3629935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118" t="0" r="-118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4012929" y="3079063"/>
            <a:ext cx="10262143" cy="4262223"/>
            <a:chOff x="0" y="0"/>
            <a:chExt cx="13682857" cy="5682964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3682858" cy="5682964"/>
            </a:xfrm>
            <a:custGeom>
              <a:avLst/>
              <a:gdLst/>
              <a:ahLst/>
              <a:cxnLst/>
              <a:rect r="r" b="b" t="t" l="l"/>
              <a:pathLst>
                <a:path h="5682964" w="13682858">
                  <a:moveTo>
                    <a:pt x="0" y="0"/>
                  </a:moveTo>
                  <a:lnTo>
                    <a:pt x="13682858" y="0"/>
                  </a:lnTo>
                  <a:lnTo>
                    <a:pt x="13682858" y="5682964"/>
                  </a:lnTo>
                  <a:lnTo>
                    <a:pt x="0" y="568296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133350"/>
              <a:ext cx="13682857" cy="5549614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14939"/>
                </a:lnSpc>
              </a:pPr>
              <a:r>
                <a:rPr lang="en-US" sz="16416">
                  <a:solidFill>
                    <a:srgbClr val="4A597C"/>
                  </a:solidFill>
                  <a:latin typeface="Funtastic"/>
                  <a:ea typeface="Funtastic"/>
                  <a:cs typeface="Funtastic"/>
                  <a:sym typeface="Funtastic"/>
                </a:rPr>
                <a:t>дякую за увагу!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DAGjCkHTuD0</dc:identifier>
  <dcterms:modified xsi:type="dcterms:W3CDTF">2011-08-01T06:04:30Z</dcterms:modified>
  <cp:revision>1</cp:revision>
</cp:coreProperties>
</file>