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Georgia Pro Bold" panose="020B0604020202020204" charset="0"/>
      <p:regular r:id="rId17"/>
    </p:embeddedFont>
    <p:embeddedFont>
      <p:font typeface="Georgia Pro" panose="020B0604020202020204" charset="0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Archivo Black" panose="020B0604020202020204" charset="0"/>
      <p:regular r:id="rId23"/>
    </p:embeddedFont>
    <p:embeddedFont>
      <p:font typeface="Roboto Bold" panose="020B0604020202020204" charset="0"/>
      <p:regular r:id="rId24"/>
    </p:embeddedFont>
    <p:embeddedFont>
      <p:font typeface="Times New Roman MT" panose="020B0604020202020204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 autoAdjust="0"/>
    <p:restoredTop sz="94622" autoAdjust="0"/>
  </p:normalViewPr>
  <p:slideViewPr>
    <p:cSldViewPr>
      <p:cViewPr varScale="1">
        <p:scale>
          <a:sx n="59" d="100"/>
          <a:sy n="59" d="100"/>
        </p:scale>
        <p:origin x="389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955800" y="4137025"/>
            <a:ext cx="14017716" cy="190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 b="1">
                <a:solidFill>
                  <a:srgbClr val="004AAD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ЯК ДОСЯГТИ ФІНАНСОВОЇ СВОБОДИ ТА ЖИТИ БЕЗ БОРГІВ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1130300" y="4057750"/>
            <a:ext cx="3086100" cy="2171499"/>
            <a:chOff x="0" y="0"/>
            <a:chExt cx="812800" cy="57191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571917"/>
            </a:xfrm>
            <a:custGeom>
              <a:avLst/>
              <a:gdLst/>
              <a:ahLst/>
              <a:cxnLst/>
              <a:rect l="l" t="t" r="r" b="b"/>
              <a:pathLst>
                <a:path w="812800" h="571917">
                  <a:moveTo>
                    <a:pt x="609600" y="0"/>
                  </a:moveTo>
                  <a:cubicBezTo>
                    <a:pt x="721824" y="0"/>
                    <a:pt x="812800" y="128028"/>
                    <a:pt x="812800" y="285959"/>
                  </a:cubicBezTo>
                  <a:cubicBezTo>
                    <a:pt x="812800" y="443889"/>
                    <a:pt x="721824" y="571917"/>
                    <a:pt x="609600" y="571917"/>
                  </a:cubicBezTo>
                  <a:lnTo>
                    <a:pt x="203200" y="571917"/>
                  </a:lnTo>
                  <a:cubicBezTo>
                    <a:pt x="90976" y="571917"/>
                    <a:pt x="0" y="443889"/>
                    <a:pt x="0" y="285959"/>
                  </a:cubicBezTo>
                  <a:cubicBezTo>
                    <a:pt x="0" y="128028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812800" cy="6195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5886104" y="2714625"/>
            <a:ext cx="5641992" cy="913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24"/>
              </a:lnSpc>
            </a:pPr>
            <a:r>
              <a:rPr lang="en-US" sz="5303" b="1">
                <a:solidFill>
                  <a:srgbClr val="303642"/>
                </a:solidFill>
                <a:latin typeface="Roboto Bold"/>
                <a:ea typeface="Roboto Bold"/>
                <a:cs typeface="Roboto Bold"/>
                <a:sym typeface="Roboto Bold"/>
              </a:rPr>
              <a:t>ТЕМА.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01245" y="6304874"/>
            <a:ext cx="8526827" cy="429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07"/>
              </a:lnSpc>
              <a:spcBef>
                <a:spcPct val="0"/>
              </a:spcBef>
            </a:pPr>
            <a:r>
              <a:rPr lang="en-US" sz="2219">
                <a:solidFill>
                  <a:srgbClr val="303642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Підготував: вчитель Міньо Є.О.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6467343" y="4057750"/>
            <a:ext cx="3086100" cy="2171499"/>
            <a:chOff x="0" y="0"/>
            <a:chExt cx="812800" cy="57191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571917"/>
            </a:xfrm>
            <a:custGeom>
              <a:avLst/>
              <a:gdLst/>
              <a:ahLst/>
              <a:cxnLst/>
              <a:rect l="l" t="t" r="r" b="b"/>
              <a:pathLst>
                <a:path w="812800" h="571917">
                  <a:moveTo>
                    <a:pt x="609600" y="0"/>
                  </a:moveTo>
                  <a:cubicBezTo>
                    <a:pt x="721824" y="0"/>
                    <a:pt x="812800" y="128028"/>
                    <a:pt x="812800" y="285959"/>
                  </a:cubicBezTo>
                  <a:cubicBezTo>
                    <a:pt x="812800" y="443889"/>
                    <a:pt x="721824" y="571917"/>
                    <a:pt x="609600" y="571917"/>
                  </a:cubicBezTo>
                  <a:lnTo>
                    <a:pt x="203200" y="571917"/>
                  </a:lnTo>
                  <a:cubicBezTo>
                    <a:pt x="90976" y="571917"/>
                    <a:pt x="0" y="443889"/>
                    <a:pt x="0" y="285959"/>
                  </a:cubicBezTo>
                  <a:cubicBezTo>
                    <a:pt x="0" y="128028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812800" cy="6195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453583" y="942975"/>
            <a:ext cx="12609433" cy="655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  <a:spcBef>
                <a:spcPct val="0"/>
              </a:spcBef>
            </a:pPr>
            <a:r>
              <a:rPr lang="en-US" sz="3799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ФІНАНСОВЕ   ПЛАНУВАННЯ    ЖИТТЯ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259300" y="1035050"/>
            <a:ext cx="549593" cy="490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§ 5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103630" y="335817"/>
            <a:ext cx="6792707" cy="10287000"/>
            <a:chOff x="0" y="0"/>
            <a:chExt cx="1789026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789026" cy="2709333"/>
            </a:xfrm>
            <a:custGeom>
              <a:avLst/>
              <a:gdLst/>
              <a:ahLst/>
              <a:cxnLst/>
              <a:rect l="l" t="t" r="r" b="b"/>
              <a:pathLst>
                <a:path w="1789026" h="2709333">
                  <a:moveTo>
                    <a:pt x="0" y="0"/>
                  </a:moveTo>
                  <a:lnTo>
                    <a:pt x="1789026" y="0"/>
                  </a:lnTo>
                  <a:lnTo>
                    <a:pt x="178902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789026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446818" y="8630505"/>
            <a:ext cx="897167" cy="2183545"/>
            <a:chOff x="0" y="0"/>
            <a:chExt cx="236291" cy="5750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36291" cy="575090"/>
            </a:xfrm>
            <a:custGeom>
              <a:avLst/>
              <a:gdLst/>
              <a:ahLst/>
              <a:cxnLst/>
              <a:rect l="l" t="t" r="r" b="b"/>
              <a:pathLst>
                <a:path w="236291" h="575090">
                  <a:moveTo>
                    <a:pt x="118145" y="0"/>
                  </a:moveTo>
                  <a:lnTo>
                    <a:pt x="118145" y="0"/>
                  </a:lnTo>
                  <a:cubicBezTo>
                    <a:pt x="183395" y="0"/>
                    <a:pt x="236291" y="52895"/>
                    <a:pt x="236291" y="118145"/>
                  </a:cubicBezTo>
                  <a:lnTo>
                    <a:pt x="236291" y="456945"/>
                  </a:lnTo>
                  <a:cubicBezTo>
                    <a:pt x="236291" y="488279"/>
                    <a:pt x="223843" y="518330"/>
                    <a:pt x="201687" y="540486"/>
                  </a:cubicBezTo>
                  <a:cubicBezTo>
                    <a:pt x="179530" y="562643"/>
                    <a:pt x="149480" y="575090"/>
                    <a:pt x="118145" y="575090"/>
                  </a:cubicBezTo>
                  <a:lnTo>
                    <a:pt x="118145" y="575090"/>
                  </a:lnTo>
                  <a:cubicBezTo>
                    <a:pt x="86811" y="575090"/>
                    <a:pt x="56761" y="562643"/>
                    <a:pt x="34604" y="540486"/>
                  </a:cubicBezTo>
                  <a:cubicBezTo>
                    <a:pt x="12447" y="518330"/>
                    <a:pt x="0" y="488279"/>
                    <a:pt x="0" y="456945"/>
                  </a:cubicBezTo>
                  <a:lnTo>
                    <a:pt x="0" y="118145"/>
                  </a:lnTo>
                  <a:cubicBezTo>
                    <a:pt x="0" y="86811"/>
                    <a:pt x="12447" y="56761"/>
                    <a:pt x="34604" y="34604"/>
                  </a:cubicBezTo>
                  <a:cubicBezTo>
                    <a:pt x="56761" y="12447"/>
                    <a:pt x="86811" y="0"/>
                    <a:pt x="11814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36291" cy="6227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709411" y="1662134"/>
            <a:ext cx="4243380" cy="79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91"/>
              </a:lnSpc>
            </a:pPr>
            <a:r>
              <a:rPr lang="en-US" sz="4708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МЕТА: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1806" y="2651452"/>
            <a:ext cx="5972179" cy="225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8997" lvl="1" indent="-229499" algn="l">
              <a:lnSpc>
                <a:spcPts val="2976"/>
              </a:lnSpc>
              <a:buFont typeface="Arial"/>
              <a:buChar char="•"/>
            </a:pPr>
            <a:r>
              <a:rPr lang="en-US" sz="2125">
                <a:solidFill>
                  <a:srgbClr val="FFFFFF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Сформувати розуміння ключових фінансових понять: фінансова залежність, незалежність, свобода, активний і пасивний доходи, активи та пасиви, а також види боргів та їх наслідки.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1806" y="5121577"/>
            <a:ext cx="5841835" cy="1851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88" lvl="1" indent="-226694" algn="l">
              <a:lnSpc>
                <a:spcPts val="2939"/>
              </a:lnSpc>
              <a:buFont typeface="Arial"/>
              <a:buChar char="•"/>
            </a:pPr>
            <a:r>
              <a:rPr lang="en-US" sz="209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Розвивати навички фінансового планування, аналізу власних доходів і витрат, критичного мислення щодо фінансових рішень та пошуку шляхів досягнення фінансової стабільності.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29559" y="7389582"/>
            <a:ext cx="6176962" cy="1108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88" lvl="1" indent="-226694" algn="l">
              <a:lnSpc>
                <a:spcPts val="2939"/>
              </a:lnSpc>
              <a:buFont typeface="Arial"/>
              <a:buChar char="•"/>
            </a:pPr>
            <a:r>
              <a:rPr lang="en-US" sz="209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Виховувати фінансову дисципліну, відпові-</a:t>
            </a:r>
          </a:p>
          <a:p>
            <a:pPr algn="l">
              <a:lnSpc>
                <a:spcPts val="2939"/>
              </a:lnSpc>
            </a:pPr>
            <a:r>
              <a:rPr lang="en-US" sz="209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     дальність за власні фінансові рішення та </a:t>
            </a:r>
          </a:p>
          <a:p>
            <a:pPr algn="l">
              <a:lnSpc>
                <a:spcPts val="2939"/>
              </a:lnSpc>
            </a:pPr>
            <a:r>
              <a:rPr lang="en-US" sz="2099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     прагнення до фінансової незалежності.</a:t>
            </a:r>
          </a:p>
        </p:txBody>
      </p:sp>
      <p:sp>
        <p:nvSpPr>
          <p:cNvPr id="13" name="Freeform 13"/>
          <p:cNvSpPr/>
          <p:nvPr/>
        </p:nvSpPr>
        <p:spPr>
          <a:xfrm>
            <a:off x="7184377" y="1276818"/>
            <a:ext cx="10485606" cy="7784768"/>
          </a:xfrm>
          <a:custGeom>
            <a:avLst/>
            <a:gdLst/>
            <a:ahLst/>
            <a:cxnLst/>
            <a:rect l="l" t="t" r="r" b="b"/>
            <a:pathLst>
              <a:path w="10485606" h="7784768">
                <a:moveTo>
                  <a:pt x="0" y="0"/>
                </a:moveTo>
                <a:lnTo>
                  <a:pt x="10485606" y="0"/>
                </a:lnTo>
                <a:lnTo>
                  <a:pt x="10485606" y="7784768"/>
                </a:lnTo>
                <a:lnTo>
                  <a:pt x="0" y="77847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596" t="-3622" r="-4599" b="-2091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8997950"/>
            <a:ext cx="2514600" cy="260350"/>
            <a:chOff x="0" y="0"/>
            <a:chExt cx="662281" cy="685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2281" cy="68570"/>
            </a:xfrm>
            <a:custGeom>
              <a:avLst/>
              <a:gdLst/>
              <a:ahLst/>
              <a:cxnLst/>
              <a:rect l="l" t="t" r="r" b="b"/>
              <a:pathLst>
                <a:path w="662281" h="68570">
                  <a:moveTo>
                    <a:pt x="0" y="0"/>
                  </a:moveTo>
                  <a:lnTo>
                    <a:pt x="662281" y="0"/>
                  </a:lnTo>
                  <a:lnTo>
                    <a:pt x="662281" y="68570"/>
                  </a:lnTo>
                  <a:lnTo>
                    <a:pt x="0" y="68570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662281" cy="1161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7355038" y="509136"/>
            <a:ext cx="5246370" cy="5246370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0" y="3175000"/>
                  </a:moveTo>
                  <a:cubicBezTo>
                    <a:pt x="0" y="4928870"/>
                    <a:pt x="1421130" y="6350000"/>
                    <a:pt x="3175000" y="6350000"/>
                  </a:cubicBezTo>
                  <a:lnTo>
                    <a:pt x="6350000" y="6350000"/>
                  </a:lnTo>
                  <a:lnTo>
                    <a:pt x="6350000" y="3175000"/>
                  </a:lnTo>
                  <a:cubicBezTo>
                    <a:pt x="6350000" y="1421130"/>
                    <a:pt x="4928870" y="0"/>
                    <a:pt x="3175000" y="0"/>
                  </a:cubicBezTo>
                  <a:cubicBezTo>
                    <a:pt x="1421130" y="0"/>
                    <a:pt x="0" y="1421130"/>
                    <a:pt x="0" y="317500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8" name="Freeform 8"/>
            <p:cNvSpPr/>
            <p:nvPr/>
          </p:nvSpPr>
          <p:spPr>
            <a:xfrm>
              <a:off x="391160" y="364490"/>
              <a:ext cx="5619750" cy="5621020"/>
            </a:xfrm>
            <a:custGeom>
              <a:avLst/>
              <a:gdLst/>
              <a:ahLst/>
              <a:cxnLst/>
              <a:rect l="l" t="t" r="r" b="b"/>
              <a:pathLst>
                <a:path w="5619750" h="5621020">
                  <a:moveTo>
                    <a:pt x="2810510" y="0"/>
                  </a:moveTo>
                  <a:cubicBezTo>
                    <a:pt x="4362450" y="0"/>
                    <a:pt x="5619750" y="1258570"/>
                    <a:pt x="5619750" y="2810510"/>
                  </a:cubicBezTo>
                  <a:cubicBezTo>
                    <a:pt x="5619750" y="4362450"/>
                    <a:pt x="4361180" y="5621020"/>
                    <a:pt x="2810510" y="5621020"/>
                  </a:cubicBezTo>
                  <a:cubicBezTo>
                    <a:pt x="1258570" y="5621020"/>
                    <a:pt x="0" y="4362450"/>
                    <a:pt x="0" y="2810510"/>
                  </a:cubicBezTo>
                  <a:cubicBezTo>
                    <a:pt x="1270" y="1258570"/>
                    <a:pt x="1258570" y="0"/>
                    <a:pt x="2810510" y="0"/>
                  </a:cubicBezTo>
                  <a:close/>
                </a:path>
              </a:pathLst>
            </a:custGeom>
            <a:blipFill>
              <a:blip r:embed="rId3"/>
              <a:stretch>
                <a:fillRect l="-22828" r="-45088" b="-727"/>
              </a:stretch>
            </a:blip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2776835" y="4610930"/>
            <a:ext cx="5246370" cy="5246370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350000" y="3175000"/>
                  </a:moveTo>
                  <a:cubicBezTo>
                    <a:pt x="6350000" y="1421130"/>
                    <a:pt x="4928870" y="0"/>
                    <a:pt x="3175000" y="0"/>
                  </a:cubicBezTo>
                  <a:lnTo>
                    <a:pt x="0" y="0"/>
                  </a:lnTo>
                  <a:lnTo>
                    <a:pt x="0" y="3175000"/>
                  </a:lnTo>
                  <a:cubicBezTo>
                    <a:pt x="0" y="4928870"/>
                    <a:pt x="1421130" y="6350000"/>
                    <a:pt x="3175000" y="6350000"/>
                  </a:cubicBezTo>
                  <a:cubicBezTo>
                    <a:pt x="4928870" y="6350000"/>
                    <a:pt x="6350000" y="4928870"/>
                    <a:pt x="6350000" y="317500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199010" y="359986"/>
              <a:ext cx="5898640" cy="5630028"/>
            </a:xfrm>
            <a:custGeom>
              <a:avLst/>
              <a:gdLst/>
              <a:ahLst/>
              <a:cxnLst/>
              <a:rect l="l" t="t" r="r" b="b"/>
              <a:pathLst>
                <a:path w="5898640" h="5630028">
                  <a:moveTo>
                    <a:pt x="2949320" y="4504"/>
                  </a:moveTo>
                  <a:cubicBezTo>
                    <a:pt x="1942227" y="0"/>
                    <a:pt x="1009702" y="534693"/>
                    <a:pt x="504851" y="1406118"/>
                  </a:cubicBezTo>
                  <a:cubicBezTo>
                    <a:pt x="0" y="2277543"/>
                    <a:pt x="0" y="3352485"/>
                    <a:pt x="504851" y="4223910"/>
                  </a:cubicBezTo>
                  <a:cubicBezTo>
                    <a:pt x="1009702" y="5095335"/>
                    <a:pt x="1942227" y="5630028"/>
                    <a:pt x="2949320" y="5625524"/>
                  </a:cubicBezTo>
                  <a:cubicBezTo>
                    <a:pt x="3956413" y="5630028"/>
                    <a:pt x="4888938" y="5095335"/>
                    <a:pt x="5393789" y="4223910"/>
                  </a:cubicBezTo>
                  <a:cubicBezTo>
                    <a:pt x="5898640" y="3352485"/>
                    <a:pt x="5898640" y="2277543"/>
                    <a:pt x="5393789" y="1406118"/>
                  </a:cubicBezTo>
                  <a:cubicBezTo>
                    <a:pt x="4888938" y="534693"/>
                    <a:pt x="3956413" y="0"/>
                    <a:pt x="2949320" y="4504"/>
                  </a:cubicBezTo>
                  <a:close/>
                </a:path>
              </a:pathLst>
            </a:custGeom>
            <a:blipFill>
              <a:blip r:embed="rId4"/>
              <a:stretch>
                <a:fillRect l="-24665" r="-24665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1326587" y="1570454"/>
            <a:ext cx="5454785" cy="922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31"/>
              </a:lnSpc>
            </a:pPr>
            <a:r>
              <a:rPr lang="en-US" sz="5308" b="1">
                <a:solidFill>
                  <a:srgbClr val="004AAD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ДЕЙВ РЕМСІ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26587" y="600095"/>
            <a:ext cx="5454785" cy="800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2"/>
              </a:lnSpc>
            </a:pPr>
            <a:r>
              <a:rPr lang="en-US" sz="2251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АМЕРИКАНСЬКИЙ ПИСЬМЕННИК І ЖУРНАЛІСТ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26587" y="2711969"/>
            <a:ext cx="5853024" cy="2197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76"/>
              </a:lnSpc>
              <a:spcBef>
                <a:spcPct val="0"/>
              </a:spcBef>
            </a:pPr>
            <a:r>
              <a:rPr lang="en-US" sz="3125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Ви повинні отримати контроль над своїми грошима, інакше їх відсутність буде контролювати вас вічно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24897" y="6990520"/>
            <a:ext cx="9901476" cy="1644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74536" lvl="1" indent="-337268" algn="l">
              <a:lnSpc>
                <a:spcPts val="4374"/>
              </a:lnSpc>
              <a:buFont typeface="Arial"/>
              <a:buChar char="•"/>
            </a:pPr>
            <a:r>
              <a:rPr lang="en-US" sz="3124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Як ви розумієте це висловлювання?</a:t>
            </a:r>
          </a:p>
          <a:p>
            <a:pPr marL="674536" lvl="1" indent="-337268" algn="l">
              <a:lnSpc>
                <a:spcPts val="4374"/>
              </a:lnSpc>
              <a:buFont typeface="Arial"/>
              <a:buChar char="•"/>
            </a:pPr>
            <a:r>
              <a:rPr lang="en-US" sz="3124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Що означає "контролювати свої гроші"?</a:t>
            </a:r>
          </a:p>
          <a:p>
            <a:pPr marL="674536" lvl="1" indent="-337268" algn="l">
              <a:lnSpc>
                <a:spcPts val="4374"/>
              </a:lnSpc>
              <a:buFont typeface="Arial"/>
              <a:buChar char="•"/>
            </a:pPr>
            <a:r>
              <a:rPr lang="en-US" sz="3124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Яка різниця між багатим і фінансово грамотним?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908043" y="96174"/>
            <a:ext cx="6379957" cy="10287000"/>
            <a:chOff x="0" y="0"/>
            <a:chExt cx="1680318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80318" cy="2709333"/>
            </a:xfrm>
            <a:custGeom>
              <a:avLst/>
              <a:gdLst/>
              <a:ahLst/>
              <a:cxnLst/>
              <a:rect l="l" t="t" r="r" b="b"/>
              <a:pathLst>
                <a:path w="1680318" h="2709333">
                  <a:moveTo>
                    <a:pt x="0" y="0"/>
                  </a:moveTo>
                  <a:lnTo>
                    <a:pt x="1680318" y="0"/>
                  </a:lnTo>
                  <a:lnTo>
                    <a:pt x="168031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680318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973910" y="138079"/>
            <a:ext cx="1868266" cy="1868266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973910" y="2107706"/>
            <a:ext cx="1868266" cy="1868266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973910" y="4107822"/>
            <a:ext cx="1868266" cy="1868266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973910" y="6210065"/>
            <a:ext cx="1868266" cy="1868266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973910" y="8183105"/>
            <a:ext cx="1868266" cy="1868266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329431" y="96174"/>
            <a:ext cx="10644479" cy="2313637"/>
          </a:xfrm>
          <a:custGeom>
            <a:avLst/>
            <a:gdLst/>
            <a:ahLst/>
            <a:cxnLst/>
            <a:rect l="l" t="t" r="r" b="b"/>
            <a:pathLst>
              <a:path w="10644479" h="2313637">
                <a:moveTo>
                  <a:pt x="0" y="0"/>
                </a:moveTo>
                <a:lnTo>
                  <a:pt x="10644479" y="0"/>
                </a:lnTo>
                <a:lnTo>
                  <a:pt x="10644479" y="2313637"/>
                </a:lnTo>
                <a:lnTo>
                  <a:pt x="0" y="23136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34" r="-6170"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-970541" y="2006345"/>
            <a:ext cx="1601933" cy="6466659"/>
            <a:chOff x="0" y="0"/>
            <a:chExt cx="421908" cy="170315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21908" cy="1703153"/>
            </a:xfrm>
            <a:custGeom>
              <a:avLst/>
              <a:gdLst/>
              <a:ahLst/>
              <a:cxnLst/>
              <a:rect l="l" t="t" r="r" b="b"/>
              <a:pathLst>
                <a:path w="421908" h="1703153">
                  <a:moveTo>
                    <a:pt x="210954" y="0"/>
                  </a:moveTo>
                  <a:lnTo>
                    <a:pt x="210954" y="0"/>
                  </a:lnTo>
                  <a:cubicBezTo>
                    <a:pt x="266903" y="0"/>
                    <a:pt x="320560" y="22225"/>
                    <a:pt x="360121" y="61787"/>
                  </a:cubicBezTo>
                  <a:cubicBezTo>
                    <a:pt x="399683" y="101349"/>
                    <a:pt x="421908" y="155006"/>
                    <a:pt x="421908" y="210954"/>
                  </a:cubicBezTo>
                  <a:lnTo>
                    <a:pt x="421908" y="1492199"/>
                  </a:lnTo>
                  <a:cubicBezTo>
                    <a:pt x="421908" y="1548147"/>
                    <a:pt x="399683" y="1601804"/>
                    <a:pt x="360121" y="1641366"/>
                  </a:cubicBezTo>
                  <a:cubicBezTo>
                    <a:pt x="320560" y="1680928"/>
                    <a:pt x="266903" y="1703153"/>
                    <a:pt x="210954" y="1703153"/>
                  </a:cubicBezTo>
                  <a:lnTo>
                    <a:pt x="210954" y="1703153"/>
                  </a:lnTo>
                  <a:cubicBezTo>
                    <a:pt x="155006" y="1703153"/>
                    <a:pt x="101349" y="1680928"/>
                    <a:pt x="61787" y="1641366"/>
                  </a:cubicBezTo>
                  <a:cubicBezTo>
                    <a:pt x="22225" y="1601804"/>
                    <a:pt x="0" y="1548147"/>
                    <a:pt x="0" y="1492199"/>
                  </a:cubicBezTo>
                  <a:lnTo>
                    <a:pt x="0" y="210954"/>
                  </a:lnTo>
                  <a:cubicBezTo>
                    <a:pt x="0" y="155006"/>
                    <a:pt x="22225" y="101349"/>
                    <a:pt x="61787" y="61787"/>
                  </a:cubicBezTo>
                  <a:cubicBezTo>
                    <a:pt x="101349" y="22225"/>
                    <a:pt x="155006" y="0"/>
                    <a:pt x="210954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47625"/>
              <a:ext cx="421908" cy="1750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3168320" y="2488150"/>
            <a:ext cx="4908029" cy="1499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2"/>
              </a:lnSpc>
            </a:pPr>
            <a:r>
              <a:rPr lang="en-US" sz="2851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Фінансова активність (Перехідний стан)</a:t>
            </a:r>
          </a:p>
          <a:p>
            <a:pPr algn="l">
              <a:lnSpc>
                <a:spcPts val="3992"/>
              </a:lnSpc>
              <a:spcBef>
                <a:spcPct val="0"/>
              </a:spcBef>
            </a:pPr>
            <a:endParaRPr lang="en-US" sz="2851">
              <a:solidFill>
                <a:srgbClr val="FFFFFF"/>
              </a:solidFill>
              <a:latin typeface="Georgia Pro"/>
              <a:ea typeface="Georgia Pro"/>
              <a:cs typeface="Georgia Pro"/>
              <a:sym typeface="Georgia Pro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1088625" y="432798"/>
            <a:ext cx="1638836" cy="133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 b="1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1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088625" y="2392900"/>
            <a:ext cx="1638836" cy="133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 dirty="0">
                <a:solidFill>
                  <a:srgbClr val="000000"/>
                </a:solidFill>
                <a:latin typeface="Georgia Pro" panose="020B0604020202020204" charset="0"/>
                <a:ea typeface="Georgia Pro Bold"/>
                <a:cs typeface="Georgia Pro Bold"/>
                <a:sym typeface="Georgia Pro Bold"/>
              </a:rPr>
              <a:t>2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088625" y="4393572"/>
            <a:ext cx="1638836" cy="133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3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29729" y="2827021"/>
            <a:ext cx="5948366" cy="950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Практичне завдання (Моделюємо ситуацію, с. 42)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29729" y="4185312"/>
            <a:ext cx="8391036" cy="2611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99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Обговорити в класі приклади (Марійка, Оксана, Іван Борисович, Богдан) і визначити їхній рівень фінансового забезпечення.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1088625" y="6463092"/>
            <a:ext cx="1638836" cy="133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4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1088625" y="8468855"/>
            <a:ext cx="1638836" cy="133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5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3168320" y="8732543"/>
            <a:ext cx="4908029" cy="994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2"/>
              </a:lnSpc>
            </a:pPr>
            <a:r>
              <a:rPr lang="en-US" sz="2851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Фінансова свобода</a:t>
            </a:r>
          </a:p>
          <a:p>
            <a:pPr algn="l">
              <a:lnSpc>
                <a:spcPts val="3992"/>
              </a:lnSpc>
              <a:spcBef>
                <a:spcPct val="0"/>
              </a:spcBef>
            </a:pPr>
            <a:endParaRPr lang="en-US" sz="2851">
              <a:solidFill>
                <a:srgbClr val="FFFFFF"/>
              </a:solidFill>
              <a:latin typeface="Georgia Pro"/>
              <a:ea typeface="Georgia Pro"/>
              <a:cs typeface="Georgia Pro"/>
              <a:sym typeface="Georgia Pro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13157760" y="6880156"/>
            <a:ext cx="4908029" cy="994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2"/>
              </a:lnSpc>
            </a:pPr>
            <a:r>
              <a:rPr lang="en-US" sz="2851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Фінансова незалежність</a:t>
            </a:r>
          </a:p>
          <a:p>
            <a:pPr algn="l">
              <a:lnSpc>
                <a:spcPts val="3992"/>
              </a:lnSpc>
              <a:spcBef>
                <a:spcPct val="0"/>
              </a:spcBef>
            </a:pPr>
            <a:endParaRPr lang="en-US" sz="2851">
              <a:solidFill>
                <a:srgbClr val="FFFFFF"/>
              </a:solidFill>
              <a:latin typeface="Georgia Pro"/>
              <a:ea typeface="Georgia Pro"/>
              <a:cs typeface="Georgia Pro"/>
              <a:sym typeface="Georgia Pro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13168320" y="4516198"/>
            <a:ext cx="4908029" cy="994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2"/>
              </a:lnSpc>
            </a:pPr>
            <a:r>
              <a:rPr lang="en-US" sz="2851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Фінансова стабільність (Перехідний стан)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3168320" y="218061"/>
            <a:ext cx="4908029" cy="1278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12"/>
              </a:lnSpc>
              <a:spcBef>
                <a:spcPct val="0"/>
              </a:spcBef>
            </a:pPr>
            <a:r>
              <a:rPr lang="en-US" sz="3651" b="1">
                <a:solidFill>
                  <a:srgbClr val="FFFFFF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Фінансова залежність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908043" y="96174"/>
            <a:ext cx="6379957" cy="10287000"/>
            <a:chOff x="0" y="0"/>
            <a:chExt cx="1680318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80318" cy="2709333"/>
            </a:xfrm>
            <a:custGeom>
              <a:avLst/>
              <a:gdLst/>
              <a:ahLst/>
              <a:cxnLst/>
              <a:rect l="l" t="t" r="r" b="b"/>
              <a:pathLst>
                <a:path w="1680318" h="2709333">
                  <a:moveTo>
                    <a:pt x="0" y="0"/>
                  </a:moveTo>
                  <a:lnTo>
                    <a:pt x="1680318" y="0"/>
                  </a:lnTo>
                  <a:lnTo>
                    <a:pt x="168031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680318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973910" y="138079"/>
            <a:ext cx="1868266" cy="1868266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73910" y="2107706"/>
            <a:ext cx="1868266" cy="1868266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973910" y="4107822"/>
            <a:ext cx="1868266" cy="1868266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973910" y="6210065"/>
            <a:ext cx="1868266" cy="1868266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973910" y="8183105"/>
            <a:ext cx="1868266" cy="1868266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970541" y="2006345"/>
            <a:ext cx="1601933" cy="6466659"/>
            <a:chOff x="0" y="0"/>
            <a:chExt cx="421908" cy="170315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21908" cy="1703153"/>
            </a:xfrm>
            <a:custGeom>
              <a:avLst/>
              <a:gdLst/>
              <a:ahLst/>
              <a:cxnLst/>
              <a:rect l="l" t="t" r="r" b="b"/>
              <a:pathLst>
                <a:path w="421908" h="1703153">
                  <a:moveTo>
                    <a:pt x="210954" y="0"/>
                  </a:moveTo>
                  <a:lnTo>
                    <a:pt x="210954" y="0"/>
                  </a:lnTo>
                  <a:cubicBezTo>
                    <a:pt x="266903" y="0"/>
                    <a:pt x="320560" y="22225"/>
                    <a:pt x="360121" y="61787"/>
                  </a:cubicBezTo>
                  <a:cubicBezTo>
                    <a:pt x="399683" y="101349"/>
                    <a:pt x="421908" y="155006"/>
                    <a:pt x="421908" y="210954"/>
                  </a:cubicBezTo>
                  <a:lnTo>
                    <a:pt x="421908" y="1492199"/>
                  </a:lnTo>
                  <a:cubicBezTo>
                    <a:pt x="421908" y="1548147"/>
                    <a:pt x="399683" y="1601804"/>
                    <a:pt x="360121" y="1641366"/>
                  </a:cubicBezTo>
                  <a:cubicBezTo>
                    <a:pt x="320560" y="1680928"/>
                    <a:pt x="266903" y="1703153"/>
                    <a:pt x="210954" y="1703153"/>
                  </a:cubicBezTo>
                  <a:lnTo>
                    <a:pt x="210954" y="1703153"/>
                  </a:lnTo>
                  <a:cubicBezTo>
                    <a:pt x="155006" y="1703153"/>
                    <a:pt x="101349" y="1680928"/>
                    <a:pt x="61787" y="1641366"/>
                  </a:cubicBezTo>
                  <a:cubicBezTo>
                    <a:pt x="22225" y="1601804"/>
                    <a:pt x="0" y="1548147"/>
                    <a:pt x="0" y="1492199"/>
                  </a:cubicBezTo>
                  <a:lnTo>
                    <a:pt x="0" y="210954"/>
                  </a:lnTo>
                  <a:cubicBezTo>
                    <a:pt x="0" y="155006"/>
                    <a:pt x="22225" y="101349"/>
                    <a:pt x="61787" y="61787"/>
                  </a:cubicBezTo>
                  <a:cubicBezTo>
                    <a:pt x="101349" y="22225"/>
                    <a:pt x="155006" y="0"/>
                    <a:pt x="210954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421908" cy="1750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54915" y="404302"/>
            <a:ext cx="11120961" cy="1570836"/>
          </a:xfrm>
          <a:custGeom>
            <a:avLst/>
            <a:gdLst/>
            <a:ahLst/>
            <a:cxnLst/>
            <a:rect l="l" t="t" r="r" b="b"/>
            <a:pathLst>
              <a:path w="11120961" h="1570836">
                <a:moveTo>
                  <a:pt x="0" y="0"/>
                </a:moveTo>
                <a:lnTo>
                  <a:pt x="11120961" y="0"/>
                </a:lnTo>
                <a:lnTo>
                  <a:pt x="11120961" y="1570836"/>
                </a:lnTo>
                <a:lnTo>
                  <a:pt x="0" y="15708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21" t="-2298" r="-677"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13168320" y="1830258"/>
            <a:ext cx="4908029" cy="2537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1">
                <a:solidFill>
                  <a:srgbClr val="FFFFFF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Фінансова активність (Перехідний стан)</a:t>
            </a:r>
          </a:p>
          <a:p>
            <a:pPr algn="l">
              <a:lnSpc>
                <a:spcPts val="5040"/>
              </a:lnSpc>
              <a:spcBef>
                <a:spcPct val="0"/>
              </a:spcBef>
            </a:pPr>
            <a:endParaRPr lang="en-US" sz="3600" b="1">
              <a:solidFill>
                <a:srgbClr val="FFFFFF"/>
              </a:solidFill>
              <a:latin typeface="Georgia Pro Bold"/>
              <a:ea typeface="Georgia Pro Bold"/>
              <a:cs typeface="Georgia Pro Bold"/>
              <a:sym typeface="Georgia Pro Bold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1088625" y="432798"/>
            <a:ext cx="1638836" cy="133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1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088625" y="2392900"/>
            <a:ext cx="1638836" cy="133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 b="1">
                <a:solidFill>
                  <a:srgbClr val="000000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2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088625" y="4393572"/>
            <a:ext cx="1638836" cy="133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3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088625" y="6463092"/>
            <a:ext cx="1638836" cy="133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4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088625" y="8468855"/>
            <a:ext cx="1638836" cy="133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5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168320" y="8732543"/>
            <a:ext cx="4908029" cy="994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2"/>
              </a:lnSpc>
            </a:pPr>
            <a:r>
              <a:rPr lang="en-US" sz="2851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Фінансова свобода</a:t>
            </a:r>
          </a:p>
          <a:p>
            <a:pPr algn="l">
              <a:lnSpc>
                <a:spcPts val="3992"/>
              </a:lnSpc>
              <a:spcBef>
                <a:spcPct val="0"/>
              </a:spcBef>
            </a:pPr>
            <a:endParaRPr lang="en-US" sz="2851">
              <a:solidFill>
                <a:srgbClr val="FFFFFF"/>
              </a:solidFill>
              <a:latin typeface="Georgia Pro"/>
              <a:ea typeface="Georgia Pro"/>
              <a:cs typeface="Georgia Pro"/>
              <a:sym typeface="Georgia Pro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13157760" y="6880156"/>
            <a:ext cx="4908029" cy="994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2"/>
              </a:lnSpc>
            </a:pPr>
            <a:r>
              <a:rPr lang="en-US" sz="2851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Фінансова незалежність</a:t>
            </a:r>
          </a:p>
          <a:p>
            <a:pPr algn="l">
              <a:lnSpc>
                <a:spcPts val="3992"/>
              </a:lnSpc>
              <a:spcBef>
                <a:spcPct val="0"/>
              </a:spcBef>
            </a:pPr>
            <a:endParaRPr lang="en-US" sz="2851">
              <a:solidFill>
                <a:srgbClr val="FFFFFF"/>
              </a:solidFill>
              <a:latin typeface="Georgia Pro"/>
              <a:ea typeface="Georgia Pro"/>
              <a:cs typeface="Georgia Pro"/>
              <a:sym typeface="Georgia Pro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13168320" y="4516198"/>
            <a:ext cx="4908029" cy="994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2"/>
              </a:lnSpc>
            </a:pPr>
            <a:r>
              <a:rPr lang="en-US" sz="2851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Фінансова стабільність (Перехідний стан)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3157760" y="762137"/>
            <a:ext cx="4908029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Фінансова залежність</a:t>
            </a:r>
          </a:p>
        </p:txBody>
      </p:sp>
      <p:graphicFrame>
        <p:nvGraphicFramePr>
          <p:cNvPr id="41" name="Таблица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720881"/>
              </p:ext>
            </p:extLst>
          </p:nvPr>
        </p:nvGraphicFramePr>
        <p:xfrm>
          <a:off x="946975" y="2781300"/>
          <a:ext cx="9416224" cy="38354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4708112">
                  <a:extLst>
                    <a:ext uri="{9D8B030D-6E8A-4147-A177-3AD203B41FA5}">
                      <a16:colId xmlns:a16="http://schemas.microsoft.com/office/drawing/2014/main" val="787355615"/>
                    </a:ext>
                  </a:extLst>
                </a:gridCol>
                <a:gridCol w="4708112">
                  <a:extLst>
                    <a:ext uri="{9D8B030D-6E8A-4147-A177-3AD203B41FA5}">
                      <a16:colId xmlns:a16="http://schemas.microsoft.com/office/drawing/2014/main" val="4098286270"/>
                    </a:ext>
                  </a:extLst>
                </a:gridCol>
              </a:tblGrid>
              <a:tr h="3835400">
                <a:tc>
                  <a:txBody>
                    <a:bodyPr/>
                    <a:lstStyle/>
                    <a:p>
                      <a:r>
                        <a:rPr lang="uk-UA" sz="3500" b="0" i="0" noProof="0" dirty="0" smtClean="0">
                          <a:effectLst/>
                          <a:latin typeface="Georgia Pro" panose="020B0604020202020204" charset="0"/>
                        </a:rPr>
                        <a:t>Самостійний заробіток, але відсутність достатніх заощаджень. Людина живе "від зарплати до зарплати".</a:t>
                      </a:r>
                      <a:endParaRPr lang="uk-UA" sz="3500" noProof="0" dirty="0">
                        <a:latin typeface="Georgia Pro" panose="020B060402020202020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3500" b="0" i="0" noProof="0" dirty="0" smtClean="0">
                          <a:effectLst/>
                          <a:latin typeface="Georgia Pro" panose="020B0604020202020204" charset="0"/>
                        </a:rPr>
                        <a:t>Студент, який підробляє. Молодий спеціаліст без фінансової "подушки".</a:t>
                      </a:r>
                      <a:endParaRPr lang="uk-UA" sz="3500" noProof="0" dirty="0">
                        <a:latin typeface="Georgia Pro" panose="020B060402020202020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82728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908043" y="96174"/>
            <a:ext cx="6379957" cy="10287000"/>
            <a:chOff x="0" y="0"/>
            <a:chExt cx="1680318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80318" cy="2709333"/>
            </a:xfrm>
            <a:custGeom>
              <a:avLst/>
              <a:gdLst/>
              <a:ahLst/>
              <a:cxnLst/>
              <a:rect l="l" t="t" r="r" b="b"/>
              <a:pathLst>
                <a:path w="1680318" h="2709333">
                  <a:moveTo>
                    <a:pt x="0" y="0"/>
                  </a:moveTo>
                  <a:lnTo>
                    <a:pt x="1680318" y="0"/>
                  </a:lnTo>
                  <a:lnTo>
                    <a:pt x="168031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680318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973910" y="138079"/>
            <a:ext cx="1868266" cy="1868266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973910" y="2107706"/>
            <a:ext cx="1868266" cy="1868266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973910" y="4107822"/>
            <a:ext cx="1868266" cy="1868266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973910" y="6210065"/>
            <a:ext cx="1868266" cy="1868266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973910" y="8183105"/>
            <a:ext cx="1868266" cy="1868266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-970541" y="2006345"/>
            <a:ext cx="1601933" cy="6466659"/>
            <a:chOff x="0" y="0"/>
            <a:chExt cx="421908" cy="170315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21908" cy="1703153"/>
            </a:xfrm>
            <a:custGeom>
              <a:avLst/>
              <a:gdLst/>
              <a:ahLst/>
              <a:cxnLst/>
              <a:rect l="l" t="t" r="r" b="b"/>
              <a:pathLst>
                <a:path w="421908" h="1703153">
                  <a:moveTo>
                    <a:pt x="210954" y="0"/>
                  </a:moveTo>
                  <a:lnTo>
                    <a:pt x="210954" y="0"/>
                  </a:lnTo>
                  <a:cubicBezTo>
                    <a:pt x="266903" y="0"/>
                    <a:pt x="320560" y="22225"/>
                    <a:pt x="360121" y="61787"/>
                  </a:cubicBezTo>
                  <a:cubicBezTo>
                    <a:pt x="399683" y="101349"/>
                    <a:pt x="421908" y="155006"/>
                    <a:pt x="421908" y="210954"/>
                  </a:cubicBezTo>
                  <a:lnTo>
                    <a:pt x="421908" y="1492199"/>
                  </a:lnTo>
                  <a:cubicBezTo>
                    <a:pt x="421908" y="1548147"/>
                    <a:pt x="399683" y="1601804"/>
                    <a:pt x="360121" y="1641366"/>
                  </a:cubicBezTo>
                  <a:cubicBezTo>
                    <a:pt x="320560" y="1680928"/>
                    <a:pt x="266903" y="1703153"/>
                    <a:pt x="210954" y="1703153"/>
                  </a:cubicBezTo>
                  <a:lnTo>
                    <a:pt x="210954" y="1703153"/>
                  </a:lnTo>
                  <a:cubicBezTo>
                    <a:pt x="155006" y="1703153"/>
                    <a:pt x="101349" y="1680928"/>
                    <a:pt x="61787" y="1641366"/>
                  </a:cubicBezTo>
                  <a:cubicBezTo>
                    <a:pt x="22225" y="1601804"/>
                    <a:pt x="0" y="1548147"/>
                    <a:pt x="0" y="1492199"/>
                  </a:cubicBezTo>
                  <a:lnTo>
                    <a:pt x="0" y="210954"/>
                  </a:lnTo>
                  <a:cubicBezTo>
                    <a:pt x="0" y="155006"/>
                    <a:pt x="22225" y="101349"/>
                    <a:pt x="61787" y="61787"/>
                  </a:cubicBezTo>
                  <a:cubicBezTo>
                    <a:pt x="101349" y="22225"/>
                    <a:pt x="155006" y="0"/>
                    <a:pt x="210954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421908" cy="1750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3168320" y="2488150"/>
            <a:ext cx="4908029" cy="1499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2"/>
              </a:lnSpc>
            </a:pPr>
            <a:r>
              <a:rPr lang="en-US" sz="2851" dirty="0" err="1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Фінансова</a:t>
            </a:r>
            <a:r>
              <a:rPr lang="en-US" sz="2851" dirty="0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851" dirty="0" err="1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активність</a:t>
            </a:r>
            <a:r>
              <a:rPr lang="en-US" sz="2851" dirty="0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 (</a:t>
            </a:r>
            <a:r>
              <a:rPr lang="en-US" sz="2851" dirty="0" err="1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Перехідний</a:t>
            </a:r>
            <a:r>
              <a:rPr lang="en-US" sz="2851" dirty="0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2851" dirty="0" err="1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стан</a:t>
            </a:r>
            <a:r>
              <a:rPr lang="en-US" sz="2851" dirty="0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)</a:t>
            </a:r>
          </a:p>
          <a:p>
            <a:pPr algn="l">
              <a:lnSpc>
                <a:spcPts val="3992"/>
              </a:lnSpc>
              <a:spcBef>
                <a:spcPct val="0"/>
              </a:spcBef>
            </a:pPr>
            <a:endParaRPr lang="en-US" sz="2851" dirty="0">
              <a:solidFill>
                <a:srgbClr val="FFFFFF"/>
              </a:solidFill>
              <a:latin typeface="Georgia Pro"/>
              <a:ea typeface="Georgia Pro"/>
              <a:cs typeface="Georgia Pro"/>
              <a:sym typeface="Georgia Pro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1088625" y="432798"/>
            <a:ext cx="1638836" cy="133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1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088625" y="2392900"/>
            <a:ext cx="1638836" cy="133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 b="1" dirty="0">
                <a:solidFill>
                  <a:srgbClr val="000000"/>
                </a:solidFill>
                <a:latin typeface="Georgia Pro" panose="020B0604020202020204" charset="0"/>
                <a:ea typeface="Georgia Pro Bold"/>
                <a:cs typeface="Georgia Pro Bold"/>
                <a:sym typeface="Georgia Pro Bold"/>
              </a:rPr>
              <a:t>2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088625" y="4393572"/>
            <a:ext cx="1638836" cy="133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 b="1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3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088625" y="6463092"/>
            <a:ext cx="1638836" cy="133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4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088625" y="8468855"/>
            <a:ext cx="1638836" cy="133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5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168320" y="8732543"/>
            <a:ext cx="4908029" cy="994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2"/>
              </a:lnSpc>
            </a:pPr>
            <a:r>
              <a:rPr lang="en-US" sz="2851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Фінансова свобода</a:t>
            </a:r>
          </a:p>
          <a:p>
            <a:pPr algn="l">
              <a:lnSpc>
                <a:spcPts val="3992"/>
              </a:lnSpc>
              <a:spcBef>
                <a:spcPct val="0"/>
              </a:spcBef>
            </a:pPr>
            <a:endParaRPr lang="en-US" sz="2851">
              <a:solidFill>
                <a:srgbClr val="FFFFFF"/>
              </a:solidFill>
              <a:latin typeface="Georgia Pro"/>
              <a:ea typeface="Georgia Pro"/>
              <a:cs typeface="Georgia Pro"/>
              <a:sym typeface="Georgia Pro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13157760" y="6880156"/>
            <a:ext cx="4908029" cy="994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2"/>
              </a:lnSpc>
            </a:pPr>
            <a:r>
              <a:rPr lang="en-US" sz="2851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Фінансова незалежність</a:t>
            </a:r>
          </a:p>
          <a:p>
            <a:pPr algn="l">
              <a:lnSpc>
                <a:spcPts val="3992"/>
              </a:lnSpc>
              <a:spcBef>
                <a:spcPct val="0"/>
              </a:spcBef>
            </a:pPr>
            <a:endParaRPr lang="en-US" sz="2851">
              <a:solidFill>
                <a:srgbClr val="FFFFFF"/>
              </a:solidFill>
              <a:latin typeface="Georgia Pro"/>
              <a:ea typeface="Georgia Pro"/>
              <a:cs typeface="Georgia Pro"/>
              <a:sym typeface="Georgia Pro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13168320" y="4040583"/>
            <a:ext cx="4908029" cy="192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12"/>
              </a:lnSpc>
            </a:pPr>
            <a:r>
              <a:rPr lang="en-US" sz="3651" b="1">
                <a:solidFill>
                  <a:srgbClr val="FFFFFF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Фінансова стабільність (Перехідний стан)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3157760" y="762137"/>
            <a:ext cx="4908029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Фінансова залежність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47740" y="962025"/>
            <a:ext cx="9697545" cy="1038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Фінансова стабільність – перехідний стан (покриття базових витрат та резервний фонд на 3–6 місяців):</a:t>
            </a:r>
          </a:p>
        </p:txBody>
      </p:sp>
      <p:graphicFrame>
        <p:nvGraphicFramePr>
          <p:cNvPr id="36" name="Таблица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704086"/>
              </p:ext>
            </p:extLst>
          </p:nvPr>
        </p:nvGraphicFramePr>
        <p:xfrm>
          <a:off x="1746856" y="3724642"/>
          <a:ext cx="8229600" cy="4358640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val="1603367063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54633333"/>
                    </a:ext>
                  </a:extLst>
                </a:gridCol>
              </a:tblGrid>
              <a:tr h="3904602">
                <a:tc>
                  <a:txBody>
                    <a:bodyPr/>
                    <a:lstStyle/>
                    <a:p>
                      <a:r>
                        <a:rPr lang="uk-UA" sz="3500" noProof="0" dirty="0" smtClean="0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Покриття базових витрат + Резервний фонд (фінансова подушка) на 3-6 місяців. Людина диверсифікує доходи.</a:t>
                      </a:r>
                      <a:endParaRPr lang="uk-UA" sz="3500" noProof="0" dirty="0">
                        <a:solidFill>
                          <a:srgbClr val="1B1C1D"/>
                        </a:solidFill>
                        <a:effectLst/>
                        <a:latin typeface="Georgia Pro" panose="020B0604020202020204" charset="0"/>
                      </a:endParaRPr>
                    </a:p>
                  </a:txBody>
                  <a:tcPr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500" noProof="0" dirty="0" smtClean="0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Працююча особа з депозитом на непередбачувані витрати.</a:t>
                      </a:r>
                      <a:endParaRPr lang="uk-UA" sz="3500" noProof="0" dirty="0">
                        <a:solidFill>
                          <a:srgbClr val="1B1C1D"/>
                        </a:solidFill>
                        <a:effectLst/>
                        <a:latin typeface="Georgia Pro" panose="020B0604020202020204" charset="0"/>
                      </a:endParaRPr>
                    </a:p>
                  </a:txBody>
                  <a:tcPr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6194835"/>
                  </a:ext>
                </a:extLst>
              </a:tr>
            </a:tbl>
          </a:graphicData>
        </a:graphic>
      </p:graphicFrame>
      <p:sp>
        <p:nvSpPr>
          <p:cNvPr id="37" name="Rectangle 1"/>
          <p:cNvSpPr>
            <a:spLocks noChangeArrowheads="1"/>
          </p:cNvSpPr>
          <p:nvPr/>
        </p:nvSpPr>
        <p:spPr bwMode="auto">
          <a:xfrm>
            <a:off x="1746856" y="3409641"/>
            <a:ext cx="184731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 sz="3500">
              <a:latin typeface="Georgia Pro" panose="020B060402020202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53859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908043" y="96174"/>
            <a:ext cx="6379957" cy="10287000"/>
            <a:chOff x="0" y="0"/>
            <a:chExt cx="1680318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80318" cy="2709333"/>
            </a:xfrm>
            <a:custGeom>
              <a:avLst/>
              <a:gdLst/>
              <a:ahLst/>
              <a:cxnLst/>
              <a:rect l="l" t="t" r="r" b="b"/>
              <a:pathLst>
                <a:path w="1680318" h="2709333">
                  <a:moveTo>
                    <a:pt x="0" y="0"/>
                  </a:moveTo>
                  <a:lnTo>
                    <a:pt x="1680318" y="0"/>
                  </a:lnTo>
                  <a:lnTo>
                    <a:pt x="168031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680318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973910" y="138079"/>
            <a:ext cx="1868266" cy="1868266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973910" y="2107706"/>
            <a:ext cx="1868266" cy="1868266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973910" y="4107822"/>
            <a:ext cx="1868266" cy="1868266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973910" y="6210065"/>
            <a:ext cx="1868266" cy="1868266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973910" y="8183105"/>
            <a:ext cx="1868266" cy="1868266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-970541" y="2006345"/>
            <a:ext cx="1601933" cy="6466659"/>
            <a:chOff x="0" y="0"/>
            <a:chExt cx="421908" cy="170315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21908" cy="1703153"/>
            </a:xfrm>
            <a:custGeom>
              <a:avLst/>
              <a:gdLst/>
              <a:ahLst/>
              <a:cxnLst/>
              <a:rect l="l" t="t" r="r" b="b"/>
              <a:pathLst>
                <a:path w="421908" h="1703153">
                  <a:moveTo>
                    <a:pt x="210954" y="0"/>
                  </a:moveTo>
                  <a:lnTo>
                    <a:pt x="210954" y="0"/>
                  </a:lnTo>
                  <a:cubicBezTo>
                    <a:pt x="266903" y="0"/>
                    <a:pt x="320560" y="22225"/>
                    <a:pt x="360121" y="61787"/>
                  </a:cubicBezTo>
                  <a:cubicBezTo>
                    <a:pt x="399683" y="101349"/>
                    <a:pt x="421908" y="155006"/>
                    <a:pt x="421908" y="210954"/>
                  </a:cubicBezTo>
                  <a:lnTo>
                    <a:pt x="421908" y="1492199"/>
                  </a:lnTo>
                  <a:cubicBezTo>
                    <a:pt x="421908" y="1548147"/>
                    <a:pt x="399683" y="1601804"/>
                    <a:pt x="360121" y="1641366"/>
                  </a:cubicBezTo>
                  <a:cubicBezTo>
                    <a:pt x="320560" y="1680928"/>
                    <a:pt x="266903" y="1703153"/>
                    <a:pt x="210954" y="1703153"/>
                  </a:cubicBezTo>
                  <a:lnTo>
                    <a:pt x="210954" y="1703153"/>
                  </a:lnTo>
                  <a:cubicBezTo>
                    <a:pt x="155006" y="1703153"/>
                    <a:pt x="101349" y="1680928"/>
                    <a:pt x="61787" y="1641366"/>
                  </a:cubicBezTo>
                  <a:cubicBezTo>
                    <a:pt x="22225" y="1601804"/>
                    <a:pt x="0" y="1548147"/>
                    <a:pt x="0" y="1492199"/>
                  </a:cubicBezTo>
                  <a:lnTo>
                    <a:pt x="0" y="210954"/>
                  </a:lnTo>
                  <a:cubicBezTo>
                    <a:pt x="0" y="155006"/>
                    <a:pt x="22225" y="101349"/>
                    <a:pt x="61787" y="61787"/>
                  </a:cubicBezTo>
                  <a:cubicBezTo>
                    <a:pt x="101349" y="22225"/>
                    <a:pt x="155006" y="0"/>
                    <a:pt x="210954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421908" cy="1750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3168320" y="2488150"/>
            <a:ext cx="4908029" cy="1499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2"/>
              </a:lnSpc>
            </a:pPr>
            <a:r>
              <a:rPr lang="en-US" sz="2851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Фінансова активність (Перехідний стан)</a:t>
            </a:r>
          </a:p>
          <a:p>
            <a:pPr algn="l">
              <a:lnSpc>
                <a:spcPts val="3992"/>
              </a:lnSpc>
              <a:spcBef>
                <a:spcPct val="0"/>
              </a:spcBef>
            </a:pPr>
            <a:endParaRPr lang="en-US" sz="2851">
              <a:solidFill>
                <a:srgbClr val="FFFFFF"/>
              </a:solidFill>
              <a:latin typeface="Georgia Pro"/>
              <a:ea typeface="Georgia Pro"/>
              <a:cs typeface="Georgia Pro"/>
              <a:sym typeface="Georgia Pro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1088625" y="432798"/>
            <a:ext cx="1638836" cy="133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1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088625" y="2392900"/>
            <a:ext cx="1638836" cy="133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 b="1" dirty="0">
                <a:solidFill>
                  <a:srgbClr val="000000"/>
                </a:solidFill>
                <a:latin typeface="Georgia Pro" panose="020B0604020202020204" charset="0"/>
                <a:ea typeface="Georgia Pro Bold"/>
                <a:cs typeface="Georgia Pro Bold"/>
                <a:sym typeface="Georgia Pro Bold"/>
              </a:rPr>
              <a:t>2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088625" y="4393572"/>
            <a:ext cx="1638836" cy="133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3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088625" y="6463092"/>
            <a:ext cx="1638836" cy="133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 b="1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4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088625" y="8468855"/>
            <a:ext cx="1638836" cy="133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5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168320" y="8732543"/>
            <a:ext cx="4908029" cy="994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2"/>
              </a:lnSpc>
            </a:pPr>
            <a:r>
              <a:rPr lang="en-US" sz="2851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Фінансова свобода</a:t>
            </a:r>
          </a:p>
          <a:p>
            <a:pPr algn="l">
              <a:lnSpc>
                <a:spcPts val="3992"/>
              </a:lnSpc>
              <a:spcBef>
                <a:spcPct val="0"/>
              </a:spcBef>
            </a:pPr>
            <a:endParaRPr lang="en-US" sz="2851">
              <a:solidFill>
                <a:srgbClr val="FFFFFF"/>
              </a:solidFill>
              <a:latin typeface="Georgia Pro"/>
              <a:ea typeface="Georgia Pro"/>
              <a:cs typeface="Georgia Pro"/>
              <a:sym typeface="Georgia Pro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13157760" y="6256561"/>
            <a:ext cx="4908029" cy="192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12"/>
              </a:lnSpc>
            </a:pPr>
            <a:r>
              <a:rPr lang="en-US" sz="3651" b="1">
                <a:solidFill>
                  <a:srgbClr val="FFFFFF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Фінансова незалежність</a:t>
            </a:r>
          </a:p>
          <a:p>
            <a:pPr algn="l">
              <a:lnSpc>
                <a:spcPts val="5112"/>
              </a:lnSpc>
              <a:spcBef>
                <a:spcPct val="0"/>
              </a:spcBef>
            </a:pPr>
            <a:endParaRPr lang="en-US" sz="3651" b="1">
              <a:solidFill>
                <a:srgbClr val="FFFFFF"/>
              </a:solidFill>
              <a:latin typeface="Georgia Pro Bold"/>
              <a:ea typeface="Georgia Pro Bold"/>
              <a:cs typeface="Georgia Pro Bold"/>
              <a:sym typeface="Georgia Pro Bold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13168320" y="4516198"/>
            <a:ext cx="4908029" cy="994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2"/>
              </a:lnSpc>
            </a:pPr>
            <a:r>
              <a:rPr lang="en-US" sz="2851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Фінансова стабільність (Перехідний стан)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3157760" y="762137"/>
            <a:ext cx="4908029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Фінансова залежність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10250" y="1254424"/>
            <a:ext cx="9827300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Фінансова незалежність (доходи покривають витрати):</a:t>
            </a:r>
          </a:p>
        </p:txBody>
      </p:sp>
      <p:graphicFrame>
        <p:nvGraphicFramePr>
          <p:cNvPr id="36" name="Таблица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531742"/>
              </p:ext>
            </p:extLst>
          </p:nvPr>
        </p:nvGraphicFramePr>
        <p:xfrm>
          <a:off x="1687851" y="3314700"/>
          <a:ext cx="8229600" cy="4358640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val="2542071633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243239205"/>
                    </a:ext>
                  </a:extLst>
                </a:gridCol>
              </a:tblGrid>
              <a:tr h="3867661">
                <a:tc>
                  <a:txBody>
                    <a:bodyPr/>
                    <a:lstStyle/>
                    <a:p>
                      <a:r>
                        <a:rPr lang="ru-RU" sz="3500" dirty="0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Доходи (</a:t>
                      </a:r>
                      <a:r>
                        <a:rPr lang="ru-RU" sz="3500" dirty="0" err="1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активні</a:t>
                      </a:r>
                      <a:r>
                        <a:rPr lang="ru-RU" sz="3500" dirty="0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 </a:t>
                      </a:r>
                      <a:r>
                        <a:rPr lang="ru-RU" sz="3500" dirty="0" err="1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чи</a:t>
                      </a:r>
                      <a:r>
                        <a:rPr lang="ru-RU" sz="3500" dirty="0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 </a:t>
                      </a:r>
                      <a:r>
                        <a:rPr lang="ru-RU" sz="3500" dirty="0" err="1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пасивні</a:t>
                      </a:r>
                      <a:r>
                        <a:rPr lang="ru-RU" sz="3500" dirty="0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) </a:t>
                      </a:r>
                      <a:r>
                        <a:rPr lang="ru-RU" sz="3500" dirty="0" err="1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повністю</a:t>
                      </a:r>
                      <a:r>
                        <a:rPr lang="ru-RU" sz="3500" dirty="0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 </a:t>
                      </a:r>
                      <a:r>
                        <a:rPr lang="ru-RU" sz="3500" dirty="0" err="1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покривають</a:t>
                      </a:r>
                      <a:r>
                        <a:rPr lang="ru-RU" sz="3500" dirty="0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 </a:t>
                      </a:r>
                      <a:r>
                        <a:rPr lang="ru-RU" sz="3500" dirty="0" err="1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усі</a:t>
                      </a:r>
                      <a:r>
                        <a:rPr lang="ru-RU" sz="3500" dirty="0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 </a:t>
                      </a:r>
                      <a:r>
                        <a:rPr lang="ru-RU" sz="3500" dirty="0" err="1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її</a:t>
                      </a:r>
                      <a:r>
                        <a:rPr lang="ru-RU" sz="3500" dirty="0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 </a:t>
                      </a:r>
                      <a:r>
                        <a:rPr lang="ru-RU" sz="3500" dirty="0" err="1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витрати</a:t>
                      </a:r>
                      <a:r>
                        <a:rPr lang="ru-RU" sz="3500" dirty="0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 без </a:t>
                      </a:r>
                      <a:r>
                        <a:rPr lang="ru-RU" sz="3500" dirty="0" err="1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необхідності</a:t>
                      </a:r>
                      <a:r>
                        <a:rPr lang="ru-RU" sz="3500" dirty="0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 </a:t>
                      </a:r>
                      <a:r>
                        <a:rPr lang="ru-RU" sz="3500" dirty="0" err="1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залежати</a:t>
                      </a:r>
                      <a:r>
                        <a:rPr lang="ru-RU" sz="3500" dirty="0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 </a:t>
                      </a:r>
                      <a:r>
                        <a:rPr lang="ru-RU" sz="3500" dirty="0" err="1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лише</a:t>
                      </a:r>
                      <a:r>
                        <a:rPr lang="ru-RU" sz="3500" dirty="0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 </a:t>
                      </a:r>
                      <a:r>
                        <a:rPr lang="ru-RU" sz="3500" dirty="0" err="1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від</a:t>
                      </a:r>
                      <a:r>
                        <a:rPr lang="ru-RU" sz="3500" dirty="0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 </a:t>
                      </a:r>
                      <a:r>
                        <a:rPr lang="ru-RU" sz="3500" dirty="0" err="1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заробітної</a:t>
                      </a:r>
                      <a:r>
                        <a:rPr lang="ru-RU" sz="3500" dirty="0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 плати.</a:t>
                      </a:r>
                    </a:p>
                  </a:txBody>
                  <a:tcPr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500" dirty="0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Пасивний дохід від оренди та інвестицій дорівнює щомісячним витратам.</a:t>
                      </a:r>
                    </a:p>
                  </a:txBody>
                  <a:tcPr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370443"/>
                  </a:ext>
                </a:extLst>
              </a:tr>
            </a:tbl>
          </a:graphicData>
        </a:graphic>
      </p:graphicFrame>
      <p:sp>
        <p:nvSpPr>
          <p:cNvPr id="37" name="Rectangle 1"/>
          <p:cNvSpPr>
            <a:spLocks noChangeArrowheads="1"/>
          </p:cNvSpPr>
          <p:nvPr/>
        </p:nvSpPr>
        <p:spPr bwMode="auto">
          <a:xfrm>
            <a:off x="1687851" y="3314162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908043" y="96174"/>
            <a:ext cx="6379957" cy="10287000"/>
            <a:chOff x="0" y="0"/>
            <a:chExt cx="1680318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80318" cy="2709333"/>
            </a:xfrm>
            <a:custGeom>
              <a:avLst/>
              <a:gdLst/>
              <a:ahLst/>
              <a:cxnLst/>
              <a:rect l="l" t="t" r="r" b="b"/>
              <a:pathLst>
                <a:path w="1680318" h="2709333">
                  <a:moveTo>
                    <a:pt x="0" y="0"/>
                  </a:moveTo>
                  <a:lnTo>
                    <a:pt x="1680318" y="0"/>
                  </a:lnTo>
                  <a:lnTo>
                    <a:pt x="168031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680318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973910" y="138079"/>
            <a:ext cx="1868266" cy="1868266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973910" y="2107706"/>
            <a:ext cx="1868266" cy="1868266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973910" y="4107822"/>
            <a:ext cx="1868266" cy="1868266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973910" y="6210065"/>
            <a:ext cx="1868266" cy="1868266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973910" y="8183105"/>
            <a:ext cx="1868266" cy="1868266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-970541" y="2006345"/>
            <a:ext cx="1601933" cy="6466659"/>
            <a:chOff x="0" y="0"/>
            <a:chExt cx="421908" cy="170315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21908" cy="1703153"/>
            </a:xfrm>
            <a:custGeom>
              <a:avLst/>
              <a:gdLst/>
              <a:ahLst/>
              <a:cxnLst/>
              <a:rect l="l" t="t" r="r" b="b"/>
              <a:pathLst>
                <a:path w="421908" h="1703153">
                  <a:moveTo>
                    <a:pt x="210954" y="0"/>
                  </a:moveTo>
                  <a:lnTo>
                    <a:pt x="210954" y="0"/>
                  </a:lnTo>
                  <a:cubicBezTo>
                    <a:pt x="266903" y="0"/>
                    <a:pt x="320560" y="22225"/>
                    <a:pt x="360121" y="61787"/>
                  </a:cubicBezTo>
                  <a:cubicBezTo>
                    <a:pt x="399683" y="101349"/>
                    <a:pt x="421908" y="155006"/>
                    <a:pt x="421908" y="210954"/>
                  </a:cubicBezTo>
                  <a:lnTo>
                    <a:pt x="421908" y="1492199"/>
                  </a:lnTo>
                  <a:cubicBezTo>
                    <a:pt x="421908" y="1548147"/>
                    <a:pt x="399683" y="1601804"/>
                    <a:pt x="360121" y="1641366"/>
                  </a:cubicBezTo>
                  <a:cubicBezTo>
                    <a:pt x="320560" y="1680928"/>
                    <a:pt x="266903" y="1703153"/>
                    <a:pt x="210954" y="1703153"/>
                  </a:cubicBezTo>
                  <a:lnTo>
                    <a:pt x="210954" y="1703153"/>
                  </a:lnTo>
                  <a:cubicBezTo>
                    <a:pt x="155006" y="1703153"/>
                    <a:pt x="101349" y="1680928"/>
                    <a:pt x="61787" y="1641366"/>
                  </a:cubicBezTo>
                  <a:cubicBezTo>
                    <a:pt x="22225" y="1601804"/>
                    <a:pt x="0" y="1548147"/>
                    <a:pt x="0" y="1492199"/>
                  </a:cubicBezTo>
                  <a:lnTo>
                    <a:pt x="0" y="210954"/>
                  </a:lnTo>
                  <a:cubicBezTo>
                    <a:pt x="0" y="155006"/>
                    <a:pt x="22225" y="101349"/>
                    <a:pt x="61787" y="61787"/>
                  </a:cubicBezTo>
                  <a:cubicBezTo>
                    <a:pt x="101349" y="22225"/>
                    <a:pt x="155006" y="0"/>
                    <a:pt x="210954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421908" cy="17507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3168320" y="2488150"/>
            <a:ext cx="4908029" cy="1499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2"/>
              </a:lnSpc>
            </a:pPr>
            <a:r>
              <a:rPr lang="en-US" sz="2851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Фінансова активність (Перехідний стан)</a:t>
            </a:r>
          </a:p>
          <a:p>
            <a:pPr algn="l">
              <a:lnSpc>
                <a:spcPts val="3992"/>
              </a:lnSpc>
              <a:spcBef>
                <a:spcPct val="0"/>
              </a:spcBef>
            </a:pPr>
            <a:endParaRPr lang="en-US" sz="2851">
              <a:solidFill>
                <a:srgbClr val="FFFFFF"/>
              </a:solidFill>
              <a:latin typeface="Georgia Pro"/>
              <a:ea typeface="Georgia Pro"/>
              <a:cs typeface="Georgia Pro"/>
              <a:sym typeface="Georgia Pro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1088625" y="432798"/>
            <a:ext cx="1638836" cy="133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1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088625" y="2392900"/>
            <a:ext cx="1638836" cy="133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 b="1" dirty="0">
                <a:solidFill>
                  <a:srgbClr val="000000"/>
                </a:solidFill>
                <a:latin typeface="Georgia Pro" panose="020B0604020202020204" charset="0"/>
                <a:ea typeface="Georgia Pro Bold"/>
                <a:cs typeface="Georgia Pro Bold"/>
                <a:sym typeface="Georgia Pro Bold"/>
              </a:rPr>
              <a:t>2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088625" y="4393572"/>
            <a:ext cx="1638836" cy="133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3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088625" y="6463092"/>
            <a:ext cx="1638836" cy="133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4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088625" y="8468855"/>
            <a:ext cx="1638836" cy="133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 b="1" dirty="0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5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3168320" y="8713493"/>
            <a:ext cx="4908029" cy="1261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1">
                <a:solidFill>
                  <a:srgbClr val="FFFFFF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Фінансова свобода</a:t>
            </a:r>
          </a:p>
          <a:p>
            <a:pPr algn="l">
              <a:lnSpc>
                <a:spcPts val="5040"/>
              </a:lnSpc>
              <a:spcBef>
                <a:spcPct val="0"/>
              </a:spcBef>
            </a:pPr>
            <a:endParaRPr lang="en-US" sz="3600" b="1">
              <a:solidFill>
                <a:srgbClr val="FFFFFF"/>
              </a:solidFill>
              <a:latin typeface="Georgia Pro Bold"/>
              <a:ea typeface="Georgia Pro Bold"/>
              <a:cs typeface="Georgia Pro Bold"/>
              <a:sym typeface="Georgia Pro Bold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13157760" y="6880156"/>
            <a:ext cx="4908029" cy="994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2"/>
              </a:lnSpc>
            </a:pPr>
            <a:r>
              <a:rPr lang="en-US" sz="2851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Фінансова незалежність</a:t>
            </a:r>
          </a:p>
          <a:p>
            <a:pPr algn="l">
              <a:lnSpc>
                <a:spcPts val="3992"/>
              </a:lnSpc>
              <a:spcBef>
                <a:spcPct val="0"/>
              </a:spcBef>
            </a:pPr>
            <a:endParaRPr lang="en-US" sz="2851">
              <a:solidFill>
                <a:srgbClr val="FFFFFF"/>
              </a:solidFill>
              <a:latin typeface="Georgia Pro"/>
              <a:ea typeface="Georgia Pro"/>
              <a:cs typeface="Georgia Pro"/>
              <a:sym typeface="Georgia Pro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13168320" y="4516198"/>
            <a:ext cx="4908029" cy="994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2"/>
              </a:lnSpc>
            </a:pPr>
            <a:r>
              <a:rPr lang="en-US" sz="2851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Фінансова стабільність (Перехідний стан)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3157760" y="793447"/>
            <a:ext cx="4908029" cy="490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Фінансова залежність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62312" y="662636"/>
            <a:ext cx="9482973" cy="1038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Фінансова свобода (доходу достатньо для бажаного рівня життя):</a:t>
            </a:r>
          </a:p>
        </p:txBody>
      </p:sp>
      <p:graphicFrame>
        <p:nvGraphicFramePr>
          <p:cNvPr id="36" name="Таблица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4504014"/>
              </p:ext>
            </p:extLst>
          </p:nvPr>
        </p:nvGraphicFramePr>
        <p:xfrm>
          <a:off x="1617173" y="3118215"/>
          <a:ext cx="8229600" cy="5425440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val="1076348019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268466448"/>
                    </a:ext>
                  </a:extLst>
                </a:gridCol>
              </a:tblGrid>
              <a:tr h="3784801">
                <a:tc>
                  <a:txBody>
                    <a:bodyPr/>
                    <a:lstStyle/>
                    <a:p>
                      <a:r>
                        <a:rPr lang="uk-UA" sz="3500" noProof="0" dirty="0" smtClean="0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Найвищий рівень. Пасивний дохід значно перевищує витрати. Людина може займатися діяльністю, яка подобається, незалежно від грошової винагороди.</a:t>
                      </a:r>
                      <a:endParaRPr lang="uk-UA" sz="3500" noProof="0" dirty="0">
                        <a:solidFill>
                          <a:srgbClr val="1B1C1D"/>
                        </a:solidFill>
                        <a:effectLst/>
                        <a:latin typeface="Georgia Pro" panose="020B0604020202020204" charset="0"/>
                      </a:endParaRPr>
                    </a:p>
                  </a:txBody>
                  <a:tcPr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3500" noProof="0" dirty="0" smtClean="0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Людина, яка володіє великим інвестиційним портфелем і займається благодійністю чи хобі.</a:t>
                      </a:r>
                      <a:endParaRPr lang="uk-UA" sz="3500" noProof="0" dirty="0">
                        <a:solidFill>
                          <a:srgbClr val="1B1C1D"/>
                        </a:solidFill>
                        <a:effectLst/>
                        <a:latin typeface="Georgia Pro" panose="020B0604020202020204" charset="0"/>
                      </a:endParaRPr>
                    </a:p>
                  </a:txBody>
                  <a:tcPr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5482610"/>
                  </a:ext>
                </a:extLst>
              </a:tr>
            </a:tbl>
          </a:graphicData>
        </a:graphic>
      </p:graphicFrame>
      <p:sp>
        <p:nvSpPr>
          <p:cNvPr id="37" name="Rectangle 1"/>
          <p:cNvSpPr>
            <a:spLocks noChangeArrowheads="1"/>
          </p:cNvSpPr>
          <p:nvPr/>
        </p:nvSpPr>
        <p:spPr bwMode="auto">
          <a:xfrm>
            <a:off x="1617173" y="3117522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257175" y="4502250"/>
            <a:ext cx="18802350" cy="2006600"/>
            <a:chOff x="0" y="0"/>
            <a:chExt cx="4952059" cy="52848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952059" cy="528487"/>
            </a:xfrm>
            <a:custGeom>
              <a:avLst/>
              <a:gdLst/>
              <a:ahLst/>
              <a:cxnLst/>
              <a:rect l="l" t="t" r="r" b="b"/>
              <a:pathLst>
                <a:path w="4952059" h="528487">
                  <a:moveTo>
                    <a:pt x="20999" y="0"/>
                  </a:moveTo>
                  <a:lnTo>
                    <a:pt x="4931060" y="0"/>
                  </a:lnTo>
                  <a:cubicBezTo>
                    <a:pt x="4936629" y="0"/>
                    <a:pt x="4941970" y="2212"/>
                    <a:pt x="4945909" y="6151"/>
                  </a:cubicBezTo>
                  <a:cubicBezTo>
                    <a:pt x="4949847" y="10089"/>
                    <a:pt x="4952059" y="15430"/>
                    <a:pt x="4952059" y="20999"/>
                  </a:cubicBezTo>
                  <a:lnTo>
                    <a:pt x="4952059" y="507488"/>
                  </a:lnTo>
                  <a:cubicBezTo>
                    <a:pt x="4952059" y="519086"/>
                    <a:pt x="4942658" y="528487"/>
                    <a:pt x="4931060" y="528487"/>
                  </a:cubicBezTo>
                  <a:lnTo>
                    <a:pt x="20999" y="528487"/>
                  </a:lnTo>
                  <a:cubicBezTo>
                    <a:pt x="15430" y="528487"/>
                    <a:pt x="10089" y="526275"/>
                    <a:pt x="6151" y="522337"/>
                  </a:cubicBezTo>
                  <a:cubicBezTo>
                    <a:pt x="2212" y="518399"/>
                    <a:pt x="0" y="513057"/>
                    <a:pt x="0" y="507488"/>
                  </a:cubicBezTo>
                  <a:lnTo>
                    <a:pt x="0" y="20999"/>
                  </a:lnTo>
                  <a:cubicBezTo>
                    <a:pt x="0" y="15430"/>
                    <a:pt x="2212" y="10089"/>
                    <a:pt x="6151" y="6151"/>
                  </a:cubicBezTo>
                  <a:cubicBezTo>
                    <a:pt x="10089" y="2212"/>
                    <a:pt x="15430" y="0"/>
                    <a:pt x="20999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952059" cy="5761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953237" y="468218"/>
            <a:ext cx="16904079" cy="1239665"/>
          </a:xfrm>
          <a:custGeom>
            <a:avLst/>
            <a:gdLst/>
            <a:ahLst/>
            <a:cxnLst/>
            <a:rect l="l" t="t" r="r" b="b"/>
            <a:pathLst>
              <a:path w="16904079" h="1239665">
                <a:moveTo>
                  <a:pt x="0" y="0"/>
                </a:moveTo>
                <a:lnTo>
                  <a:pt x="16904079" y="0"/>
                </a:lnTo>
                <a:lnTo>
                  <a:pt x="16904079" y="1239665"/>
                </a:lnTo>
                <a:lnTo>
                  <a:pt x="0" y="123966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08" b="-580249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53237" y="1707883"/>
            <a:ext cx="16681647" cy="1449715"/>
          </a:xfrm>
          <a:custGeom>
            <a:avLst/>
            <a:gdLst/>
            <a:ahLst/>
            <a:cxnLst/>
            <a:rect l="l" t="t" r="r" b="b"/>
            <a:pathLst>
              <a:path w="16681647" h="1449715">
                <a:moveTo>
                  <a:pt x="0" y="0"/>
                </a:moveTo>
                <a:lnTo>
                  <a:pt x="16681647" y="0"/>
                </a:lnTo>
                <a:lnTo>
                  <a:pt x="16681647" y="1449714"/>
                </a:lnTo>
                <a:lnTo>
                  <a:pt x="0" y="14497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951" t="-477291" r="-1214" b="-4396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597959" y="3201820"/>
            <a:ext cx="13082011" cy="6946138"/>
          </a:xfrm>
          <a:custGeom>
            <a:avLst/>
            <a:gdLst/>
            <a:ahLst/>
            <a:cxnLst/>
            <a:rect l="l" t="t" r="r" b="b"/>
            <a:pathLst>
              <a:path w="13082011" h="6946138">
                <a:moveTo>
                  <a:pt x="0" y="0"/>
                </a:moveTo>
                <a:lnTo>
                  <a:pt x="13082011" y="0"/>
                </a:lnTo>
                <a:lnTo>
                  <a:pt x="13082011" y="6946139"/>
                </a:lnTo>
                <a:lnTo>
                  <a:pt x="0" y="69461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615" b="-615"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982450" y="8997950"/>
            <a:ext cx="2514600" cy="260350"/>
            <a:chOff x="0" y="0"/>
            <a:chExt cx="662281" cy="685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2281" cy="68570"/>
            </a:xfrm>
            <a:custGeom>
              <a:avLst/>
              <a:gdLst/>
              <a:ahLst/>
              <a:cxnLst/>
              <a:rect l="l" t="t" r="r" b="b"/>
              <a:pathLst>
                <a:path w="662281" h="68570">
                  <a:moveTo>
                    <a:pt x="0" y="0"/>
                  </a:moveTo>
                  <a:lnTo>
                    <a:pt x="662281" y="0"/>
                  </a:lnTo>
                  <a:lnTo>
                    <a:pt x="662281" y="68570"/>
                  </a:lnTo>
                  <a:lnTo>
                    <a:pt x="0" y="68570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662281" cy="1161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2200900" y="3295874"/>
            <a:ext cx="6305550" cy="26111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79"/>
              </a:lnSpc>
            </a:pPr>
            <a:r>
              <a:rPr lang="en-US" sz="3699" b="1">
                <a:solidFill>
                  <a:srgbClr val="004AAD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АКТИВИ ТА ПАСИВИ. ВИДИ ДОХОДІВ ТА ВИТРАТ (С. 46-47)</a:t>
            </a:r>
          </a:p>
          <a:p>
            <a:pPr algn="l">
              <a:lnSpc>
                <a:spcPts val="5179"/>
              </a:lnSpc>
            </a:pPr>
            <a:endParaRPr lang="en-US" sz="3699" b="1">
              <a:solidFill>
                <a:srgbClr val="004AAD"/>
              </a:solidFill>
              <a:latin typeface="Georgia Pro Bold"/>
              <a:ea typeface="Georgia Pro Bold"/>
              <a:cs typeface="Georgia Pro Bold"/>
              <a:sym typeface="Georgia Pro Bold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7041231"/>
              </p:ext>
            </p:extLst>
          </p:nvPr>
        </p:nvGraphicFramePr>
        <p:xfrm>
          <a:off x="680886" y="725956"/>
          <a:ext cx="9256668" cy="8256336"/>
        </p:xfrm>
        <a:graphic>
          <a:graphicData uri="http://schemas.openxmlformats.org/drawingml/2006/table">
            <a:tbl>
              <a:tblPr/>
              <a:tblGrid>
                <a:gridCol w="2093867">
                  <a:extLst>
                    <a:ext uri="{9D8B030D-6E8A-4147-A177-3AD203B41FA5}">
                      <a16:colId xmlns:a16="http://schemas.microsoft.com/office/drawing/2014/main" val="2815056651"/>
                    </a:ext>
                  </a:extLst>
                </a:gridCol>
                <a:gridCol w="4077245">
                  <a:extLst>
                    <a:ext uri="{9D8B030D-6E8A-4147-A177-3AD203B41FA5}">
                      <a16:colId xmlns:a16="http://schemas.microsoft.com/office/drawing/2014/main" val="918970019"/>
                    </a:ext>
                  </a:extLst>
                </a:gridCol>
                <a:gridCol w="3085556">
                  <a:extLst>
                    <a:ext uri="{9D8B030D-6E8A-4147-A177-3AD203B41FA5}">
                      <a16:colId xmlns:a16="http://schemas.microsoft.com/office/drawing/2014/main" val="4173224559"/>
                    </a:ext>
                  </a:extLst>
                </a:gridCol>
              </a:tblGrid>
              <a:tr h="790576">
                <a:tc>
                  <a:txBody>
                    <a:bodyPr/>
                    <a:lstStyle/>
                    <a:p>
                      <a:r>
                        <a:rPr lang="uk-UA" sz="2500" b="1" dirty="0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Поняття</a:t>
                      </a:r>
                    </a:p>
                  </a:txBody>
                  <a:tcPr marL="56690" marR="56690" marT="28345" marB="28345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500" b="1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Характеристика</a:t>
                      </a:r>
                    </a:p>
                  </a:txBody>
                  <a:tcPr marL="56690" marR="56690" marT="28345" marB="28345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500" b="1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Приклади</a:t>
                      </a:r>
                    </a:p>
                  </a:txBody>
                  <a:tcPr marL="56690" marR="56690" marT="28345" marB="28345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2226347"/>
                  </a:ext>
                </a:extLst>
              </a:tr>
              <a:tr h="790576">
                <a:tc>
                  <a:txBody>
                    <a:bodyPr/>
                    <a:lstStyle/>
                    <a:p>
                      <a:r>
                        <a:rPr lang="uk-UA" sz="2500" b="1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Дохід</a:t>
                      </a:r>
                    </a:p>
                  </a:txBody>
                  <a:tcPr marL="56690" marR="56690" marT="28345" marB="28345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500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Усі гроші, які ви отримуєте (крім позичок і кредитів).</a:t>
                      </a:r>
                    </a:p>
                  </a:txBody>
                  <a:tcPr marL="56690" marR="56690" marT="28345" marB="28345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500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Зарплата, пенсія, стипендія, дохід від оренди.</a:t>
                      </a:r>
                    </a:p>
                  </a:txBody>
                  <a:tcPr marL="56690" marR="56690" marT="28345" marB="28345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233641"/>
                  </a:ext>
                </a:extLst>
              </a:tr>
              <a:tr h="1247188">
                <a:tc>
                  <a:txBody>
                    <a:bodyPr/>
                    <a:lstStyle/>
                    <a:p>
                      <a:r>
                        <a:rPr lang="uk-UA" sz="2500" b="1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Види доходів</a:t>
                      </a:r>
                    </a:p>
                  </a:txBody>
                  <a:tcPr marL="56690" marR="56690" marT="28345" marB="28345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500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Трудові (за працю/діяльність), Нетрудові (дивіденди, пенсії), Від власності (відсотки, оренда). Регулярні (зарплата), Нерегулярні (премії).</a:t>
                      </a:r>
                    </a:p>
                  </a:txBody>
                  <a:tcPr marL="56690" marR="56690" marT="28345" marB="28345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sz="2500">
                        <a:effectLst/>
                        <a:latin typeface="Georgia Pro" panose="020B0604020202020204" charset="0"/>
                      </a:endParaRPr>
                    </a:p>
                  </a:txBody>
                  <a:tcPr marL="56690" marR="56690" marT="28345" marB="28345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208365"/>
                  </a:ext>
                </a:extLst>
              </a:tr>
              <a:tr h="790576">
                <a:tc>
                  <a:txBody>
                    <a:bodyPr/>
                    <a:lstStyle/>
                    <a:p>
                      <a:r>
                        <a:rPr lang="uk-UA" sz="2500" b="1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Витрати</a:t>
                      </a:r>
                    </a:p>
                  </a:txBody>
                  <a:tcPr marL="56690" marR="56690" marT="28345" marB="28345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sz="2500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Усі гроші, які ви витрачаєте.</a:t>
                      </a:r>
                    </a:p>
                  </a:txBody>
                  <a:tcPr marL="56690" marR="56690" marT="28345" marB="28345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500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Оренда, комунальні послуги, харчування, розваги.</a:t>
                      </a:r>
                    </a:p>
                  </a:txBody>
                  <a:tcPr marL="56690" marR="56690" marT="28345" marB="28345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2690399"/>
                  </a:ext>
                </a:extLst>
              </a:tr>
              <a:tr h="907046">
                <a:tc>
                  <a:txBody>
                    <a:bodyPr/>
                    <a:lstStyle/>
                    <a:p>
                      <a:r>
                        <a:rPr lang="uk-UA" sz="2500" b="1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Види витрат</a:t>
                      </a:r>
                    </a:p>
                  </a:txBody>
                  <a:tcPr marL="56690" marR="56690" marT="28345" marB="28345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500">
                          <a:solidFill>
                            <a:srgbClr val="1B1C1D"/>
                          </a:solidFill>
                          <a:effectLst/>
                          <a:latin typeface="Georgia Pro" panose="020B0604020202020204" charset="0"/>
                        </a:rPr>
                        <a:t>Регулярні (комунальні послуги), Разові (купівля техніки), Непередбачувані (ремонт, лікування).</a:t>
                      </a:r>
                    </a:p>
                  </a:txBody>
                  <a:tcPr marL="56690" marR="56690" marT="28345" marB="28345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uk-UA" sz="2500" dirty="0">
                        <a:effectLst/>
                        <a:latin typeface="Georgia Pro" panose="020B0604020202020204" charset="0"/>
                      </a:endParaRPr>
                    </a:p>
                  </a:txBody>
                  <a:tcPr marL="56690" marR="56690" marT="28345" marB="28345" anchor="ctr">
                    <a:lnL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13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0069345"/>
                  </a:ext>
                </a:extLst>
              </a:tr>
            </a:tbl>
          </a:graphicData>
        </a:graphic>
      </p:graphicFrame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020888" y="160020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8997950"/>
            <a:ext cx="2514600" cy="260350"/>
            <a:chOff x="0" y="0"/>
            <a:chExt cx="662281" cy="685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2281" cy="68570"/>
            </a:xfrm>
            <a:custGeom>
              <a:avLst/>
              <a:gdLst/>
              <a:ahLst/>
              <a:cxnLst/>
              <a:rect l="l" t="t" r="r" b="b"/>
              <a:pathLst>
                <a:path w="662281" h="68570">
                  <a:moveTo>
                    <a:pt x="0" y="0"/>
                  </a:moveTo>
                  <a:lnTo>
                    <a:pt x="662281" y="0"/>
                  </a:lnTo>
                  <a:lnTo>
                    <a:pt x="662281" y="68570"/>
                  </a:lnTo>
                  <a:lnTo>
                    <a:pt x="0" y="68570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662281" cy="1161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67950" y="806450"/>
            <a:ext cx="6294884" cy="8674100"/>
            <a:chOff x="0" y="0"/>
            <a:chExt cx="1657912" cy="228453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57912" cy="2284537"/>
            </a:xfrm>
            <a:custGeom>
              <a:avLst/>
              <a:gdLst/>
              <a:ahLst/>
              <a:cxnLst/>
              <a:rect l="l" t="t" r="r" b="b"/>
              <a:pathLst>
                <a:path w="1657912" h="2284537">
                  <a:moveTo>
                    <a:pt x="62724" y="0"/>
                  </a:moveTo>
                  <a:lnTo>
                    <a:pt x="1595188" y="0"/>
                  </a:lnTo>
                  <a:cubicBezTo>
                    <a:pt x="1611824" y="0"/>
                    <a:pt x="1627778" y="6608"/>
                    <a:pt x="1639541" y="18371"/>
                  </a:cubicBezTo>
                  <a:cubicBezTo>
                    <a:pt x="1651304" y="30134"/>
                    <a:pt x="1657912" y="46088"/>
                    <a:pt x="1657912" y="62724"/>
                  </a:cubicBezTo>
                  <a:lnTo>
                    <a:pt x="1657912" y="2221813"/>
                  </a:lnTo>
                  <a:cubicBezTo>
                    <a:pt x="1657912" y="2256454"/>
                    <a:pt x="1629830" y="2284537"/>
                    <a:pt x="1595188" y="2284537"/>
                  </a:cubicBezTo>
                  <a:lnTo>
                    <a:pt x="62724" y="2284537"/>
                  </a:lnTo>
                  <a:cubicBezTo>
                    <a:pt x="46088" y="2284537"/>
                    <a:pt x="30134" y="2277928"/>
                    <a:pt x="18371" y="2266165"/>
                  </a:cubicBezTo>
                  <a:cubicBezTo>
                    <a:pt x="6608" y="2254403"/>
                    <a:pt x="0" y="2238448"/>
                    <a:pt x="0" y="2221813"/>
                  </a:cubicBezTo>
                  <a:lnTo>
                    <a:pt x="0" y="62724"/>
                  </a:lnTo>
                  <a:cubicBezTo>
                    <a:pt x="0" y="46088"/>
                    <a:pt x="6608" y="30134"/>
                    <a:pt x="18371" y="18371"/>
                  </a:cubicBezTo>
                  <a:cubicBezTo>
                    <a:pt x="30134" y="6608"/>
                    <a:pt x="46088" y="0"/>
                    <a:pt x="62724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657912" cy="23321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862583" y="1606753"/>
            <a:ext cx="1868266" cy="1868266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862583" y="4210291"/>
            <a:ext cx="1868266" cy="1868266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862583" y="6811982"/>
            <a:ext cx="1868266" cy="1868266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5E5E5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119404" y="4245517"/>
            <a:ext cx="8888111" cy="3542908"/>
          </a:xfrm>
          <a:custGeom>
            <a:avLst/>
            <a:gdLst/>
            <a:ahLst/>
            <a:cxnLst/>
            <a:rect l="l" t="t" r="r" b="b"/>
            <a:pathLst>
              <a:path w="8107122" h="1996379">
                <a:moveTo>
                  <a:pt x="0" y="0"/>
                </a:moveTo>
                <a:lnTo>
                  <a:pt x="8107122" y="0"/>
                </a:lnTo>
                <a:lnTo>
                  <a:pt x="8107122" y="1996379"/>
                </a:lnTo>
                <a:lnTo>
                  <a:pt x="0" y="19963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028700" y="1717003"/>
            <a:ext cx="7138558" cy="1865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31"/>
              </a:lnSpc>
            </a:pPr>
            <a:r>
              <a:rPr lang="en-US" sz="5308" b="1">
                <a:solidFill>
                  <a:srgbClr val="004AAD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ФІНАНСОВІ РІВНІ ЛЮДИНИ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977298" y="1901472"/>
            <a:ext cx="1638836" cy="133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1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977298" y="4495485"/>
            <a:ext cx="1638836" cy="134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977298" y="7097732"/>
            <a:ext cx="1638836" cy="1335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02"/>
              </a:lnSpc>
            </a:pPr>
            <a:r>
              <a:rPr lang="en-US" sz="7859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3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061022" y="1644992"/>
            <a:ext cx="5352568" cy="17251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5"/>
              </a:lnSpc>
            </a:pPr>
            <a:r>
              <a:rPr lang="en-US" sz="2832" b="1">
                <a:solidFill>
                  <a:srgbClr val="FFFFFF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Низький рівень</a:t>
            </a:r>
          </a:p>
          <a:p>
            <a:pPr algn="l">
              <a:lnSpc>
                <a:spcPts val="3265"/>
              </a:lnSpc>
              <a:spcBef>
                <a:spcPct val="0"/>
              </a:spcBef>
            </a:pPr>
            <a:r>
              <a:rPr lang="en-US" sz="2332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Основна частина доходів складається з активних доходів.  Пасивні доходи, якщо і є, то дуже незначні.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061022" y="4071983"/>
            <a:ext cx="5352568" cy="2134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5"/>
              </a:lnSpc>
            </a:pPr>
            <a:r>
              <a:rPr lang="en-US" sz="2832" b="1">
                <a:solidFill>
                  <a:srgbClr val="FFFFFF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Середній рівень</a:t>
            </a:r>
          </a:p>
          <a:p>
            <a:pPr algn="l">
              <a:lnSpc>
                <a:spcPts val="3265"/>
              </a:lnSpc>
              <a:spcBef>
                <a:spcPct val="0"/>
              </a:spcBef>
            </a:pPr>
            <a:r>
              <a:rPr lang="en-US" sz="2332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Активні доходи все ще домінують, але пасивні доходи починають відігравати більшу роль, особливо якщо людина активно інвестує.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061022" y="6927600"/>
            <a:ext cx="5352568" cy="1589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b="1">
                <a:solidFill>
                  <a:srgbClr val="FFFFFF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Високий рівень</a:t>
            </a:r>
          </a:p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Пасивні доходи можуть складати значну частину загальних </a:t>
            </a:r>
          </a:p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доходів.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8997950"/>
            <a:ext cx="2514600" cy="260350"/>
            <a:chOff x="0" y="0"/>
            <a:chExt cx="662281" cy="685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2281" cy="68570"/>
            </a:xfrm>
            <a:custGeom>
              <a:avLst/>
              <a:gdLst/>
              <a:ahLst/>
              <a:cxnLst/>
              <a:rect l="l" t="t" r="r" b="b"/>
              <a:pathLst>
                <a:path w="662281" h="68570">
                  <a:moveTo>
                    <a:pt x="0" y="0"/>
                  </a:moveTo>
                  <a:lnTo>
                    <a:pt x="662281" y="0"/>
                  </a:lnTo>
                  <a:lnTo>
                    <a:pt x="662281" y="68570"/>
                  </a:lnTo>
                  <a:lnTo>
                    <a:pt x="0" y="68570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662281" cy="1161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3324142" y="1193083"/>
            <a:ext cx="3935158" cy="3753414"/>
            <a:chOff x="0" y="0"/>
            <a:chExt cx="6324600" cy="6032500"/>
          </a:xfrm>
        </p:grpSpPr>
        <p:sp>
          <p:nvSpPr>
            <p:cNvPr id="7" name="Freeform 7"/>
            <p:cNvSpPr/>
            <p:nvPr/>
          </p:nvSpPr>
          <p:spPr>
            <a:xfrm>
              <a:off x="127000" y="127000"/>
              <a:ext cx="6070600" cy="5778500"/>
            </a:xfrm>
            <a:custGeom>
              <a:avLst/>
              <a:gdLst/>
              <a:ahLst/>
              <a:cxnLst/>
              <a:rect l="l" t="t" r="r" b="b"/>
              <a:pathLst>
                <a:path w="6070600" h="5778500">
                  <a:moveTo>
                    <a:pt x="0" y="0"/>
                  </a:moveTo>
                  <a:lnTo>
                    <a:pt x="6070600" y="0"/>
                  </a:lnTo>
                  <a:lnTo>
                    <a:pt x="6070600" y="5778500"/>
                  </a:lnTo>
                  <a:lnTo>
                    <a:pt x="0" y="5778500"/>
                  </a:lnTo>
                  <a:close/>
                </a:path>
              </a:pathLst>
            </a:custGeom>
            <a:blipFill>
              <a:blip r:embed="rId3"/>
              <a:stretch>
                <a:fillRect l="-21391" r="-21391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6324600" cy="6032500"/>
            </a:xfrm>
            <a:custGeom>
              <a:avLst/>
              <a:gdLst/>
              <a:ahLst/>
              <a:cxnLst/>
              <a:rect l="l" t="t" r="r" b="b"/>
              <a:pathLst>
                <a:path w="6324600" h="6032500">
                  <a:moveTo>
                    <a:pt x="6324600" y="6032500"/>
                  </a:moveTo>
                  <a:lnTo>
                    <a:pt x="0" y="6032500"/>
                  </a:lnTo>
                  <a:lnTo>
                    <a:pt x="0" y="0"/>
                  </a:lnTo>
                  <a:lnTo>
                    <a:pt x="6324600" y="0"/>
                  </a:lnTo>
                  <a:lnTo>
                    <a:pt x="6324600" y="6032500"/>
                  </a:lnTo>
                  <a:close/>
                  <a:moveTo>
                    <a:pt x="127000" y="5905500"/>
                  </a:moveTo>
                  <a:lnTo>
                    <a:pt x="6197600" y="5905500"/>
                  </a:lnTo>
                  <a:lnTo>
                    <a:pt x="6197600" y="127000"/>
                  </a:lnTo>
                  <a:lnTo>
                    <a:pt x="127000" y="127000"/>
                  </a:lnTo>
                  <a:lnTo>
                    <a:pt x="127000" y="5905500"/>
                  </a:lnTo>
                  <a:close/>
                </a:path>
              </a:pathLst>
            </a:custGeom>
            <a:solidFill>
              <a:srgbClr val="004AAD"/>
            </a:solidFill>
          </p:spPr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3355892" y="5439799"/>
            <a:ext cx="3935158" cy="3753414"/>
            <a:chOff x="0" y="0"/>
            <a:chExt cx="6324600" cy="6032500"/>
          </a:xfrm>
        </p:grpSpPr>
        <p:sp>
          <p:nvSpPr>
            <p:cNvPr id="10" name="Freeform 10"/>
            <p:cNvSpPr/>
            <p:nvPr/>
          </p:nvSpPr>
          <p:spPr>
            <a:xfrm>
              <a:off x="127000" y="127000"/>
              <a:ext cx="6070600" cy="5778500"/>
            </a:xfrm>
            <a:custGeom>
              <a:avLst/>
              <a:gdLst/>
              <a:ahLst/>
              <a:cxnLst/>
              <a:rect l="l" t="t" r="r" b="b"/>
              <a:pathLst>
                <a:path w="6070600" h="5778500">
                  <a:moveTo>
                    <a:pt x="0" y="0"/>
                  </a:moveTo>
                  <a:lnTo>
                    <a:pt x="6070600" y="0"/>
                  </a:lnTo>
                  <a:lnTo>
                    <a:pt x="6070600" y="5778500"/>
                  </a:lnTo>
                  <a:lnTo>
                    <a:pt x="0" y="5778500"/>
                  </a:lnTo>
                  <a:close/>
                </a:path>
              </a:pathLst>
            </a:custGeom>
            <a:blipFill>
              <a:blip r:embed="rId4"/>
              <a:stretch>
                <a:fillRect l="-21391" r="-21391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6324600" cy="6032500"/>
            </a:xfrm>
            <a:custGeom>
              <a:avLst/>
              <a:gdLst/>
              <a:ahLst/>
              <a:cxnLst/>
              <a:rect l="l" t="t" r="r" b="b"/>
              <a:pathLst>
                <a:path w="6324600" h="6032500">
                  <a:moveTo>
                    <a:pt x="6324600" y="6032500"/>
                  </a:moveTo>
                  <a:lnTo>
                    <a:pt x="0" y="6032500"/>
                  </a:lnTo>
                  <a:lnTo>
                    <a:pt x="0" y="0"/>
                  </a:lnTo>
                  <a:lnTo>
                    <a:pt x="6324600" y="0"/>
                  </a:lnTo>
                  <a:lnTo>
                    <a:pt x="6324600" y="6032500"/>
                  </a:lnTo>
                  <a:close/>
                  <a:moveTo>
                    <a:pt x="127000" y="5905500"/>
                  </a:moveTo>
                  <a:lnTo>
                    <a:pt x="6197600" y="5905500"/>
                  </a:lnTo>
                  <a:lnTo>
                    <a:pt x="6197600" y="127000"/>
                  </a:lnTo>
                  <a:lnTo>
                    <a:pt x="127000" y="127000"/>
                  </a:lnTo>
                  <a:lnTo>
                    <a:pt x="127000" y="5905500"/>
                  </a:lnTo>
                  <a:close/>
                </a:path>
              </a:pathLst>
            </a:custGeom>
            <a:solidFill>
              <a:srgbClr val="004AAD"/>
            </a:solidFill>
          </p:spPr>
        </p:sp>
      </p:grpSp>
      <p:sp>
        <p:nvSpPr>
          <p:cNvPr id="12" name="Freeform 12"/>
          <p:cNvSpPr/>
          <p:nvPr/>
        </p:nvSpPr>
        <p:spPr>
          <a:xfrm>
            <a:off x="574082" y="413042"/>
            <a:ext cx="12488125" cy="3168862"/>
          </a:xfrm>
          <a:custGeom>
            <a:avLst/>
            <a:gdLst/>
            <a:ahLst/>
            <a:cxnLst/>
            <a:rect l="l" t="t" r="r" b="b"/>
            <a:pathLst>
              <a:path w="12488125" h="3168862">
                <a:moveTo>
                  <a:pt x="0" y="0"/>
                </a:moveTo>
                <a:lnTo>
                  <a:pt x="12488125" y="0"/>
                </a:lnTo>
                <a:lnTo>
                  <a:pt x="12488125" y="3168861"/>
                </a:lnTo>
                <a:lnTo>
                  <a:pt x="0" y="31688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543300" y="3581903"/>
            <a:ext cx="9183960" cy="6635411"/>
          </a:xfrm>
          <a:custGeom>
            <a:avLst/>
            <a:gdLst/>
            <a:ahLst/>
            <a:cxnLst/>
            <a:rect l="l" t="t" r="r" b="b"/>
            <a:pathLst>
              <a:path w="9183960" h="6635411">
                <a:moveTo>
                  <a:pt x="0" y="0"/>
                </a:moveTo>
                <a:lnTo>
                  <a:pt x="9183960" y="0"/>
                </a:lnTo>
                <a:lnTo>
                  <a:pt x="9183960" y="6635411"/>
                </a:lnTo>
                <a:lnTo>
                  <a:pt x="0" y="663541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6200" y="11892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8997950"/>
            <a:ext cx="2514600" cy="260350"/>
            <a:chOff x="0" y="0"/>
            <a:chExt cx="662281" cy="6857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62281" cy="68570"/>
            </a:xfrm>
            <a:custGeom>
              <a:avLst/>
              <a:gdLst/>
              <a:ahLst/>
              <a:cxnLst/>
              <a:rect l="l" t="t" r="r" b="b"/>
              <a:pathLst>
                <a:path w="662281" h="68570">
                  <a:moveTo>
                    <a:pt x="0" y="0"/>
                  </a:moveTo>
                  <a:lnTo>
                    <a:pt x="662281" y="0"/>
                  </a:lnTo>
                  <a:lnTo>
                    <a:pt x="662281" y="68570"/>
                  </a:lnTo>
                  <a:lnTo>
                    <a:pt x="0" y="68570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662281" cy="1161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80680" y="2334111"/>
            <a:ext cx="3340100" cy="3784600"/>
            <a:chOff x="0" y="0"/>
            <a:chExt cx="879697" cy="99676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79697" cy="996767"/>
            </a:xfrm>
            <a:custGeom>
              <a:avLst/>
              <a:gdLst/>
              <a:ahLst/>
              <a:cxnLst/>
              <a:rect l="l" t="t" r="r" b="b"/>
              <a:pathLst>
                <a:path w="879697" h="996767">
                  <a:moveTo>
                    <a:pt x="118211" y="0"/>
                  </a:moveTo>
                  <a:lnTo>
                    <a:pt x="761486" y="0"/>
                  </a:lnTo>
                  <a:cubicBezTo>
                    <a:pt x="826772" y="0"/>
                    <a:pt x="879697" y="52925"/>
                    <a:pt x="879697" y="118211"/>
                  </a:cubicBezTo>
                  <a:lnTo>
                    <a:pt x="879697" y="878556"/>
                  </a:lnTo>
                  <a:cubicBezTo>
                    <a:pt x="879697" y="909907"/>
                    <a:pt x="867243" y="939975"/>
                    <a:pt x="845074" y="962144"/>
                  </a:cubicBezTo>
                  <a:cubicBezTo>
                    <a:pt x="822905" y="984313"/>
                    <a:pt x="792837" y="996767"/>
                    <a:pt x="761486" y="996767"/>
                  </a:cubicBezTo>
                  <a:lnTo>
                    <a:pt x="118211" y="996767"/>
                  </a:lnTo>
                  <a:cubicBezTo>
                    <a:pt x="86860" y="996767"/>
                    <a:pt x="56792" y="984313"/>
                    <a:pt x="34623" y="962144"/>
                  </a:cubicBezTo>
                  <a:cubicBezTo>
                    <a:pt x="12454" y="939975"/>
                    <a:pt x="0" y="909907"/>
                    <a:pt x="0" y="878556"/>
                  </a:cubicBezTo>
                  <a:lnTo>
                    <a:pt x="0" y="118211"/>
                  </a:lnTo>
                  <a:cubicBezTo>
                    <a:pt x="0" y="86860"/>
                    <a:pt x="12454" y="56792"/>
                    <a:pt x="34623" y="34623"/>
                  </a:cubicBezTo>
                  <a:cubicBezTo>
                    <a:pt x="56792" y="12454"/>
                    <a:pt x="86860" y="0"/>
                    <a:pt x="118211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879697" cy="10443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494715" y="403225"/>
            <a:ext cx="9171640" cy="5715486"/>
          </a:xfrm>
          <a:custGeom>
            <a:avLst/>
            <a:gdLst/>
            <a:ahLst/>
            <a:cxnLst/>
            <a:rect l="l" t="t" r="r" b="b"/>
            <a:pathLst>
              <a:path w="9171640" h="5715486">
                <a:moveTo>
                  <a:pt x="0" y="0"/>
                </a:moveTo>
                <a:lnTo>
                  <a:pt x="9171640" y="0"/>
                </a:lnTo>
                <a:lnTo>
                  <a:pt x="9171640" y="5715486"/>
                </a:lnTo>
                <a:lnTo>
                  <a:pt x="0" y="57154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694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606756" y="6291720"/>
            <a:ext cx="11301259" cy="2966580"/>
          </a:xfrm>
          <a:custGeom>
            <a:avLst/>
            <a:gdLst/>
            <a:ahLst/>
            <a:cxnLst/>
            <a:rect l="l" t="t" r="r" b="b"/>
            <a:pathLst>
              <a:path w="11301259" h="2966580">
                <a:moveTo>
                  <a:pt x="0" y="0"/>
                </a:moveTo>
                <a:lnTo>
                  <a:pt x="11301259" y="0"/>
                </a:lnTo>
                <a:lnTo>
                  <a:pt x="11301259" y="2966580"/>
                </a:lnTo>
                <a:lnTo>
                  <a:pt x="0" y="2966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0958252" y="683680"/>
            <a:ext cx="6929140" cy="1308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>
                <a:solidFill>
                  <a:srgbClr val="004AAD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ЯКІ ВИДИ БОРГІВ РОЗРІЗНЯЮТЬ І ДО ЯКИХ НАСЛІДКІВ ПРИЗВОДЯТЬ БОРГИ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524770" y="3848480"/>
            <a:ext cx="4251920" cy="755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13"/>
              </a:lnSpc>
            </a:pPr>
            <a:r>
              <a:rPr lang="en-US" sz="4366" dirty="0">
                <a:solidFill>
                  <a:srgbClr val="FFFFFF"/>
                </a:solidFill>
                <a:latin typeface="Georgia Pro"/>
                <a:ea typeface="Georgia Pro"/>
                <a:cs typeface="Georgia Pro"/>
                <a:sym typeface="Georgia Pro"/>
              </a:rPr>
              <a:t>БОРГ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635105" y="3992096"/>
            <a:ext cx="4650324" cy="1163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56"/>
              </a:lnSpc>
              <a:spcBef>
                <a:spcPct val="0"/>
              </a:spcBef>
            </a:pPr>
            <a:r>
              <a:rPr lang="en-US" sz="3325">
                <a:solidFill>
                  <a:srgbClr val="000000"/>
                </a:solidFill>
                <a:latin typeface="Georgia Pro"/>
                <a:ea typeface="Georgia Pro"/>
                <a:cs typeface="Georgia Pro"/>
                <a:sym typeface="Georgia Pro"/>
              </a:rPr>
              <a:t>– те, що потрібно повернути.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388472" y="2224127"/>
            <a:ext cx="5212478" cy="3491276"/>
            <a:chOff x="0" y="0"/>
            <a:chExt cx="12117509" cy="8116210"/>
          </a:xfrm>
        </p:grpSpPr>
        <p:sp>
          <p:nvSpPr>
            <p:cNvPr id="4" name="Freeform 4"/>
            <p:cNvSpPr/>
            <p:nvPr/>
          </p:nvSpPr>
          <p:spPr>
            <a:xfrm>
              <a:off x="-95250" y="-95136"/>
              <a:ext cx="12308022" cy="8306493"/>
            </a:xfrm>
            <a:custGeom>
              <a:avLst/>
              <a:gdLst/>
              <a:ahLst/>
              <a:cxnLst/>
              <a:rect l="l" t="t" r="r" b="b"/>
              <a:pathLst>
                <a:path w="12308022" h="8306493">
                  <a:moveTo>
                    <a:pt x="10761108" y="1382024"/>
                  </a:moveTo>
                  <a:cubicBezTo>
                    <a:pt x="10524139" y="1107146"/>
                    <a:pt x="10094428" y="953359"/>
                    <a:pt x="9652383" y="953148"/>
                  </a:cubicBezTo>
                  <a:lnTo>
                    <a:pt x="9652455" y="953099"/>
                  </a:lnTo>
                  <a:cubicBezTo>
                    <a:pt x="9210410" y="952839"/>
                    <a:pt x="8780627" y="799069"/>
                    <a:pt x="8543730" y="524223"/>
                  </a:cubicBezTo>
                  <a:cubicBezTo>
                    <a:pt x="8190239" y="114033"/>
                    <a:pt x="7407304" y="0"/>
                    <a:pt x="6794959" y="210367"/>
                  </a:cubicBezTo>
                  <a:lnTo>
                    <a:pt x="6794862" y="210415"/>
                  </a:lnTo>
                  <a:lnTo>
                    <a:pt x="6794862" y="210156"/>
                  </a:lnTo>
                  <a:cubicBezTo>
                    <a:pt x="6414543" y="356929"/>
                    <a:pt x="5931879" y="368553"/>
                    <a:pt x="5523350" y="213370"/>
                  </a:cubicBezTo>
                  <a:cubicBezTo>
                    <a:pt x="5326746" y="135742"/>
                    <a:pt x="5102627" y="94958"/>
                    <a:pt x="4874410" y="95136"/>
                  </a:cubicBezTo>
                  <a:cubicBezTo>
                    <a:pt x="4400593" y="95136"/>
                    <a:pt x="3986950" y="267592"/>
                    <a:pt x="3765539" y="523915"/>
                  </a:cubicBezTo>
                  <a:lnTo>
                    <a:pt x="3765539" y="523866"/>
                  </a:lnTo>
                  <a:cubicBezTo>
                    <a:pt x="3544201" y="780140"/>
                    <a:pt x="3130462" y="952596"/>
                    <a:pt x="2656717" y="952596"/>
                  </a:cubicBezTo>
                  <a:cubicBezTo>
                    <a:pt x="1949662" y="952596"/>
                    <a:pt x="1376529" y="1336519"/>
                    <a:pt x="1376529" y="1810153"/>
                  </a:cubicBezTo>
                  <a:lnTo>
                    <a:pt x="1376529" y="1810251"/>
                  </a:lnTo>
                  <a:lnTo>
                    <a:pt x="1376141" y="1810153"/>
                  </a:lnTo>
                  <a:cubicBezTo>
                    <a:pt x="1375753" y="2104009"/>
                    <a:pt x="1149665" y="2389683"/>
                    <a:pt x="745305" y="2549152"/>
                  </a:cubicBezTo>
                  <a:cubicBezTo>
                    <a:pt x="546356" y="2624364"/>
                    <a:pt x="381268" y="2734037"/>
                    <a:pt x="267343" y="2866677"/>
                  </a:cubicBezTo>
                  <a:cubicBezTo>
                    <a:pt x="61278" y="3141588"/>
                    <a:pt x="69723" y="3467750"/>
                    <a:pt x="267270" y="3724332"/>
                  </a:cubicBezTo>
                  <a:lnTo>
                    <a:pt x="267197" y="3724332"/>
                  </a:lnTo>
                  <a:cubicBezTo>
                    <a:pt x="487760" y="3980866"/>
                    <a:pt x="503876" y="4307060"/>
                    <a:pt x="266955" y="4581938"/>
                  </a:cubicBezTo>
                  <a:cubicBezTo>
                    <a:pt x="0" y="4992080"/>
                    <a:pt x="123217" y="5516543"/>
                    <a:pt x="735562" y="5753384"/>
                  </a:cubicBezTo>
                  <a:lnTo>
                    <a:pt x="735635" y="5753434"/>
                  </a:lnTo>
                  <a:lnTo>
                    <a:pt x="735393" y="5753547"/>
                  </a:lnTo>
                  <a:cubicBezTo>
                    <a:pt x="1118038" y="5901749"/>
                    <a:pt x="1375365" y="6178900"/>
                    <a:pt x="1375365" y="6496296"/>
                  </a:cubicBezTo>
                  <a:cubicBezTo>
                    <a:pt x="1375365" y="6969930"/>
                    <a:pt x="1948498" y="7353853"/>
                    <a:pt x="2655529" y="7353853"/>
                  </a:cubicBezTo>
                  <a:cubicBezTo>
                    <a:pt x="3129371" y="7353853"/>
                    <a:pt x="3542941" y="7526277"/>
                    <a:pt x="3764424" y="7782599"/>
                  </a:cubicBezTo>
                  <a:cubicBezTo>
                    <a:pt x="3985763" y="8038808"/>
                    <a:pt x="4399478" y="8211345"/>
                    <a:pt x="4873247" y="8211345"/>
                  </a:cubicBezTo>
                  <a:cubicBezTo>
                    <a:pt x="5101460" y="8211500"/>
                    <a:pt x="5325570" y="8170706"/>
                    <a:pt x="5522187" y="8093095"/>
                  </a:cubicBezTo>
                  <a:cubicBezTo>
                    <a:pt x="5930619" y="7937945"/>
                    <a:pt x="6413403" y="7949568"/>
                    <a:pt x="6793698" y="8096391"/>
                  </a:cubicBezTo>
                  <a:lnTo>
                    <a:pt x="6793698" y="8096083"/>
                  </a:lnTo>
                  <a:lnTo>
                    <a:pt x="6793771" y="8096180"/>
                  </a:lnTo>
                  <a:cubicBezTo>
                    <a:pt x="7406117" y="8306494"/>
                    <a:pt x="8189051" y="8192417"/>
                    <a:pt x="8542640" y="7782275"/>
                  </a:cubicBezTo>
                  <a:cubicBezTo>
                    <a:pt x="8779536" y="7507445"/>
                    <a:pt x="9209246" y="7353642"/>
                    <a:pt x="9651292" y="7353431"/>
                  </a:cubicBezTo>
                  <a:lnTo>
                    <a:pt x="9651195" y="7353318"/>
                  </a:lnTo>
                  <a:cubicBezTo>
                    <a:pt x="10093241" y="7353106"/>
                    <a:pt x="10523024" y="7199303"/>
                    <a:pt x="10759848" y="6924473"/>
                  </a:cubicBezTo>
                  <a:cubicBezTo>
                    <a:pt x="10876491" y="6789162"/>
                    <a:pt x="10931844" y="6641365"/>
                    <a:pt x="10931601" y="6495614"/>
                  </a:cubicBezTo>
                  <a:lnTo>
                    <a:pt x="10931771" y="6495712"/>
                  </a:lnTo>
                  <a:cubicBezTo>
                    <a:pt x="10932159" y="6210086"/>
                    <a:pt x="11145815" y="5932075"/>
                    <a:pt x="11529211" y="5770333"/>
                  </a:cubicBezTo>
                  <a:cubicBezTo>
                    <a:pt x="11735888" y="5697539"/>
                    <a:pt x="11915250" y="5585993"/>
                    <a:pt x="12040570" y="5440583"/>
                  </a:cubicBezTo>
                  <a:cubicBezTo>
                    <a:pt x="12246719" y="5165608"/>
                    <a:pt x="12238273" y="4839413"/>
                    <a:pt x="12040739" y="4582880"/>
                  </a:cubicBezTo>
                  <a:lnTo>
                    <a:pt x="12040812" y="4582880"/>
                  </a:lnTo>
                  <a:cubicBezTo>
                    <a:pt x="11820177" y="4326347"/>
                    <a:pt x="11804037" y="4000152"/>
                    <a:pt x="12040981" y="3725257"/>
                  </a:cubicBezTo>
                  <a:cubicBezTo>
                    <a:pt x="12308022" y="3315067"/>
                    <a:pt x="12184719" y="2790653"/>
                    <a:pt x="11572374" y="2553811"/>
                  </a:cubicBezTo>
                  <a:lnTo>
                    <a:pt x="11572277" y="2553746"/>
                  </a:lnTo>
                  <a:lnTo>
                    <a:pt x="11572520" y="2553698"/>
                  </a:lnTo>
                  <a:cubicBezTo>
                    <a:pt x="11192951" y="2406583"/>
                    <a:pt x="10936691" y="2132663"/>
                    <a:pt x="10932644" y="1818433"/>
                  </a:cubicBezTo>
                  <a:cubicBezTo>
                    <a:pt x="10934874" y="1670149"/>
                    <a:pt x="10879690" y="1519658"/>
                    <a:pt x="10761108" y="1382024"/>
                  </a:cubicBezTo>
                </a:path>
              </a:pathLst>
            </a:custGeom>
            <a:blipFill>
              <a:blip r:embed="rId3"/>
              <a:stretch>
                <a:fillRect l="-14450" r="-14450"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10588226" y="2181196"/>
            <a:ext cx="5907901" cy="3253309"/>
            <a:chOff x="0" y="0"/>
            <a:chExt cx="14314445" cy="7882549"/>
          </a:xfrm>
        </p:grpSpPr>
        <p:sp>
          <p:nvSpPr>
            <p:cNvPr id="6" name="Freeform 6"/>
            <p:cNvSpPr/>
            <p:nvPr/>
          </p:nvSpPr>
          <p:spPr>
            <a:xfrm>
              <a:off x="-95250" y="-95136"/>
              <a:ext cx="14504958" cy="8072833"/>
            </a:xfrm>
            <a:custGeom>
              <a:avLst/>
              <a:gdLst/>
              <a:ahLst/>
              <a:cxnLst/>
              <a:rect l="l" t="t" r="r" b="b"/>
              <a:pathLst>
                <a:path w="14504958" h="8072833">
                  <a:moveTo>
                    <a:pt x="12694856" y="1344975"/>
                  </a:moveTo>
                  <a:cubicBezTo>
                    <a:pt x="12414924" y="1078011"/>
                    <a:pt x="11907306" y="928651"/>
                    <a:pt x="11385116" y="928446"/>
                  </a:cubicBezTo>
                  <a:lnTo>
                    <a:pt x="11385202" y="928399"/>
                  </a:lnTo>
                  <a:cubicBezTo>
                    <a:pt x="10863012" y="928147"/>
                    <a:pt x="10355308" y="778803"/>
                    <a:pt x="10075462" y="511870"/>
                  </a:cubicBezTo>
                  <a:cubicBezTo>
                    <a:pt x="9657881" y="113489"/>
                    <a:pt x="8732998" y="0"/>
                    <a:pt x="8009634" y="207049"/>
                  </a:cubicBezTo>
                  <a:lnTo>
                    <a:pt x="8009519" y="207096"/>
                  </a:lnTo>
                  <a:lnTo>
                    <a:pt x="8009519" y="206844"/>
                  </a:lnTo>
                  <a:cubicBezTo>
                    <a:pt x="7560247" y="349392"/>
                    <a:pt x="6990075" y="360681"/>
                    <a:pt x="6507479" y="209966"/>
                  </a:cubicBezTo>
                  <a:cubicBezTo>
                    <a:pt x="6275230" y="134573"/>
                    <a:pt x="6010477" y="94958"/>
                    <a:pt x="5740884" y="95136"/>
                  </a:cubicBezTo>
                  <a:cubicBezTo>
                    <a:pt x="5181162" y="95136"/>
                    <a:pt x="4692525" y="262627"/>
                    <a:pt x="4430972" y="511570"/>
                  </a:cubicBezTo>
                  <a:lnTo>
                    <a:pt x="4430972" y="511523"/>
                  </a:lnTo>
                  <a:cubicBezTo>
                    <a:pt x="4169505" y="760419"/>
                    <a:pt x="3680754" y="927910"/>
                    <a:pt x="3121117" y="927910"/>
                  </a:cubicBezTo>
                  <a:cubicBezTo>
                    <a:pt x="2285871" y="927910"/>
                    <a:pt x="1608828" y="1300781"/>
                    <a:pt x="1608828" y="1760779"/>
                  </a:cubicBezTo>
                  <a:lnTo>
                    <a:pt x="1608828" y="1760874"/>
                  </a:lnTo>
                  <a:lnTo>
                    <a:pt x="1608370" y="1760779"/>
                  </a:lnTo>
                  <a:cubicBezTo>
                    <a:pt x="1607912" y="2046175"/>
                    <a:pt x="1340833" y="2323625"/>
                    <a:pt x="863161" y="2478503"/>
                  </a:cubicBezTo>
                  <a:cubicBezTo>
                    <a:pt x="628142" y="2551549"/>
                    <a:pt x="433124" y="2658064"/>
                    <a:pt x="298543" y="2786886"/>
                  </a:cubicBezTo>
                  <a:cubicBezTo>
                    <a:pt x="61278" y="3053883"/>
                    <a:pt x="69723" y="3370655"/>
                    <a:pt x="298458" y="3619850"/>
                  </a:cubicBezTo>
                  <a:lnTo>
                    <a:pt x="298372" y="3619850"/>
                  </a:lnTo>
                  <a:cubicBezTo>
                    <a:pt x="558923" y="3868998"/>
                    <a:pt x="577961" y="4185801"/>
                    <a:pt x="298085" y="4452766"/>
                  </a:cubicBezTo>
                  <a:cubicBezTo>
                    <a:pt x="0" y="4851100"/>
                    <a:pt x="128288" y="5360464"/>
                    <a:pt x="851652" y="5590487"/>
                  </a:cubicBezTo>
                  <a:lnTo>
                    <a:pt x="851738" y="5590534"/>
                  </a:lnTo>
                  <a:lnTo>
                    <a:pt x="851452" y="5590645"/>
                  </a:lnTo>
                  <a:cubicBezTo>
                    <a:pt x="1303473" y="5734580"/>
                    <a:pt x="1607454" y="6003752"/>
                    <a:pt x="1607454" y="6312010"/>
                  </a:cubicBezTo>
                  <a:cubicBezTo>
                    <a:pt x="1607454" y="6772008"/>
                    <a:pt x="2284497" y="7144879"/>
                    <a:pt x="3119715" y="7144879"/>
                  </a:cubicBezTo>
                  <a:cubicBezTo>
                    <a:pt x="3679466" y="7144879"/>
                    <a:pt x="4168017" y="7312339"/>
                    <a:pt x="4429656" y="7561282"/>
                  </a:cubicBezTo>
                  <a:cubicBezTo>
                    <a:pt x="4691123" y="7810115"/>
                    <a:pt x="5179845" y="7977684"/>
                    <a:pt x="5739511" y="7977684"/>
                  </a:cubicBezTo>
                  <a:cubicBezTo>
                    <a:pt x="6009099" y="7977839"/>
                    <a:pt x="6273841" y="7938215"/>
                    <a:pt x="6506105" y="7862839"/>
                  </a:cubicBezTo>
                  <a:cubicBezTo>
                    <a:pt x="6988587" y="7712155"/>
                    <a:pt x="7558901" y="7723444"/>
                    <a:pt x="8008145" y="7866039"/>
                  </a:cubicBezTo>
                  <a:lnTo>
                    <a:pt x="8008145" y="7865740"/>
                  </a:lnTo>
                  <a:lnTo>
                    <a:pt x="8008231" y="7865835"/>
                  </a:lnTo>
                  <a:cubicBezTo>
                    <a:pt x="8731596" y="8072833"/>
                    <a:pt x="9656479" y="7959301"/>
                    <a:pt x="10074173" y="7560966"/>
                  </a:cubicBezTo>
                  <a:cubicBezTo>
                    <a:pt x="10354020" y="7294049"/>
                    <a:pt x="10861638" y="7144674"/>
                    <a:pt x="11383828" y="7144469"/>
                  </a:cubicBezTo>
                  <a:lnTo>
                    <a:pt x="11383714" y="7144358"/>
                  </a:lnTo>
                  <a:cubicBezTo>
                    <a:pt x="11905904" y="7144154"/>
                    <a:pt x="12413607" y="6994778"/>
                    <a:pt x="12693368" y="6727861"/>
                  </a:cubicBezTo>
                  <a:cubicBezTo>
                    <a:pt x="12831159" y="6596444"/>
                    <a:pt x="12896547" y="6452903"/>
                    <a:pt x="12896260" y="6311348"/>
                  </a:cubicBezTo>
                  <a:lnTo>
                    <a:pt x="12896462" y="6311443"/>
                  </a:lnTo>
                  <a:cubicBezTo>
                    <a:pt x="12896919" y="6034041"/>
                    <a:pt x="13149311" y="5764033"/>
                    <a:pt x="13602219" y="5606948"/>
                  </a:cubicBezTo>
                  <a:cubicBezTo>
                    <a:pt x="13846366" y="5536249"/>
                    <a:pt x="14058247" y="5427915"/>
                    <a:pt x="14206288" y="5286691"/>
                  </a:cubicBezTo>
                  <a:cubicBezTo>
                    <a:pt x="14443655" y="5019632"/>
                    <a:pt x="14435210" y="4702828"/>
                    <a:pt x="14206488" y="4453680"/>
                  </a:cubicBezTo>
                  <a:lnTo>
                    <a:pt x="14206573" y="4453680"/>
                  </a:lnTo>
                  <a:cubicBezTo>
                    <a:pt x="13945936" y="4204532"/>
                    <a:pt x="13926871" y="3887729"/>
                    <a:pt x="14206773" y="3620748"/>
                  </a:cubicBezTo>
                  <a:cubicBezTo>
                    <a:pt x="14504958" y="3222367"/>
                    <a:pt x="14376572" y="2713050"/>
                    <a:pt x="13653207" y="2483027"/>
                  </a:cubicBezTo>
                  <a:lnTo>
                    <a:pt x="13653092" y="2482964"/>
                  </a:lnTo>
                  <a:lnTo>
                    <a:pt x="13653379" y="2482917"/>
                  </a:lnTo>
                  <a:cubicBezTo>
                    <a:pt x="13204994" y="2340038"/>
                    <a:pt x="12902273" y="2074004"/>
                    <a:pt x="12897492" y="1768820"/>
                  </a:cubicBezTo>
                  <a:cubicBezTo>
                    <a:pt x="12900126" y="1624806"/>
                    <a:pt x="12834938" y="1478647"/>
                    <a:pt x="12694856" y="1344975"/>
                  </a:cubicBezTo>
                </a:path>
              </a:pathLst>
            </a:custGeom>
            <a:blipFill>
              <a:blip r:embed="rId4"/>
              <a:stretch>
                <a:fillRect t="-7358" b="-7358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7819400" y="3012010"/>
            <a:ext cx="3086100" cy="1915510"/>
            <a:chOff x="0" y="0"/>
            <a:chExt cx="736600" cy="4572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36600" cy="457200"/>
            </a:xfrm>
            <a:custGeom>
              <a:avLst/>
              <a:gdLst/>
              <a:ahLst/>
              <a:cxnLst/>
              <a:rect l="l" t="t" r="r" b="b"/>
              <a:pathLst>
                <a:path w="736600" h="457200">
                  <a:moveTo>
                    <a:pt x="736600" y="228606"/>
                  </a:moveTo>
                  <a:lnTo>
                    <a:pt x="476634" y="457200"/>
                  </a:lnTo>
                  <a:lnTo>
                    <a:pt x="492392" y="332453"/>
                  </a:lnTo>
                  <a:lnTo>
                    <a:pt x="244208" y="332453"/>
                  </a:lnTo>
                  <a:lnTo>
                    <a:pt x="259966" y="457200"/>
                  </a:lnTo>
                  <a:lnTo>
                    <a:pt x="0" y="228606"/>
                  </a:lnTo>
                  <a:lnTo>
                    <a:pt x="259966" y="0"/>
                  </a:lnTo>
                  <a:lnTo>
                    <a:pt x="244196" y="124785"/>
                  </a:lnTo>
                  <a:lnTo>
                    <a:pt x="492404" y="124785"/>
                  </a:lnTo>
                  <a:lnTo>
                    <a:pt x="476634" y="0"/>
                  </a:lnTo>
                  <a:lnTo>
                    <a:pt x="736600" y="228606"/>
                  </a:ln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114300" y="79375"/>
              <a:ext cx="508000" cy="250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148743" y="621249"/>
            <a:ext cx="15148793" cy="976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40"/>
              </a:lnSpc>
            </a:pPr>
            <a:r>
              <a:rPr lang="en-US" sz="5672" b="1">
                <a:solidFill>
                  <a:srgbClr val="004AAD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ГРА "АКТИВ ЧИ ПАСИВ?"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418654" y="6006005"/>
            <a:ext cx="9569848" cy="764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87"/>
              </a:lnSpc>
              <a:spcBef>
                <a:spcPct val="0"/>
              </a:spcBef>
            </a:pPr>
            <a:r>
              <a:rPr lang="en-US" sz="4419" dirty="0" err="1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Квартира</a:t>
            </a:r>
            <a:r>
              <a:rPr lang="en-US" sz="4419" dirty="0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, в </a:t>
            </a:r>
            <a:r>
              <a:rPr lang="en-US" sz="4419" dirty="0" err="1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якій</a:t>
            </a:r>
            <a:r>
              <a:rPr lang="en-US" sz="4419" dirty="0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4419" dirty="0" err="1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ви</a:t>
            </a:r>
            <a:r>
              <a:rPr lang="en-US" sz="4419" dirty="0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4419" dirty="0" err="1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живете</a:t>
            </a:r>
            <a:r>
              <a:rPr lang="en-US" sz="4419" dirty="0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359076" y="6026660"/>
            <a:ext cx="9569848" cy="764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87"/>
              </a:lnSpc>
              <a:spcBef>
                <a:spcPct val="0"/>
              </a:spcBef>
            </a:pPr>
            <a:r>
              <a:rPr lang="en-US" sz="4419" dirty="0" err="1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Банківський</a:t>
            </a:r>
            <a:r>
              <a:rPr lang="en-US" sz="4419" dirty="0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4419" dirty="0" err="1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депозит</a:t>
            </a:r>
            <a:r>
              <a:rPr lang="en-US" sz="4419" dirty="0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18654" y="6026660"/>
            <a:ext cx="9569848" cy="764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87"/>
              </a:lnSpc>
              <a:spcBef>
                <a:spcPct val="0"/>
              </a:spcBef>
            </a:pPr>
            <a:r>
              <a:rPr lang="en-US" sz="4419" dirty="0" err="1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Кредит</a:t>
            </a:r>
            <a:r>
              <a:rPr lang="en-US" sz="4419" dirty="0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4419" dirty="0" err="1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на</a:t>
            </a:r>
            <a:r>
              <a:rPr lang="en-US" sz="4419" dirty="0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4419" dirty="0" err="1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телефон</a:t>
            </a:r>
            <a:endParaRPr lang="en-US" sz="4419" dirty="0">
              <a:solidFill>
                <a:srgbClr val="303642"/>
              </a:solidFill>
              <a:latin typeface="Georgia Pro"/>
              <a:ea typeface="Georgia Pro"/>
              <a:cs typeface="Georgia Pro"/>
              <a:sym typeface="Georgia Pro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3810000" y="5992578"/>
            <a:ext cx="11337308" cy="764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87"/>
              </a:lnSpc>
              <a:spcBef>
                <a:spcPct val="0"/>
              </a:spcBef>
            </a:pPr>
            <a:r>
              <a:rPr lang="en-US" sz="4419" dirty="0" err="1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Машина</a:t>
            </a:r>
            <a:r>
              <a:rPr lang="en-US" sz="4419" dirty="0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4419" dirty="0" err="1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таксиста</a:t>
            </a:r>
            <a:r>
              <a:rPr lang="en-US" sz="4419" dirty="0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, </a:t>
            </a:r>
            <a:r>
              <a:rPr lang="en-US" sz="4419" dirty="0" err="1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на</a:t>
            </a:r>
            <a:r>
              <a:rPr lang="en-US" sz="4419" dirty="0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4419" dirty="0" err="1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якій</a:t>
            </a:r>
            <a:r>
              <a:rPr lang="en-US" sz="4419" dirty="0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4419" dirty="0" err="1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він</a:t>
            </a:r>
            <a:r>
              <a:rPr lang="en-US" sz="4419" dirty="0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4419" dirty="0" err="1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працює</a:t>
            </a:r>
            <a:endParaRPr lang="en-US" sz="4419" dirty="0">
              <a:solidFill>
                <a:srgbClr val="303642"/>
              </a:solidFill>
              <a:latin typeface="Georgia Pro"/>
              <a:ea typeface="Georgia Pro"/>
              <a:cs typeface="Georgia Pro"/>
              <a:sym typeface="Georgia Pro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3363170" y="6017673"/>
            <a:ext cx="12230967" cy="764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87"/>
              </a:lnSpc>
              <a:spcBef>
                <a:spcPct val="0"/>
              </a:spcBef>
            </a:pPr>
            <a:r>
              <a:rPr lang="en-US" sz="4419" dirty="0" err="1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Особиста</a:t>
            </a:r>
            <a:r>
              <a:rPr lang="en-US" sz="4419" dirty="0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4419" dirty="0" err="1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машина</a:t>
            </a:r>
            <a:r>
              <a:rPr lang="en-US" sz="4419" dirty="0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4419" dirty="0" err="1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для</a:t>
            </a:r>
            <a:r>
              <a:rPr lang="en-US" sz="4419" dirty="0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4419" dirty="0" err="1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поїздок</a:t>
            </a:r>
            <a:r>
              <a:rPr lang="en-US" sz="4419" dirty="0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4419" dirty="0" err="1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на</a:t>
            </a:r>
            <a:r>
              <a:rPr lang="en-US" sz="4419" dirty="0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4419" dirty="0" err="1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відпочинок</a:t>
            </a:r>
            <a:endParaRPr lang="en-US" sz="4419" dirty="0">
              <a:solidFill>
                <a:srgbClr val="303642"/>
              </a:solidFill>
              <a:latin typeface="Georgia Pro"/>
              <a:ea typeface="Georgia Pro"/>
              <a:cs typeface="Georgia Pro"/>
              <a:sym typeface="Georgia Pro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3810000" y="5992577"/>
            <a:ext cx="11337308" cy="764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87"/>
              </a:lnSpc>
              <a:spcBef>
                <a:spcPct val="0"/>
              </a:spcBef>
            </a:pPr>
            <a:r>
              <a:rPr lang="en-US" sz="4419" dirty="0" err="1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Акції</a:t>
            </a:r>
            <a:r>
              <a:rPr lang="en-US" sz="4419" dirty="0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4419" dirty="0" err="1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успішної</a:t>
            </a:r>
            <a:r>
              <a:rPr lang="en-US" sz="4419" dirty="0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en-US" sz="4419" dirty="0" err="1">
                <a:solidFill>
                  <a:srgbClr val="303642"/>
                </a:solidFill>
                <a:latin typeface="Georgia Pro"/>
                <a:ea typeface="Georgia Pro"/>
                <a:cs typeface="Georgia Pro"/>
                <a:sym typeface="Georgia Pro"/>
              </a:rPr>
              <a:t>компанії</a:t>
            </a:r>
            <a:endParaRPr lang="en-US" sz="4419" dirty="0">
              <a:solidFill>
                <a:srgbClr val="303642"/>
              </a:solidFill>
              <a:latin typeface="Georgia Pro"/>
              <a:ea typeface="Georgia Pro"/>
              <a:cs typeface="Georgia Pro"/>
              <a:sym typeface="Georgia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698500" y="3124200"/>
            <a:ext cx="5245100" cy="1332778"/>
            <a:chOff x="0" y="0"/>
            <a:chExt cx="1381426" cy="35102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81426" cy="351020"/>
            </a:xfrm>
            <a:custGeom>
              <a:avLst/>
              <a:gdLst/>
              <a:ahLst/>
              <a:cxnLst/>
              <a:rect l="l" t="t" r="r" b="b"/>
              <a:pathLst>
                <a:path w="1381426" h="351020">
                  <a:moveTo>
                    <a:pt x="75277" y="0"/>
                  </a:moveTo>
                  <a:lnTo>
                    <a:pt x="1306148" y="0"/>
                  </a:lnTo>
                  <a:cubicBezTo>
                    <a:pt x="1326113" y="0"/>
                    <a:pt x="1345260" y="7931"/>
                    <a:pt x="1359377" y="22048"/>
                  </a:cubicBezTo>
                  <a:cubicBezTo>
                    <a:pt x="1373495" y="36166"/>
                    <a:pt x="1381426" y="55313"/>
                    <a:pt x="1381426" y="75277"/>
                  </a:cubicBezTo>
                  <a:lnTo>
                    <a:pt x="1381426" y="275742"/>
                  </a:lnTo>
                  <a:cubicBezTo>
                    <a:pt x="1381426" y="295707"/>
                    <a:pt x="1373495" y="314854"/>
                    <a:pt x="1359377" y="328971"/>
                  </a:cubicBezTo>
                  <a:cubicBezTo>
                    <a:pt x="1345260" y="343089"/>
                    <a:pt x="1326113" y="351020"/>
                    <a:pt x="1306148" y="351020"/>
                  </a:cubicBezTo>
                  <a:lnTo>
                    <a:pt x="75277" y="351020"/>
                  </a:lnTo>
                  <a:cubicBezTo>
                    <a:pt x="55313" y="351020"/>
                    <a:pt x="36166" y="343089"/>
                    <a:pt x="22048" y="328971"/>
                  </a:cubicBezTo>
                  <a:cubicBezTo>
                    <a:pt x="7931" y="314854"/>
                    <a:pt x="0" y="295707"/>
                    <a:pt x="0" y="275742"/>
                  </a:cubicBezTo>
                  <a:lnTo>
                    <a:pt x="0" y="75277"/>
                  </a:lnTo>
                  <a:cubicBezTo>
                    <a:pt x="0" y="55313"/>
                    <a:pt x="7931" y="36166"/>
                    <a:pt x="22048" y="22048"/>
                  </a:cubicBezTo>
                  <a:cubicBezTo>
                    <a:pt x="36166" y="7931"/>
                    <a:pt x="55313" y="0"/>
                    <a:pt x="75277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381426" cy="3986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741400" y="3124200"/>
            <a:ext cx="5118100" cy="1332778"/>
            <a:chOff x="0" y="0"/>
            <a:chExt cx="1347977" cy="3510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47977" cy="351020"/>
            </a:xfrm>
            <a:custGeom>
              <a:avLst/>
              <a:gdLst/>
              <a:ahLst/>
              <a:cxnLst/>
              <a:rect l="l" t="t" r="r" b="b"/>
              <a:pathLst>
                <a:path w="1347977" h="351020">
                  <a:moveTo>
                    <a:pt x="77145" y="0"/>
                  </a:moveTo>
                  <a:lnTo>
                    <a:pt x="1270832" y="0"/>
                  </a:lnTo>
                  <a:cubicBezTo>
                    <a:pt x="1291292" y="0"/>
                    <a:pt x="1310914" y="8128"/>
                    <a:pt x="1325382" y="22595"/>
                  </a:cubicBezTo>
                  <a:cubicBezTo>
                    <a:pt x="1339849" y="37063"/>
                    <a:pt x="1347977" y="56685"/>
                    <a:pt x="1347977" y="77145"/>
                  </a:cubicBezTo>
                  <a:lnTo>
                    <a:pt x="1347977" y="273874"/>
                  </a:lnTo>
                  <a:cubicBezTo>
                    <a:pt x="1347977" y="316480"/>
                    <a:pt x="1313438" y="351020"/>
                    <a:pt x="1270832" y="351020"/>
                  </a:cubicBezTo>
                  <a:lnTo>
                    <a:pt x="77145" y="351020"/>
                  </a:lnTo>
                  <a:cubicBezTo>
                    <a:pt x="34539" y="351020"/>
                    <a:pt x="0" y="316480"/>
                    <a:pt x="0" y="273874"/>
                  </a:cubicBezTo>
                  <a:lnTo>
                    <a:pt x="0" y="77145"/>
                  </a:lnTo>
                  <a:cubicBezTo>
                    <a:pt x="0" y="34539"/>
                    <a:pt x="34539" y="0"/>
                    <a:pt x="77145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1347977" cy="3986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4657318" y="1254121"/>
            <a:ext cx="8421405" cy="5302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004AAD"/>
                </a:solidFill>
                <a:latin typeface="Georgia Pro Bold"/>
                <a:ea typeface="Georgia Pro Bold"/>
                <a:cs typeface="Georgia Pro Bold"/>
                <a:sym typeface="Georgia Pro Bold"/>
              </a:rPr>
              <a:t>ЯКЕ НАЙГОЛОВНІШЕ ПРАВИЛО ВИ ЗАСВОЇЛИ СЬОГОДНІ, ЩОБ ДОСЯГТИ ФІНАНСОВОЇ СВОБОДИ?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7340845" y="7167520"/>
            <a:ext cx="3054350" cy="761278"/>
            <a:chOff x="0" y="0"/>
            <a:chExt cx="804438" cy="20050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04438" cy="200501"/>
            </a:xfrm>
            <a:custGeom>
              <a:avLst/>
              <a:gdLst/>
              <a:ahLst/>
              <a:cxnLst/>
              <a:rect l="l" t="t" r="r" b="b"/>
              <a:pathLst>
                <a:path w="804438" h="200501">
                  <a:moveTo>
                    <a:pt x="100251" y="0"/>
                  </a:moveTo>
                  <a:lnTo>
                    <a:pt x="704187" y="0"/>
                  </a:lnTo>
                  <a:cubicBezTo>
                    <a:pt x="730775" y="0"/>
                    <a:pt x="756275" y="10562"/>
                    <a:pt x="775075" y="29363"/>
                  </a:cubicBezTo>
                  <a:cubicBezTo>
                    <a:pt x="793876" y="48163"/>
                    <a:pt x="804438" y="73662"/>
                    <a:pt x="804438" y="100251"/>
                  </a:cubicBezTo>
                  <a:lnTo>
                    <a:pt x="804438" y="100251"/>
                  </a:lnTo>
                  <a:cubicBezTo>
                    <a:pt x="804438" y="155617"/>
                    <a:pt x="759554" y="200501"/>
                    <a:pt x="704187" y="200501"/>
                  </a:cubicBezTo>
                  <a:lnTo>
                    <a:pt x="100251" y="200501"/>
                  </a:lnTo>
                  <a:cubicBezTo>
                    <a:pt x="44884" y="200501"/>
                    <a:pt x="0" y="155617"/>
                    <a:pt x="0" y="100251"/>
                  </a:cubicBezTo>
                  <a:lnTo>
                    <a:pt x="0" y="100251"/>
                  </a:lnTo>
                  <a:cubicBezTo>
                    <a:pt x="0" y="44884"/>
                    <a:pt x="44884" y="0"/>
                    <a:pt x="100251" y="0"/>
                  </a:cubicBezTo>
                  <a:close/>
                </a:path>
              </a:pathLst>
            </a:custGeom>
            <a:solidFill>
              <a:srgbClr val="004AAD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804438" cy="2481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660</Words>
  <Application>Microsoft Office PowerPoint</Application>
  <PresentationFormat>Произвольный</PresentationFormat>
  <Paragraphs>116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Georgia Pro Bold</vt:lpstr>
      <vt:lpstr>Georgia Pro</vt:lpstr>
      <vt:lpstr>Calibri</vt:lpstr>
      <vt:lpstr>Archivo Black</vt:lpstr>
      <vt:lpstr>Roboto Bold</vt:lpstr>
      <vt:lpstr>Times New Roman MT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Тема.</dc:title>
  <cp:lastModifiedBy>Користувач</cp:lastModifiedBy>
  <cp:revision>3</cp:revision>
  <dcterms:created xsi:type="dcterms:W3CDTF">2006-08-16T00:00:00Z</dcterms:created>
  <dcterms:modified xsi:type="dcterms:W3CDTF">2025-10-06T14:44:47Z</dcterms:modified>
  <dc:identifier>DAG0KzVU0zA</dc:identifier>
</cp:coreProperties>
</file>