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</p:sldIdLst>
  <p:sldSz cx="18288000" cy="10287000"/>
  <p:notesSz cx="6858000" cy="9144000"/>
  <p:embeddedFontLst>
    <p:embeddedFont>
      <p:font typeface="Comic Sans" panose="020B0604020202020204" charset="0"/>
      <p:regular r:id="rId46"/>
    </p:embeddedFont>
    <p:embeddedFont>
      <p:font typeface="Calibri" panose="020F0502020204030204" pitchFamily="34" charset="0"/>
      <p:regular r:id="rId47"/>
      <p:bold r:id="rId48"/>
      <p:italic r:id="rId49"/>
      <p:boldItalic r:id="rId50"/>
    </p:embeddedFont>
    <p:embeddedFont>
      <p:font typeface="Comic Sans Bold" panose="020B0604020202020204" charset="0"/>
      <p:regular r:id="rId5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0" d="100"/>
          <a:sy n="50" d="100"/>
        </p:scale>
        <p:origin x="34" y="13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2.fntdata"/><Relationship Id="rId50" Type="http://schemas.openxmlformats.org/officeDocument/2006/relationships/font" Target="fonts/font5.fntdata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3.fntdata"/><Relationship Id="rId8" Type="http://schemas.openxmlformats.org/officeDocument/2006/relationships/slide" Target="slides/slide7.xml"/><Relationship Id="rId51" Type="http://schemas.openxmlformats.org/officeDocument/2006/relationships/font" Target="fonts/font6.fntdata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5" Type="http://schemas.openxmlformats.org/officeDocument/2006/relationships/image" Target="../media/image4.png"/><Relationship Id="rId10" Type="http://schemas.openxmlformats.org/officeDocument/2006/relationships/image" Target="../media/image9.sv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63.svg"/><Relationship Id="rId3" Type="http://schemas.openxmlformats.org/officeDocument/2006/relationships/image" Target="../media/image53.svg"/><Relationship Id="rId7" Type="http://schemas.openxmlformats.org/officeDocument/2006/relationships/image" Target="../media/image57.svg"/><Relationship Id="rId12" Type="http://schemas.openxmlformats.org/officeDocument/2006/relationships/image" Target="../media/image51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11" Type="http://schemas.openxmlformats.org/officeDocument/2006/relationships/image" Target="../media/image50.png"/><Relationship Id="rId5" Type="http://schemas.openxmlformats.org/officeDocument/2006/relationships/image" Target="../media/image46.png"/><Relationship Id="rId10" Type="http://schemas.openxmlformats.org/officeDocument/2006/relationships/image" Target="../media/image60.svg"/><Relationship Id="rId4" Type="http://schemas.openxmlformats.org/officeDocument/2006/relationships/image" Target="../media/image45.png"/><Relationship Id="rId9" Type="http://schemas.openxmlformats.org/officeDocument/2006/relationships/image" Target="../media/image4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46.png"/><Relationship Id="rId3" Type="http://schemas.openxmlformats.org/officeDocument/2006/relationships/image" Target="../media/image53.svg"/><Relationship Id="rId7" Type="http://schemas.openxmlformats.org/officeDocument/2006/relationships/image" Target="../media/image50.png"/><Relationship Id="rId12" Type="http://schemas.openxmlformats.org/officeDocument/2006/relationships/image" Target="../media/image63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svg"/><Relationship Id="rId11" Type="http://schemas.openxmlformats.org/officeDocument/2006/relationships/image" Target="../media/image51.png"/><Relationship Id="rId5" Type="http://schemas.openxmlformats.org/officeDocument/2006/relationships/image" Target="../media/image47.png"/><Relationship Id="rId10" Type="http://schemas.openxmlformats.org/officeDocument/2006/relationships/image" Target="../media/image60.svg"/><Relationship Id="rId4" Type="http://schemas.openxmlformats.org/officeDocument/2006/relationships/image" Target="../media/image45.png"/><Relationship Id="rId9" Type="http://schemas.openxmlformats.org/officeDocument/2006/relationships/image" Target="../media/image4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3.png"/><Relationship Id="rId3" Type="http://schemas.openxmlformats.org/officeDocument/2006/relationships/image" Target="../media/image53.svg"/><Relationship Id="rId7" Type="http://schemas.openxmlformats.org/officeDocument/2006/relationships/image" Target="../media/image48.png"/><Relationship Id="rId12" Type="http://schemas.openxmlformats.org/officeDocument/2006/relationships/image" Target="../media/image63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svg"/><Relationship Id="rId11" Type="http://schemas.openxmlformats.org/officeDocument/2006/relationships/image" Target="../media/image51.png"/><Relationship Id="rId5" Type="http://schemas.openxmlformats.org/officeDocument/2006/relationships/image" Target="../media/image47.png"/><Relationship Id="rId10" Type="http://schemas.openxmlformats.org/officeDocument/2006/relationships/image" Target="../media/image50.png"/><Relationship Id="rId4" Type="http://schemas.openxmlformats.org/officeDocument/2006/relationships/image" Target="../media/image45.png"/><Relationship Id="rId9" Type="http://schemas.openxmlformats.org/officeDocument/2006/relationships/image" Target="../media/image60.svg"/><Relationship Id="rId14" Type="http://schemas.openxmlformats.org/officeDocument/2006/relationships/image" Target="../media/image66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49.png"/><Relationship Id="rId3" Type="http://schemas.openxmlformats.org/officeDocument/2006/relationships/image" Target="../media/image53.svg"/><Relationship Id="rId7" Type="http://schemas.openxmlformats.org/officeDocument/2006/relationships/image" Target="../media/image50.png"/><Relationship Id="rId12" Type="http://schemas.openxmlformats.org/officeDocument/2006/relationships/image" Target="../media/image63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svg"/><Relationship Id="rId5" Type="http://schemas.openxmlformats.org/officeDocument/2006/relationships/image" Target="../media/image47.png"/><Relationship Id="rId10" Type="http://schemas.openxmlformats.org/officeDocument/2006/relationships/image" Target="../media/image60.svg"/><Relationship Id="rId4" Type="http://schemas.openxmlformats.org/officeDocument/2006/relationships/image" Target="../media/image45.png"/><Relationship Id="rId9" Type="http://schemas.openxmlformats.org/officeDocument/2006/relationships/image" Target="../media/image51.png"/><Relationship Id="rId14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46.png"/><Relationship Id="rId3" Type="http://schemas.openxmlformats.org/officeDocument/2006/relationships/image" Target="../media/image53.svg"/><Relationship Id="rId7" Type="http://schemas.openxmlformats.org/officeDocument/2006/relationships/image" Target="../media/image48.png"/><Relationship Id="rId12" Type="http://schemas.openxmlformats.org/officeDocument/2006/relationships/image" Target="../media/image63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svg"/><Relationship Id="rId11" Type="http://schemas.openxmlformats.org/officeDocument/2006/relationships/image" Target="../media/image51.png"/><Relationship Id="rId5" Type="http://schemas.openxmlformats.org/officeDocument/2006/relationships/image" Target="../media/image47.png"/><Relationship Id="rId10" Type="http://schemas.openxmlformats.org/officeDocument/2006/relationships/image" Target="../media/image50.png"/><Relationship Id="rId4" Type="http://schemas.openxmlformats.org/officeDocument/2006/relationships/image" Target="../media/image45.png"/><Relationship Id="rId9" Type="http://schemas.openxmlformats.org/officeDocument/2006/relationships/image" Target="../media/image60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46.png"/><Relationship Id="rId3" Type="http://schemas.openxmlformats.org/officeDocument/2006/relationships/image" Target="../media/image53.svg"/><Relationship Id="rId7" Type="http://schemas.openxmlformats.org/officeDocument/2006/relationships/image" Target="../media/image50.png"/><Relationship Id="rId12" Type="http://schemas.openxmlformats.org/officeDocument/2006/relationships/image" Target="../media/image63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svg"/><Relationship Id="rId11" Type="http://schemas.openxmlformats.org/officeDocument/2006/relationships/image" Target="../media/image51.png"/><Relationship Id="rId5" Type="http://schemas.openxmlformats.org/officeDocument/2006/relationships/image" Target="../media/image47.png"/><Relationship Id="rId10" Type="http://schemas.openxmlformats.org/officeDocument/2006/relationships/image" Target="../media/image60.svg"/><Relationship Id="rId4" Type="http://schemas.openxmlformats.org/officeDocument/2006/relationships/image" Target="../media/image45.png"/><Relationship Id="rId9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3.png"/><Relationship Id="rId3" Type="http://schemas.openxmlformats.org/officeDocument/2006/relationships/image" Target="../media/image53.svg"/><Relationship Id="rId7" Type="http://schemas.openxmlformats.org/officeDocument/2006/relationships/image" Target="../media/image48.png"/><Relationship Id="rId12" Type="http://schemas.openxmlformats.org/officeDocument/2006/relationships/image" Target="../media/image63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svg"/><Relationship Id="rId11" Type="http://schemas.openxmlformats.org/officeDocument/2006/relationships/image" Target="../media/image51.png"/><Relationship Id="rId5" Type="http://schemas.openxmlformats.org/officeDocument/2006/relationships/image" Target="../media/image47.png"/><Relationship Id="rId10" Type="http://schemas.openxmlformats.org/officeDocument/2006/relationships/image" Target="../media/image50.png"/><Relationship Id="rId4" Type="http://schemas.openxmlformats.org/officeDocument/2006/relationships/image" Target="../media/image45.png"/><Relationship Id="rId9" Type="http://schemas.openxmlformats.org/officeDocument/2006/relationships/image" Target="../media/image60.svg"/><Relationship Id="rId14" Type="http://schemas.openxmlformats.org/officeDocument/2006/relationships/image" Target="../media/image66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3.png"/><Relationship Id="rId3" Type="http://schemas.openxmlformats.org/officeDocument/2006/relationships/image" Target="../media/image53.svg"/><Relationship Id="rId7" Type="http://schemas.openxmlformats.org/officeDocument/2006/relationships/image" Target="../media/image50.png"/><Relationship Id="rId12" Type="http://schemas.openxmlformats.org/officeDocument/2006/relationships/image" Target="../media/image63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svg"/><Relationship Id="rId11" Type="http://schemas.openxmlformats.org/officeDocument/2006/relationships/image" Target="../media/image51.png"/><Relationship Id="rId5" Type="http://schemas.openxmlformats.org/officeDocument/2006/relationships/image" Target="../media/image47.png"/><Relationship Id="rId10" Type="http://schemas.openxmlformats.org/officeDocument/2006/relationships/image" Target="../media/image60.svg"/><Relationship Id="rId4" Type="http://schemas.openxmlformats.org/officeDocument/2006/relationships/image" Target="../media/image45.png"/><Relationship Id="rId9" Type="http://schemas.openxmlformats.org/officeDocument/2006/relationships/image" Target="../media/image49.png"/><Relationship Id="rId14" Type="http://schemas.openxmlformats.org/officeDocument/2006/relationships/image" Target="../media/image66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3.png"/><Relationship Id="rId3" Type="http://schemas.openxmlformats.org/officeDocument/2006/relationships/image" Target="../media/image53.svg"/><Relationship Id="rId7" Type="http://schemas.openxmlformats.org/officeDocument/2006/relationships/image" Target="../media/image48.png"/><Relationship Id="rId12" Type="http://schemas.openxmlformats.org/officeDocument/2006/relationships/image" Target="../media/image63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svg"/><Relationship Id="rId11" Type="http://schemas.openxmlformats.org/officeDocument/2006/relationships/image" Target="../media/image51.png"/><Relationship Id="rId5" Type="http://schemas.openxmlformats.org/officeDocument/2006/relationships/image" Target="../media/image47.png"/><Relationship Id="rId10" Type="http://schemas.openxmlformats.org/officeDocument/2006/relationships/image" Target="../media/image50.png"/><Relationship Id="rId4" Type="http://schemas.openxmlformats.org/officeDocument/2006/relationships/image" Target="../media/image45.png"/><Relationship Id="rId9" Type="http://schemas.openxmlformats.org/officeDocument/2006/relationships/image" Target="../media/image60.svg"/><Relationship Id="rId14" Type="http://schemas.openxmlformats.org/officeDocument/2006/relationships/image" Target="../media/image66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sv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6.png"/><Relationship Id="rId3" Type="http://schemas.openxmlformats.org/officeDocument/2006/relationships/image" Target="../media/image2.png"/><Relationship Id="rId7" Type="http://schemas.openxmlformats.org/officeDocument/2006/relationships/image" Target="../media/image11.png"/><Relationship Id="rId12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11" Type="http://schemas.openxmlformats.org/officeDocument/2006/relationships/image" Target="../media/image14.png"/><Relationship Id="rId5" Type="http://schemas.openxmlformats.org/officeDocument/2006/relationships/image" Target="../media/image10.png"/><Relationship Id="rId10" Type="http://schemas.openxmlformats.org/officeDocument/2006/relationships/image" Target="../media/image17.svg"/><Relationship Id="rId4" Type="http://schemas.openxmlformats.org/officeDocument/2006/relationships/image" Target="../media/image3.png"/><Relationship Id="rId9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sv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.svg"/><Relationship Id="rId4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sv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sv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sv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sv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svg"/><Relationship Id="rId3" Type="http://schemas.openxmlformats.org/officeDocument/2006/relationships/image" Target="../media/image77.svg"/><Relationship Id="rId7" Type="http://schemas.openxmlformats.org/officeDocument/2006/relationships/image" Target="../media/image64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svg"/><Relationship Id="rId11" Type="http://schemas.openxmlformats.org/officeDocument/2006/relationships/image" Target="../media/image66.png"/><Relationship Id="rId5" Type="http://schemas.openxmlformats.org/officeDocument/2006/relationships/image" Target="../media/image63.png"/><Relationship Id="rId10" Type="http://schemas.openxmlformats.org/officeDocument/2006/relationships/image" Target="../media/image84.svg"/><Relationship Id="rId4" Type="http://schemas.openxmlformats.org/officeDocument/2006/relationships/image" Target="../media/image62.png"/><Relationship Id="rId9" Type="http://schemas.openxmlformats.org/officeDocument/2006/relationships/image" Target="../media/image6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svg"/><Relationship Id="rId3" Type="http://schemas.openxmlformats.org/officeDocument/2006/relationships/image" Target="../media/image77.svg"/><Relationship Id="rId7" Type="http://schemas.openxmlformats.org/officeDocument/2006/relationships/image" Target="../media/image64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svg"/><Relationship Id="rId11" Type="http://schemas.openxmlformats.org/officeDocument/2006/relationships/image" Target="../media/image66.png"/><Relationship Id="rId5" Type="http://schemas.openxmlformats.org/officeDocument/2006/relationships/image" Target="../media/image63.png"/><Relationship Id="rId10" Type="http://schemas.openxmlformats.org/officeDocument/2006/relationships/image" Target="../media/image84.svg"/><Relationship Id="rId4" Type="http://schemas.openxmlformats.org/officeDocument/2006/relationships/image" Target="../media/image62.png"/><Relationship Id="rId9" Type="http://schemas.openxmlformats.org/officeDocument/2006/relationships/image" Target="../media/image6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svg"/><Relationship Id="rId3" Type="http://schemas.openxmlformats.org/officeDocument/2006/relationships/image" Target="../media/image77.svg"/><Relationship Id="rId7" Type="http://schemas.openxmlformats.org/officeDocument/2006/relationships/image" Target="../media/image64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svg"/><Relationship Id="rId11" Type="http://schemas.openxmlformats.org/officeDocument/2006/relationships/image" Target="../media/image66.png"/><Relationship Id="rId5" Type="http://schemas.openxmlformats.org/officeDocument/2006/relationships/image" Target="../media/image63.png"/><Relationship Id="rId10" Type="http://schemas.openxmlformats.org/officeDocument/2006/relationships/image" Target="../media/image84.svg"/><Relationship Id="rId4" Type="http://schemas.openxmlformats.org/officeDocument/2006/relationships/image" Target="../media/image62.png"/><Relationship Id="rId9" Type="http://schemas.openxmlformats.org/officeDocument/2006/relationships/image" Target="../media/image6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svg"/><Relationship Id="rId3" Type="http://schemas.openxmlformats.org/officeDocument/2006/relationships/image" Target="../media/image77.svg"/><Relationship Id="rId7" Type="http://schemas.openxmlformats.org/officeDocument/2006/relationships/image" Target="../media/image64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svg"/><Relationship Id="rId11" Type="http://schemas.openxmlformats.org/officeDocument/2006/relationships/image" Target="../media/image66.png"/><Relationship Id="rId5" Type="http://schemas.openxmlformats.org/officeDocument/2006/relationships/image" Target="../media/image63.png"/><Relationship Id="rId10" Type="http://schemas.openxmlformats.org/officeDocument/2006/relationships/image" Target="../media/image84.svg"/><Relationship Id="rId4" Type="http://schemas.openxmlformats.org/officeDocument/2006/relationships/image" Target="../media/image62.png"/><Relationship Id="rId9" Type="http://schemas.openxmlformats.org/officeDocument/2006/relationships/image" Target="../media/image6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svg"/><Relationship Id="rId3" Type="http://schemas.openxmlformats.org/officeDocument/2006/relationships/image" Target="../media/image77.svg"/><Relationship Id="rId7" Type="http://schemas.openxmlformats.org/officeDocument/2006/relationships/image" Target="../media/image64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svg"/><Relationship Id="rId11" Type="http://schemas.openxmlformats.org/officeDocument/2006/relationships/image" Target="../media/image66.png"/><Relationship Id="rId5" Type="http://schemas.openxmlformats.org/officeDocument/2006/relationships/image" Target="../media/image63.png"/><Relationship Id="rId10" Type="http://schemas.openxmlformats.org/officeDocument/2006/relationships/image" Target="../media/image84.svg"/><Relationship Id="rId4" Type="http://schemas.openxmlformats.org/officeDocument/2006/relationships/image" Target="../media/image62.png"/><Relationship Id="rId9" Type="http://schemas.openxmlformats.org/officeDocument/2006/relationships/image" Target="../media/image6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svg"/><Relationship Id="rId3" Type="http://schemas.openxmlformats.org/officeDocument/2006/relationships/image" Target="../media/image77.svg"/><Relationship Id="rId7" Type="http://schemas.openxmlformats.org/officeDocument/2006/relationships/image" Target="../media/image64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svg"/><Relationship Id="rId11" Type="http://schemas.openxmlformats.org/officeDocument/2006/relationships/image" Target="../media/image66.png"/><Relationship Id="rId5" Type="http://schemas.openxmlformats.org/officeDocument/2006/relationships/image" Target="../media/image63.png"/><Relationship Id="rId10" Type="http://schemas.openxmlformats.org/officeDocument/2006/relationships/image" Target="../media/image84.svg"/><Relationship Id="rId4" Type="http://schemas.openxmlformats.org/officeDocument/2006/relationships/image" Target="../media/image62.png"/><Relationship Id="rId9" Type="http://schemas.openxmlformats.org/officeDocument/2006/relationships/image" Target="../media/image65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svg"/><Relationship Id="rId3" Type="http://schemas.openxmlformats.org/officeDocument/2006/relationships/image" Target="../media/image77.svg"/><Relationship Id="rId7" Type="http://schemas.openxmlformats.org/officeDocument/2006/relationships/image" Target="../media/image64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svg"/><Relationship Id="rId11" Type="http://schemas.openxmlformats.org/officeDocument/2006/relationships/image" Target="../media/image66.png"/><Relationship Id="rId5" Type="http://schemas.openxmlformats.org/officeDocument/2006/relationships/image" Target="../media/image63.png"/><Relationship Id="rId10" Type="http://schemas.openxmlformats.org/officeDocument/2006/relationships/image" Target="../media/image84.svg"/><Relationship Id="rId4" Type="http://schemas.openxmlformats.org/officeDocument/2006/relationships/image" Target="../media/image62.png"/><Relationship Id="rId9" Type="http://schemas.openxmlformats.org/officeDocument/2006/relationships/image" Target="../media/image6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sv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sv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png"/><Relationship Id="rId4" Type="http://schemas.openxmlformats.org/officeDocument/2006/relationships/image" Target="../media/image6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sv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.png"/><Relationship Id="rId4" Type="http://schemas.openxmlformats.org/officeDocument/2006/relationships/image" Target="../media/image6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sv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png"/><Relationship Id="rId4" Type="http://schemas.openxmlformats.org/officeDocument/2006/relationships/image" Target="../media/image6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sv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.png"/><Relationship Id="rId4" Type="http://schemas.openxmlformats.org/officeDocument/2006/relationships/image" Target="../media/image6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4.sv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sv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4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svg"/><Relationship Id="rId3" Type="http://schemas.openxmlformats.org/officeDocument/2006/relationships/image" Target="../media/image97.svg"/><Relationship Id="rId7" Type="http://schemas.openxmlformats.org/officeDocument/2006/relationships/image" Target="../media/image78.png"/><Relationship Id="rId12" Type="http://schemas.openxmlformats.org/officeDocument/2006/relationships/image" Target="../media/image1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svg"/><Relationship Id="rId11" Type="http://schemas.openxmlformats.org/officeDocument/2006/relationships/image" Target="../media/image81.png"/><Relationship Id="rId5" Type="http://schemas.openxmlformats.org/officeDocument/2006/relationships/image" Target="../media/image77.png"/><Relationship Id="rId10" Type="http://schemas.openxmlformats.org/officeDocument/2006/relationships/image" Target="../media/image80.png"/><Relationship Id="rId4" Type="http://schemas.openxmlformats.org/officeDocument/2006/relationships/image" Target="../media/image76.png"/><Relationship Id="rId9" Type="http://schemas.openxmlformats.org/officeDocument/2006/relationships/image" Target="../media/image79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svg"/><Relationship Id="rId13" Type="http://schemas.openxmlformats.org/officeDocument/2006/relationships/image" Target="../media/image85.png"/><Relationship Id="rId3" Type="http://schemas.openxmlformats.org/officeDocument/2006/relationships/image" Target="../media/image97.svg"/><Relationship Id="rId7" Type="http://schemas.openxmlformats.org/officeDocument/2006/relationships/image" Target="../media/image82.png"/><Relationship Id="rId12" Type="http://schemas.openxmlformats.org/officeDocument/2006/relationships/image" Target="../media/image111.sv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11" Type="http://schemas.openxmlformats.org/officeDocument/2006/relationships/image" Target="../media/image84.png"/><Relationship Id="rId5" Type="http://schemas.openxmlformats.org/officeDocument/2006/relationships/image" Target="../media/image16.png"/><Relationship Id="rId10" Type="http://schemas.openxmlformats.org/officeDocument/2006/relationships/image" Target="../media/image109.svg"/><Relationship Id="rId4" Type="http://schemas.openxmlformats.org/officeDocument/2006/relationships/image" Target="../media/image81.png"/><Relationship Id="rId9" Type="http://schemas.openxmlformats.org/officeDocument/2006/relationships/image" Target="../media/image83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svg"/><Relationship Id="rId3" Type="http://schemas.openxmlformats.org/officeDocument/2006/relationships/image" Target="../media/image107.svg"/><Relationship Id="rId7" Type="http://schemas.openxmlformats.org/officeDocument/2006/relationships/image" Target="../media/image88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png"/><Relationship Id="rId5" Type="http://schemas.openxmlformats.org/officeDocument/2006/relationships/image" Target="../media/image114.svg"/><Relationship Id="rId10" Type="http://schemas.openxmlformats.org/officeDocument/2006/relationships/image" Target="../media/image72.png"/><Relationship Id="rId4" Type="http://schemas.openxmlformats.org/officeDocument/2006/relationships/image" Target="../media/image86.png"/><Relationship Id="rId9" Type="http://schemas.openxmlformats.org/officeDocument/2006/relationships/image" Target="../media/image7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1.jpeg"/><Relationship Id="rId4" Type="http://schemas.openxmlformats.org/officeDocument/2006/relationships/image" Target="../media/image120.sv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sv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44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CC0DF">
                <a:alpha val="100000"/>
              </a:srgbClr>
            </a:gs>
            <a:gs pos="100000">
              <a:srgbClr val="FFDE59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8766650" cy="10287000"/>
          </a:xfrm>
          <a:custGeom>
            <a:avLst/>
            <a:gdLst/>
            <a:ahLst/>
            <a:cxnLst/>
            <a:rect l="l" t="t" r="r" b="b"/>
            <a:pathLst>
              <a:path w="8766650" h="10287000">
                <a:moveTo>
                  <a:pt x="0" y="0"/>
                </a:moveTo>
                <a:lnTo>
                  <a:pt x="8766650" y="0"/>
                </a:lnTo>
                <a:lnTo>
                  <a:pt x="876665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310" r="-1310"/>
            </a:stretch>
          </a:blipFill>
        </p:spPr>
      </p:sp>
      <p:sp>
        <p:nvSpPr>
          <p:cNvPr id="3" name="Freeform 3"/>
          <p:cNvSpPr/>
          <p:nvPr/>
        </p:nvSpPr>
        <p:spPr>
          <a:xfrm flipH="1" flipV="1">
            <a:off x="9521350" y="0"/>
            <a:ext cx="8766650" cy="10287000"/>
          </a:xfrm>
          <a:custGeom>
            <a:avLst/>
            <a:gdLst/>
            <a:ahLst/>
            <a:cxnLst/>
            <a:rect l="l" t="t" r="r" b="b"/>
            <a:pathLst>
              <a:path w="8766650" h="10287000">
                <a:moveTo>
                  <a:pt x="876665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8766650" y="0"/>
                </a:lnTo>
                <a:lnTo>
                  <a:pt x="8766650" y="10287000"/>
                </a:lnTo>
                <a:close/>
              </a:path>
            </a:pathLst>
          </a:custGeom>
          <a:blipFill>
            <a:blip r:embed="rId3"/>
            <a:stretch>
              <a:fillRect l="-1310" r="-1310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852726" y="0"/>
            <a:ext cx="10305285" cy="10305285"/>
          </a:xfrm>
          <a:custGeom>
            <a:avLst/>
            <a:gdLst/>
            <a:ahLst/>
            <a:cxnLst/>
            <a:rect l="l" t="t" r="r" b="b"/>
            <a:pathLst>
              <a:path w="10305285" h="10305285">
                <a:moveTo>
                  <a:pt x="0" y="0"/>
                </a:moveTo>
                <a:lnTo>
                  <a:pt x="10305285" y="0"/>
                </a:lnTo>
                <a:lnTo>
                  <a:pt x="10305285" y="10305285"/>
                </a:lnTo>
                <a:lnTo>
                  <a:pt x="0" y="1030528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4784864" y="2017432"/>
            <a:ext cx="8269568" cy="8269568"/>
          </a:xfrm>
          <a:custGeom>
            <a:avLst/>
            <a:gdLst/>
            <a:ahLst/>
            <a:cxnLst/>
            <a:rect l="l" t="t" r="r" b="b"/>
            <a:pathLst>
              <a:path w="8269568" h="8269568">
                <a:moveTo>
                  <a:pt x="0" y="0"/>
                </a:moveTo>
                <a:lnTo>
                  <a:pt x="8269568" y="0"/>
                </a:lnTo>
                <a:lnTo>
                  <a:pt x="8269568" y="8269568"/>
                </a:lnTo>
                <a:lnTo>
                  <a:pt x="0" y="826956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1520457" y="-18285"/>
            <a:ext cx="6767543" cy="10305285"/>
          </a:xfrm>
          <a:custGeom>
            <a:avLst/>
            <a:gdLst/>
            <a:ahLst/>
            <a:cxnLst/>
            <a:rect l="l" t="t" r="r" b="b"/>
            <a:pathLst>
              <a:path w="6767543" h="10305285">
                <a:moveTo>
                  <a:pt x="0" y="0"/>
                </a:moveTo>
                <a:lnTo>
                  <a:pt x="6767543" y="0"/>
                </a:lnTo>
                <a:lnTo>
                  <a:pt x="6767543" y="10305285"/>
                </a:lnTo>
                <a:lnTo>
                  <a:pt x="0" y="1030528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r="-54869" b="-1703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6391925" y="7366089"/>
            <a:ext cx="4749449" cy="2920911"/>
          </a:xfrm>
          <a:custGeom>
            <a:avLst/>
            <a:gdLst/>
            <a:ahLst/>
            <a:cxnLst/>
            <a:rect l="l" t="t" r="r" b="b"/>
            <a:pathLst>
              <a:path w="4749449" h="2920911">
                <a:moveTo>
                  <a:pt x="0" y="0"/>
                </a:moveTo>
                <a:lnTo>
                  <a:pt x="4749449" y="0"/>
                </a:lnTo>
                <a:lnTo>
                  <a:pt x="4749449" y="2920911"/>
                </a:lnTo>
                <a:lnTo>
                  <a:pt x="0" y="292091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0" y="1936693"/>
            <a:ext cx="6391925" cy="8350307"/>
          </a:xfrm>
          <a:custGeom>
            <a:avLst/>
            <a:gdLst/>
            <a:ahLst/>
            <a:cxnLst/>
            <a:rect l="l" t="t" r="r" b="b"/>
            <a:pathLst>
              <a:path w="6391925" h="8350307">
                <a:moveTo>
                  <a:pt x="0" y="0"/>
                </a:moveTo>
                <a:lnTo>
                  <a:pt x="6391925" y="0"/>
                </a:lnTo>
                <a:lnTo>
                  <a:pt x="6391925" y="8350307"/>
                </a:lnTo>
                <a:lnTo>
                  <a:pt x="0" y="835030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30638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356802" y="221886"/>
            <a:ext cx="11788788" cy="2210398"/>
          </a:xfrm>
          <a:custGeom>
            <a:avLst/>
            <a:gdLst/>
            <a:ahLst/>
            <a:cxnLst/>
            <a:rect l="l" t="t" r="r" b="b"/>
            <a:pathLst>
              <a:path w="11788788" h="2210398">
                <a:moveTo>
                  <a:pt x="0" y="0"/>
                </a:moveTo>
                <a:lnTo>
                  <a:pt x="11788787" y="0"/>
                </a:lnTo>
                <a:lnTo>
                  <a:pt x="11788787" y="2210398"/>
                </a:lnTo>
                <a:lnTo>
                  <a:pt x="0" y="221039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1989909">
            <a:off x="12331687" y="49284"/>
            <a:ext cx="2839415" cy="3292075"/>
          </a:xfrm>
          <a:custGeom>
            <a:avLst/>
            <a:gdLst/>
            <a:ahLst/>
            <a:cxnLst/>
            <a:rect l="l" t="t" r="r" b="b"/>
            <a:pathLst>
              <a:path w="2839415" h="3292075">
                <a:moveTo>
                  <a:pt x="0" y="0"/>
                </a:moveTo>
                <a:lnTo>
                  <a:pt x="2839415" y="0"/>
                </a:lnTo>
                <a:lnTo>
                  <a:pt x="2839415" y="3292075"/>
                </a:lnTo>
                <a:lnTo>
                  <a:pt x="0" y="329207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849982" y="321997"/>
            <a:ext cx="10267911" cy="17804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10"/>
              </a:lnSpc>
              <a:spcBef>
                <a:spcPct val="0"/>
              </a:spcBef>
            </a:pPr>
            <a:r>
              <a:rPr lang="en-US" sz="5078" b="1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ЛЮДИНА НЕ ТОВАР! КОЛИ ТИША КРИЧИТЬ - ПРОДАНО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CC0DF">
                <a:alpha val="100000"/>
              </a:srgbClr>
            </a:gs>
            <a:gs pos="100000">
              <a:srgbClr val="FFDE59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7235685" cy="6114154"/>
          </a:xfrm>
          <a:custGeom>
            <a:avLst/>
            <a:gdLst/>
            <a:ahLst/>
            <a:cxnLst/>
            <a:rect l="l" t="t" r="r" b="b"/>
            <a:pathLst>
              <a:path w="7235685" h="6114154">
                <a:moveTo>
                  <a:pt x="0" y="0"/>
                </a:moveTo>
                <a:lnTo>
                  <a:pt x="7235685" y="0"/>
                </a:lnTo>
                <a:lnTo>
                  <a:pt x="7235685" y="6114154"/>
                </a:lnTo>
                <a:lnTo>
                  <a:pt x="0" y="611415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106564"/>
            <a:ext cx="7639063" cy="9151736"/>
            <a:chOff x="0" y="0"/>
            <a:chExt cx="10185417" cy="12202315"/>
          </a:xfrm>
        </p:grpSpPr>
        <p:sp>
          <p:nvSpPr>
            <p:cNvPr id="4" name="Freeform 4"/>
            <p:cNvSpPr/>
            <p:nvPr/>
          </p:nvSpPr>
          <p:spPr>
            <a:xfrm rot="-555439">
              <a:off x="827033" y="614758"/>
              <a:ext cx="8531352" cy="10972800"/>
            </a:xfrm>
            <a:custGeom>
              <a:avLst/>
              <a:gdLst/>
              <a:ahLst/>
              <a:cxnLst/>
              <a:rect l="l" t="t" r="r" b="b"/>
              <a:pathLst>
                <a:path w="8531352" h="10972800">
                  <a:moveTo>
                    <a:pt x="0" y="0"/>
                  </a:moveTo>
                  <a:lnTo>
                    <a:pt x="8531352" y="0"/>
                  </a:lnTo>
                  <a:lnTo>
                    <a:pt x="8531352" y="10972800"/>
                  </a:lnTo>
                  <a:lnTo>
                    <a:pt x="0" y="10972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5" name="TextBox 5"/>
            <p:cNvSpPr txBox="1"/>
            <p:nvPr/>
          </p:nvSpPr>
          <p:spPr>
            <a:xfrm rot="-591499">
              <a:off x="1883951" y="2688086"/>
              <a:ext cx="6786164" cy="67416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819"/>
                </a:lnSpc>
                <a:spcBef>
                  <a:spcPct val="0"/>
                </a:spcBef>
              </a:pPr>
              <a:r>
                <a:rPr lang="en-US" sz="4156" b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17-річна дівчина отримала пропозицію працювати моделлю в Польщі без контракту</a:t>
              </a:r>
            </a:p>
          </p:txBody>
        </p:sp>
      </p:grpSp>
      <p:sp>
        <p:nvSpPr>
          <p:cNvPr id="6" name="Freeform 6"/>
          <p:cNvSpPr/>
          <p:nvPr/>
        </p:nvSpPr>
        <p:spPr>
          <a:xfrm>
            <a:off x="2238954" y="3029035"/>
            <a:ext cx="4252399" cy="4446953"/>
          </a:xfrm>
          <a:custGeom>
            <a:avLst/>
            <a:gdLst/>
            <a:ahLst/>
            <a:cxnLst/>
            <a:rect l="l" t="t" r="r" b="b"/>
            <a:pathLst>
              <a:path w="4252399" h="4446953">
                <a:moveTo>
                  <a:pt x="0" y="0"/>
                </a:moveTo>
                <a:lnTo>
                  <a:pt x="4252399" y="0"/>
                </a:lnTo>
                <a:lnTo>
                  <a:pt x="4252399" y="4446953"/>
                </a:lnTo>
                <a:lnTo>
                  <a:pt x="0" y="444695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5721910">
            <a:off x="14347050" y="-843695"/>
            <a:ext cx="6122537" cy="5575382"/>
          </a:xfrm>
          <a:custGeom>
            <a:avLst/>
            <a:gdLst/>
            <a:ahLst/>
            <a:cxnLst/>
            <a:rect l="l" t="t" r="r" b="b"/>
            <a:pathLst>
              <a:path w="6122537" h="5575382">
                <a:moveTo>
                  <a:pt x="0" y="0"/>
                </a:moveTo>
                <a:lnTo>
                  <a:pt x="6122537" y="0"/>
                </a:lnTo>
                <a:lnTo>
                  <a:pt x="6122537" y="5575382"/>
                </a:lnTo>
                <a:lnTo>
                  <a:pt x="0" y="557538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717253" y="780678"/>
            <a:ext cx="8129472" cy="9506322"/>
          </a:xfrm>
          <a:custGeom>
            <a:avLst/>
            <a:gdLst/>
            <a:ahLst/>
            <a:cxnLst/>
            <a:rect l="l" t="t" r="r" b="b"/>
            <a:pathLst>
              <a:path w="8129472" h="9506322">
                <a:moveTo>
                  <a:pt x="0" y="0"/>
                </a:moveTo>
                <a:lnTo>
                  <a:pt x="8129472" y="0"/>
                </a:lnTo>
                <a:lnTo>
                  <a:pt x="8129472" y="9506322"/>
                </a:lnTo>
                <a:lnTo>
                  <a:pt x="0" y="950632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r="-16936"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6491353" y="-345939"/>
            <a:ext cx="7207549" cy="6046648"/>
            <a:chOff x="0" y="0"/>
            <a:chExt cx="9610065" cy="8062197"/>
          </a:xfrm>
        </p:grpSpPr>
        <p:sp>
          <p:nvSpPr>
            <p:cNvPr id="10" name="Freeform 10"/>
            <p:cNvSpPr/>
            <p:nvPr/>
          </p:nvSpPr>
          <p:spPr>
            <a:xfrm rot="-863475" flipH="1">
              <a:off x="637832" y="938688"/>
              <a:ext cx="8334401" cy="6184820"/>
            </a:xfrm>
            <a:custGeom>
              <a:avLst/>
              <a:gdLst/>
              <a:ahLst/>
              <a:cxnLst/>
              <a:rect l="l" t="t" r="r" b="b"/>
              <a:pathLst>
                <a:path w="8334401" h="6184820">
                  <a:moveTo>
                    <a:pt x="8334401" y="0"/>
                  </a:moveTo>
                  <a:lnTo>
                    <a:pt x="0" y="0"/>
                  </a:lnTo>
                  <a:lnTo>
                    <a:pt x="0" y="6184821"/>
                  </a:lnTo>
                  <a:lnTo>
                    <a:pt x="8334401" y="6184821"/>
                  </a:lnTo>
                  <a:lnTo>
                    <a:pt x="8334401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TextBox 11"/>
            <p:cNvSpPr txBox="1"/>
            <p:nvPr/>
          </p:nvSpPr>
          <p:spPr>
            <a:xfrm rot="-943622">
              <a:off x="1604030" y="1934150"/>
              <a:ext cx="6786164" cy="30873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530"/>
                </a:lnSpc>
              </a:pPr>
              <a:r>
                <a:rPr lang="en-US" sz="4156" b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Немає договору, обіцяють великі гроші легко, немає гарантій безпеки</a:t>
              </a:r>
            </a:p>
          </p:txBody>
        </p:sp>
      </p:grpSp>
      <p:sp>
        <p:nvSpPr>
          <p:cNvPr id="12" name="Freeform 12"/>
          <p:cNvSpPr/>
          <p:nvPr/>
        </p:nvSpPr>
        <p:spPr>
          <a:xfrm>
            <a:off x="7135474" y="4013842"/>
            <a:ext cx="6273158" cy="6273158"/>
          </a:xfrm>
          <a:custGeom>
            <a:avLst/>
            <a:gdLst/>
            <a:ahLst/>
            <a:cxnLst/>
            <a:rect l="l" t="t" r="r" b="b"/>
            <a:pathLst>
              <a:path w="6273158" h="6273158">
                <a:moveTo>
                  <a:pt x="0" y="0"/>
                </a:moveTo>
                <a:lnTo>
                  <a:pt x="6273158" y="0"/>
                </a:lnTo>
                <a:lnTo>
                  <a:pt x="6273158" y="6273158"/>
                </a:lnTo>
                <a:lnTo>
                  <a:pt x="0" y="627315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925495" y="7475988"/>
            <a:ext cx="5113448" cy="2696182"/>
          </a:xfrm>
          <a:custGeom>
            <a:avLst/>
            <a:gdLst/>
            <a:ahLst/>
            <a:cxnLst/>
            <a:rect l="l" t="t" r="r" b="b"/>
            <a:pathLst>
              <a:path w="5113448" h="2696182">
                <a:moveTo>
                  <a:pt x="0" y="0"/>
                </a:moveTo>
                <a:lnTo>
                  <a:pt x="5113448" y="0"/>
                </a:lnTo>
                <a:lnTo>
                  <a:pt x="5113448" y="2696181"/>
                </a:lnTo>
                <a:lnTo>
                  <a:pt x="0" y="269618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CC0DF">
                <a:alpha val="100000"/>
              </a:srgbClr>
            </a:gs>
            <a:gs pos="100000">
              <a:srgbClr val="FFDE59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7235685" cy="6114154"/>
          </a:xfrm>
          <a:custGeom>
            <a:avLst/>
            <a:gdLst/>
            <a:ahLst/>
            <a:cxnLst/>
            <a:rect l="l" t="t" r="r" b="b"/>
            <a:pathLst>
              <a:path w="7235685" h="6114154">
                <a:moveTo>
                  <a:pt x="0" y="0"/>
                </a:moveTo>
                <a:lnTo>
                  <a:pt x="7235685" y="0"/>
                </a:lnTo>
                <a:lnTo>
                  <a:pt x="7235685" y="6114154"/>
                </a:lnTo>
                <a:lnTo>
                  <a:pt x="0" y="611415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555439">
            <a:off x="620274" y="567632"/>
            <a:ext cx="6398514" cy="8229600"/>
          </a:xfrm>
          <a:custGeom>
            <a:avLst/>
            <a:gdLst/>
            <a:ahLst/>
            <a:cxnLst/>
            <a:rect l="l" t="t" r="r" b="b"/>
            <a:pathLst>
              <a:path w="6398514" h="8229600">
                <a:moveTo>
                  <a:pt x="0" y="0"/>
                </a:moveTo>
                <a:lnTo>
                  <a:pt x="6398514" y="0"/>
                </a:lnTo>
                <a:lnTo>
                  <a:pt x="639851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 rot="-591499">
            <a:off x="1609031" y="2036385"/>
            <a:ext cx="4665512" cy="50776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19"/>
              </a:lnSpc>
              <a:spcBef>
                <a:spcPct val="0"/>
              </a:spcBef>
            </a:pPr>
            <a:r>
              <a:rPr lang="en-US" sz="4156" b="1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Студент домовився через Telegram із “роботодавцем”, який оплатить проїзд і житло, і просить паспорт</a:t>
            </a:r>
          </a:p>
        </p:txBody>
      </p:sp>
      <p:sp>
        <p:nvSpPr>
          <p:cNvPr id="5" name="Freeform 5"/>
          <p:cNvSpPr/>
          <p:nvPr/>
        </p:nvSpPr>
        <p:spPr>
          <a:xfrm rot="-5721910">
            <a:off x="14347050" y="-843695"/>
            <a:ext cx="6122537" cy="5575382"/>
          </a:xfrm>
          <a:custGeom>
            <a:avLst/>
            <a:gdLst/>
            <a:ahLst/>
            <a:cxnLst/>
            <a:rect l="l" t="t" r="r" b="b"/>
            <a:pathLst>
              <a:path w="6122537" h="5575382">
                <a:moveTo>
                  <a:pt x="0" y="0"/>
                </a:moveTo>
                <a:lnTo>
                  <a:pt x="6122537" y="0"/>
                </a:lnTo>
                <a:lnTo>
                  <a:pt x="6122537" y="5575382"/>
                </a:lnTo>
                <a:lnTo>
                  <a:pt x="0" y="557538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6958548" y="4013842"/>
            <a:ext cx="6273158" cy="6273158"/>
          </a:xfrm>
          <a:custGeom>
            <a:avLst/>
            <a:gdLst/>
            <a:ahLst/>
            <a:cxnLst/>
            <a:rect l="l" t="t" r="r" b="b"/>
            <a:pathLst>
              <a:path w="6273158" h="6273158">
                <a:moveTo>
                  <a:pt x="0" y="0"/>
                </a:moveTo>
                <a:lnTo>
                  <a:pt x="6273158" y="0"/>
                </a:lnTo>
                <a:lnTo>
                  <a:pt x="6273158" y="6273158"/>
                </a:lnTo>
                <a:lnTo>
                  <a:pt x="0" y="627315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257204" y="1435767"/>
            <a:ext cx="8030796" cy="8851233"/>
          </a:xfrm>
          <a:custGeom>
            <a:avLst/>
            <a:gdLst/>
            <a:ahLst/>
            <a:cxnLst/>
            <a:rect l="l" t="t" r="r" b="b"/>
            <a:pathLst>
              <a:path w="8030796" h="8851233">
                <a:moveTo>
                  <a:pt x="0" y="0"/>
                </a:moveTo>
                <a:lnTo>
                  <a:pt x="8030796" y="0"/>
                </a:lnTo>
                <a:lnTo>
                  <a:pt x="8030796" y="8851233"/>
                </a:lnTo>
                <a:lnTo>
                  <a:pt x="0" y="885123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r="-10216"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6958548" y="-362170"/>
            <a:ext cx="7207549" cy="6046648"/>
            <a:chOff x="0" y="0"/>
            <a:chExt cx="9610065" cy="8062197"/>
          </a:xfrm>
        </p:grpSpPr>
        <p:sp>
          <p:nvSpPr>
            <p:cNvPr id="9" name="Freeform 9"/>
            <p:cNvSpPr/>
            <p:nvPr/>
          </p:nvSpPr>
          <p:spPr>
            <a:xfrm rot="-863475" flipH="1">
              <a:off x="637832" y="938688"/>
              <a:ext cx="8334401" cy="6184820"/>
            </a:xfrm>
            <a:custGeom>
              <a:avLst/>
              <a:gdLst/>
              <a:ahLst/>
              <a:cxnLst/>
              <a:rect l="l" t="t" r="r" b="b"/>
              <a:pathLst>
                <a:path w="8334401" h="6184820">
                  <a:moveTo>
                    <a:pt x="8334401" y="0"/>
                  </a:moveTo>
                  <a:lnTo>
                    <a:pt x="0" y="0"/>
                  </a:lnTo>
                  <a:lnTo>
                    <a:pt x="0" y="6184821"/>
                  </a:lnTo>
                  <a:lnTo>
                    <a:pt x="8334401" y="6184821"/>
                  </a:lnTo>
                  <a:lnTo>
                    <a:pt x="8334401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TextBox 10"/>
            <p:cNvSpPr txBox="1"/>
            <p:nvPr/>
          </p:nvSpPr>
          <p:spPr>
            <a:xfrm rot="-943622">
              <a:off x="1476377" y="2021548"/>
              <a:ext cx="6441202" cy="32354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815"/>
                </a:lnSpc>
              </a:pPr>
              <a:r>
                <a:rPr lang="en-US" sz="3500" b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Незнайомий роботодавець, передача документів, високий ризик шахрайства</a:t>
              </a:r>
            </a:p>
          </p:txBody>
        </p:sp>
      </p:grpSp>
      <p:sp>
        <p:nvSpPr>
          <p:cNvPr id="11" name="Freeform 11"/>
          <p:cNvSpPr/>
          <p:nvPr/>
        </p:nvSpPr>
        <p:spPr>
          <a:xfrm>
            <a:off x="925495" y="7475988"/>
            <a:ext cx="5113448" cy="2696182"/>
          </a:xfrm>
          <a:custGeom>
            <a:avLst/>
            <a:gdLst/>
            <a:ahLst/>
            <a:cxnLst/>
            <a:rect l="l" t="t" r="r" b="b"/>
            <a:pathLst>
              <a:path w="5113448" h="2696182">
                <a:moveTo>
                  <a:pt x="0" y="0"/>
                </a:moveTo>
                <a:lnTo>
                  <a:pt x="5113448" y="0"/>
                </a:lnTo>
                <a:lnTo>
                  <a:pt x="5113448" y="2696181"/>
                </a:lnTo>
                <a:lnTo>
                  <a:pt x="0" y="269618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6"/>
          <p:cNvSpPr/>
          <p:nvPr/>
        </p:nvSpPr>
        <p:spPr>
          <a:xfrm>
            <a:off x="2238954" y="3029035"/>
            <a:ext cx="4252399" cy="4446953"/>
          </a:xfrm>
          <a:custGeom>
            <a:avLst/>
            <a:gdLst/>
            <a:ahLst/>
            <a:cxnLst/>
            <a:rect l="l" t="t" r="r" b="b"/>
            <a:pathLst>
              <a:path w="4252399" h="4446953">
                <a:moveTo>
                  <a:pt x="0" y="0"/>
                </a:moveTo>
                <a:lnTo>
                  <a:pt x="4252399" y="0"/>
                </a:lnTo>
                <a:lnTo>
                  <a:pt x="4252399" y="4446953"/>
                </a:lnTo>
                <a:lnTo>
                  <a:pt x="0" y="4446953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CC0DF">
                <a:alpha val="100000"/>
              </a:srgbClr>
            </a:gs>
            <a:gs pos="100000">
              <a:srgbClr val="FFDE59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7235685" cy="6114154"/>
          </a:xfrm>
          <a:custGeom>
            <a:avLst/>
            <a:gdLst/>
            <a:ahLst/>
            <a:cxnLst/>
            <a:rect l="l" t="t" r="r" b="b"/>
            <a:pathLst>
              <a:path w="7235685" h="6114154">
                <a:moveTo>
                  <a:pt x="0" y="0"/>
                </a:moveTo>
                <a:lnTo>
                  <a:pt x="7235685" y="0"/>
                </a:lnTo>
                <a:lnTo>
                  <a:pt x="7235685" y="6114154"/>
                </a:lnTo>
                <a:lnTo>
                  <a:pt x="0" y="611415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555439">
            <a:off x="620274" y="567632"/>
            <a:ext cx="6398514" cy="8229600"/>
          </a:xfrm>
          <a:custGeom>
            <a:avLst/>
            <a:gdLst/>
            <a:ahLst/>
            <a:cxnLst/>
            <a:rect l="l" t="t" r="r" b="b"/>
            <a:pathLst>
              <a:path w="6398514" h="8229600">
                <a:moveTo>
                  <a:pt x="0" y="0"/>
                </a:moveTo>
                <a:lnTo>
                  <a:pt x="6398514" y="0"/>
                </a:lnTo>
                <a:lnTo>
                  <a:pt x="639851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 rot="-591499">
            <a:off x="1870349" y="2055192"/>
            <a:ext cx="4445826" cy="50776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19"/>
              </a:lnSpc>
              <a:spcBef>
                <a:spcPct val="0"/>
              </a:spcBef>
            </a:pPr>
            <a:r>
              <a:rPr lang="en-US" sz="4156" b="1" dirty="0" err="1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Хлопець</a:t>
            </a:r>
            <a:r>
              <a:rPr lang="en-US" sz="4156" b="1" dirty="0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 </a:t>
            </a:r>
            <a:r>
              <a:rPr lang="en-US" sz="4156" b="1" dirty="0" err="1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знайшов</a:t>
            </a:r>
            <a:r>
              <a:rPr lang="en-US" sz="4156" b="1" dirty="0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 </a:t>
            </a:r>
            <a:r>
              <a:rPr lang="en-US" sz="4156" b="1" dirty="0" err="1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стажування</a:t>
            </a:r>
            <a:r>
              <a:rPr lang="en-US" sz="4156" b="1" dirty="0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 в </a:t>
            </a:r>
            <a:r>
              <a:rPr lang="en-US" sz="4156" b="1" dirty="0" err="1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місцевій</a:t>
            </a:r>
            <a:r>
              <a:rPr lang="en-US" sz="4156" b="1" dirty="0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 </a:t>
            </a:r>
            <a:r>
              <a:rPr lang="en-US" sz="4156" b="1" dirty="0" err="1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компанії</a:t>
            </a:r>
            <a:r>
              <a:rPr lang="en-US" sz="4156" b="1" dirty="0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 </a:t>
            </a:r>
            <a:r>
              <a:rPr lang="en-US" sz="4156" b="1" dirty="0" err="1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через</a:t>
            </a:r>
            <a:r>
              <a:rPr lang="en-US" sz="4156" b="1" dirty="0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 </a:t>
            </a:r>
            <a:r>
              <a:rPr lang="en-US" sz="4156" b="1" dirty="0" err="1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офіційний</a:t>
            </a:r>
            <a:r>
              <a:rPr lang="en-US" sz="4156" b="1" dirty="0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 </a:t>
            </a:r>
            <a:r>
              <a:rPr lang="en-US" sz="4156" b="1" dirty="0" err="1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сайт</a:t>
            </a:r>
            <a:r>
              <a:rPr lang="en-US" sz="4156" b="1" dirty="0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, </a:t>
            </a:r>
            <a:r>
              <a:rPr lang="en-US" sz="4156" b="1" dirty="0" err="1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підписав</a:t>
            </a:r>
            <a:r>
              <a:rPr lang="en-US" sz="4156" b="1" dirty="0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 </a:t>
            </a:r>
            <a:r>
              <a:rPr lang="en-US" sz="4156" b="1" dirty="0" err="1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договір</a:t>
            </a:r>
            <a:endParaRPr lang="en-US" sz="4156" b="1" dirty="0">
              <a:solidFill>
                <a:srgbClr val="000000"/>
              </a:solidFill>
              <a:latin typeface="Comic Sans Bold"/>
              <a:ea typeface="Comic Sans Bold"/>
              <a:cs typeface="Comic Sans Bold"/>
              <a:sym typeface="Comic Sans Bold"/>
            </a:endParaRPr>
          </a:p>
        </p:txBody>
      </p:sp>
      <p:sp>
        <p:nvSpPr>
          <p:cNvPr id="5" name="Freeform 5"/>
          <p:cNvSpPr/>
          <p:nvPr/>
        </p:nvSpPr>
        <p:spPr>
          <a:xfrm rot="-5721910">
            <a:off x="14347050" y="-843695"/>
            <a:ext cx="6122537" cy="5575382"/>
          </a:xfrm>
          <a:custGeom>
            <a:avLst/>
            <a:gdLst/>
            <a:ahLst/>
            <a:cxnLst/>
            <a:rect l="l" t="t" r="r" b="b"/>
            <a:pathLst>
              <a:path w="6122537" h="5575382">
                <a:moveTo>
                  <a:pt x="0" y="0"/>
                </a:moveTo>
                <a:lnTo>
                  <a:pt x="6122537" y="0"/>
                </a:lnTo>
                <a:lnTo>
                  <a:pt x="6122537" y="5575382"/>
                </a:lnTo>
                <a:lnTo>
                  <a:pt x="0" y="557538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717253" y="780678"/>
            <a:ext cx="8129472" cy="9506322"/>
          </a:xfrm>
          <a:custGeom>
            <a:avLst/>
            <a:gdLst/>
            <a:ahLst/>
            <a:cxnLst/>
            <a:rect l="l" t="t" r="r" b="b"/>
            <a:pathLst>
              <a:path w="8129472" h="9506322">
                <a:moveTo>
                  <a:pt x="0" y="0"/>
                </a:moveTo>
                <a:lnTo>
                  <a:pt x="8129472" y="0"/>
                </a:lnTo>
                <a:lnTo>
                  <a:pt x="8129472" y="9506322"/>
                </a:lnTo>
                <a:lnTo>
                  <a:pt x="0" y="950632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r="-16936"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6491353" y="-345939"/>
            <a:ext cx="7207549" cy="6046648"/>
            <a:chOff x="0" y="0"/>
            <a:chExt cx="9610065" cy="8062197"/>
          </a:xfrm>
        </p:grpSpPr>
        <p:sp>
          <p:nvSpPr>
            <p:cNvPr id="8" name="Freeform 8"/>
            <p:cNvSpPr/>
            <p:nvPr/>
          </p:nvSpPr>
          <p:spPr>
            <a:xfrm rot="-863475" flipH="1">
              <a:off x="637832" y="938688"/>
              <a:ext cx="8334401" cy="6184820"/>
            </a:xfrm>
            <a:custGeom>
              <a:avLst/>
              <a:gdLst/>
              <a:ahLst/>
              <a:cxnLst/>
              <a:rect l="l" t="t" r="r" b="b"/>
              <a:pathLst>
                <a:path w="8334401" h="6184820">
                  <a:moveTo>
                    <a:pt x="8334401" y="0"/>
                  </a:moveTo>
                  <a:lnTo>
                    <a:pt x="0" y="0"/>
                  </a:lnTo>
                  <a:lnTo>
                    <a:pt x="0" y="6184821"/>
                  </a:lnTo>
                  <a:lnTo>
                    <a:pt x="8334401" y="6184821"/>
                  </a:lnTo>
                  <a:lnTo>
                    <a:pt x="8334401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TextBox 9"/>
            <p:cNvSpPr txBox="1"/>
            <p:nvPr/>
          </p:nvSpPr>
          <p:spPr>
            <a:xfrm rot="-943622">
              <a:off x="1604030" y="1934150"/>
              <a:ext cx="6786164" cy="30873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530"/>
                </a:lnSpc>
              </a:pPr>
              <a:r>
                <a:rPr lang="en-US" sz="4156" b="1" dirty="0" err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Перевірене</a:t>
              </a:r>
              <a:r>
                <a:rPr lang="en-US" sz="4156" b="1" dirty="0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 </a:t>
              </a:r>
              <a:r>
                <a:rPr lang="en-US" sz="4156" b="1" dirty="0" err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джерело</a:t>
              </a:r>
              <a:r>
                <a:rPr lang="en-US" sz="4156" b="1" dirty="0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, </a:t>
              </a:r>
              <a:r>
                <a:rPr lang="en-US" sz="4156" b="1" dirty="0" err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офіційний</a:t>
              </a:r>
              <a:r>
                <a:rPr lang="en-US" sz="4156" b="1" dirty="0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 </a:t>
              </a:r>
              <a:r>
                <a:rPr lang="en-US" sz="4156" b="1" dirty="0" err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договір</a:t>
              </a:r>
              <a:r>
                <a:rPr lang="en-US" sz="4156" b="1" dirty="0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, </a:t>
              </a:r>
              <a:r>
                <a:rPr lang="en-US" sz="4156" b="1" dirty="0" err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легальна</a:t>
              </a:r>
              <a:r>
                <a:rPr lang="en-US" sz="4156" b="1" dirty="0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 </a:t>
              </a:r>
              <a:r>
                <a:rPr lang="en-US" sz="4156" b="1" dirty="0" err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компанія</a:t>
              </a:r>
              <a:endParaRPr lang="en-US" sz="4156" b="1" dirty="0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endParaRPr>
            </a:p>
          </p:txBody>
        </p:sp>
      </p:grpSp>
      <p:sp>
        <p:nvSpPr>
          <p:cNvPr id="10" name="Freeform 10"/>
          <p:cNvSpPr/>
          <p:nvPr/>
        </p:nvSpPr>
        <p:spPr>
          <a:xfrm>
            <a:off x="7135474" y="4013842"/>
            <a:ext cx="6273158" cy="6273158"/>
          </a:xfrm>
          <a:custGeom>
            <a:avLst/>
            <a:gdLst/>
            <a:ahLst/>
            <a:cxnLst/>
            <a:rect l="l" t="t" r="r" b="b"/>
            <a:pathLst>
              <a:path w="6273158" h="6273158">
                <a:moveTo>
                  <a:pt x="0" y="0"/>
                </a:moveTo>
                <a:lnTo>
                  <a:pt x="6273158" y="0"/>
                </a:lnTo>
                <a:lnTo>
                  <a:pt x="6273158" y="6273158"/>
                </a:lnTo>
                <a:lnTo>
                  <a:pt x="0" y="627315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925495" y="7475988"/>
            <a:ext cx="5113448" cy="2696182"/>
          </a:xfrm>
          <a:custGeom>
            <a:avLst/>
            <a:gdLst/>
            <a:ahLst/>
            <a:cxnLst/>
            <a:rect l="l" t="t" r="r" b="b"/>
            <a:pathLst>
              <a:path w="5113448" h="2696182">
                <a:moveTo>
                  <a:pt x="0" y="0"/>
                </a:moveTo>
                <a:lnTo>
                  <a:pt x="5113448" y="0"/>
                </a:lnTo>
                <a:lnTo>
                  <a:pt x="5113448" y="2696181"/>
                </a:lnTo>
                <a:lnTo>
                  <a:pt x="0" y="269618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2366493" y="2290782"/>
            <a:ext cx="2906078" cy="4114800"/>
          </a:xfrm>
          <a:custGeom>
            <a:avLst/>
            <a:gdLst/>
            <a:ahLst/>
            <a:cxnLst/>
            <a:rect l="l" t="t" r="r" b="b"/>
            <a:pathLst>
              <a:path w="2906078" h="4114800">
                <a:moveTo>
                  <a:pt x="0" y="0"/>
                </a:moveTo>
                <a:lnTo>
                  <a:pt x="2906077" y="0"/>
                </a:lnTo>
                <a:lnTo>
                  <a:pt x="290607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CC0DF">
                <a:alpha val="100000"/>
              </a:srgbClr>
            </a:gs>
            <a:gs pos="100000">
              <a:srgbClr val="FFDE59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7235685" cy="6114154"/>
          </a:xfrm>
          <a:custGeom>
            <a:avLst/>
            <a:gdLst/>
            <a:ahLst/>
            <a:cxnLst/>
            <a:rect l="l" t="t" r="r" b="b"/>
            <a:pathLst>
              <a:path w="7235685" h="6114154">
                <a:moveTo>
                  <a:pt x="0" y="0"/>
                </a:moveTo>
                <a:lnTo>
                  <a:pt x="7235685" y="0"/>
                </a:lnTo>
                <a:lnTo>
                  <a:pt x="7235685" y="6114154"/>
                </a:lnTo>
                <a:lnTo>
                  <a:pt x="0" y="611415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555439">
            <a:off x="620274" y="567632"/>
            <a:ext cx="6398514" cy="8229600"/>
          </a:xfrm>
          <a:custGeom>
            <a:avLst/>
            <a:gdLst/>
            <a:ahLst/>
            <a:cxnLst/>
            <a:rect l="l" t="t" r="r" b="b"/>
            <a:pathLst>
              <a:path w="6398514" h="8229600">
                <a:moveTo>
                  <a:pt x="0" y="0"/>
                </a:moveTo>
                <a:lnTo>
                  <a:pt x="6398514" y="0"/>
                </a:lnTo>
                <a:lnTo>
                  <a:pt x="639851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 rot="-591499">
            <a:off x="1609031" y="2036385"/>
            <a:ext cx="4665512" cy="50776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19"/>
              </a:lnSpc>
              <a:spcBef>
                <a:spcPct val="0"/>
              </a:spcBef>
            </a:pPr>
            <a:r>
              <a:rPr lang="en-US" sz="4156" b="1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Дівчина знайомиться онлайн із хлопцем, який обіцяє подарунки й запрошує за кордон</a:t>
            </a:r>
          </a:p>
        </p:txBody>
      </p:sp>
      <p:sp>
        <p:nvSpPr>
          <p:cNvPr id="5" name="Freeform 5"/>
          <p:cNvSpPr/>
          <p:nvPr/>
        </p:nvSpPr>
        <p:spPr>
          <a:xfrm rot="-5721910">
            <a:off x="14347050" y="-843695"/>
            <a:ext cx="6122537" cy="5575382"/>
          </a:xfrm>
          <a:custGeom>
            <a:avLst/>
            <a:gdLst/>
            <a:ahLst/>
            <a:cxnLst/>
            <a:rect l="l" t="t" r="r" b="b"/>
            <a:pathLst>
              <a:path w="6122537" h="5575382">
                <a:moveTo>
                  <a:pt x="0" y="0"/>
                </a:moveTo>
                <a:lnTo>
                  <a:pt x="6122537" y="0"/>
                </a:lnTo>
                <a:lnTo>
                  <a:pt x="6122537" y="5575382"/>
                </a:lnTo>
                <a:lnTo>
                  <a:pt x="0" y="557538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6958548" y="4013842"/>
            <a:ext cx="6273158" cy="6273158"/>
          </a:xfrm>
          <a:custGeom>
            <a:avLst/>
            <a:gdLst/>
            <a:ahLst/>
            <a:cxnLst/>
            <a:rect l="l" t="t" r="r" b="b"/>
            <a:pathLst>
              <a:path w="6273158" h="6273158">
                <a:moveTo>
                  <a:pt x="0" y="0"/>
                </a:moveTo>
                <a:lnTo>
                  <a:pt x="6273158" y="0"/>
                </a:lnTo>
                <a:lnTo>
                  <a:pt x="6273158" y="6273158"/>
                </a:lnTo>
                <a:lnTo>
                  <a:pt x="0" y="627315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257204" y="1435767"/>
            <a:ext cx="8030796" cy="8851233"/>
          </a:xfrm>
          <a:custGeom>
            <a:avLst/>
            <a:gdLst/>
            <a:ahLst/>
            <a:cxnLst/>
            <a:rect l="l" t="t" r="r" b="b"/>
            <a:pathLst>
              <a:path w="8030796" h="8851233">
                <a:moveTo>
                  <a:pt x="0" y="0"/>
                </a:moveTo>
                <a:lnTo>
                  <a:pt x="8030796" y="0"/>
                </a:lnTo>
                <a:lnTo>
                  <a:pt x="8030796" y="8851233"/>
                </a:lnTo>
                <a:lnTo>
                  <a:pt x="0" y="885123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r="-10216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925495" y="7475988"/>
            <a:ext cx="5113448" cy="2696182"/>
          </a:xfrm>
          <a:custGeom>
            <a:avLst/>
            <a:gdLst/>
            <a:ahLst/>
            <a:cxnLst/>
            <a:rect l="l" t="t" r="r" b="b"/>
            <a:pathLst>
              <a:path w="5113448" h="2696182">
                <a:moveTo>
                  <a:pt x="0" y="0"/>
                </a:moveTo>
                <a:lnTo>
                  <a:pt x="5113448" y="0"/>
                </a:lnTo>
                <a:lnTo>
                  <a:pt x="5113448" y="2696181"/>
                </a:lnTo>
                <a:lnTo>
                  <a:pt x="0" y="269618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Групувати 10"/>
          <p:cNvGrpSpPr/>
          <p:nvPr/>
        </p:nvGrpSpPr>
        <p:grpSpPr>
          <a:xfrm>
            <a:off x="7436922" y="341846"/>
            <a:ext cx="6250801" cy="4638615"/>
            <a:chOff x="7436922" y="341846"/>
            <a:chExt cx="6250801" cy="4638615"/>
          </a:xfrm>
        </p:grpSpPr>
        <p:sp>
          <p:nvSpPr>
            <p:cNvPr id="8" name="Freeform 8"/>
            <p:cNvSpPr/>
            <p:nvPr/>
          </p:nvSpPr>
          <p:spPr>
            <a:xfrm rot="-863475" flipH="1">
              <a:off x="7436922" y="341846"/>
              <a:ext cx="6250801" cy="4638615"/>
            </a:xfrm>
            <a:custGeom>
              <a:avLst/>
              <a:gdLst/>
              <a:ahLst/>
              <a:cxnLst/>
              <a:rect l="l" t="t" r="r" b="b"/>
              <a:pathLst>
                <a:path w="6250801" h="4638615">
                  <a:moveTo>
                    <a:pt x="6250801" y="0"/>
                  </a:moveTo>
                  <a:lnTo>
                    <a:pt x="0" y="0"/>
                  </a:lnTo>
                  <a:lnTo>
                    <a:pt x="0" y="4638615"/>
                  </a:lnTo>
                  <a:lnTo>
                    <a:pt x="6250801" y="4638615"/>
                  </a:lnTo>
                  <a:lnTo>
                    <a:pt x="6250801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TextBox 13"/>
            <p:cNvSpPr txBox="1"/>
            <p:nvPr/>
          </p:nvSpPr>
          <p:spPr>
            <a:xfrm rot="-943622">
              <a:off x="8055505" y="1459546"/>
              <a:ext cx="4830901" cy="193581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815"/>
                </a:lnSpc>
              </a:pPr>
              <a:r>
                <a:rPr lang="en-US" sz="3500" b="1" dirty="0" err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Швидкі</a:t>
              </a:r>
              <a:r>
                <a:rPr lang="en-US" sz="3500" b="1" dirty="0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 </a:t>
              </a:r>
              <a:r>
                <a:rPr lang="en-US" sz="3500" b="1" dirty="0" err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знайомства</a:t>
              </a:r>
              <a:r>
                <a:rPr lang="en-US" sz="3500" b="1" dirty="0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, </a:t>
              </a:r>
              <a:r>
                <a:rPr lang="en-US" sz="3500" b="1" dirty="0" err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пропозиції</a:t>
              </a:r>
              <a:r>
                <a:rPr lang="en-US" sz="3500" b="1" dirty="0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 </a:t>
              </a:r>
              <a:r>
                <a:rPr lang="en-US" sz="3500" b="1" dirty="0" err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поїздки</a:t>
              </a:r>
              <a:r>
                <a:rPr lang="en-US" sz="3500" b="1" dirty="0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/</a:t>
              </a:r>
              <a:r>
                <a:rPr lang="en-US" sz="3500" b="1" dirty="0" err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подарунків</a:t>
              </a:r>
              <a:r>
                <a:rPr lang="en-US" sz="3500" b="1" dirty="0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, </a:t>
              </a:r>
              <a:r>
                <a:rPr lang="en-US" sz="3500" b="1" dirty="0" err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тиск</a:t>
              </a:r>
              <a:r>
                <a:rPr lang="en-US" sz="3500" b="1" dirty="0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 </a:t>
              </a:r>
              <a:r>
                <a:rPr lang="en-US" sz="3500" b="1" dirty="0" err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на</a:t>
              </a:r>
              <a:r>
                <a:rPr lang="en-US" sz="3500" b="1" dirty="0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 </a:t>
              </a:r>
              <a:r>
                <a:rPr lang="en-US" sz="3500" b="1" dirty="0" err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рішення</a:t>
              </a:r>
              <a:endParaRPr lang="en-US" sz="3500" b="1" dirty="0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endParaRPr>
            </a:p>
          </p:txBody>
        </p:sp>
      </p:grpSp>
      <p:sp>
        <p:nvSpPr>
          <p:cNvPr id="12" name="Freeform 6"/>
          <p:cNvSpPr/>
          <p:nvPr/>
        </p:nvSpPr>
        <p:spPr>
          <a:xfrm>
            <a:off x="2238954" y="3029035"/>
            <a:ext cx="4252399" cy="4446953"/>
          </a:xfrm>
          <a:custGeom>
            <a:avLst/>
            <a:gdLst/>
            <a:ahLst/>
            <a:cxnLst/>
            <a:rect l="l" t="t" r="r" b="b"/>
            <a:pathLst>
              <a:path w="4252399" h="4446953">
                <a:moveTo>
                  <a:pt x="0" y="0"/>
                </a:moveTo>
                <a:lnTo>
                  <a:pt x="4252399" y="0"/>
                </a:lnTo>
                <a:lnTo>
                  <a:pt x="4252399" y="4446953"/>
                </a:lnTo>
                <a:lnTo>
                  <a:pt x="0" y="4446953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CC0DF">
                <a:alpha val="100000"/>
              </a:srgbClr>
            </a:gs>
            <a:gs pos="100000">
              <a:srgbClr val="FFDE59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7235685" cy="6114154"/>
          </a:xfrm>
          <a:custGeom>
            <a:avLst/>
            <a:gdLst/>
            <a:ahLst/>
            <a:cxnLst/>
            <a:rect l="l" t="t" r="r" b="b"/>
            <a:pathLst>
              <a:path w="7235685" h="6114154">
                <a:moveTo>
                  <a:pt x="0" y="0"/>
                </a:moveTo>
                <a:lnTo>
                  <a:pt x="7235685" y="0"/>
                </a:lnTo>
                <a:lnTo>
                  <a:pt x="7235685" y="6114154"/>
                </a:lnTo>
                <a:lnTo>
                  <a:pt x="0" y="611415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555439">
            <a:off x="620274" y="567632"/>
            <a:ext cx="6398514" cy="8229600"/>
          </a:xfrm>
          <a:custGeom>
            <a:avLst/>
            <a:gdLst/>
            <a:ahLst/>
            <a:cxnLst/>
            <a:rect l="l" t="t" r="r" b="b"/>
            <a:pathLst>
              <a:path w="6398514" h="8229600">
                <a:moveTo>
                  <a:pt x="0" y="0"/>
                </a:moveTo>
                <a:lnTo>
                  <a:pt x="6398514" y="0"/>
                </a:lnTo>
                <a:lnTo>
                  <a:pt x="639851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 rot="-591499">
            <a:off x="1556123" y="1525006"/>
            <a:ext cx="4513770" cy="57230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44"/>
              </a:lnSpc>
              <a:spcBef>
                <a:spcPct val="0"/>
              </a:spcBef>
            </a:pPr>
            <a:r>
              <a:rPr lang="en-US" sz="4103" b="1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Хлопець отримав дзвінок від незнайомця, який пропонує роботу та просить переказати гроші за оформлення</a:t>
            </a:r>
          </a:p>
        </p:txBody>
      </p:sp>
      <p:sp>
        <p:nvSpPr>
          <p:cNvPr id="5" name="Freeform 5"/>
          <p:cNvSpPr/>
          <p:nvPr/>
        </p:nvSpPr>
        <p:spPr>
          <a:xfrm rot="-5721910">
            <a:off x="14347050" y="-843695"/>
            <a:ext cx="6122537" cy="5575382"/>
          </a:xfrm>
          <a:custGeom>
            <a:avLst/>
            <a:gdLst/>
            <a:ahLst/>
            <a:cxnLst/>
            <a:rect l="l" t="t" r="r" b="b"/>
            <a:pathLst>
              <a:path w="6122537" h="5575382">
                <a:moveTo>
                  <a:pt x="0" y="0"/>
                </a:moveTo>
                <a:lnTo>
                  <a:pt x="6122537" y="0"/>
                </a:lnTo>
                <a:lnTo>
                  <a:pt x="6122537" y="5575382"/>
                </a:lnTo>
                <a:lnTo>
                  <a:pt x="0" y="557538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717253" y="780678"/>
            <a:ext cx="8129472" cy="9506322"/>
          </a:xfrm>
          <a:custGeom>
            <a:avLst/>
            <a:gdLst/>
            <a:ahLst/>
            <a:cxnLst/>
            <a:rect l="l" t="t" r="r" b="b"/>
            <a:pathLst>
              <a:path w="8129472" h="9506322">
                <a:moveTo>
                  <a:pt x="0" y="0"/>
                </a:moveTo>
                <a:lnTo>
                  <a:pt x="8129472" y="0"/>
                </a:lnTo>
                <a:lnTo>
                  <a:pt x="8129472" y="9506322"/>
                </a:lnTo>
                <a:lnTo>
                  <a:pt x="0" y="950632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r="-16936"/>
            </a:stretch>
          </a:blipFill>
        </p:spPr>
      </p:sp>
      <p:sp>
        <p:nvSpPr>
          <p:cNvPr id="7" name="Freeform 7"/>
          <p:cNvSpPr/>
          <p:nvPr/>
        </p:nvSpPr>
        <p:spPr>
          <a:xfrm rot="-863475" flipH="1">
            <a:off x="6969727" y="358077"/>
            <a:ext cx="6250801" cy="4638615"/>
          </a:xfrm>
          <a:custGeom>
            <a:avLst/>
            <a:gdLst/>
            <a:ahLst/>
            <a:cxnLst/>
            <a:rect l="l" t="t" r="r" b="b"/>
            <a:pathLst>
              <a:path w="6250801" h="4638615">
                <a:moveTo>
                  <a:pt x="6250801" y="0"/>
                </a:moveTo>
                <a:lnTo>
                  <a:pt x="0" y="0"/>
                </a:lnTo>
                <a:lnTo>
                  <a:pt x="0" y="4638615"/>
                </a:lnTo>
                <a:lnTo>
                  <a:pt x="6250801" y="4638615"/>
                </a:lnTo>
                <a:lnTo>
                  <a:pt x="6250801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 rot="-943622">
            <a:off x="7613509" y="1106935"/>
            <a:ext cx="4973564" cy="26935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44"/>
              </a:lnSpc>
            </a:pPr>
            <a:r>
              <a:rPr lang="en-US" sz="3894" b="1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Фінансовий тиск, незнайомий роботодавець, обіцянки великого заробітку</a:t>
            </a:r>
          </a:p>
        </p:txBody>
      </p:sp>
      <p:sp>
        <p:nvSpPr>
          <p:cNvPr id="9" name="Freeform 9"/>
          <p:cNvSpPr/>
          <p:nvPr/>
        </p:nvSpPr>
        <p:spPr>
          <a:xfrm>
            <a:off x="7135474" y="4013842"/>
            <a:ext cx="6273158" cy="6273158"/>
          </a:xfrm>
          <a:custGeom>
            <a:avLst/>
            <a:gdLst/>
            <a:ahLst/>
            <a:cxnLst/>
            <a:rect l="l" t="t" r="r" b="b"/>
            <a:pathLst>
              <a:path w="6273158" h="6273158">
                <a:moveTo>
                  <a:pt x="0" y="0"/>
                </a:moveTo>
                <a:lnTo>
                  <a:pt x="6273158" y="0"/>
                </a:lnTo>
                <a:lnTo>
                  <a:pt x="6273158" y="6273158"/>
                </a:lnTo>
                <a:lnTo>
                  <a:pt x="0" y="627315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925495" y="7475988"/>
            <a:ext cx="5113448" cy="2696182"/>
          </a:xfrm>
          <a:custGeom>
            <a:avLst/>
            <a:gdLst/>
            <a:ahLst/>
            <a:cxnLst/>
            <a:rect l="l" t="t" r="r" b="b"/>
            <a:pathLst>
              <a:path w="5113448" h="2696182">
                <a:moveTo>
                  <a:pt x="0" y="0"/>
                </a:moveTo>
                <a:lnTo>
                  <a:pt x="5113448" y="0"/>
                </a:lnTo>
                <a:lnTo>
                  <a:pt x="5113448" y="2696181"/>
                </a:lnTo>
                <a:lnTo>
                  <a:pt x="0" y="269618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6"/>
          <p:cNvSpPr/>
          <p:nvPr/>
        </p:nvSpPr>
        <p:spPr>
          <a:xfrm>
            <a:off x="2238954" y="3029035"/>
            <a:ext cx="4252399" cy="4446953"/>
          </a:xfrm>
          <a:custGeom>
            <a:avLst/>
            <a:gdLst/>
            <a:ahLst/>
            <a:cxnLst/>
            <a:rect l="l" t="t" r="r" b="b"/>
            <a:pathLst>
              <a:path w="4252399" h="4446953">
                <a:moveTo>
                  <a:pt x="0" y="0"/>
                </a:moveTo>
                <a:lnTo>
                  <a:pt x="4252399" y="0"/>
                </a:lnTo>
                <a:lnTo>
                  <a:pt x="4252399" y="4446953"/>
                </a:lnTo>
                <a:lnTo>
                  <a:pt x="0" y="4446953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CC0DF">
                <a:alpha val="100000"/>
              </a:srgbClr>
            </a:gs>
            <a:gs pos="100000">
              <a:srgbClr val="FFDE59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7235685" cy="6114154"/>
          </a:xfrm>
          <a:custGeom>
            <a:avLst/>
            <a:gdLst/>
            <a:ahLst/>
            <a:cxnLst/>
            <a:rect l="l" t="t" r="r" b="b"/>
            <a:pathLst>
              <a:path w="7235685" h="6114154">
                <a:moveTo>
                  <a:pt x="0" y="0"/>
                </a:moveTo>
                <a:lnTo>
                  <a:pt x="7235685" y="0"/>
                </a:lnTo>
                <a:lnTo>
                  <a:pt x="7235685" y="6114154"/>
                </a:lnTo>
                <a:lnTo>
                  <a:pt x="0" y="611415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555439">
            <a:off x="620274" y="567632"/>
            <a:ext cx="6398514" cy="8229600"/>
          </a:xfrm>
          <a:custGeom>
            <a:avLst/>
            <a:gdLst/>
            <a:ahLst/>
            <a:cxnLst/>
            <a:rect l="l" t="t" r="r" b="b"/>
            <a:pathLst>
              <a:path w="6398514" h="8229600">
                <a:moveTo>
                  <a:pt x="0" y="0"/>
                </a:moveTo>
                <a:lnTo>
                  <a:pt x="6398514" y="0"/>
                </a:lnTo>
                <a:lnTo>
                  <a:pt x="639851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 rot="-591499">
            <a:off x="1609031" y="2036385"/>
            <a:ext cx="4665512" cy="50776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19"/>
              </a:lnSpc>
              <a:spcBef>
                <a:spcPct val="0"/>
              </a:spcBef>
            </a:pPr>
            <a:r>
              <a:rPr lang="en-US" sz="4156" b="1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Дівчина погодилася піти на стажування, де обіцяють житло, але ізолюють від друзів та сім’ї</a:t>
            </a:r>
          </a:p>
        </p:txBody>
      </p:sp>
      <p:sp>
        <p:nvSpPr>
          <p:cNvPr id="5" name="Freeform 5"/>
          <p:cNvSpPr/>
          <p:nvPr/>
        </p:nvSpPr>
        <p:spPr>
          <a:xfrm rot="-5721910">
            <a:off x="14347050" y="-843695"/>
            <a:ext cx="6122537" cy="5575382"/>
          </a:xfrm>
          <a:custGeom>
            <a:avLst/>
            <a:gdLst/>
            <a:ahLst/>
            <a:cxnLst/>
            <a:rect l="l" t="t" r="r" b="b"/>
            <a:pathLst>
              <a:path w="6122537" h="5575382">
                <a:moveTo>
                  <a:pt x="0" y="0"/>
                </a:moveTo>
                <a:lnTo>
                  <a:pt x="6122537" y="0"/>
                </a:lnTo>
                <a:lnTo>
                  <a:pt x="6122537" y="5575382"/>
                </a:lnTo>
                <a:lnTo>
                  <a:pt x="0" y="557538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6958548" y="4013842"/>
            <a:ext cx="6273158" cy="6273158"/>
          </a:xfrm>
          <a:custGeom>
            <a:avLst/>
            <a:gdLst/>
            <a:ahLst/>
            <a:cxnLst/>
            <a:rect l="l" t="t" r="r" b="b"/>
            <a:pathLst>
              <a:path w="6273158" h="6273158">
                <a:moveTo>
                  <a:pt x="0" y="0"/>
                </a:moveTo>
                <a:lnTo>
                  <a:pt x="6273158" y="0"/>
                </a:lnTo>
                <a:lnTo>
                  <a:pt x="6273158" y="6273158"/>
                </a:lnTo>
                <a:lnTo>
                  <a:pt x="0" y="627315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257204" y="1435767"/>
            <a:ext cx="8030796" cy="8851233"/>
          </a:xfrm>
          <a:custGeom>
            <a:avLst/>
            <a:gdLst/>
            <a:ahLst/>
            <a:cxnLst/>
            <a:rect l="l" t="t" r="r" b="b"/>
            <a:pathLst>
              <a:path w="8030796" h="8851233">
                <a:moveTo>
                  <a:pt x="0" y="0"/>
                </a:moveTo>
                <a:lnTo>
                  <a:pt x="8030796" y="0"/>
                </a:lnTo>
                <a:lnTo>
                  <a:pt x="8030796" y="8851233"/>
                </a:lnTo>
                <a:lnTo>
                  <a:pt x="0" y="885123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r="-10216"/>
            </a:stretch>
          </a:blipFill>
        </p:spPr>
      </p:sp>
      <p:sp>
        <p:nvSpPr>
          <p:cNvPr id="8" name="Freeform 8"/>
          <p:cNvSpPr/>
          <p:nvPr/>
        </p:nvSpPr>
        <p:spPr>
          <a:xfrm rot="-863475" flipH="1">
            <a:off x="7436922" y="341846"/>
            <a:ext cx="6250801" cy="4638615"/>
          </a:xfrm>
          <a:custGeom>
            <a:avLst/>
            <a:gdLst/>
            <a:ahLst/>
            <a:cxnLst/>
            <a:rect l="l" t="t" r="r" b="b"/>
            <a:pathLst>
              <a:path w="6250801" h="4638615">
                <a:moveTo>
                  <a:pt x="6250801" y="0"/>
                </a:moveTo>
                <a:lnTo>
                  <a:pt x="0" y="0"/>
                </a:lnTo>
                <a:lnTo>
                  <a:pt x="0" y="4638615"/>
                </a:lnTo>
                <a:lnTo>
                  <a:pt x="6250801" y="4638615"/>
                </a:lnTo>
                <a:lnTo>
                  <a:pt x="6250801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 rot="-943622">
            <a:off x="8100404" y="1318424"/>
            <a:ext cx="4830901" cy="19358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15"/>
              </a:lnSpc>
            </a:pPr>
            <a:r>
              <a:rPr lang="en-US" sz="3500" b="1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Ізоляція, контроль доступу до телефону, відсутність свободи пересування</a:t>
            </a:r>
          </a:p>
        </p:txBody>
      </p:sp>
      <p:sp>
        <p:nvSpPr>
          <p:cNvPr id="10" name="Freeform 10"/>
          <p:cNvSpPr/>
          <p:nvPr/>
        </p:nvSpPr>
        <p:spPr>
          <a:xfrm>
            <a:off x="925495" y="7475988"/>
            <a:ext cx="5113448" cy="2696182"/>
          </a:xfrm>
          <a:custGeom>
            <a:avLst/>
            <a:gdLst/>
            <a:ahLst/>
            <a:cxnLst/>
            <a:rect l="l" t="t" r="r" b="b"/>
            <a:pathLst>
              <a:path w="5113448" h="2696182">
                <a:moveTo>
                  <a:pt x="0" y="0"/>
                </a:moveTo>
                <a:lnTo>
                  <a:pt x="5113448" y="0"/>
                </a:lnTo>
                <a:lnTo>
                  <a:pt x="5113448" y="2696181"/>
                </a:lnTo>
                <a:lnTo>
                  <a:pt x="0" y="269618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6"/>
          <p:cNvSpPr/>
          <p:nvPr/>
        </p:nvSpPr>
        <p:spPr>
          <a:xfrm>
            <a:off x="2238954" y="3029035"/>
            <a:ext cx="4252399" cy="4446953"/>
          </a:xfrm>
          <a:custGeom>
            <a:avLst/>
            <a:gdLst/>
            <a:ahLst/>
            <a:cxnLst/>
            <a:rect l="l" t="t" r="r" b="b"/>
            <a:pathLst>
              <a:path w="4252399" h="4446953">
                <a:moveTo>
                  <a:pt x="0" y="0"/>
                </a:moveTo>
                <a:lnTo>
                  <a:pt x="4252399" y="0"/>
                </a:lnTo>
                <a:lnTo>
                  <a:pt x="4252399" y="4446953"/>
                </a:lnTo>
                <a:lnTo>
                  <a:pt x="0" y="4446953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CC0DF">
                <a:alpha val="100000"/>
              </a:srgbClr>
            </a:gs>
            <a:gs pos="100000">
              <a:srgbClr val="FFDE59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7235685" cy="6114154"/>
          </a:xfrm>
          <a:custGeom>
            <a:avLst/>
            <a:gdLst/>
            <a:ahLst/>
            <a:cxnLst/>
            <a:rect l="l" t="t" r="r" b="b"/>
            <a:pathLst>
              <a:path w="7235685" h="6114154">
                <a:moveTo>
                  <a:pt x="0" y="0"/>
                </a:moveTo>
                <a:lnTo>
                  <a:pt x="7235685" y="0"/>
                </a:lnTo>
                <a:lnTo>
                  <a:pt x="7235685" y="6114154"/>
                </a:lnTo>
                <a:lnTo>
                  <a:pt x="0" y="611415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555439">
            <a:off x="620274" y="567632"/>
            <a:ext cx="6398514" cy="8229600"/>
          </a:xfrm>
          <a:custGeom>
            <a:avLst/>
            <a:gdLst/>
            <a:ahLst/>
            <a:cxnLst/>
            <a:rect l="l" t="t" r="r" b="b"/>
            <a:pathLst>
              <a:path w="6398514" h="8229600">
                <a:moveTo>
                  <a:pt x="0" y="0"/>
                </a:moveTo>
                <a:lnTo>
                  <a:pt x="6398514" y="0"/>
                </a:lnTo>
                <a:lnTo>
                  <a:pt x="639851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 rot="-591499">
            <a:off x="1448618" y="2099026"/>
            <a:ext cx="4725518" cy="43183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51"/>
              </a:lnSpc>
              <a:spcBef>
                <a:spcPct val="0"/>
              </a:spcBef>
            </a:pPr>
            <a:r>
              <a:rPr lang="en-US" sz="4965" b="1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Учень записався на гурток робототехніки в школі</a:t>
            </a:r>
          </a:p>
        </p:txBody>
      </p:sp>
      <p:sp>
        <p:nvSpPr>
          <p:cNvPr id="5" name="Freeform 5"/>
          <p:cNvSpPr/>
          <p:nvPr/>
        </p:nvSpPr>
        <p:spPr>
          <a:xfrm rot="-5721910">
            <a:off x="14347050" y="-843695"/>
            <a:ext cx="6122537" cy="5575382"/>
          </a:xfrm>
          <a:custGeom>
            <a:avLst/>
            <a:gdLst/>
            <a:ahLst/>
            <a:cxnLst/>
            <a:rect l="l" t="t" r="r" b="b"/>
            <a:pathLst>
              <a:path w="6122537" h="5575382">
                <a:moveTo>
                  <a:pt x="0" y="0"/>
                </a:moveTo>
                <a:lnTo>
                  <a:pt x="6122537" y="0"/>
                </a:lnTo>
                <a:lnTo>
                  <a:pt x="6122537" y="5575382"/>
                </a:lnTo>
                <a:lnTo>
                  <a:pt x="0" y="557538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717253" y="780678"/>
            <a:ext cx="8129472" cy="9506322"/>
          </a:xfrm>
          <a:custGeom>
            <a:avLst/>
            <a:gdLst/>
            <a:ahLst/>
            <a:cxnLst/>
            <a:rect l="l" t="t" r="r" b="b"/>
            <a:pathLst>
              <a:path w="8129472" h="9506322">
                <a:moveTo>
                  <a:pt x="0" y="0"/>
                </a:moveTo>
                <a:lnTo>
                  <a:pt x="8129472" y="0"/>
                </a:lnTo>
                <a:lnTo>
                  <a:pt x="8129472" y="9506322"/>
                </a:lnTo>
                <a:lnTo>
                  <a:pt x="0" y="950632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r="-16936"/>
            </a:stretch>
          </a:blipFill>
        </p:spPr>
      </p:sp>
      <p:sp>
        <p:nvSpPr>
          <p:cNvPr id="7" name="Freeform 7"/>
          <p:cNvSpPr/>
          <p:nvPr/>
        </p:nvSpPr>
        <p:spPr>
          <a:xfrm rot="-863475" flipH="1">
            <a:off x="6969727" y="358077"/>
            <a:ext cx="6250801" cy="4638615"/>
          </a:xfrm>
          <a:custGeom>
            <a:avLst/>
            <a:gdLst/>
            <a:ahLst/>
            <a:cxnLst/>
            <a:rect l="l" t="t" r="r" b="b"/>
            <a:pathLst>
              <a:path w="6250801" h="4638615">
                <a:moveTo>
                  <a:pt x="6250801" y="0"/>
                </a:moveTo>
                <a:lnTo>
                  <a:pt x="0" y="0"/>
                </a:lnTo>
                <a:lnTo>
                  <a:pt x="0" y="4638615"/>
                </a:lnTo>
                <a:lnTo>
                  <a:pt x="6250801" y="4638615"/>
                </a:lnTo>
                <a:lnTo>
                  <a:pt x="6250801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 rot="-943622">
            <a:off x="7613509" y="1106935"/>
            <a:ext cx="4973564" cy="26935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44"/>
              </a:lnSpc>
            </a:pPr>
            <a:r>
              <a:rPr lang="en-US" sz="3894" b="1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Легальна активність, перевірене місце, батьки знають про гурток</a:t>
            </a:r>
          </a:p>
        </p:txBody>
      </p:sp>
      <p:sp>
        <p:nvSpPr>
          <p:cNvPr id="9" name="Freeform 9"/>
          <p:cNvSpPr/>
          <p:nvPr/>
        </p:nvSpPr>
        <p:spPr>
          <a:xfrm>
            <a:off x="7135474" y="4013842"/>
            <a:ext cx="6273158" cy="6273158"/>
          </a:xfrm>
          <a:custGeom>
            <a:avLst/>
            <a:gdLst/>
            <a:ahLst/>
            <a:cxnLst/>
            <a:rect l="l" t="t" r="r" b="b"/>
            <a:pathLst>
              <a:path w="6273158" h="6273158">
                <a:moveTo>
                  <a:pt x="0" y="0"/>
                </a:moveTo>
                <a:lnTo>
                  <a:pt x="6273158" y="0"/>
                </a:lnTo>
                <a:lnTo>
                  <a:pt x="6273158" y="6273158"/>
                </a:lnTo>
                <a:lnTo>
                  <a:pt x="0" y="627315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925495" y="7475988"/>
            <a:ext cx="5113448" cy="2696182"/>
          </a:xfrm>
          <a:custGeom>
            <a:avLst/>
            <a:gdLst/>
            <a:ahLst/>
            <a:cxnLst/>
            <a:rect l="l" t="t" r="r" b="b"/>
            <a:pathLst>
              <a:path w="5113448" h="2696182">
                <a:moveTo>
                  <a:pt x="0" y="0"/>
                </a:moveTo>
                <a:lnTo>
                  <a:pt x="5113448" y="0"/>
                </a:lnTo>
                <a:lnTo>
                  <a:pt x="5113448" y="2696181"/>
                </a:lnTo>
                <a:lnTo>
                  <a:pt x="0" y="269618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2"/>
          <p:cNvSpPr/>
          <p:nvPr/>
        </p:nvSpPr>
        <p:spPr>
          <a:xfrm>
            <a:off x="2366493" y="2290782"/>
            <a:ext cx="2906078" cy="4114800"/>
          </a:xfrm>
          <a:custGeom>
            <a:avLst/>
            <a:gdLst/>
            <a:ahLst/>
            <a:cxnLst/>
            <a:rect l="l" t="t" r="r" b="b"/>
            <a:pathLst>
              <a:path w="2906078" h="4114800">
                <a:moveTo>
                  <a:pt x="0" y="0"/>
                </a:moveTo>
                <a:lnTo>
                  <a:pt x="2906077" y="0"/>
                </a:lnTo>
                <a:lnTo>
                  <a:pt x="290607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CC0DF">
                <a:alpha val="100000"/>
              </a:srgbClr>
            </a:gs>
            <a:gs pos="100000">
              <a:srgbClr val="FFDE59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7235685" cy="6114154"/>
          </a:xfrm>
          <a:custGeom>
            <a:avLst/>
            <a:gdLst/>
            <a:ahLst/>
            <a:cxnLst/>
            <a:rect l="l" t="t" r="r" b="b"/>
            <a:pathLst>
              <a:path w="7235685" h="6114154">
                <a:moveTo>
                  <a:pt x="0" y="0"/>
                </a:moveTo>
                <a:lnTo>
                  <a:pt x="7235685" y="0"/>
                </a:lnTo>
                <a:lnTo>
                  <a:pt x="7235685" y="6114154"/>
                </a:lnTo>
                <a:lnTo>
                  <a:pt x="0" y="611415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555439">
            <a:off x="620274" y="567632"/>
            <a:ext cx="6398514" cy="8229600"/>
          </a:xfrm>
          <a:custGeom>
            <a:avLst/>
            <a:gdLst/>
            <a:ahLst/>
            <a:cxnLst/>
            <a:rect l="l" t="t" r="r" b="b"/>
            <a:pathLst>
              <a:path w="6398514" h="8229600">
                <a:moveTo>
                  <a:pt x="0" y="0"/>
                </a:moveTo>
                <a:lnTo>
                  <a:pt x="6398514" y="0"/>
                </a:lnTo>
                <a:lnTo>
                  <a:pt x="639851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 rot="-591499">
            <a:off x="1480253" y="1719264"/>
            <a:ext cx="4665512" cy="55296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47"/>
              </a:lnSpc>
              <a:spcBef>
                <a:spcPct val="0"/>
              </a:spcBef>
            </a:pPr>
            <a:r>
              <a:rPr lang="en-US" sz="3962" b="1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Молодий чоловік отримав пропозицію роботи від знайомого родичів, із чітким договором і умовами</a:t>
            </a:r>
          </a:p>
        </p:txBody>
      </p:sp>
      <p:sp>
        <p:nvSpPr>
          <p:cNvPr id="5" name="Freeform 5"/>
          <p:cNvSpPr/>
          <p:nvPr/>
        </p:nvSpPr>
        <p:spPr>
          <a:xfrm rot="-5721910">
            <a:off x="14347050" y="-843695"/>
            <a:ext cx="6122537" cy="5575382"/>
          </a:xfrm>
          <a:custGeom>
            <a:avLst/>
            <a:gdLst/>
            <a:ahLst/>
            <a:cxnLst/>
            <a:rect l="l" t="t" r="r" b="b"/>
            <a:pathLst>
              <a:path w="6122537" h="5575382">
                <a:moveTo>
                  <a:pt x="0" y="0"/>
                </a:moveTo>
                <a:lnTo>
                  <a:pt x="6122537" y="0"/>
                </a:lnTo>
                <a:lnTo>
                  <a:pt x="6122537" y="5575382"/>
                </a:lnTo>
                <a:lnTo>
                  <a:pt x="0" y="557538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6958548" y="4013842"/>
            <a:ext cx="6273158" cy="6273158"/>
          </a:xfrm>
          <a:custGeom>
            <a:avLst/>
            <a:gdLst/>
            <a:ahLst/>
            <a:cxnLst/>
            <a:rect l="l" t="t" r="r" b="b"/>
            <a:pathLst>
              <a:path w="6273158" h="6273158">
                <a:moveTo>
                  <a:pt x="0" y="0"/>
                </a:moveTo>
                <a:lnTo>
                  <a:pt x="6273158" y="0"/>
                </a:lnTo>
                <a:lnTo>
                  <a:pt x="6273158" y="6273158"/>
                </a:lnTo>
                <a:lnTo>
                  <a:pt x="0" y="627315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257204" y="1435767"/>
            <a:ext cx="8030796" cy="8851233"/>
          </a:xfrm>
          <a:custGeom>
            <a:avLst/>
            <a:gdLst/>
            <a:ahLst/>
            <a:cxnLst/>
            <a:rect l="l" t="t" r="r" b="b"/>
            <a:pathLst>
              <a:path w="8030796" h="8851233">
                <a:moveTo>
                  <a:pt x="0" y="0"/>
                </a:moveTo>
                <a:lnTo>
                  <a:pt x="8030796" y="0"/>
                </a:lnTo>
                <a:lnTo>
                  <a:pt x="8030796" y="8851233"/>
                </a:lnTo>
                <a:lnTo>
                  <a:pt x="0" y="885123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r="-10216"/>
            </a:stretch>
          </a:blipFill>
        </p:spPr>
      </p:sp>
      <p:sp>
        <p:nvSpPr>
          <p:cNvPr id="8" name="Freeform 8"/>
          <p:cNvSpPr/>
          <p:nvPr/>
        </p:nvSpPr>
        <p:spPr>
          <a:xfrm rot="-863475" flipH="1">
            <a:off x="7436922" y="341846"/>
            <a:ext cx="6250801" cy="4638615"/>
          </a:xfrm>
          <a:custGeom>
            <a:avLst/>
            <a:gdLst/>
            <a:ahLst/>
            <a:cxnLst/>
            <a:rect l="l" t="t" r="r" b="b"/>
            <a:pathLst>
              <a:path w="6250801" h="4638615">
                <a:moveTo>
                  <a:pt x="6250801" y="0"/>
                </a:moveTo>
                <a:lnTo>
                  <a:pt x="0" y="0"/>
                </a:lnTo>
                <a:lnTo>
                  <a:pt x="0" y="4638615"/>
                </a:lnTo>
                <a:lnTo>
                  <a:pt x="6250801" y="4638615"/>
                </a:lnTo>
                <a:lnTo>
                  <a:pt x="6250801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 rot="-943622">
            <a:off x="7963317" y="1482781"/>
            <a:ext cx="5210919" cy="1745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82"/>
              </a:lnSpc>
            </a:pPr>
            <a:r>
              <a:rPr lang="en-US" sz="4204" b="1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Довіра + офіційні документи, ризик мінімальний</a:t>
            </a:r>
          </a:p>
        </p:txBody>
      </p:sp>
      <p:sp>
        <p:nvSpPr>
          <p:cNvPr id="10" name="Freeform 10"/>
          <p:cNvSpPr/>
          <p:nvPr/>
        </p:nvSpPr>
        <p:spPr>
          <a:xfrm>
            <a:off x="925495" y="7475988"/>
            <a:ext cx="5113448" cy="2696182"/>
          </a:xfrm>
          <a:custGeom>
            <a:avLst/>
            <a:gdLst/>
            <a:ahLst/>
            <a:cxnLst/>
            <a:rect l="l" t="t" r="r" b="b"/>
            <a:pathLst>
              <a:path w="5113448" h="2696182">
                <a:moveTo>
                  <a:pt x="0" y="0"/>
                </a:moveTo>
                <a:lnTo>
                  <a:pt x="5113448" y="0"/>
                </a:lnTo>
                <a:lnTo>
                  <a:pt x="5113448" y="2696181"/>
                </a:lnTo>
                <a:lnTo>
                  <a:pt x="0" y="269618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2"/>
          <p:cNvSpPr/>
          <p:nvPr/>
        </p:nvSpPr>
        <p:spPr>
          <a:xfrm>
            <a:off x="2366493" y="2290782"/>
            <a:ext cx="2906078" cy="4114800"/>
          </a:xfrm>
          <a:custGeom>
            <a:avLst/>
            <a:gdLst/>
            <a:ahLst/>
            <a:cxnLst/>
            <a:rect l="l" t="t" r="r" b="b"/>
            <a:pathLst>
              <a:path w="2906078" h="4114800">
                <a:moveTo>
                  <a:pt x="0" y="0"/>
                </a:moveTo>
                <a:lnTo>
                  <a:pt x="2906077" y="0"/>
                </a:lnTo>
                <a:lnTo>
                  <a:pt x="290607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CC0DF">
                <a:alpha val="100000"/>
              </a:srgbClr>
            </a:gs>
            <a:gs pos="100000">
              <a:srgbClr val="FFDE59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7235685" cy="6114154"/>
          </a:xfrm>
          <a:custGeom>
            <a:avLst/>
            <a:gdLst/>
            <a:ahLst/>
            <a:cxnLst/>
            <a:rect l="l" t="t" r="r" b="b"/>
            <a:pathLst>
              <a:path w="7235685" h="6114154">
                <a:moveTo>
                  <a:pt x="0" y="0"/>
                </a:moveTo>
                <a:lnTo>
                  <a:pt x="7235685" y="0"/>
                </a:lnTo>
                <a:lnTo>
                  <a:pt x="7235685" y="6114154"/>
                </a:lnTo>
                <a:lnTo>
                  <a:pt x="0" y="611415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555439">
            <a:off x="620274" y="567632"/>
            <a:ext cx="6398514" cy="8229600"/>
          </a:xfrm>
          <a:custGeom>
            <a:avLst/>
            <a:gdLst/>
            <a:ahLst/>
            <a:cxnLst/>
            <a:rect l="l" t="t" r="r" b="b"/>
            <a:pathLst>
              <a:path w="6398514" h="8229600">
                <a:moveTo>
                  <a:pt x="0" y="0"/>
                </a:moveTo>
                <a:lnTo>
                  <a:pt x="6398514" y="0"/>
                </a:lnTo>
                <a:lnTo>
                  <a:pt x="639851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 rot="-591499">
            <a:off x="1472940" y="1392022"/>
            <a:ext cx="4566776" cy="56695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09"/>
              </a:lnSpc>
              <a:spcBef>
                <a:spcPct val="0"/>
              </a:spcBef>
            </a:pPr>
            <a:r>
              <a:rPr lang="en-US" sz="4649" b="1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Дівчина погодилася працювати на літньому таборі через шкільну програму обміну</a:t>
            </a:r>
          </a:p>
        </p:txBody>
      </p:sp>
      <p:sp>
        <p:nvSpPr>
          <p:cNvPr id="5" name="Freeform 5"/>
          <p:cNvSpPr/>
          <p:nvPr/>
        </p:nvSpPr>
        <p:spPr>
          <a:xfrm rot="-5721910">
            <a:off x="14347050" y="-843695"/>
            <a:ext cx="6122537" cy="5575382"/>
          </a:xfrm>
          <a:custGeom>
            <a:avLst/>
            <a:gdLst/>
            <a:ahLst/>
            <a:cxnLst/>
            <a:rect l="l" t="t" r="r" b="b"/>
            <a:pathLst>
              <a:path w="6122537" h="5575382">
                <a:moveTo>
                  <a:pt x="0" y="0"/>
                </a:moveTo>
                <a:lnTo>
                  <a:pt x="6122537" y="0"/>
                </a:lnTo>
                <a:lnTo>
                  <a:pt x="6122537" y="5575382"/>
                </a:lnTo>
                <a:lnTo>
                  <a:pt x="0" y="557538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717253" y="780678"/>
            <a:ext cx="8129472" cy="9506322"/>
          </a:xfrm>
          <a:custGeom>
            <a:avLst/>
            <a:gdLst/>
            <a:ahLst/>
            <a:cxnLst/>
            <a:rect l="l" t="t" r="r" b="b"/>
            <a:pathLst>
              <a:path w="8129472" h="9506322">
                <a:moveTo>
                  <a:pt x="0" y="0"/>
                </a:moveTo>
                <a:lnTo>
                  <a:pt x="8129472" y="0"/>
                </a:lnTo>
                <a:lnTo>
                  <a:pt x="8129472" y="9506322"/>
                </a:lnTo>
                <a:lnTo>
                  <a:pt x="0" y="950632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r="-16936"/>
            </a:stretch>
          </a:blipFill>
        </p:spPr>
      </p:sp>
      <p:sp>
        <p:nvSpPr>
          <p:cNvPr id="7" name="Freeform 7"/>
          <p:cNvSpPr/>
          <p:nvPr/>
        </p:nvSpPr>
        <p:spPr>
          <a:xfrm rot="-863475" flipH="1">
            <a:off x="6969727" y="358077"/>
            <a:ext cx="6250801" cy="4638615"/>
          </a:xfrm>
          <a:custGeom>
            <a:avLst/>
            <a:gdLst/>
            <a:ahLst/>
            <a:cxnLst/>
            <a:rect l="l" t="t" r="r" b="b"/>
            <a:pathLst>
              <a:path w="6250801" h="4638615">
                <a:moveTo>
                  <a:pt x="6250801" y="0"/>
                </a:moveTo>
                <a:lnTo>
                  <a:pt x="0" y="0"/>
                </a:lnTo>
                <a:lnTo>
                  <a:pt x="0" y="4638615"/>
                </a:lnTo>
                <a:lnTo>
                  <a:pt x="6250801" y="4638615"/>
                </a:lnTo>
                <a:lnTo>
                  <a:pt x="6250801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 rot="-943622">
            <a:off x="7613509" y="1222116"/>
            <a:ext cx="4973564" cy="21580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44"/>
              </a:lnSpc>
            </a:pPr>
            <a:r>
              <a:rPr lang="en-US" sz="3894" b="1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Перевірена програма, батьки знають, безпечні умови</a:t>
            </a:r>
          </a:p>
        </p:txBody>
      </p:sp>
      <p:sp>
        <p:nvSpPr>
          <p:cNvPr id="9" name="Freeform 9"/>
          <p:cNvSpPr/>
          <p:nvPr/>
        </p:nvSpPr>
        <p:spPr>
          <a:xfrm>
            <a:off x="7135474" y="4013842"/>
            <a:ext cx="6273158" cy="6273158"/>
          </a:xfrm>
          <a:custGeom>
            <a:avLst/>
            <a:gdLst/>
            <a:ahLst/>
            <a:cxnLst/>
            <a:rect l="l" t="t" r="r" b="b"/>
            <a:pathLst>
              <a:path w="6273158" h="6273158">
                <a:moveTo>
                  <a:pt x="0" y="0"/>
                </a:moveTo>
                <a:lnTo>
                  <a:pt x="6273158" y="0"/>
                </a:lnTo>
                <a:lnTo>
                  <a:pt x="6273158" y="6273158"/>
                </a:lnTo>
                <a:lnTo>
                  <a:pt x="0" y="627315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925495" y="7475988"/>
            <a:ext cx="5113448" cy="2696182"/>
          </a:xfrm>
          <a:custGeom>
            <a:avLst/>
            <a:gdLst/>
            <a:ahLst/>
            <a:cxnLst/>
            <a:rect l="l" t="t" r="r" b="b"/>
            <a:pathLst>
              <a:path w="5113448" h="2696182">
                <a:moveTo>
                  <a:pt x="0" y="0"/>
                </a:moveTo>
                <a:lnTo>
                  <a:pt x="5113448" y="0"/>
                </a:lnTo>
                <a:lnTo>
                  <a:pt x="5113448" y="2696181"/>
                </a:lnTo>
                <a:lnTo>
                  <a:pt x="0" y="269618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2"/>
          <p:cNvSpPr/>
          <p:nvPr/>
        </p:nvSpPr>
        <p:spPr>
          <a:xfrm>
            <a:off x="2366493" y="2290782"/>
            <a:ext cx="2906078" cy="4114800"/>
          </a:xfrm>
          <a:custGeom>
            <a:avLst/>
            <a:gdLst/>
            <a:ahLst/>
            <a:cxnLst/>
            <a:rect l="l" t="t" r="r" b="b"/>
            <a:pathLst>
              <a:path w="2906078" h="4114800">
                <a:moveTo>
                  <a:pt x="0" y="0"/>
                </a:moveTo>
                <a:lnTo>
                  <a:pt x="2906077" y="0"/>
                </a:lnTo>
                <a:lnTo>
                  <a:pt x="290607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CC0DF">
                <a:alpha val="100000"/>
              </a:srgbClr>
            </a:gs>
            <a:gs pos="100000">
              <a:srgbClr val="FFDE59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3008"/>
            <a:ext cx="18288000" cy="7406640"/>
          </a:xfrm>
          <a:custGeom>
            <a:avLst/>
            <a:gdLst/>
            <a:ahLst/>
            <a:cxnLst/>
            <a:rect l="l" t="t" r="r" b="b"/>
            <a:pathLst>
              <a:path w="18288000" h="7406640">
                <a:moveTo>
                  <a:pt x="0" y="0"/>
                </a:moveTo>
                <a:lnTo>
                  <a:pt x="18288000" y="0"/>
                </a:lnTo>
                <a:lnTo>
                  <a:pt x="18288000" y="7406640"/>
                </a:lnTo>
                <a:lnTo>
                  <a:pt x="0" y="74066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769797" y="648954"/>
            <a:ext cx="5371951" cy="1762383"/>
            <a:chOff x="0" y="0"/>
            <a:chExt cx="7162601" cy="2349844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7162601" cy="2349844"/>
              <a:chOff x="0" y="0"/>
              <a:chExt cx="1414835" cy="464167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1414835" cy="464167"/>
              </a:xfrm>
              <a:custGeom>
                <a:avLst/>
                <a:gdLst/>
                <a:ahLst/>
                <a:cxnLst/>
                <a:rect l="l" t="t" r="r" b="b"/>
                <a:pathLst>
                  <a:path w="1414835" h="464167">
                    <a:moveTo>
                      <a:pt x="61971" y="0"/>
                    </a:moveTo>
                    <a:lnTo>
                      <a:pt x="1352864" y="0"/>
                    </a:lnTo>
                    <a:cubicBezTo>
                      <a:pt x="1387090" y="0"/>
                      <a:pt x="1414835" y="27745"/>
                      <a:pt x="1414835" y="61971"/>
                    </a:cubicBezTo>
                    <a:lnTo>
                      <a:pt x="1414835" y="402196"/>
                    </a:lnTo>
                    <a:cubicBezTo>
                      <a:pt x="1414835" y="436422"/>
                      <a:pt x="1387090" y="464167"/>
                      <a:pt x="1352864" y="464167"/>
                    </a:cubicBezTo>
                    <a:lnTo>
                      <a:pt x="61971" y="464167"/>
                    </a:lnTo>
                    <a:cubicBezTo>
                      <a:pt x="27745" y="464167"/>
                      <a:pt x="0" y="436422"/>
                      <a:pt x="0" y="402196"/>
                    </a:cubicBezTo>
                    <a:lnTo>
                      <a:pt x="0" y="61971"/>
                    </a:lnTo>
                    <a:cubicBezTo>
                      <a:pt x="0" y="27745"/>
                      <a:pt x="27745" y="0"/>
                      <a:pt x="61971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CC0DF">
                      <a:alpha val="100000"/>
                    </a:srgbClr>
                  </a:gs>
                  <a:gs pos="100000">
                    <a:srgbClr val="FFDE59">
                      <a:alpha val="100000"/>
                    </a:srgbClr>
                  </a:gs>
                </a:gsLst>
                <a:lin ang="0"/>
              </a:gradFill>
              <a:ln w="381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6" name="TextBox 6"/>
              <p:cNvSpPr txBox="1"/>
              <p:nvPr/>
            </p:nvSpPr>
            <p:spPr>
              <a:xfrm>
                <a:off x="0" y="-38100"/>
                <a:ext cx="1414835" cy="50226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7" name="TextBox 7"/>
            <p:cNvSpPr txBox="1"/>
            <p:nvPr/>
          </p:nvSpPr>
          <p:spPr>
            <a:xfrm>
              <a:off x="351180" y="275895"/>
              <a:ext cx="6460242" cy="17123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208"/>
                </a:lnSpc>
                <a:spcBef>
                  <a:spcPct val="0"/>
                </a:spcBef>
              </a:pPr>
              <a:r>
                <a:rPr lang="en-US" sz="3720" b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ФОРМИ ТОРГІВЛІ ЛЮДЬМИ</a:t>
              </a:r>
            </a:p>
          </p:txBody>
        </p:sp>
      </p:grpSp>
      <p:sp>
        <p:nvSpPr>
          <p:cNvPr id="8" name="Freeform 8"/>
          <p:cNvSpPr/>
          <p:nvPr/>
        </p:nvSpPr>
        <p:spPr>
          <a:xfrm>
            <a:off x="8667182" y="4975857"/>
            <a:ext cx="9115590" cy="5059152"/>
          </a:xfrm>
          <a:custGeom>
            <a:avLst/>
            <a:gdLst/>
            <a:ahLst/>
            <a:cxnLst/>
            <a:rect l="l" t="t" r="r" b="b"/>
            <a:pathLst>
              <a:path w="9115590" h="5059152">
                <a:moveTo>
                  <a:pt x="0" y="0"/>
                </a:moveTo>
                <a:lnTo>
                  <a:pt x="9115589" y="0"/>
                </a:lnTo>
                <a:lnTo>
                  <a:pt x="9115589" y="5059152"/>
                </a:lnTo>
                <a:lnTo>
                  <a:pt x="0" y="505915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11071199" y="2582054"/>
            <a:ext cx="6711572" cy="1991325"/>
            <a:chOff x="0" y="0"/>
            <a:chExt cx="8948763" cy="2655099"/>
          </a:xfrm>
        </p:grpSpPr>
        <p:grpSp>
          <p:nvGrpSpPr>
            <p:cNvPr id="10" name="Group 10"/>
            <p:cNvGrpSpPr/>
            <p:nvPr/>
          </p:nvGrpSpPr>
          <p:grpSpPr>
            <a:xfrm>
              <a:off x="0" y="0"/>
              <a:ext cx="8948763" cy="2655099"/>
              <a:chOff x="0" y="0"/>
              <a:chExt cx="2731240" cy="810359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2731240" cy="810359"/>
              </a:xfrm>
              <a:custGeom>
                <a:avLst/>
                <a:gdLst/>
                <a:ahLst/>
                <a:cxnLst/>
                <a:rect l="l" t="t" r="r" b="b"/>
                <a:pathLst>
                  <a:path w="2731240" h="810359">
                    <a:moveTo>
                      <a:pt x="32102" y="0"/>
                    </a:moveTo>
                    <a:lnTo>
                      <a:pt x="2699138" y="0"/>
                    </a:lnTo>
                    <a:cubicBezTo>
                      <a:pt x="2716867" y="0"/>
                      <a:pt x="2731240" y="14373"/>
                      <a:pt x="2731240" y="32102"/>
                    </a:cubicBezTo>
                    <a:lnTo>
                      <a:pt x="2731240" y="778257"/>
                    </a:lnTo>
                    <a:cubicBezTo>
                      <a:pt x="2731240" y="795987"/>
                      <a:pt x="2716867" y="810359"/>
                      <a:pt x="2699138" y="810359"/>
                    </a:cubicBezTo>
                    <a:lnTo>
                      <a:pt x="32102" y="810359"/>
                    </a:lnTo>
                    <a:cubicBezTo>
                      <a:pt x="14373" y="810359"/>
                      <a:pt x="0" y="795987"/>
                      <a:pt x="0" y="778257"/>
                    </a:cubicBezTo>
                    <a:lnTo>
                      <a:pt x="0" y="32102"/>
                    </a:lnTo>
                    <a:cubicBezTo>
                      <a:pt x="0" y="14373"/>
                      <a:pt x="14373" y="0"/>
                      <a:pt x="32102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CC0DF">
                      <a:alpha val="100000"/>
                    </a:srgbClr>
                  </a:gs>
                  <a:gs pos="100000">
                    <a:srgbClr val="FFDE59">
                      <a:alpha val="100000"/>
                    </a:srgbClr>
                  </a:gs>
                </a:gsLst>
                <a:lin ang="0"/>
              </a:gradFill>
              <a:ln w="381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12" name="TextBox 12"/>
              <p:cNvSpPr txBox="1"/>
              <p:nvPr/>
            </p:nvSpPr>
            <p:spPr>
              <a:xfrm>
                <a:off x="0" y="-38100"/>
                <a:ext cx="2731240" cy="84845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3" name="TextBox 13"/>
            <p:cNvSpPr txBox="1"/>
            <p:nvPr/>
          </p:nvSpPr>
          <p:spPr>
            <a:xfrm>
              <a:off x="438754" y="195940"/>
              <a:ext cx="8071254" cy="222511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70"/>
                </a:lnSpc>
                <a:spcBef>
                  <a:spcPct val="0"/>
                </a:spcBef>
              </a:pPr>
              <a:r>
                <a:rPr lang="en-US" sz="2407" b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ЛЮДИНУ ЗМУШУЮТЬ ПРАЦЮВАТИ БЕЗ ОПЛАТИ АБО ЗА МІНІМАЛЬНУ ПЛАТНЮ, ЧАСТО БЕЗ ДОГОВОРУ, ДОКУМЕНТІВ ТА НАЛЕЖНИХ УМОВ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769797" y="3030329"/>
            <a:ext cx="9593199" cy="1543050"/>
            <a:chOff x="0" y="0"/>
            <a:chExt cx="12790931" cy="2057400"/>
          </a:xfrm>
        </p:grpSpPr>
        <p:grpSp>
          <p:nvGrpSpPr>
            <p:cNvPr id="15" name="Group 15"/>
            <p:cNvGrpSpPr/>
            <p:nvPr/>
          </p:nvGrpSpPr>
          <p:grpSpPr>
            <a:xfrm>
              <a:off x="0" y="0"/>
              <a:ext cx="12790931" cy="2057400"/>
              <a:chOff x="0" y="0"/>
              <a:chExt cx="2526604" cy="4064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2526604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2526604" h="406400">
                    <a:moveTo>
                      <a:pt x="2323404" y="0"/>
                    </a:moveTo>
                    <a:lnTo>
                      <a:pt x="0" y="0"/>
                    </a:lnTo>
                    <a:lnTo>
                      <a:pt x="0" y="406400"/>
                    </a:lnTo>
                    <a:lnTo>
                      <a:pt x="2323404" y="406400"/>
                    </a:lnTo>
                    <a:lnTo>
                      <a:pt x="2526604" y="203200"/>
                    </a:lnTo>
                    <a:lnTo>
                      <a:pt x="2323404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CC0DF">
                      <a:alpha val="100000"/>
                    </a:srgbClr>
                  </a:gs>
                  <a:gs pos="100000">
                    <a:srgbClr val="FFDE59">
                      <a:alpha val="100000"/>
                    </a:srgbClr>
                  </a:gs>
                </a:gsLst>
                <a:lin ang="0"/>
              </a:gradFill>
              <a:ln w="57150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0" y="-38100"/>
                <a:ext cx="2412304" cy="444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8" name="TextBox 18"/>
            <p:cNvSpPr txBox="1"/>
            <p:nvPr/>
          </p:nvSpPr>
          <p:spPr>
            <a:xfrm>
              <a:off x="1031976" y="36635"/>
              <a:ext cx="9739897" cy="19079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872"/>
                </a:lnSpc>
                <a:spcBef>
                  <a:spcPct val="0"/>
                </a:spcBef>
              </a:pPr>
              <a:r>
                <a:rPr lang="en-US" sz="4194" b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Будівництво без офіційного оформлення</a:t>
              </a: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769797" y="5421906"/>
            <a:ext cx="9593199" cy="1543050"/>
            <a:chOff x="0" y="0"/>
            <a:chExt cx="12790931" cy="2057400"/>
          </a:xfrm>
        </p:grpSpPr>
        <p:grpSp>
          <p:nvGrpSpPr>
            <p:cNvPr id="20" name="Group 20"/>
            <p:cNvGrpSpPr/>
            <p:nvPr/>
          </p:nvGrpSpPr>
          <p:grpSpPr>
            <a:xfrm>
              <a:off x="0" y="0"/>
              <a:ext cx="12790931" cy="2057400"/>
              <a:chOff x="0" y="0"/>
              <a:chExt cx="2526604" cy="40640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2526604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2526604" h="406400">
                    <a:moveTo>
                      <a:pt x="2323404" y="0"/>
                    </a:moveTo>
                    <a:lnTo>
                      <a:pt x="0" y="0"/>
                    </a:lnTo>
                    <a:lnTo>
                      <a:pt x="0" y="406400"/>
                    </a:lnTo>
                    <a:lnTo>
                      <a:pt x="2323404" y="406400"/>
                    </a:lnTo>
                    <a:lnTo>
                      <a:pt x="2526604" y="203200"/>
                    </a:lnTo>
                    <a:lnTo>
                      <a:pt x="2323404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CC0DF">
                      <a:alpha val="100000"/>
                    </a:srgbClr>
                  </a:gs>
                  <a:gs pos="100000">
                    <a:srgbClr val="FFDE59">
                      <a:alpha val="100000"/>
                    </a:srgbClr>
                  </a:gs>
                </a:gsLst>
                <a:lin ang="0"/>
              </a:gradFill>
              <a:ln w="57150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22" name="TextBox 22"/>
              <p:cNvSpPr txBox="1"/>
              <p:nvPr/>
            </p:nvSpPr>
            <p:spPr>
              <a:xfrm>
                <a:off x="0" y="-38100"/>
                <a:ext cx="2412304" cy="444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3" name="TextBox 23"/>
            <p:cNvSpPr txBox="1"/>
            <p:nvPr/>
          </p:nvSpPr>
          <p:spPr>
            <a:xfrm>
              <a:off x="1031976" y="36635"/>
              <a:ext cx="9739897" cy="19079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872"/>
                </a:lnSpc>
                <a:spcBef>
                  <a:spcPct val="0"/>
                </a:spcBef>
              </a:pPr>
              <a:r>
                <a:rPr lang="en-US" sz="4194" b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Робота на фермах або в домашньому господарстві</a:t>
              </a: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769797" y="7822206"/>
            <a:ext cx="9593199" cy="1543050"/>
            <a:chOff x="0" y="0"/>
            <a:chExt cx="12790931" cy="2057400"/>
          </a:xfrm>
        </p:grpSpPr>
        <p:grpSp>
          <p:nvGrpSpPr>
            <p:cNvPr id="25" name="Group 25"/>
            <p:cNvGrpSpPr/>
            <p:nvPr/>
          </p:nvGrpSpPr>
          <p:grpSpPr>
            <a:xfrm>
              <a:off x="0" y="0"/>
              <a:ext cx="12790931" cy="2057400"/>
              <a:chOff x="0" y="0"/>
              <a:chExt cx="2526604" cy="406400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2526604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2526604" h="406400">
                    <a:moveTo>
                      <a:pt x="2323404" y="0"/>
                    </a:moveTo>
                    <a:lnTo>
                      <a:pt x="0" y="0"/>
                    </a:lnTo>
                    <a:lnTo>
                      <a:pt x="0" y="406400"/>
                    </a:lnTo>
                    <a:lnTo>
                      <a:pt x="2323404" y="406400"/>
                    </a:lnTo>
                    <a:lnTo>
                      <a:pt x="2526604" y="203200"/>
                    </a:lnTo>
                    <a:lnTo>
                      <a:pt x="2323404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CC0DF">
                      <a:alpha val="100000"/>
                    </a:srgbClr>
                  </a:gs>
                  <a:gs pos="100000">
                    <a:srgbClr val="FFDE59">
                      <a:alpha val="100000"/>
                    </a:srgbClr>
                  </a:gs>
                </a:gsLst>
                <a:lin ang="0"/>
              </a:gradFill>
              <a:ln w="57150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27" name="TextBox 27"/>
              <p:cNvSpPr txBox="1"/>
              <p:nvPr/>
            </p:nvSpPr>
            <p:spPr>
              <a:xfrm>
                <a:off x="0" y="-38100"/>
                <a:ext cx="2412304" cy="444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8" name="TextBox 28"/>
            <p:cNvSpPr txBox="1"/>
            <p:nvPr/>
          </p:nvSpPr>
          <p:spPr>
            <a:xfrm>
              <a:off x="345204" y="36635"/>
              <a:ext cx="11048036" cy="19079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872"/>
                </a:lnSpc>
                <a:spcBef>
                  <a:spcPct val="0"/>
                </a:spcBef>
              </a:pPr>
              <a:r>
                <a:rPr lang="en-US" sz="4194" b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Примусова праця у фабриках або на виробництві</a:t>
              </a:r>
            </a:p>
          </p:txBody>
        </p:sp>
      </p:grpSp>
      <p:sp>
        <p:nvSpPr>
          <p:cNvPr id="29" name="TextBox 29"/>
          <p:cNvSpPr txBox="1"/>
          <p:nvPr/>
        </p:nvSpPr>
        <p:spPr>
          <a:xfrm>
            <a:off x="6804885" y="725139"/>
            <a:ext cx="10454415" cy="12254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34"/>
              </a:lnSpc>
              <a:spcBef>
                <a:spcPct val="0"/>
              </a:spcBef>
            </a:pPr>
            <a:r>
              <a:rPr lang="en-US" sz="7167" b="1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Трудова експлуатація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CC0DF">
                <a:alpha val="100000"/>
              </a:srgbClr>
            </a:gs>
            <a:gs pos="100000">
              <a:srgbClr val="FFDE59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8766650" cy="10287000"/>
          </a:xfrm>
          <a:custGeom>
            <a:avLst/>
            <a:gdLst/>
            <a:ahLst/>
            <a:cxnLst/>
            <a:rect l="l" t="t" r="r" b="b"/>
            <a:pathLst>
              <a:path w="8766650" h="10287000">
                <a:moveTo>
                  <a:pt x="0" y="0"/>
                </a:moveTo>
                <a:lnTo>
                  <a:pt x="8766650" y="0"/>
                </a:lnTo>
                <a:lnTo>
                  <a:pt x="876665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310" r="-1310"/>
            </a:stretch>
          </a:blipFill>
        </p:spPr>
      </p:sp>
      <p:sp>
        <p:nvSpPr>
          <p:cNvPr id="3" name="Freeform 3"/>
          <p:cNvSpPr/>
          <p:nvPr/>
        </p:nvSpPr>
        <p:spPr>
          <a:xfrm flipH="1" flipV="1">
            <a:off x="9521350" y="0"/>
            <a:ext cx="8766650" cy="10287000"/>
          </a:xfrm>
          <a:custGeom>
            <a:avLst/>
            <a:gdLst/>
            <a:ahLst/>
            <a:cxnLst/>
            <a:rect l="l" t="t" r="r" b="b"/>
            <a:pathLst>
              <a:path w="8766650" h="10287000">
                <a:moveTo>
                  <a:pt x="876665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8766650" y="0"/>
                </a:lnTo>
                <a:lnTo>
                  <a:pt x="8766650" y="10287000"/>
                </a:lnTo>
                <a:close/>
              </a:path>
            </a:pathLst>
          </a:custGeom>
          <a:blipFill>
            <a:blip r:embed="rId3"/>
            <a:stretch>
              <a:fillRect l="-1310" r="-1310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230474" y="1214648"/>
            <a:ext cx="9072352" cy="9072352"/>
          </a:xfrm>
          <a:custGeom>
            <a:avLst/>
            <a:gdLst/>
            <a:ahLst/>
            <a:cxnLst/>
            <a:rect l="l" t="t" r="r" b="b"/>
            <a:pathLst>
              <a:path w="9072352" h="9072352">
                <a:moveTo>
                  <a:pt x="0" y="0"/>
                </a:moveTo>
                <a:lnTo>
                  <a:pt x="9072352" y="0"/>
                </a:lnTo>
                <a:lnTo>
                  <a:pt x="9072352" y="9072352"/>
                </a:lnTo>
                <a:lnTo>
                  <a:pt x="0" y="907235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072976" y="1943491"/>
            <a:ext cx="5254010" cy="3412918"/>
            <a:chOff x="0" y="0"/>
            <a:chExt cx="7005347" cy="455055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7005347" cy="4550557"/>
            </a:xfrm>
            <a:custGeom>
              <a:avLst/>
              <a:gdLst/>
              <a:ahLst/>
              <a:cxnLst/>
              <a:rect l="l" t="t" r="r" b="b"/>
              <a:pathLst>
                <a:path w="7005347" h="4550557">
                  <a:moveTo>
                    <a:pt x="0" y="0"/>
                  </a:moveTo>
                  <a:lnTo>
                    <a:pt x="7005347" y="0"/>
                  </a:lnTo>
                  <a:lnTo>
                    <a:pt x="7005347" y="4550557"/>
                  </a:lnTo>
                  <a:lnTo>
                    <a:pt x="0" y="45505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TextBox 7"/>
            <p:cNvSpPr txBox="1"/>
            <p:nvPr/>
          </p:nvSpPr>
          <p:spPr>
            <a:xfrm>
              <a:off x="575340" y="675849"/>
              <a:ext cx="6144765" cy="32560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30"/>
                </a:lnSpc>
              </a:pPr>
              <a:r>
                <a:rPr lang="en-US" sz="2758" b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ЄВРОПЕЙСЬКИЙ ПАРЛАМЕНТ ПРОГОЛОСИВ 18 ЖОВТНЯ ЄВРОПЕЙСЬКИМ ДНЕМ БОРОТЬБИ З ТОРГІВЛЕЮ ЛЮДЬМИ У 2007 РОЦІ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28700" y="6089834"/>
            <a:ext cx="5254010" cy="3412918"/>
            <a:chOff x="0" y="0"/>
            <a:chExt cx="7005347" cy="455055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7005347" cy="4550557"/>
            </a:xfrm>
            <a:custGeom>
              <a:avLst/>
              <a:gdLst/>
              <a:ahLst/>
              <a:cxnLst/>
              <a:rect l="l" t="t" r="r" b="b"/>
              <a:pathLst>
                <a:path w="7005347" h="4550557">
                  <a:moveTo>
                    <a:pt x="0" y="0"/>
                  </a:moveTo>
                  <a:lnTo>
                    <a:pt x="7005347" y="0"/>
                  </a:lnTo>
                  <a:lnTo>
                    <a:pt x="7005347" y="4550557"/>
                  </a:lnTo>
                  <a:lnTo>
                    <a:pt x="0" y="45505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TextBox 10"/>
            <p:cNvSpPr txBox="1"/>
            <p:nvPr/>
          </p:nvSpPr>
          <p:spPr>
            <a:xfrm>
              <a:off x="489326" y="509316"/>
              <a:ext cx="6144765" cy="37153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30"/>
                </a:lnSpc>
              </a:pPr>
              <a:r>
                <a:rPr lang="en-US" sz="2758" b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ЦЯ ІНІЦІАТИВА СТАЛА ВІДПОВІДДЮ НА ЗРОСТАННЯ КІЛЬКОСТІ ВИПАДКІВ СУЧАСНОГО РАБСТВА, КОЛИ ЛЮДЕЙ КУПУЮТЬ, ПРОДАЮТЬ АБО ЕКСПЛУАТУЮТЬ ЗАДЛЯ ПРИБУТКУ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1399143" y="532508"/>
            <a:ext cx="5254010" cy="2035029"/>
            <a:chOff x="0" y="0"/>
            <a:chExt cx="7005347" cy="2713373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7005347" cy="2713373"/>
            </a:xfrm>
            <a:custGeom>
              <a:avLst/>
              <a:gdLst/>
              <a:ahLst/>
              <a:cxnLst/>
              <a:rect l="l" t="t" r="r" b="b"/>
              <a:pathLst>
                <a:path w="7005347" h="2713373">
                  <a:moveTo>
                    <a:pt x="0" y="0"/>
                  </a:moveTo>
                  <a:lnTo>
                    <a:pt x="7005347" y="0"/>
                  </a:lnTo>
                  <a:lnTo>
                    <a:pt x="7005347" y="2713373"/>
                  </a:lnTo>
                  <a:lnTo>
                    <a:pt x="0" y="27133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 t="-33854" b="-33854"/>
              </a:stretch>
            </a:blipFill>
          </p:spPr>
        </p:sp>
        <p:sp>
          <p:nvSpPr>
            <p:cNvPr id="13" name="TextBox 13"/>
            <p:cNvSpPr txBox="1"/>
            <p:nvPr/>
          </p:nvSpPr>
          <p:spPr>
            <a:xfrm>
              <a:off x="489326" y="509316"/>
              <a:ext cx="6144765" cy="187812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30"/>
                </a:lnSpc>
              </a:pPr>
              <a:r>
                <a:rPr lang="en-US" sz="2758" b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З ТОГО ЧАСУ У КРАЇНАХ ЄВРОПЕЙСЬКОГО СОЮЗУ ТА ЗА ЙОГО МЕЖАМИ ПРОВОДЯТЬСЯ: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7106603" y="1028700"/>
            <a:ext cx="3684046" cy="3684046"/>
            <a:chOff x="0" y="0"/>
            <a:chExt cx="4912061" cy="4912061"/>
          </a:xfrm>
        </p:grpSpPr>
        <p:grpSp>
          <p:nvGrpSpPr>
            <p:cNvPr id="15" name="Group 15"/>
            <p:cNvGrpSpPr/>
            <p:nvPr/>
          </p:nvGrpSpPr>
          <p:grpSpPr>
            <a:xfrm rot="-593912">
              <a:off x="333305" y="333305"/>
              <a:ext cx="4245450" cy="4245450"/>
              <a:chOff x="0" y="0"/>
              <a:chExt cx="812800" cy="8128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812800" y="126435"/>
                    </a:moveTo>
                    <a:lnTo>
                      <a:pt x="812800" y="686365"/>
                    </a:lnTo>
                    <a:cubicBezTo>
                      <a:pt x="812800" y="756193"/>
                      <a:pt x="756193" y="812800"/>
                      <a:pt x="686365" y="812800"/>
                    </a:cubicBezTo>
                    <a:lnTo>
                      <a:pt x="126435" y="812800"/>
                    </a:lnTo>
                    <a:cubicBezTo>
                      <a:pt x="56607" y="812800"/>
                      <a:pt x="0" y="756193"/>
                      <a:pt x="0" y="686365"/>
                    </a:cubicBezTo>
                    <a:lnTo>
                      <a:pt x="0" y="126435"/>
                    </a:lnTo>
                    <a:cubicBezTo>
                      <a:pt x="0" y="56607"/>
                      <a:pt x="56607" y="0"/>
                      <a:pt x="126435" y="0"/>
                    </a:cubicBezTo>
                    <a:lnTo>
                      <a:pt x="686365" y="0"/>
                    </a:lnTo>
                    <a:cubicBezTo>
                      <a:pt x="756193" y="0"/>
                      <a:pt x="812800" y="56607"/>
                      <a:pt x="812800" y="126435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CC0DF">
                      <a:alpha val="100000"/>
                    </a:srgbClr>
                  </a:gs>
                  <a:gs pos="100000">
                    <a:srgbClr val="FFDE59">
                      <a:alpha val="100000"/>
                    </a:srgbClr>
                  </a:gs>
                </a:gsLst>
                <a:lin ang="0"/>
              </a:gradFill>
              <a:ln w="381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76"/>
                  </a:lnSpc>
                </a:pPr>
                <a:endParaRPr/>
              </a:p>
            </p:txBody>
          </p:sp>
        </p:grpSp>
        <p:sp>
          <p:nvSpPr>
            <p:cNvPr id="18" name="Freeform 18"/>
            <p:cNvSpPr/>
            <p:nvPr/>
          </p:nvSpPr>
          <p:spPr>
            <a:xfrm>
              <a:off x="595161" y="1349675"/>
              <a:ext cx="3945710" cy="2959283"/>
            </a:xfrm>
            <a:custGeom>
              <a:avLst/>
              <a:gdLst/>
              <a:ahLst/>
              <a:cxnLst/>
              <a:rect l="l" t="t" r="r" b="b"/>
              <a:pathLst>
                <a:path w="3945710" h="2959283">
                  <a:moveTo>
                    <a:pt x="0" y="0"/>
                  </a:moveTo>
                  <a:lnTo>
                    <a:pt x="3945710" y="0"/>
                  </a:lnTo>
                  <a:lnTo>
                    <a:pt x="3945710" y="2959282"/>
                  </a:lnTo>
                  <a:lnTo>
                    <a:pt x="0" y="29592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  <p:sp>
          <p:nvSpPr>
            <p:cNvPr id="19" name="TextBox 19"/>
            <p:cNvSpPr txBox="1"/>
            <p:nvPr/>
          </p:nvSpPr>
          <p:spPr>
            <a:xfrm rot="-741878">
              <a:off x="511287" y="680740"/>
              <a:ext cx="3428692" cy="7029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845"/>
                </a:lnSpc>
              </a:pPr>
              <a:r>
                <a:rPr lang="en-US" sz="2494" b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ІНФОРМАЦІНА КАМПАНІЯ</a:t>
              </a: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0618059" y="2928890"/>
            <a:ext cx="3772006" cy="3772006"/>
            <a:chOff x="0" y="0"/>
            <a:chExt cx="5029341" cy="5029341"/>
          </a:xfrm>
        </p:grpSpPr>
        <p:grpSp>
          <p:nvGrpSpPr>
            <p:cNvPr id="21" name="Group 21"/>
            <p:cNvGrpSpPr/>
            <p:nvPr/>
          </p:nvGrpSpPr>
          <p:grpSpPr>
            <a:xfrm rot="713686">
              <a:off x="391946" y="391946"/>
              <a:ext cx="4245450" cy="4245450"/>
              <a:chOff x="0" y="0"/>
              <a:chExt cx="812800" cy="81280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812800" y="126435"/>
                    </a:moveTo>
                    <a:lnTo>
                      <a:pt x="812800" y="686365"/>
                    </a:lnTo>
                    <a:cubicBezTo>
                      <a:pt x="812800" y="756193"/>
                      <a:pt x="756193" y="812800"/>
                      <a:pt x="686365" y="812800"/>
                    </a:cubicBezTo>
                    <a:lnTo>
                      <a:pt x="126435" y="812800"/>
                    </a:lnTo>
                    <a:cubicBezTo>
                      <a:pt x="56607" y="812800"/>
                      <a:pt x="0" y="756193"/>
                      <a:pt x="0" y="686365"/>
                    </a:cubicBezTo>
                    <a:lnTo>
                      <a:pt x="0" y="126435"/>
                    </a:lnTo>
                    <a:cubicBezTo>
                      <a:pt x="0" y="56607"/>
                      <a:pt x="56607" y="0"/>
                      <a:pt x="126435" y="0"/>
                    </a:cubicBezTo>
                    <a:lnTo>
                      <a:pt x="686365" y="0"/>
                    </a:lnTo>
                    <a:cubicBezTo>
                      <a:pt x="756193" y="0"/>
                      <a:pt x="812800" y="56607"/>
                      <a:pt x="812800" y="126435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CC0DF">
                      <a:alpha val="100000"/>
                    </a:srgbClr>
                  </a:gs>
                  <a:gs pos="100000">
                    <a:srgbClr val="FFDE59">
                      <a:alpha val="100000"/>
                    </a:srgbClr>
                  </a:gs>
                </a:gsLst>
                <a:lin ang="0"/>
              </a:gradFill>
              <a:ln w="381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23" name="TextBox 23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76"/>
                  </a:lnSpc>
                </a:pPr>
                <a:endParaRPr/>
              </a:p>
            </p:txBody>
          </p:sp>
        </p:grpSp>
        <p:sp>
          <p:nvSpPr>
            <p:cNvPr id="24" name="Freeform 24"/>
            <p:cNvSpPr/>
            <p:nvPr/>
          </p:nvSpPr>
          <p:spPr>
            <a:xfrm>
              <a:off x="792464" y="1280216"/>
              <a:ext cx="2525621" cy="3345194"/>
            </a:xfrm>
            <a:custGeom>
              <a:avLst/>
              <a:gdLst/>
              <a:ahLst/>
              <a:cxnLst/>
              <a:rect l="l" t="t" r="r" b="b"/>
              <a:pathLst>
                <a:path w="2525621" h="3345194">
                  <a:moveTo>
                    <a:pt x="0" y="0"/>
                  </a:moveTo>
                  <a:lnTo>
                    <a:pt x="2525621" y="0"/>
                  </a:lnTo>
                  <a:lnTo>
                    <a:pt x="2525621" y="3345194"/>
                  </a:lnTo>
                  <a:lnTo>
                    <a:pt x="0" y="33451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  <p:sp>
          <p:nvSpPr>
            <p:cNvPr id="25" name="TextBox 25"/>
            <p:cNvSpPr txBox="1"/>
            <p:nvPr/>
          </p:nvSpPr>
          <p:spPr>
            <a:xfrm rot="701927">
              <a:off x="795750" y="875053"/>
              <a:ext cx="3949216" cy="4369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92"/>
                </a:lnSpc>
              </a:pPr>
              <a:r>
                <a:rPr lang="en-US" sz="2308" b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СОЦІАЛЬНІ АКЦІЇ</a:t>
              </a:r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4390065" y="3301477"/>
            <a:ext cx="3684046" cy="3684046"/>
            <a:chOff x="0" y="0"/>
            <a:chExt cx="4912061" cy="4912061"/>
          </a:xfrm>
        </p:grpSpPr>
        <p:grpSp>
          <p:nvGrpSpPr>
            <p:cNvPr id="27" name="Group 27"/>
            <p:cNvGrpSpPr/>
            <p:nvPr/>
          </p:nvGrpSpPr>
          <p:grpSpPr>
            <a:xfrm rot="-593912">
              <a:off x="333305" y="333305"/>
              <a:ext cx="4245450" cy="4245450"/>
              <a:chOff x="0" y="0"/>
              <a:chExt cx="812800" cy="812800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812800" y="126435"/>
                    </a:moveTo>
                    <a:lnTo>
                      <a:pt x="812800" y="686365"/>
                    </a:lnTo>
                    <a:cubicBezTo>
                      <a:pt x="812800" y="756193"/>
                      <a:pt x="756193" y="812800"/>
                      <a:pt x="686365" y="812800"/>
                    </a:cubicBezTo>
                    <a:lnTo>
                      <a:pt x="126435" y="812800"/>
                    </a:lnTo>
                    <a:cubicBezTo>
                      <a:pt x="56607" y="812800"/>
                      <a:pt x="0" y="756193"/>
                      <a:pt x="0" y="686365"/>
                    </a:cubicBezTo>
                    <a:lnTo>
                      <a:pt x="0" y="126435"/>
                    </a:lnTo>
                    <a:cubicBezTo>
                      <a:pt x="0" y="56607"/>
                      <a:pt x="56607" y="0"/>
                      <a:pt x="126435" y="0"/>
                    </a:cubicBezTo>
                    <a:lnTo>
                      <a:pt x="686365" y="0"/>
                    </a:lnTo>
                    <a:cubicBezTo>
                      <a:pt x="756193" y="0"/>
                      <a:pt x="812800" y="56607"/>
                      <a:pt x="812800" y="126435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CC0DF">
                      <a:alpha val="100000"/>
                    </a:srgbClr>
                  </a:gs>
                  <a:gs pos="100000">
                    <a:srgbClr val="FFDE59">
                      <a:alpha val="100000"/>
                    </a:srgbClr>
                  </a:gs>
                </a:gsLst>
                <a:lin ang="0"/>
              </a:gradFill>
              <a:ln w="381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29" name="TextBox 29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76"/>
                  </a:lnSpc>
                </a:pPr>
                <a:endParaRPr/>
              </a:p>
            </p:txBody>
          </p:sp>
        </p:grpSp>
        <p:sp>
          <p:nvSpPr>
            <p:cNvPr id="30" name="TextBox 30"/>
            <p:cNvSpPr txBox="1"/>
            <p:nvPr/>
          </p:nvSpPr>
          <p:spPr>
            <a:xfrm rot="-741878">
              <a:off x="368625" y="596265"/>
              <a:ext cx="3570272" cy="9137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755"/>
                </a:lnSpc>
              </a:pPr>
              <a:r>
                <a:rPr lang="en-US" sz="1887" b="1" dirty="0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ФЛЕШМОБИ, ВИСТАВКИ, ЛЕКЦІЇ, КІНОПОКАЗИ</a:t>
              </a:r>
            </a:p>
          </p:txBody>
        </p:sp>
        <p:sp>
          <p:nvSpPr>
            <p:cNvPr id="31" name="Freeform 31"/>
            <p:cNvSpPr/>
            <p:nvPr/>
          </p:nvSpPr>
          <p:spPr>
            <a:xfrm rot="-693497">
              <a:off x="1103907" y="1468934"/>
              <a:ext cx="3030370" cy="3030370"/>
            </a:xfrm>
            <a:custGeom>
              <a:avLst/>
              <a:gdLst/>
              <a:ahLst/>
              <a:cxnLst/>
              <a:rect l="l" t="t" r="r" b="b"/>
              <a:pathLst>
                <a:path w="3030370" h="3030370">
                  <a:moveTo>
                    <a:pt x="0" y="0"/>
                  </a:moveTo>
                  <a:lnTo>
                    <a:pt x="3030370" y="0"/>
                  </a:lnTo>
                  <a:lnTo>
                    <a:pt x="3030370" y="3030369"/>
                  </a:lnTo>
                  <a:lnTo>
                    <a:pt x="0" y="30303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32" name="Group 32"/>
          <p:cNvGrpSpPr/>
          <p:nvPr/>
        </p:nvGrpSpPr>
        <p:grpSpPr>
          <a:xfrm>
            <a:off x="6630500" y="5053587"/>
            <a:ext cx="3684046" cy="3684046"/>
            <a:chOff x="0" y="0"/>
            <a:chExt cx="4912061" cy="4912061"/>
          </a:xfrm>
        </p:grpSpPr>
        <p:grpSp>
          <p:nvGrpSpPr>
            <p:cNvPr id="33" name="Group 33"/>
            <p:cNvGrpSpPr/>
            <p:nvPr/>
          </p:nvGrpSpPr>
          <p:grpSpPr>
            <a:xfrm rot="-593912">
              <a:off x="333305" y="333305"/>
              <a:ext cx="4245450" cy="4245450"/>
              <a:chOff x="0" y="0"/>
              <a:chExt cx="812800" cy="812800"/>
            </a:xfrm>
          </p:grpSpPr>
          <p:sp>
            <p:nvSpPr>
              <p:cNvPr id="34" name="Freeform 3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812800" y="126435"/>
                    </a:moveTo>
                    <a:lnTo>
                      <a:pt x="812800" y="686365"/>
                    </a:lnTo>
                    <a:cubicBezTo>
                      <a:pt x="812800" y="756193"/>
                      <a:pt x="756193" y="812800"/>
                      <a:pt x="686365" y="812800"/>
                    </a:cubicBezTo>
                    <a:lnTo>
                      <a:pt x="126435" y="812800"/>
                    </a:lnTo>
                    <a:cubicBezTo>
                      <a:pt x="56607" y="812800"/>
                      <a:pt x="0" y="756193"/>
                      <a:pt x="0" y="686365"/>
                    </a:cubicBezTo>
                    <a:lnTo>
                      <a:pt x="0" y="126435"/>
                    </a:lnTo>
                    <a:cubicBezTo>
                      <a:pt x="0" y="56607"/>
                      <a:pt x="56607" y="0"/>
                      <a:pt x="126435" y="0"/>
                    </a:cubicBezTo>
                    <a:lnTo>
                      <a:pt x="686365" y="0"/>
                    </a:lnTo>
                    <a:cubicBezTo>
                      <a:pt x="756193" y="0"/>
                      <a:pt x="812800" y="56607"/>
                      <a:pt x="812800" y="126435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CC0DF">
                      <a:alpha val="100000"/>
                    </a:srgbClr>
                  </a:gs>
                  <a:gs pos="100000">
                    <a:srgbClr val="FFDE59">
                      <a:alpha val="100000"/>
                    </a:srgbClr>
                  </a:gs>
                </a:gsLst>
                <a:lin ang="0"/>
              </a:gradFill>
              <a:ln w="381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35" name="TextBox 35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76"/>
                  </a:lnSpc>
                </a:pPr>
                <a:endParaRPr/>
              </a:p>
            </p:txBody>
          </p:sp>
        </p:grpSp>
        <p:sp>
          <p:nvSpPr>
            <p:cNvPr id="36" name="TextBox 36"/>
            <p:cNvSpPr txBox="1"/>
            <p:nvPr/>
          </p:nvSpPr>
          <p:spPr>
            <a:xfrm rot="-655828">
              <a:off x="626699" y="560019"/>
              <a:ext cx="3201756" cy="8723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36"/>
                </a:lnSpc>
              </a:pPr>
              <a:r>
                <a:rPr lang="en-US" sz="2619" b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УРОКИ БЕЗПЕКИ </a:t>
              </a:r>
            </a:p>
          </p:txBody>
        </p:sp>
        <p:sp>
          <p:nvSpPr>
            <p:cNvPr id="37" name="Freeform 37"/>
            <p:cNvSpPr/>
            <p:nvPr/>
          </p:nvSpPr>
          <p:spPr>
            <a:xfrm rot="-752993">
              <a:off x="1378344" y="1391047"/>
              <a:ext cx="2640644" cy="2847055"/>
            </a:xfrm>
            <a:custGeom>
              <a:avLst/>
              <a:gdLst/>
              <a:ahLst/>
              <a:cxnLst/>
              <a:rect l="l" t="t" r="r" b="b"/>
              <a:pathLst>
                <a:path w="2640644" h="2847055">
                  <a:moveTo>
                    <a:pt x="0" y="0"/>
                  </a:moveTo>
                  <a:lnTo>
                    <a:pt x="2640644" y="0"/>
                  </a:lnTo>
                  <a:lnTo>
                    <a:pt x="2640644" y="2847055"/>
                  </a:lnTo>
                  <a:lnTo>
                    <a:pt x="0" y="28470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</p:sp>
      </p:grpSp>
      <p:grpSp>
        <p:nvGrpSpPr>
          <p:cNvPr id="38" name="Group 38"/>
          <p:cNvGrpSpPr/>
          <p:nvPr/>
        </p:nvGrpSpPr>
        <p:grpSpPr>
          <a:xfrm>
            <a:off x="10466303" y="6425082"/>
            <a:ext cx="3772006" cy="3772006"/>
            <a:chOff x="0" y="0"/>
            <a:chExt cx="5029341" cy="5029341"/>
          </a:xfrm>
        </p:grpSpPr>
        <p:grpSp>
          <p:nvGrpSpPr>
            <p:cNvPr id="39" name="Group 39"/>
            <p:cNvGrpSpPr/>
            <p:nvPr/>
          </p:nvGrpSpPr>
          <p:grpSpPr>
            <a:xfrm rot="713686">
              <a:off x="391946" y="391946"/>
              <a:ext cx="4245450" cy="4245450"/>
              <a:chOff x="0" y="0"/>
              <a:chExt cx="812800" cy="812800"/>
            </a:xfrm>
          </p:grpSpPr>
          <p:sp>
            <p:nvSpPr>
              <p:cNvPr id="40" name="Freeform 4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812800" y="126435"/>
                    </a:moveTo>
                    <a:lnTo>
                      <a:pt x="812800" y="686365"/>
                    </a:lnTo>
                    <a:cubicBezTo>
                      <a:pt x="812800" y="756193"/>
                      <a:pt x="756193" y="812800"/>
                      <a:pt x="686365" y="812800"/>
                    </a:cubicBezTo>
                    <a:lnTo>
                      <a:pt x="126435" y="812800"/>
                    </a:lnTo>
                    <a:cubicBezTo>
                      <a:pt x="56607" y="812800"/>
                      <a:pt x="0" y="756193"/>
                      <a:pt x="0" y="686365"/>
                    </a:cubicBezTo>
                    <a:lnTo>
                      <a:pt x="0" y="126435"/>
                    </a:lnTo>
                    <a:cubicBezTo>
                      <a:pt x="0" y="56607"/>
                      <a:pt x="56607" y="0"/>
                      <a:pt x="126435" y="0"/>
                    </a:cubicBezTo>
                    <a:lnTo>
                      <a:pt x="686365" y="0"/>
                    </a:lnTo>
                    <a:cubicBezTo>
                      <a:pt x="756193" y="0"/>
                      <a:pt x="812800" y="56607"/>
                      <a:pt x="812800" y="126435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CC0DF">
                      <a:alpha val="100000"/>
                    </a:srgbClr>
                  </a:gs>
                  <a:gs pos="100000">
                    <a:srgbClr val="FFDE59">
                      <a:alpha val="100000"/>
                    </a:srgbClr>
                  </a:gs>
                </a:gsLst>
                <a:lin ang="0"/>
              </a:gradFill>
              <a:ln w="381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41" name="TextBox 41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76"/>
                  </a:lnSpc>
                </a:pPr>
                <a:endParaRPr/>
              </a:p>
            </p:txBody>
          </p:sp>
        </p:grpSp>
        <p:sp>
          <p:nvSpPr>
            <p:cNvPr id="42" name="TextBox 42"/>
            <p:cNvSpPr txBox="1"/>
            <p:nvPr/>
          </p:nvSpPr>
          <p:spPr>
            <a:xfrm rot="701927">
              <a:off x="731361" y="652624"/>
              <a:ext cx="3941471" cy="10919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608"/>
                </a:lnSpc>
              </a:pPr>
              <a:r>
                <a:rPr lang="en-US" sz="1489" b="1" dirty="0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ЗУСТРІЧІ З ПРЕДСТАВНИКАМИ ПРАВОЗАХИСНИХ ОРГАНІЗАЦІЙ</a:t>
              </a:r>
            </a:p>
          </p:txBody>
        </p:sp>
        <p:sp>
          <p:nvSpPr>
            <p:cNvPr id="43" name="Freeform 43"/>
            <p:cNvSpPr/>
            <p:nvPr/>
          </p:nvSpPr>
          <p:spPr>
            <a:xfrm rot="797619">
              <a:off x="520763" y="1761357"/>
              <a:ext cx="3790809" cy="2644089"/>
            </a:xfrm>
            <a:custGeom>
              <a:avLst/>
              <a:gdLst/>
              <a:ahLst/>
              <a:cxnLst/>
              <a:rect l="l" t="t" r="r" b="b"/>
              <a:pathLst>
                <a:path w="3790809" h="2644089">
                  <a:moveTo>
                    <a:pt x="0" y="0"/>
                  </a:moveTo>
                  <a:lnTo>
                    <a:pt x="3790809" y="0"/>
                  </a:lnTo>
                  <a:lnTo>
                    <a:pt x="3790809" y="2644090"/>
                  </a:lnTo>
                  <a:lnTo>
                    <a:pt x="0" y="26440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</p:sp>
      </p:grpSp>
      <p:sp>
        <p:nvSpPr>
          <p:cNvPr id="44" name="Freeform 44"/>
          <p:cNvSpPr/>
          <p:nvPr/>
        </p:nvSpPr>
        <p:spPr>
          <a:xfrm>
            <a:off x="14501401" y="6985523"/>
            <a:ext cx="3057365" cy="3057365"/>
          </a:xfrm>
          <a:custGeom>
            <a:avLst/>
            <a:gdLst/>
            <a:ahLst/>
            <a:cxnLst/>
            <a:rect l="l" t="t" r="r" b="b"/>
            <a:pathLst>
              <a:path w="3057365" h="3057365">
                <a:moveTo>
                  <a:pt x="0" y="0"/>
                </a:moveTo>
                <a:lnTo>
                  <a:pt x="3057366" y="0"/>
                </a:lnTo>
                <a:lnTo>
                  <a:pt x="3057366" y="3057365"/>
                </a:lnTo>
                <a:lnTo>
                  <a:pt x="0" y="3057365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45" name="TextBox 45"/>
          <p:cNvSpPr txBox="1"/>
          <p:nvPr/>
        </p:nvSpPr>
        <p:spPr>
          <a:xfrm>
            <a:off x="907634" y="446783"/>
            <a:ext cx="6951381" cy="7825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06"/>
              </a:lnSpc>
              <a:spcBef>
                <a:spcPct val="0"/>
              </a:spcBef>
            </a:pPr>
            <a:r>
              <a:rPr lang="en-US" sz="4576" b="1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ІСТОРІЯ ВИНИКНЕННЯ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CC0DF">
                <a:alpha val="100000"/>
              </a:srgbClr>
            </a:gs>
            <a:gs pos="100000">
              <a:srgbClr val="FFDE59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3008"/>
            <a:ext cx="18288000" cy="7406640"/>
          </a:xfrm>
          <a:custGeom>
            <a:avLst/>
            <a:gdLst/>
            <a:ahLst/>
            <a:cxnLst/>
            <a:rect l="l" t="t" r="r" b="b"/>
            <a:pathLst>
              <a:path w="18288000" h="7406640">
                <a:moveTo>
                  <a:pt x="0" y="0"/>
                </a:moveTo>
                <a:lnTo>
                  <a:pt x="18288000" y="0"/>
                </a:lnTo>
                <a:lnTo>
                  <a:pt x="18288000" y="7406640"/>
                </a:lnTo>
                <a:lnTo>
                  <a:pt x="0" y="74066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769797" y="648954"/>
            <a:ext cx="5371951" cy="1762383"/>
            <a:chOff x="0" y="0"/>
            <a:chExt cx="7162601" cy="2349844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7162601" cy="2349844"/>
              <a:chOff x="0" y="0"/>
              <a:chExt cx="1414835" cy="464167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1414835" cy="464167"/>
              </a:xfrm>
              <a:custGeom>
                <a:avLst/>
                <a:gdLst/>
                <a:ahLst/>
                <a:cxnLst/>
                <a:rect l="l" t="t" r="r" b="b"/>
                <a:pathLst>
                  <a:path w="1414835" h="464167">
                    <a:moveTo>
                      <a:pt x="61971" y="0"/>
                    </a:moveTo>
                    <a:lnTo>
                      <a:pt x="1352864" y="0"/>
                    </a:lnTo>
                    <a:cubicBezTo>
                      <a:pt x="1387090" y="0"/>
                      <a:pt x="1414835" y="27745"/>
                      <a:pt x="1414835" y="61971"/>
                    </a:cubicBezTo>
                    <a:lnTo>
                      <a:pt x="1414835" y="402196"/>
                    </a:lnTo>
                    <a:cubicBezTo>
                      <a:pt x="1414835" y="436422"/>
                      <a:pt x="1387090" y="464167"/>
                      <a:pt x="1352864" y="464167"/>
                    </a:cubicBezTo>
                    <a:lnTo>
                      <a:pt x="61971" y="464167"/>
                    </a:lnTo>
                    <a:cubicBezTo>
                      <a:pt x="27745" y="464167"/>
                      <a:pt x="0" y="436422"/>
                      <a:pt x="0" y="402196"/>
                    </a:cubicBezTo>
                    <a:lnTo>
                      <a:pt x="0" y="61971"/>
                    </a:lnTo>
                    <a:cubicBezTo>
                      <a:pt x="0" y="27745"/>
                      <a:pt x="27745" y="0"/>
                      <a:pt x="61971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CC0DF">
                      <a:alpha val="100000"/>
                    </a:srgbClr>
                  </a:gs>
                  <a:gs pos="100000">
                    <a:srgbClr val="FFDE59">
                      <a:alpha val="100000"/>
                    </a:srgbClr>
                  </a:gs>
                </a:gsLst>
                <a:lin ang="0"/>
              </a:gradFill>
              <a:ln w="381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6" name="TextBox 6"/>
              <p:cNvSpPr txBox="1"/>
              <p:nvPr/>
            </p:nvSpPr>
            <p:spPr>
              <a:xfrm>
                <a:off x="0" y="-38100"/>
                <a:ext cx="1414835" cy="50226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7" name="TextBox 7"/>
            <p:cNvSpPr txBox="1"/>
            <p:nvPr/>
          </p:nvSpPr>
          <p:spPr>
            <a:xfrm>
              <a:off x="351180" y="275895"/>
              <a:ext cx="6460242" cy="17123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208"/>
                </a:lnSpc>
                <a:spcBef>
                  <a:spcPct val="0"/>
                </a:spcBef>
              </a:pPr>
              <a:r>
                <a:rPr lang="en-US" sz="3720" b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ФОРМИ ТОРГІВЛІ ЛЮДЬМИ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1071199" y="2582054"/>
            <a:ext cx="7009432" cy="1957680"/>
            <a:chOff x="0" y="0"/>
            <a:chExt cx="9345909" cy="2610240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9345909" cy="2610240"/>
              <a:chOff x="0" y="0"/>
              <a:chExt cx="2281707" cy="637263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2281707" cy="637263"/>
              </a:xfrm>
              <a:custGeom>
                <a:avLst/>
                <a:gdLst/>
                <a:ahLst/>
                <a:cxnLst/>
                <a:rect l="l" t="t" r="r" b="b"/>
                <a:pathLst>
                  <a:path w="2281707" h="637263">
                    <a:moveTo>
                      <a:pt x="38427" y="0"/>
                    </a:moveTo>
                    <a:lnTo>
                      <a:pt x="2243280" y="0"/>
                    </a:lnTo>
                    <a:cubicBezTo>
                      <a:pt x="2253472" y="0"/>
                      <a:pt x="2263246" y="4048"/>
                      <a:pt x="2270452" y="11255"/>
                    </a:cubicBezTo>
                    <a:cubicBezTo>
                      <a:pt x="2277658" y="18461"/>
                      <a:pt x="2281707" y="28235"/>
                      <a:pt x="2281707" y="38427"/>
                    </a:cubicBezTo>
                    <a:lnTo>
                      <a:pt x="2281707" y="598837"/>
                    </a:lnTo>
                    <a:cubicBezTo>
                      <a:pt x="2281707" y="609028"/>
                      <a:pt x="2277658" y="618802"/>
                      <a:pt x="2270452" y="626008"/>
                    </a:cubicBezTo>
                    <a:cubicBezTo>
                      <a:pt x="2263246" y="633215"/>
                      <a:pt x="2253472" y="637263"/>
                      <a:pt x="2243280" y="637263"/>
                    </a:cubicBezTo>
                    <a:lnTo>
                      <a:pt x="38427" y="637263"/>
                    </a:lnTo>
                    <a:cubicBezTo>
                      <a:pt x="28235" y="637263"/>
                      <a:pt x="18461" y="633215"/>
                      <a:pt x="11255" y="626008"/>
                    </a:cubicBezTo>
                    <a:cubicBezTo>
                      <a:pt x="4048" y="618802"/>
                      <a:pt x="0" y="609028"/>
                      <a:pt x="0" y="598837"/>
                    </a:cubicBezTo>
                    <a:lnTo>
                      <a:pt x="0" y="38427"/>
                    </a:lnTo>
                    <a:cubicBezTo>
                      <a:pt x="0" y="28235"/>
                      <a:pt x="4048" y="18461"/>
                      <a:pt x="11255" y="11255"/>
                    </a:cubicBezTo>
                    <a:cubicBezTo>
                      <a:pt x="18461" y="4048"/>
                      <a:pt x="28235" y="0"/>
                      <a:pt x="38427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CC0DF">
                      <a:alpha val="100000"/>
                    </a:srgbClr>
                  </a:gs>
                  <a:gs pos="100000">
                    <a:srgbClr val="FFDE59">
                      <a:alpha val="100000"/>
                    </a:srgbClr>
                  </a:gs>
                </a:gsLst>
                <a:lin ang="0"/>
              </a:gradFill>
              <a:ln w="381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0" y="-38100"/>
                <a:ext cx="2281707" cy="67536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2" name="TextBox 12"/>
            <p:cNvSpPr txBox="1"/>
            <p:nvPr/>
          </p:nvSpPr>
          <p:spPr>
            <a:xfrm>
              <a:off x="458226" y="235433"/>
              <a:ext cx="8429456" cy="20822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214"/>
                </a:lnSpc>
                <a:spcBef>
                  <a:spcPct val="0"/>
                </a:spcBef>
              </a:pPr>
              <a:r>
                <a:rPr lang="en-US" sz="3010" b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ЛЮДИНУ ЗМУШУЮТЬ ДО ПРОСТИТУЦІЇ АБО ЗНІМАННЯ В ПОРНОГРАФІЇ БЕЗ ЇЇ ЗГОДИ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769797" y="3030329"/>
            <a:ext cx="9593199" cy="1543050"/>
            <a:chOff x="0" y="0"/>
            <a:chExt cx="12790931" cy="2057400"/>
          </a:xfrm>
        </p:grpSpPr>
        <p:grpSp>
          <p:nvGrpSpPr>
            <p:cNvPr id="14" name="Group 14"/>
            <p:cNvGrpSpPr/>
            <p:nvPr/>
          </p:nvGrpSpPr>
          <p:grpSpPr>
            <a:xfrm>
              <a:off x="0" y="0"/>
              <a:ext cx="12790931" cy="2057400"/>
              <a:chOff x="0" y="0"/>
              <a:chExt cx="2526604" cy="40640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2526604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2526604" h="406400">
                    <a:moveTo>
                      <a:pt x="2323404" y="0"/>
                    </a:moveTo>
                    <a:lnTo>
                      <a:pt x="0" y="0"/>
                    </a:lnTo>
                    <a:lnTo>
                      <a:pt x="0" y="406400"/>
                    </a:lnTo>
                    <a:lnTo>
                      <a:pt x="2323404" y="406400"/>
                    </a:lnTo>
                    <a:lnTo>
                      <a:pt x="2526604" y="203200"/>
                    </a:lnTo>
                    <a:lnTo>
                      <a:pt x="2323404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CC0DF">
                      <a:alpha val="100000"/>
                    </a:srgbClr>
                  </a:gs>
                  <a:gs pos="100000">
                    <a:srgbClr val="FFDE59">
                      <a:alpha val="100000"/>
                    </a:srgbClr>
                  </a:gs>
                </a:gsLst>
                <a:lin ang="0"/>
              </a:gradFill>
              <a:ln w="57150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16" name="TextBox 16"/>
              <p:cNvSpPr txBox="1"/>
              <p:nvPr/>
            </p:nvSpPr>
            <p:spPr>
              <a:xfrm>
                <a:off x="0" y="-38100"/>
                <a:ext cx="2412304" cy="444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7" name="TextBox 17"/>
            <p:cNvSpPr txBox="1"/>
            <p:nvPr/>
          </p:nvSpPr>
          <p:spPr>
            <a:xfrm>
              <a:off x="1031976" y="36635"/>
              <a:ext cx="9739897" cy="19079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872"/>
                </a:lnSpc>
                <a:spcBef>
                  <a:spcPct val="0"/>
                </a:spcBef>
              </a:pPr>
              <a:r>
                <a:rPr lang="en-US" sz="4194" b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Підлітки та молодь під загрозою “роботи моделі”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769797" y="5421906"/>
            <a:ext cx="9593199" cy="1543050"/>
            <a:chOff x="0" y="0"/>
            <a:chExt cx="12790931" cy="2057400"/>
          </a:xfrm>
        </p:grpSpPr>
        <p:grpSp>
          <p:nvGrpSpPr>
            <p:cNvPr id="19" name="Group 19"/>
            <p:cNvGrpSpPr/>
            <p:nvPr/>
          </p:nvGrpSpPr>
          <p:grpSpPr>
            <a:xfrm>
              <a:off x="0" y="0"/>
              <a:ext cx="12790931" cy="2057400"/>
              <a:chOff x="0" y="0"/>
              <a:chExt cx="2526604" cy="406400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2526604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2526604" h="406400">
                    <a:moveTo>
                      <a:pt x="2323404" y="0"/>
                    </a:moveTo>
                    <a:lnTo>
                      <a:pt x="0" y="0"/>
                    </a:lnTo>
                    <a:lnTo>
                      <a:pt x="0" y="406400"/>
                    </a:lnTo>
                    <a:lnTo>
                      <a:pt x="2323404" y="406400"/>
                    </a:lnTo>
                    <a:lnTo>
                      <a:pt x="2526604" y="203200"/>
                    </a:lnTo>
                    <a:lnTo>
                      <a:pt x="2323404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CC0DF">
                      <a:alpha val="100000"/>
                    </a:srgbClr>
                  </a:gs>
                  <a:gs pos="100000">
                    <a:srgbClr val="FFDE59">
                      <a:alpha val="100000"/>
                    </a:srgbClr>
                  </a:gs>
                </a:gsLst>
                <a:lin ang="0"/>
              </a:gradFill>
              <a:ln w="57150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21" name="TextBox 21"/>
              <p:cNvSpPr txBox="1"/>
              <p:nvPr/>
            </p:nvSpPr>
            <p:spPr>
              <a:xfrm>
                <a:off x="0" y="-38100"/>
                <a:ext cx="2412304" cy="444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2" name="TextBox 22"/>
            <p:cNvSpPr txBox="1"/>
            <p:nvPr/>
          </p:nvSpPr>
          <p:spPr>
            <a:xfrm>
              <a:off x="1031976" y="36635"/>
              <a:ext cx="9739897" cy="19079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872"/>
                </a:lnSpc>
                <a:spcBef>
                  <a:spcPct val="0"/>
                </a:spcBef>
              </a:pPr>
              <a:r>
                <a:rPr lang="en-US" sz="4194" b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Онлайн-шахрайство та заманювання в мережі</a:t>
              </a: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769797" y="7822206"/>
            <a:ext cx="9593199" cy="1543050"/>
            <a:chOff x="0" y="0"/>
            <a:chExt cx="12790931" cy="2057400"/>
          </a:xfrm>
        </p:grpSpPr>
        <p:grpSp>
          <p:nvGrpSpPr>
            <p:cNvPr id="24" name="Group 24"/>
            <p:cNvGrpSpPr/>
            <p:nvPr/>
          </p:nvGrpSpPr>
          <p:grpSpPr>
            <a:xfrm>
              <a:off x="0" y="0"/>
              <a:ext cx="12790931" cy="2057400"/>
              <a:chOff x="0" y="0"/>
              <a:chExt cx="2526604" cy="406400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2526604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2526604" h="406400">
                    <a:moveTo>
                      <a:pt x="2323404" y="0"/>
                    </a:moveTo>
                    <a:lnTo>
                      <a:pt x="0" y="0"/>
                    </a:lnTo>
                    <a:lnTo>
                      <a:pt x="0" y="406400"/>
                    </a:lnTo>
                    <a:lnTo>
                      <a:pt x="2323404" y="406400"/>
                    </a:lnTo>
                    <a:lnTo>
                      <a:pt x="2526604" y="203200"/>
                    </a:lnTo>
                    <a:lnTo>
                      <a:pt x="2323404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CC0DF">
                      <a:alpha val="100000"/>
                    </a:srgbClr>
                  </a:gs>
                  <a:gs pos="100000">
                    <a:srgbClr val="FFDE59">
                      <a:alpha val="100000"/>
                    </a:srgbClr>
                  </a:gs>
                </a:gsLst>
                <a:lin ang="0"/>
              </a:gradFill>
              <a:ln w="57150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26" name="TextBox 26"/>
              <p:cNvSpPr txBox="1"/>
              <p:nvPr/>
            </p:nvSpPr>
            <p:spPr>
              <a:xfrm>
                <a:off x="0" y="-38100"/>
                <a:ext cx="2412304" cy="444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7" name="TextBox 27"/>
            <p:cNvSpPr txBox="1"/>
            <p:nvPr/>
          </p:nvSpPr>
          <p:spPr>
            <a:xfrm>
              <a:off x="345204" y="36635"/>
              <a:ext cx="11048036" cy="19079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872"/>
                </a:lnSpc>
                <a:spcBef>
                  <a:spcPct val="0"/>
                </a:spcBef>
              </a:pPr>
              <a:r>
                <a:rPr lang="en-US" sz="4194" b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Контроль і погрози з боку експлуататорів</a:t>
              </a:r>
            </a:p>
          </p:txBody>
        </p:sp>
      </p:grpSp>
      <p:sp>
        <p:nvSpPr>
          <p:cNvPr id="28" name="Freeform 28"/>
          <p:cNvSpPr/>
          <p:nvPr/>
        </p:nvSpPr>
        <p:spPr>
          <a:xfrm>
            <a:off x="11608775" y="4907556"/>
            <a:ext cx="5379444" cy="5379444"/>
          </a:xfrm>
          <a:custGeom>
            <a:avLst/>
            <a:gdLst/>
            <a:ahLst/>
            <a:cxnLst/>
            <a:rect l="l" t="t" r="r" b="b"/>
            <a:pathLst>
              <a:path w="5379444" h="5379444">
                <a:moveTo>
                  <a:pt x="0" y="0"/>
                </a:moveTo>
                <a:lnTo>
                  <a:pt x="5379444" y="0"/>
                </a:lnTo>
                <a:lnTo>
                  <a:pt x="5379444" y="5379444"/>
                </a:lnTo>
                <a:lnTo>
                  <a:pt x="0" y="53794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9" name="TextBox 29"/>
          <p:cNvSpPr txBox="1"/>
          <p:nvPr/>
        </p:nvSpPr>
        <p:spPr>
          <a:xfrm>
            <a:off x="6442420" y="725139"/>
            <a:ext cx="11507288" cy="12254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34"/>
              </a:lnSpc>
              <a:spcBef>
                <a:spcPct val="0"/>
              </a:spcBef>
            </a:pPr>
            <a:r>
              <a:rPr lang="en-US" sz="7167" b="1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Сексуальна експлуатація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CC0DF">
                <a:alpha val="100000"/>
              </a:srgbClr>
            </a:gs>
            <a:gs pos="100000">
              <a:srgbClr val="FFDE59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3008"/>
            <a:ext cx="18288000" cy="7406640"/>
          </a:xfrm>
          <a:custGeom>
            <a:avLst/>
            <a:gdLst/>
            <a:ahLst/>
            <a:cxnLst/>
            <a:rect l="l" t="t" r="r" b="b"/>
            <a:pathLst>
              <a:path w="18288000" h="7406640">
                <a:moveTo>
                  <a:pt x="0" y="0"/>
                </a:moveTo>
                <a:lnTo>
                  <a:pt x="18288000" y="0"/>
                </a:lnTo>
                <a:lnTo>
                  <a:pt x="18288000" y="7406640"/>
                </a:lnTo>
                <a:lnTo>
                  <a:pt x="0" y="74066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769797" y="648954"/>
            <a:ext cx="5371951" cy="1762383"/>
            <a:chOff x="0" y="0"/>
            <a:chExt cx="7162601" cy="2349844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7162601" cy="2349844"/>
              <a:chOff x="0" y="0"/>
              <a:chExt cx="1414835" cy="464167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1414835" cy="464167"/>
              </a:xfrm>
              <a:custGeom>
                <a:avLst/>
                <a:gdLst/>
                <a:ahLst/>
                <a:cxnLst/>
                <a:rect l="l" t="t" r="r" b="b"/>
                <a:pathLst>
                  <a:path w="1414835" h="464167">
                    <a:moveTo>
                      <a:pt x="61971" y="0"/>
                    </a:moveTo>
                    <a:lnTo>
                      <a:pt x="1352864" y="0"/>
                    </a:lnTo>
                    <a:cubicBezTo>
                      <a:pt x="1387090" y="0"/>
                      <a:pt x="1414835" y="27745"/>
                      <a:pt x="1414835" y="61971"/>
                    </a:cubicBezTo>
                    <a:lnTo>
                      <a:pt x="1414835" y="402196"/>
                    </a:lnTo>
                    <a:cubicBezTo>
                      <a:pt x="1414835" y="436422"/>
                      <a:pt x="1387090" y="464167"/>
                      <a:pt x="1352864" y="464167"/>
                    </a:cubicBezTo>
                    <a:lnTo>
                      <a:pt x="61971" y="464167"/>
                    </a:lnTo>
                    <a:cubicBezTo>
                      <a:pt x="27745" y="464167"/>
                      <a:pt x="0" y="436422"/>
                      <a:pt x="0" y="402196"/>
                    </a:cubicBezTo>
                    <a:lnTo>
                      <a:pt x="0" y="61971"/>
                    </a:lnTo>
                    <a:cubicBezTo>
                      <a:pt x="0" y="27745"/>
                      <a:pt x="27745" y="0"/>
                      <a:pt x="61971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CC0DF">
                      <a:alpha val="100000"/>
                    </a:srgbClr>
                  </a:gs>
                  <a:gs pos="100000">
                    <a:srgbClr val="FFDE59">
                      <a:alpha val="100000"/>
                    </a:srgbClr>
                  </a:gs>
                </a:gsLst>
                <a:lin ang="0"/>
              </a:gradFill>
              <a:ln w="381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6" name="TextBox 6"/>
              <p:cNvSpPr txBox="1"/>
              <p:nvPr/>
            </p:nvSpPr>
            <p:spPr>
              <a:xfrm>
                <a:off x="0" y="-38100"/>
                <a:ext cx="1414835" cy="50226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7" name="TextBox 7"/>
            <p:cNvSpPr txBox="1"/>
            <p:nvPr/>
          </p:nvSpPr>
          <p:spPr>
            <a:xfrm>
              <a:off x="351180" y="275895"/>
              <a:ext cx="6460242" cy="17123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208"/>
                </a:lnSpc>
                <a:spcBef>
                  <a:spcPct val="0"/>
                </a:spcBef>
              </a:pPr>
              <a:r>
                <a:rPr lang="en-US" sz="3720" b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ФОРМИ ТОРГІВЛІ ЛЮДЬМИ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964009" y="2411337"/>
            <a:ext cx="6985699" cy="2340014"/>
            <a:chOff x="0" y="0"/>
            <a:chExt cx="9314266" cy="3120019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9314266" cy="3120019"/>
              <a:chOff x="0" y="0"/>
              <a:chExt cx="2419185" cy="810359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2419185" cy="810359"/>
              </a:xfrm>
              <a:custGeom>
                <a:avLst/>
                <a:gdLst/>
                <a:ahLst/>
                <a:cxnLst/>
                <a:rect l="l" t="t" r="r" b="b"/>
                <a:pathLst>
                  <a:path w="2419185" h="810359">
                    <a:moveTo>
                      <a:pt x="36243" y="0"/>
                    </a:moveTo>
                    <a:lnTo>
                      <a:pt x="2382942" y="0"/>
                    </a:lnTo>
                    <a:cubicBezTo>
                      <a:pt x="2402958" y="0"/>
                      <a:pt x="2419185" y="16226"/>
                      <a:pt x="2419185" y="36243"/>
                    </a:cubicBezTo>
                    <a:lnTo>
                      <a:pt x="2419185" y="774117"/>
                    </a:lnTo>
                    <a:cubicBezTo>
                      <a:pt x="2419185" y="794133"/>
                      <a:pt x="2402958" y="810359"/>
                      <a:pt x="2382942" y="810359"/>
                    </a:cubicBezTo>
                    <a:lnTo>
                      <a:pt x="36243" y="810359"/>
                    </a:lnTo>
                    <a:cubicBezTo>
                      <a:pt x="16226" y="810359"/>
                      <a:pt x="0" y="794133"/>
                      <a:pt x="0" y="774117"/>
                    </a:cubicBezTo>
                    <a:lnTo>
                      <a:pt x="0" y="36243"/>
                    </a:lnTo>
                    <a:cubicBezTo>
                      <a:pt x="0" y="16226"/>
                      <a:pt x="16226" y="0"/>
                      <a:pt x="36243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CC0DF">
                      <a:alpha val="100000"/>
                    </a:srgbClr>
                  </a:gs>
                  <a:gs pos="100000">
                    <a:srgbClr val="FFDE59">
                      <a:alpha val="100000"/>
                    </a:srgbClr>
                  </a:gs>
                </a:gsLst>
                <a:lin ang="0"/>
              </a:gradFill>
              <a:ln w="381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0" y="-38100"/>
                <a:ext cx="2419185" cy="84845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2" name="TextBox 12"/>
            <p:cNvSpPr txBox="1"/>
            <p:nvPr/>
          </p:nvSpPr>
          <p:spPr>
            <a:xfrm>
              <a:off x="456675" y="227397"/>
              <a:ext cx="8400916" cy="261760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61"/>
                </a:lnSpc>
                <a:spcBef>
                  <a:spcPct val="0"/>
                </a:spcBef>
              </a:pPr>
              <a:r>
                <a:rPr lang="en-US" sz="2829" b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ОСОБЛИВО СТОСУЄТЬСЯ ДІТЕЙ АБО ЛЮДЕЙ З ІНВАЛІДНІСТЮ, ЯКИХ ЗМУШУЮТЬ ПРОСИТИ ГРОШІ НА ВУЛИЦІ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769797" y="3030329"/>
            <a:ext cx="9593199" cy="1543050"/>
            <a:chOff x="0" y="0"/>
            <a:chExt cx="12790931" cy="2057400"/>
          </a:xfrm>
        </p:grpSpPr>
        <p:grpSp>
          <p:nvGrpSpPr>
            <p:cNvPr id="14" name="Group 14"/>
            <p:cNvGrpSpPr/>
            <p:nvPr/>
          </p:nvGrpSpPr>
          <p:grpSpPr>
            <a:xfrm>
              <a:off x="0" y="0"/>
              <a:ext cx="12790931" cy="2057400"/>
              <a:chOff x="0" y="0"/>
              <a:chExt cx="2526604" cy="40640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2526604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2526604" h="406400">
                    <a:moveTo>
                      <a:pt x="2323404" y="0"/>
                    </a:moveTo>
                    <a:lnTo>
                      <a:pt x="0" y="0"/>
                    </a:lnTo>
                    <a:lnTo>
                      <a:pt x="0" y="406400"/>
                    </a:lnTo>
                    <a:lnTo>
                      <a:pt x="2323404" y="406400"/>
                    </a:lnTo>
                    <a:lnTo>
                      <a:pt x="2526604" y="203200"/>
                    </a:lnTo>
                    <a:lnTo>
                      <a:pt x="2323404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CC0DF">
                      <a:alpha val="100000"/>
                    </a:srgbClr>
                  </a:gs>
                  <a:gs pos="100000">
                    <a:srgbClr val="FFDE59">
                      <a:alpha val="100000"/>
                    </a:srgbClr>
                  </a:gs>
                </a:gsLst>
                <a:lin ang="0"/>
              </a:gradFill>
              <a:ln w="57150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16" name="TextBox 16"/>
              <p:cNvSpPr txBox="1"/>
              <p:nvPr/>
            </p:nvSpPr>
            <p:spPr>
              <a:xfrm>
                <a:off x="0" y="-38100"/>
                <a:ext cx="2412304" cy="444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7" name="TextBox 17"/>
            <p:cNvSpPr txBox="1"/>
            <p:nvPr/>
          </p:nvSpPr>
          <p:spPr>
            <a:xfrm>
              <a:off x="1814439" y="36239"/>
              <a:ext cx="8336067" cy="19079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872"/>
                </a:lnSpc>
                <a:spcBef>
                  <a:spcPct val="0"/>
                </a:spcBef>
              </a:pPr>
              <a:r>
                <a:rPr lang="en-US" sz="4194" b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Діти на вулицях великих міст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769797" y="5421906"/>
            <a:ext cx="9593199" cy="1543050"/>
            <a:chOff x="0" y="0"/>
            <a:chExt cx="12790931" cy="2057400"/>
          </a:xfrm>
        </p:grpSpPr>
        <p:grpSp>
          <p:nvGrpSpPr>
            <p:cNvPr id="19" name="Group 19"/>
            <p:cNvGrpSpPr/>
            <p:nvPr/>
          </p:nvGrpSpPr>
          <p:grpSpPr>
            <a:xfrm>
              <a:off x="0" y="0"/>
              <a:ext cx="12790931" cy="2057400"/>
              <a:chOff x="0" y="0"/>
              <a:chExt cx="2526604" cy="406400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2526604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2526604" h="406400">
                    <a:moveTo>
                      <a:pt x="2323404" y="0"/>
                    </a:moveTo>
                    <a:lnTo>
                      <a:pt x="0" y="0"/>
                    </a:lnTo>
                    <a:lnTo>
                      <a:pt x="0" y="406400"/>
                    </a:lnTo>
                    <a:lnTo>
                      <a:pt x="2323404" y="406400"/>
                    </a:lnTo>
                    <a:lnTo>
                      <a:pt x="2526604" y="203200"/>
                    </a:lnTo>
                    <a:lnTo>
                      <a:pt x="2323404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CC0DF">
                      <a:alpha val="100000"/>
                    </a:srgbClr>
                  </a:gs>
                  <a:gs pos="100000">
                    <a:srgbClr val="FFDE59">
                      <a:alpha val="100000"/>
                    </a:srgbClr>
                  </a:gs>
                </a:gsLst>
                <a:lin ang="0"/>
              </a:gradFill>
              <a:ln w="57150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21" name="TextBox 21"/>
              <p:cNvSpPr txBox="1"/>
              <p:nvPr/>
            </p:nvSpPr>
            <p:spPr>
              <a:xfrm>
                <a:off x="0" y="-38100"/>
                <a:ext cx="2412304" cy="444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2" name="TextBox 22"/>
            <p:cNvSpPr txBox="1"/>
            <p:nvPr/>
          </p:nvSpPr>
          <p:spPr>
            <a:xfrm>
              <a:off x="529313" y="42450"/>
              <a:ext cx="10426669" cy="19079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872"/>
                </a:lnSpc>
                <a:spcBef>
                  <a:spcPct val="0"/>
                </a:spcBef>
              </a:pPr>
              <a:r>
                <a:rPr lang="en-US" sz="4194" b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“Примусове попрошайкування” у групах</a:t>
              </a: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769797" y="7822206"/>
            <a:ext cx="9593199" cy="1543050"/>
            <a:chOff x="0" y="0"/>
            <a:chExt cx="12790931" cy="2057400"/>
          </a:xfrm>
        </p:grpSpPr>
        <p:grpSp>
          <p:nvGrpSpPr>
            <p:cNvPr id="24" name="Group 24"/>
            <p:cNvGrpSpPr/>
            <p:nvPr/>
          </p:nvGrpSpPr>
          <p:grpSpPr>
            <a:xfrm>
              <a:off x="0" y="0"/>
              <a:ext cx="12790931" cy="2057400"/>
              <a:chOff x="0" y="0"/>
              <a:chExt cx="2526604" cy="406400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2526604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2526604" h="406400">
                    <a:moveTo>
                      <a:pt x="2323404" y="0"/>
                    </a:moveTo>
                    <a:lnTo>
                      <a:pt x="0" y="0"/>
                    </a:lnTo>
                    <a:lnTo>
                      <a:pt x="0" y="406400"/>
                    </a:lnTo>
                    <a:lnTo>
                      <a:pt x="2323404" y="406400"/>
                    </a:lnTo>
                    <a:lnTo>
                      <a:pt x="2526604" y="203200"/>
                    </a:lnTo>
                    <a:lnTo>
                      <a:pt x="2323404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CC0DF">
                      <a:alpha val="100000"/>
                    </a:srgbClr>
                  </a:gs>
                  <a:gs pos="100000">
                    <a:srgbClr val="FFDE59">
                      <a:alpha val="100000"/>
                    </a:srgbClr>
                  </a:gs>
                </a:gsLst>
                <a:lin ang="0"/>
              </a:gradFill>
              <a:ln w="57150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26" name="TextBox 26"/>
              <p:cNvSpPr txBox="1"/>
              <p:nvPr/>
            </p:nvSpPr>
            <p:spPr>
              <a:xfrm>
                <a:off x="0" y="-38100"/>
                <a:ext cx="2412304" cy="444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7" name="TextBox 27"/>
            <p:cNvSpPr txBox="1"/>
            <p:nvPr/>
          </p:nvSpPr>
          <p:spPr>
            <a:xfrm>
              <a:off x="345204" y="36635"/>
              <a:ext cx="11048036" cy="19079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872"/>
                </a:lnSpc>
                <a:spcBef>
                  <a:spcPct val="0"/>
                </a:spcBef>
              </a:pPr>
              <a:r>
                <a:rPr lang="en-US" sz="4194" b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Контроль зі сторони організаторів</a:t>
              </a:r>
            </a:p>
          </p:txBody>
        </p:sp>
      </p:grpSp>
      <p:sp>
        <p:nvSpPr>
          <p:cNvPr id="28" name="Freeform 28"/>
          <p:cNvSpPr/>
          <p:nvPr/>
        </p:nvSpPr>
        <p:spPr>
          <a:xfrm flipH="1">
            <a:off x="11415286" y="4606220"/>
            <a:ext cx="4842922" cy="5606856"/>
          </a:xfrm>
          <a:custGeom>
            <a:avLst/>
            <a:gdLst/>
            <a:ahLst/>
            <a:cxnLst/>
            <a:rect l="l" t="t" r="r" b="b"/>
            <a:pathLst>
              <a:path w="4842922" h="5606856">
                <a:moveTo>
                  <a:pt x="4842922" y="0"/>
                </a:moveTo>
                <a:lnTo>
                  <a:pt x="0" y="0"/>
                </a:lnTo>
                <a:lnTo>
                  <a:pt x="0" y="5606856"/>
                </a:lnTo>
                <a:lnTo>
                  <a:pt x="4842922" y="5606856"/>
                </a:lnTo>
                <a:lnTo>
                  <a:pt x="4842922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29" name="TextBox 29"/>
          <p:cNvSpPr txBox="1"/>
          <p:nvPr/>
        </p:nvSpPr>
        <p:spPr>
          <a:xfrm>
            <a:off x="6442420" y="725139"/>
            <a:ext cx="11507288" cy="12254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34"/>
              </a:lnSpc>
              <a:spcBef>
                <a:spcPct val="0"/>
              </a:spcBef>
            </a:pPr>
            <a:r>
              <a:rPr lang="en-US" sz="7167" b="1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Примусове жебрацтво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CC0DF">
                <a:alpha val="100000"/>
              </a:srgbClr>
            </a:gs>
            <a:gs pos="100000">
              <a:srgbClr val="FFDE59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3008"/>
            <a:ext cx="18288000" cy="7406640"/>
          </a:xfrm>
          <a:custGeom>
            <a:avLst/>
            <a:gdLst/>
            <a:ahLst/>
            <a:cxnLst/>
            <a:rect l="l" t="t" r="r" b="b"/>
            <a:pathLst>
              <a:path w="18288000" h="7406640">
                <a:moveTo>
                  <a:pt x="0" y="0"/>
                </a:moveTo>
                <a:lnTo>
                  <a:pt x="18288000" y="0"/>
                </a:lnTo>
                <a:lnTo>
                  <a:pt x="18288000" y="7406640"/>
                </a:lnTo>
                <a:lnTo>
                  <a:pt x="0" y="74066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769797" y="648954"/>
            <a:ext cx="5371951" cy="1762383"/>
            <a:chOff x="0" y="0"/>
            <a:chExt cx="7162601" cy="2349844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7162601" cy="2349844"/>
              <a:chOff x="0" y="0"/>
              <a:chExt cx="1414835" cy="464167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1414835" cy="464167"/>
              </a:xfrm>
              <a:custGeom>
                <a:avLst/>
                <a:gdLst/>
                <a:ahLst/>
                <a:cxnLst/>
                <a:rect l="l" t="t" r="r" b="b"/>
                <a:pathLst>
                  <a:path w="1414835" h="464167">
                    <a:moveTo>
                      <a:pt x="61971" y="0"/>
                    </a:moveTo>
                    <a:lnTo>
                      <a:pt x="1352864" y="0"/>
                    </a:lnTo>
                    <a:cubicBezTo>
                      <a:pt x="1387090" y="0"/>
                      <a:pt x="1414835" y="27745"/>
                      <a:pt x="1414835" y="61971"/>
                    </a:cubicBezTo>
                    <a:lnTo>
                      <a:pt x="1414835" y="402196"/>
                    </a:lnTo>
                    <a:cubicBezTo>
                      <a:pt x="1414835" y="436422"/>
                      <a:pt x="1387090" y="464167"/>
                      <a:pt x="1352864" y="464167"/>
                    </a:cubicBezTo>
                    <a:lnTo>
                      <a:pt x="61971" y="464167"/>
                    </a:lnTo>
                    <a:cubicBezTo>
                      <a:pt x="27745" y="464167"/>
                      <a:pt x="0" y="436422"/>
                      <a:pt x="0" y="402196"/>
                    </a:cubicBezTo>
                    <a:lnTo>
                      <a:pt x="0" y="61971"/>
                    </a:lnTo>
                    <a:cubicBezTo>
                      <a:pt x="0" y="27745"/>
                      <a:pt x="27745" y="0"/>
                      <a:pt x="61971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CC0DF">
                      <a:alpha val="100000"/>
                    </a:srgbClr>
                  </a:gs>
                  <a:gs pos="100000">
                    <a:srgbClr val="FFDE59">
                      <a:alpha val="100000"/>
                    </a:srgbClr>
                  </a:gs>
                </a:gsLst>
                <a:lin ang="0"/>
              </a:gradFill>
              <a:ln w="381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6" name="TextBox 6"/>
              <p:cNvSpPr txBox="1"/>
              <p:nvPr/>
            </p:nvSpPr>
            <p:spPr>
              <a:xfrm>
                <a:off x="0" y="-38100"/>
                <a:ext cx="1414835" cy="50226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7" name="TextBox 7"/>
            <p:cNvSpPr txBox="1"/>
            <p:nvPr/>
          </p:nvSpPr>
          <p:spPr>
            <a:xfrm>
              <a:off x="351180" y="275895"/>
              <a:ext cx="6460242" cy="17123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208"/>
                </a:lnSpc>
                <a:spcBef>
                  <a:spcPct val="0"/>
                </a:spcBef>
              </a:pPr>
              <a:r>
                <a:rPr lang="en-US" sz="3720" b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ФОРМИ ТОРГІВЛІ ЛЮДЬМИ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964009" y="2411337"/>
            <a:ext cx="6985699" cy="1840177"/>
            <a:chOff x="0" y="0"/>
            <a:chExt cx="9314266" cy="2453569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9314266" cy="2453569"/>
              <a:chOff x="0" y="0"/>
              <a:chExt cx="2419185" cy="637263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2419185" cy="637263"/>
              </a:xfrm>
              <a:custGeom>
                <a:avLst/>
                <a:gdLst/>
                <a:ahLst/>
                <a:cxnLst/>
                <a:rect l="l" t="t" r="r" b="b"/>
                <a:pathLst>
                  <a:path w="2419185" h="637263">
                    <a:moveTo>
                      <a:pt x="36243" y="0"/>
                    </a:moveTo>
                    <a:lnTo>
                      <a:pt x="2382942" y="0"/>
                    </a:lnTo>
                    <a:cubicBezTo>
                      <a:pt x="2402958" y="0"/>
                      <a:pt x="2419185" y="16226"/>
                      <a:pt x="2419185" y="36243"/>
                    </a:cubicBezTo>
                    <a:lnTo>
                      <a:pt x="2419185" y="601020"/>
                    </a:lnTo>
                    <a:cubicBezTo>
                      <a:pt x="2419185" y="621037"/>
                      <a:pt x="2402958" y="637263"/>
                      <a:pt x="2382942" y="637263"/>
                    </a:cubicBezTo>
                    <a:lnTo>
                      <a:pt x="36243" y="637263"/>
                    </a:lnTo>
                    <a:cubicBezTo>
                      <a:pt x="16226" y="637263"/>
                      <a:pt x="0" y="621037"/>
                      <a:pt x="0" y="601020"/>
                    </a:cubicBezTo>
                    <a:lnTo>
                      <a:pt x="0" y="36243"/>
                    </a:lnTo>
                    <a:cubicBezTo>
                      <a:pt x="0" y="16226"/>
                      <a:pt x="16226" y="0"/>
                      <a:pt x="36243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CC0DF">
                      <a:alpha val="100000"/>
                    </a:srgbClr>
                  </a:gs>
                  <a:gs pos="100000">
                    <a:srgbClr val="FFDE59">
                      <a:alpha val="100000"/>
                    </a:srgbClr>
                  </a:gs>
                </a:gsLst>
                <a:lin ang="0"/>
              </a:gradFill>
              <a:ln w="381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0" y="-38100"/>
                <a:ext cx="2419185" cy="67536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2" name="TextBox 12"/>
            <p:cNvSpPr txBox="1"/>
            <p:nvPr/>
          </p:nvSpPr>
          <p:spPr>
            <a:xfrm>
              <a:off x="456675" y="227397"/>
              <a:ext cx="8400916" cy="19511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61"/>
                </a:lnSpc>
                <a:spcBef>
                  <a:spcPct val="0"/>
                </a:spcBef>
              </a:pPr>
              <a:r>
                <a:rPr lang="en-US" sz="2829" b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ЛЮДЕЙ ЗМУШУЮТЬ ВІДДАВАТИ ОРГАНИ БЕЗ ЇХ ЗГОДИ АБО ЗА ДУЖЕ НИЗЬКУ ПЛАТУ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769797" y="3030329"/>
            <a:ext cx="9593199" cy="1543050"/>
            <a:chOff x="0" y="0"/>
            <a:chExt cx="12790931" cy="2057400"/>
          </a:xfrm>
        </p:grpSpPr>
        <p:grpSp>
          <p:nvGrpSpPr>
            <p:cNvPr id="14" name="Group 14"/>
            <p:cNvGrpSpPr/>
            <p:nvPr/>
          </p:nvGrpSpPr>
          <p:grpSpPr>
            <a:xfrm>
              <a:off x="0" y="0"/>
              <a:ext cx="12790931" cy="2057400"/>
              <a:chOff x="0" y="0"/>
              <a:chExt cx="2526604" cy="40640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2526604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2526604" h="406400">
                    <a:moveTo>
                      <a:pt x="2323404" y="0"/>
                    </a:moveTo>
                    <a:lnTo>
                      <a:pt x="0" y="0"/>
                    </a:lnTo>
                    <a:lnTo>
                      <a:pt x="0" y="406400"/>
                    </a:lnTo>
                    <a:lnTo>
                      <a:pt x="2323404" y="406400"/>
                    </a:lnTo>
                    <a:lnTo>
                      <a:pt x="2526604" y="203200"/>
                    </a:lnTo>
                    <a:lnTo>
                      <a:pt x="2323404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CC0DF">
                      <a:alpha val="100000"/>
                    </a:srgbClr>
                  </a:gs>
                  <a:gs pos="100000">
                    <a:srgbClr val="FFDE59">
                      <a:alpha val="100000"/>
                    </a:srgbClr>
                  </a:gs>
                </a:gsLst>
                <a:lin ang="0"/>
              </a:gradFill>
              <a:ln w="57150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16" name="TextBox 16"/>
              <p:cNvSpPr txBox="1"/>
              <p:nvPr/>
            </p:nvSpPr>
            <p:spPr>
              <a:xfrm>
                <a:off x="0" y="-38100"/>
                <a:ext cx="2412304" cy="444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7" name="TextBox 17"/>
            <p:cNvSpPr txBox="1"/>
            <p:nvPr/>
          </p:nvSpPr>
          <p:spPr>
            <a:xfrm>
              <a:off x="1814439" y="36239"/>
              <a:ext cx="8336067" cy="19079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872"/>
                </a:lnSpc>
                <a:spcBef>
                  <a:spcPct val="0"/>
                </a:spcBef>
              </a:pPr>
              <a:r>
                <a:rPr lang="en-US" sz="4194" b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Торгівля органами у тіньовому секторі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769797" y="5421906"/>
            <a:ext cx="9593199" cy="1543050"/>
            <a:chOff x="0" y="0"/>
            <a:chExt cx="12790931" cy="2057400"/>
          </a:xfrm>
        </p:grpSpPr>
        <p:grpSp>
          <p:nvGrpSpPr>
            <p:cNvPr id="19" name="Group 19"/>
            <p:cNvGrpSpPr/>
            <p:nvPr/>
          </p:nvGrpSpPr>
          <p:grpSpPr>
            <a:xfrm>
              <a:off x="0" y="0"/>
              <a:ext cx="12790931" cy="2057400"/>
              <a:chOff x="0" y="0"/>
              <a:chExt cx="2526604" cy="406400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2526604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2526604" h="406400">
                    <a:moveTo>
                      <a:pt x="2323404" y="0"/>
                    </a:moveTo>
                    <a:lnTo>
                      <a:pt x="0" y="0"/>
                    </a:lnTo>
                    <a:lnTo>
                      <a:pt x="0" y="406400"/>
                    </a:lnTo>
                    <a:lnTo>
                      <a:pt x="2323404" y="406400"/>
                    </a:lnTo>
                    <a:lnTo>
                      <a:pt x="2526604" y="203200"/>
                    </a:lnTo>
                    <a:lnTo>
                      <a:pt x="2323404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CC0DF">
                      <a:alpha val="100000"/>
                    </a:srgbClr>
                  </a:gs>
                  <a:gs pos="100000">
                    <a:srgbClr val="FFDE59">
                      <a:alpha val="100000"/>
                    </a:srgbClr>
                  </a:gs>
                </a:gsLst>
                <a:lin ang="0"/>
              </a:gradFill>
              <a:ln w="57150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21" name="TextBox 21"/>
              <p:cNvSpPr txBox="1"/>
              <p:nvPr/>
            </p:nvSpPr>
            <p:spPr>
              <a:xfrm>
                <a:off x="0" y="-38100"/>
                <a:ext cx="2412304" cy="444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2" name="TextBox 22"/>
            <p:cNvSpPr txBox="1"/>
            <p:nvPr/>
          </p:nvSpPr>
          <p:spPr>
            <a:xfrm>
              <a:off x="529313" y="42450"/>
              <a:ext cx="10426669" cy="19079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872"/>
                </a:lnSpc>
                <a:spcBef>
                  <a:spcPct val="0"/>
                </a:spcBef>
              </a:pPr>
              <a:r>
                <a:rPr lang="en-US" sz="4194" b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Примус до донорства через обман або загрози</a:t>
              </a: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769797" y="7822206"/>
            <a:ext cx="9593199" cy="1543050"/>
            <a:chOff x="0" y="0"/>
            <a:chExt cx="12790931" cy="2057400"/>
          </a:xfrm>
        </p:grpSpPr>
        <p:grpSp>
          <p:nvGrpSpPr>
            <p:cNvPr id="24" name="Group 24"/>
            <p:cNvGrpSpPr/>
            <p:nvPr/>
          </p:nvGrpSpPr>
          <p:grpSpPr>
            <a:xfrm>
              <a:off x="0" y="0"/>
              <a:ext cx="12790931" cy="2057400"/>
              <a:chOff x="0" y="0"/>
              <a:chExt cx="2526604" cy="406400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2526604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2526604" h="406400">
                    <a:moveTo>
                      <a:pt x="2323404" y="0"/>
                    </a:moveTo>
                    <a:lnTo>
                      <a:pt x="0" y="0"/>
                    </a:lnTo>
                    <a:lnTo>
                      <a:pt x="0" y="406400"/>
                    </a:lnTo>
                    <a:lnTo>
                      <a:pt x="2323404" y="406400"/>
                    </a:lnTo>
                    <a:lnTo>
                      <a:pt x="2526604" y="203200"/>
                    </a:lnTo>
                    <a:lnTo>
                      <a:pt x="2323404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CC0DF">
                      <a:alpha val="100000"/>
                    </a:srgbClr>
                  </a:gs>
                  <a:gs pos="100000">
                    <a:srgbClr val="FFDE59">
                      <a:alpha val="100000"/>
                    </a:srgbClr>
                  </a:gs>
                </a:gsLst>
                <a:lin ang="0"/>
              </a:gradFill>
              <a:ln w="57150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26" name="TextBox 26"/>
              <p:cNvSpPr txBox="1"/>
              <p:nvPr/>
            </p:nvSpPr>
            <p:spPr>
              <a:xfrm>
                <a:off x="0" y="-38100"/>
                <a:ext cx="2412304" cy="444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7" name="TextBox 27"/>
            <p:cNvSpPr txBox="1"/>
            <p:nvPr/>
          </p:nvSpPr>
          <p:spPr>
            <a:xfrm>
              <a:off x="345204" y="36635"/>
              <a:ext cx="11048036" cy="19079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872"/>
                </a:lnSpc>
                <a:spcBef>
                  <a:spcPct val="0"/>
                </a:spcBef>
              </a:pPr>
              <a:r>
                <a:rPr lang="en-US" sz="4194" b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Викрадення дітей з метою вилучення органів</a:t>
              </a:r>
            </a:p>
          </p:txBody>
        </p:sp>
      </p:grpSp>
      <p:sp>
        <p:nvSpPr>
          <p:cNvPr id="28" name="Freeform 28"/>
          <p:cNvSpPr/>
          <p:nvPr/>
        </p:nvSpPr>
        <p:spPr>
          <a:xfrm>
            <a:off x="11365100" y="4251514"/>
            <a:ext cx="5894200" cy="5894200"/>
          </a:xfrm>
          <a:custGeom>
            <a:avLst/>
            <a:gdLst/>
            <a:ahLst/>
            <a:cxnLst/>
            <a:rect l="l" t="t" r="r" b="b"/>
            <a:pathLst>
              <a:path w="5894200" h="5894200">
                <a:moveTo>
                  <a:pt x="0" y="0"/>
                </a:moveTo>
                <a:lnTo>
                  <a:pt x="5894200" y="0"/>
                </a:lnTo>
                <a:lnTo>
                  <a:pt x="5894200" y="5894200"/>
                </a:lnTo>
                <a:lnTo>
                  <a:pt x="0" y="58942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29" name="TextBox 29"/>
          <p:cNvSpPr txBox="1"/>
          <p:nvPr/>
        </p:nvSpPr>
        <p:spPr>
          <a:xfrm>
            <a:off x="6442420" y="725139"/>
            <a:ext cx="11507288" cy="12254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34"/>
              </a:lnSpc>
              <a:spcBef>
                <a:spcPct val="0"/>
              </a:spcBef>
            </a:pPr>
            <a:r>
              <a:rPr lang="en-US" sz="7167" b="1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Незаконне донорство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CC0DF">
                <a:alpha val="100000"/>
              </a:srgbClr>
            </a:gs>
            <a:gs pos="100000">
              <a:srgbClr val="FFDE59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3008"/>
            <a:ext cx="18288000" cy="7406640"/>
          </a:xfrm>
          <a:custGeom>
            <a:avLst/>
            <a:gdLst/>
            <a:ahLst/>
            <a:cxnLst/>
            <a:rect l="l" t="t" r="r" b="b"/>
            <a:pathLst>
              <a:path w="18288000" h="7406640">
                <a:moveTo>
                  <a:pt x="0" y="0"/>
                </a:moveTo>
                <a:lnTo>
                  <a:pt x="18288000" y="0"/>
                </a:lnTo>
                <a:lnTo>
                  <a:pt x="18288000" y="7406640"/>
                </a:lnTo>
                <a:lnTo>
                  <a:pt x="0" y="74066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769797" y="648954"/>
            <a:ext cx="5371951" cy="1762383"/>
            <a:chOff x="0" y="0"/>
            <a:chExt cx="7162601" cy="2349844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7162601" cy="2349844"/>
              <a:chOff x="0" y="0"/>
              <a:chExt cx="1414835" cy="464167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1414835" cy="464167"/>
              </a:xfrm>
              <a:custGeom>
                <a:avLst/>
                <a:gdLst/>
                <a:ahLst/>
                <a:cxnLst/>
                <a:rect l="l" t="t" r="r" b="b"/>
                <a:pathLst>
                  <a:path w="1414835" h="464167">
                    <a:moveTo>
                      <a:pt x="61971" y="0"/>
                    </a:moveTo>
                    <a:lnTo>
                      <a:pt x="1352864" y="0"/>
                    </a:lnTo>
                    <a:cubicBezTo>
                      <a:pt x="1387090" y="0"/>
                      <a:pt x="1414835" y="27745"/>
                      <a:pt x="1414835" y="61971"/>
                    </a:cubicBezTo>
                    <a:lnTo>
                      <a:pt x="1414835" y="402196"/>
                    </a:lnTo>
                    <a:cubicBezTo>
                      <a:pt x="1414835" y="436422"/>
                      <a:pt x="1387090" y="464167"/>
                      <a:pt x="1352864" y="464167"/>
                    </a:cubicBezTo>
                    <a:lnTo>
                      <a:pt x="61971" y="464167"/>
                    </a:lnTo>
                    <a:cubicBezTo>
                      <a:pt x="27745" y="464167"/>
                      <a:pt x="0" y="436422"/>
                      <a:pt x="0" y="402196"/>
                    </a:cubicBezTo>
                    <a:lnTo>
                      <a:pt x="0" y="61971"/>
                    </a:lnTo>
                    <a:cubicBezTo>
                      <a:pt x="0" y="27745"/>
                      <a:pt x="27745" y="0"/>
                      <a:pt x="61971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CC0DF">
                      <a:alpha val="100000"/>
                    </a:srgbClr>
                  </a:gs>
                  <a:gs pos="100000">
                    <a:srgbClr val="FFDE59">
                      <a:alpha val="100000"/>
                    </a:srgbClr>
                  </a:gs>
                </a:gsLst>
                <a:lin ang="0"/>
              </a:gradFill>
              <a:ln w="381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6" name="TextBox 6"/>
              <p:cNvSpPr txBox="1"/>
              <p:nvPr/>
            </p:nvSpPr>
            <p:spPr>
              <a:xfrm>
                <a:off x="0" y="-38100"/>
                <a:ext cx="1414835" cy="50226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7" name="TextBox 7"/>
            <p:cNvSpPr txBox="1"/>
            <p:nvPr/>
          </p:nvSpPr>
          <p:spPr>
            <a:xfrm>
              <a:off x="351180" y="275895"/>
              <a:ext cx="6460242" cy="17123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208"/>
                </a:lnSpc>
                <a:spcBef>
                  <a:spcPct val="0"/>
                </a:spcBef>
              </a:pPr>
              <a:r>
                <a:rPr lang="en-US" sz="3720" b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ФОРМИ ТОРГІВЛІ ЛЮДЬМИ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552858" y="2140497"/>
            <a:ext cx="7586713" cy="2284045"/>
            <a:chOff x="0" y="0"/>
            <a:chExt cx="10115617" cy="3045393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10115617" cy="3045393"/>
              <a:chOff x="0" y="0"/>
              <a:chExt cx="2691700" cy="810359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2691700" cy="810359"/>
              </a:xfrm>
              <a:custGeom>
                <a:avLst/>
                <a:gdLst/>
                <a:ahLst/>
                <a:cxnLst/>
                <a:rect l="l" t="t" r="r" b="b"/>
                <a:pathLst>
                  <a:path w="2691700" h="810359">
                    <a:moveTo>
                      <a:pt x="32573" y="0"/>
                    </a:moveTo>
                    <a:lnTo>
                      <a:pt x="2659127" y="0"/>
                    </a:lnTo>
                    <a:cubicBezTo>
                      <a:pt x="2677116" y="0"/>
                      <a:pt x="2691700" y="14584"/>
                      <a:pt x="2691700" y="32573"/>
                    </a:cubicBezTo>
                    <a:lnTo>
                      <a:pt x="2691700" y="777786"/>
                    </a:lnTo>
                    <a:cubicBezTo>
                      <a:pt x="2691700" y="795776"/>
                      <a:pt x="2677116" y="810359"/>
                      <a:pt x="2659127" y="810359"/>
                    </a:cubicBezTo>
                    <a:lnTo>
                      <a:pt x="32573" y="810359"/>
                    </a:lnTo>
                    <a:cubicBezTo>
                      <a:pt x="14584" y="810359"/>
                      <a:pt x="0" y="795776"/>
                      <a:pt x="0" y="777786"/>
                    </a:cubicBezTo>
                    <a:lnTo>
                      <a:pt x="0" y="32573"/>
                    </a:lnTo>
                    <a:cubicBezTo>
                      <a:pt x="0" y="14584"/>
                      <a:pt x="14584" y="0"/>
                      <a:pt x="32573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CC0DF">
                      <a:alpha val="100000"/>
                    </a:srgbClr>
                  </a:gs>
                  <a:gs pos="100000">
                    <a:srgbClr val="FFDE59">
                      <a:alpha val="100000"/>
                    </a:srgbClr>
                  </a:gs>
                </a:gsLst>
                <a:lin ang="0"/>
              </a:gradFill>
              <a:ln w="381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0" y="-38100"/>
                <a:ext cx="2691700" cy="84845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2" name="TextBox 12"/>
            <p:cNvSpPr txBox="1"/>
            <p:nvPr/>
          </p:nvSpPr>
          <p:spPr>
            <a:xfrm>
              <a:off x="495965" y="220818"/>
              <a:ext cx="9123687" cy="25561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866"/>
                </a:lnSpc>
                <a:spcBef>
                  <a:spcPct val="0"/>
                </a:spcBef>
              </a:pPr>
              <a:r>
                <a:rPr lang="en-US" sz="2761" b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ЛЮДИНУ ЗМУШУЮТЬ БРАТИ УЧАСТЬ У НЕЗАКОННІЙ ДІЯЛЬНОСТІ: КОНТРАБАНДА, ШАХРАЙСТВО, ТОРГІВЛЯ НАРКОТИКАМИ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769797" y="3030329"/>
            <a:ext cx="9593199" cy="1543050"/>
            <a:chOff x="0" y="0"/>
            <a:chExt cx="12790931" cy="2057400"/>
          </a:xfrm>
        </p:grpSpPr>
        <p:grpSp>
          <p:nvGrpSpPr>
            <p:cNvPr id="14" name="Group 14"/>
            <p:cNvGrpSpPr/>
            <p:nvPr/>
          </p:nvGrpSpPr>
          <p:grpSpPr>
            <a:xfrm>
              <a:off x="0" y="0"/>
              <a:ext cx="12790931" cy="2057400"/>
              <a:chOff x="0" y="0"/>
              <a:chExt cx="2526604" cy="40640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2526604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2526604" h="406400">
                    <a:moveTo>
                      <a:pt x="2323404" y="0"/>
                    </a:moveTo>
                    <a:lnTo>
                      <a:pt x="0" y="0"/>
                    </a:lnTo>
                    <a:lnTo>
                      <a:pt x="0" y="406400"/>
                    </a:lnTo>
                    <a:lnTo>
                      <a:pt x="2323404" y="406400"/>
                    </a:lnTo>
                    <a:lnTo>
                      <a:pt x="2526604" y="203200"/>
                    </a:lnTo>
                    <a:lnTo>
                      <a:pt x="2323404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CC0DF">
                      <a:alpha val="100000"/>
                    </a:srgbClr>
                  </a:gs>
                  <a:gs pos="100000">
                    <a:srgbClr val="FFDE59">
                      <a:alpha val="100000"/>
                    </a:srgbClr>
                  </a:gs>
                </a:gsLst>
                <a:lin ang="0"/>
              </a:gradFill>
              <a:ln w="57150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16" name="TextBox 16"/>
              <p:cNvSpPr txBox="1"/>
              <p:nvPr/>
            </p:nvSpPr>
            <p:spPr>
              <a:xfrm>
                <a:off x="0" y="-38100"/>
                <a:ext cx="2412304" cy="444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7" name="TextBox 17"/>
            <p:cNvSpPr txBox="1"/>
            <p:nvPr/>
          </p:nvSpPr>
          <p:spPr>
            <a:xfrm>
              <a:off x="1814439" y="36239"/>
              <a:ext cx="8336067" cy="19079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872"/>
                </a:lnSpc>
                <a:spcBef>
                  <a:spcPct val="0"/>
                </a:spcBef>
              </a:pPr>
              <a:r>
                <a:rPr lang="en-US" sz="4194" b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Перевезення контрабандних товарів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769797" y="5421906"/>
            <a:ext cx="9593199" cy="1543050"/>
            <a:chOff x="0" y="0"/>
            <a:chExt cx="12790931" cy="2057400"/>
          </a:xfrm>
        </p:grpSpPr>
        <p:grpSp>
          <p:nvGrpSpPr>
            <p:cNvPr id="19" name="Group 19"/>
            <p:cNvGrpSpPr/>
            <p:nvPr/>
          </p:nvGrpSpPr>
          <p:grpSpPr>
            <a:xfrm>
              <a:off x="0" y="0"/>
              <a:ext cx="12790931" cy="2057400"/>
              <a:chOff x="0" y="0"/>
              <a:chExt cx="2526604" cy="406400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2526604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2526604" h="406400">
                    <a:moveTo>
                      <a:pt x="2323404" y="0"/>
                    </a:moveTo>
                    <a:lnTo>
                      <a:pt x="0" y="0"/>
                    </a:lnTo>
                    <a:lnTo>
                      <a:pt x="0" y="406400"/>
                    </a:lnTo>
                    <a:lnTo>
                      <a:pt x="2323404" y="406400"/>
                    </a:lnTo>
                    <a:lnTo>
                      <a:pt x="2526604" y="203200"/>
                    </a:lnTo>
                    <a:lnTo>
                      <a:pt x="2323404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CC0DF">
                      <a:alpha val="100000"/>
                    </a:srgbClr>
                  </a:gs>
                  <a:gs pos="100000">
                    <a:srgbClr val="FFDE59">
                      <a:alpha val="100000"/>
                    </a:srgbClr>
                  </a:gs>
                </a:gsLst>
                <a:lin ang="0"/>
              </a:gradFill>
              <a:ln w="57150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21" name="TextBox 21"/>
              <p:cNvSpPr txBox="1"/>
              <p:nvPr/>
            </p:nvSpPr>
            <p:spPr>
              <a:xfrm>
                <a:off x="0" y="-38100"/>
                <a:ext cx="2412304" cy="444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2" name="TextBox 22"/>
            <p:cNvSpPr txBox="1"/>
            <p:nvPr/>
          </p:nvSpPr>
          <p:spPr>
            <a:xfrm>
              <a:off x="529313" y="42450"/>
              <a:ext cx="10426669" cy="19079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872"/>
                </a:lnSpc>
                <a:spcBef>
                  <a:spcPct val="0"/>
                </a:spcBef>
              </a:pPr>
              <a:r>
                <a:rPr lang="en-US" sz="4194" b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Крадіжки або шахрайство під контролем експлуататора</a:t>
              </a: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769797" y="7822206"/>
            <a:ext cx="9593199" cy="1543050"/>
            <a:chOff x="0" y="0"/>
            <a:chExt cx="12790931" cy="2057400"/>
          </a:xfrm>
        </p:grpSpPr>
        <p:grpSp>
          <p:nvGrpSpPr>
            <p:cNvPr id="24" name="Group 24"/>
            <p:cNvGrpSpPr/>
            <p:nvPr/>
          </p:nvGrpSpPr>
          <p:grpSpPr>
            <a:xfrm>
              <a:off x="0" y="0"/>
              <a:ext cx="12790931" cy="2057400"/>
              <a:chOff x="0" y="0"/>
              <a:chExt cx="2526604" cy="406400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2526604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2526604" h="406400">
                    <a:moveTo>
                      <a:pt x="2323404" y="0"/>
                    </a:moveTo>
                    <a:lnTo>
                      <a:pt x="0" y="0"/>
                    </a:lnTo>
                    <a:lnTo>
                      <a:pt x="0" y="406400"/>
                    </a:lnTo>
                    <a:lnTo>
                      <a:pt x="2323404" y="406400"/>
                    </a:lnTo>
                    <a:lnTo>
                      <a:pt x="2526604" y="203200"/>
                    </a:lnTo>
                    <a:lnTo>
                      <a:pt x="2323404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CC0DF">
                      <a:alpha val="100000"/>
                    </a:srgbClr>
                  </a:gs>
                  <a:gs pos="100000">
                    <a:srgbClr val="FFDE59">
                      <a:alpha val="100000"/>
                    </a:srgbClr>
                  </a:gs>
                </a:gsLst>
                <a:lin ang="0"/>
              </a:gradFill>
              <a:ln w="57150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26" name="TextBox 26"/>
              <p:cNvSpPr txBox="1"/>
              <p:nvPr/>
            </p:nvSpPr>
            <p:spPr>
              <a:xfrm>
                <a:off x="0" y="-38100"/>
                <a:ext cx="2412304" cy="444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7" name="TextBox 27"/>
            <p:cNvSpPr txBox="1"/>
            <p:nvPr/>
          </p:nvSpPr>
          <p:spPr>
            <a:xfrm>
              <a:off x="345204" y="36635"/>
              <a:ext cx="11048036" cy="19079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872"/>
                </a:lnSpc>
                <a:spcBef>
                  <a:spcPct val="0"/>
                </a:spcBef>
              </a:pPr>
              <a:r>
                <a:rPr lang="en-US" sz="4194" b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Використання неповнолітніх для злочинів</a:t>
              </a:r>
            </a:p>
          </p:txBody>
        </p:sp>
      </p:grpSp>
      <p:sp>
        <p:nvSpPr>
          <p:cNvPr id="28" name="Freeform 28"/>
          <p:cNvSpPr/>
          <p:nvPr/>
        </p:nvSpPr>
        <p:spPr>
          <a:xfrm>
            <a:off x="10813499" y="4167474"/>
            <a:ext cx="6633633" cy="6119526"/>
          </a:xfrm>
          <a:custGeom>
            <a:avLst/>
            <a:gdLst/>
            <a:ahLst/>
            <a:cxnLst/>
            <a:rect l="l" t="t" r="r" b="b"/>
            <a:pathLst>
              <a:path w="6633633" h="6119526">
                <a:moveTo>
                  <a:pt x="0" y="0"/>
                </a:moveTo>
                <a:lnTo>
                  <a:pt x="6633633" y="0"/>
                </a:lnTo>
                <a:lnTo>
                  <a:pt x="6633633" y="6119526"/>
                </a:lnTo>
                <a:lnTo>
                  <a:pt x="0" y="611952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29" name="TextBox 29"/>
          <p:cNvSpPr txBox="1"/>
          <p:nvPr/>
        </p:nvSpPr>
        <p:spPr>
          <a:xfrm>
            <a:off x="6442420" y="725139"/>
            <a:ext cx="11507288" cy="12254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34"/>
              </a:lnSpc>
              <a:spcBef>
                <a:spcPct val="0"/>
              </a:spcBef>
            </a:pPr>
            <a:r>
              <a:rPr lang="en-US" sz="7167" b="1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Примус до злочинів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CC0DF">
                <a:alpha val="100000"/>
              </a:srgbClr>
            </a:gs>
            <a:gs pos="100000">
              <a:srgbClr val="FFDE59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3008"/>
            <a:ext cx="18288000" cy="7406640"/>
          </a:xfrm>
          <a:custGeom>
            <a:avLst/>
            <a:gdLst/>
            <a:ahLst/>
            <a:cxnLst/>
            <a:rect l="l" t="t" r="r" b="b"/>
            <a:pathLst>
              <a:path w="18288000" h="7406640">
                <a:moveTo>
                  <a:pt x="0" y="0"/>
                </a:moveTo>
                <a:lnTo>
                  <a:pt x="18288000" y="0"/>
                </a:lnTo>
                <a:lnTo>
                  <a:pt x="18288000" y="7406640"/>
                </a:lnTo>
                <a:lnTo>
                  <a:pt x="0" y="74066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769797" y="648954"/>
            <a:ext cx="5371951" cy="1762383"/>
            <a:chOff x="0" y="0"/>
            <a:chExt cx="7162601" cy="2349844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7162601" cy="2349844"/>
              <a:chOff x="0" y="0"/>
              <a:chExt cx="1414835" cy="464167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1414835" cy="464167"/>
              </a:xfrm>
              <a:custGeom>
                <a:avLst/>
                <a:gdLst/>
                <a:ahLst/>
                <a:cxnLst/>
                <a:rect l="l" t="t" r="r" b="b"/>
                <a:pathLst>
                  <a:path w="1414835" h="464167">
                    <a:moveTo>
                      <a:pt x="61971" y="0"/>
                    </a:moveTo>
                    <a:lnTo>
                      <a:pt x="1352864" y="0"/>
                    </a:lnTo>
                    <a:cubicBezTo>
                      <a:pt x="1387090" y="0"/>
                      <a:pt x="1414835" y="27745"/>
                      <a:pt x="1414835" y="61971"/>
                    </a:cubicBezTo>
                    <a:lnTo>
                      <a:pt x="1414835" y="402196"/>
                    </a:lnTo>
                    <a:cubicBezTo>
                      <a:pt x="1414835" y="436422"/>
                      <a:pt x="1387090" y="464167"/>
                      <a:pt x="1352864" y="464167"/>
                    </a:cubicBezTo>
                    <a:lnTo>
                      <a:pt x="61971" y="464167"/>
                    </a:lnTo>
                    <a:cubicBezTo>
                      <a:pt x="27745" y="464167"/>
                      <a:pt x="0" y="436422"/>
                      <a:pt x="0" y="402196"/>
                    </a:cubicBezTo>
                    <a:lnTo>
                      <a:pt x="0" y="61971"/>
                    </a:lnTo>
                    <a:cubicBezTo>
                      <a:pt x="0" y="27745"/>
                      <a:pt x="27745" y="0"/>
                      <a:pt x="61971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CC0DF">
                      <a:alpha val="100000"/>
                    </a:srgbClr>
                  </a:gs>
                  <a:gs pos="100000">
                    <a:srgbClr val="FFDE59">
                      <a:alpha val="100000"/>
                    </a:srgbClr>
                  </a:gs>
                </a:gsLst>
                <a:lin ang="0"/>
              </a:gradFill>
              <a:ln w="381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6" name="TextBox 6"/>
              <p:cNvSpPr txBox="1"/>
              <p:nvPr/>
            </p:nvSpPr>
            <p:spPr>
              <a:xfrm>
                <a:off x="0" y="-38100"/>
                <a:ext cx="1414835" cy="50226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7" name="TextBox 7"/>
            <p:cNvSpPr txBox="1"/>
            <p:nvPr/>
          </p:nvSpPr>
          <p:spPr>
            <a:xfrm>
              <a:off x="351180" y="275895"/>
              <a:ext cx="6460242" cy="17123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208"/>
                </a:lnSpc>
                <a:spcBef>
                  <a:spcPct val="0"/>
                </a:spcBef>
              </a:pPr>
              <a:r>
                <a:rPr lang="en-US" sz="3720" b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ФОРМИ ТОРГІВЛІ ЛЮДЬМИ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483817" y="2411337"/>
            <a:ext cx="7586713" cy="2284045"/>
            <a:chOff x="0" y="0"/>
            <a:chExt cx="10115617" cy="3045393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10115617" cy="3045393"/>
              <a:chOff x="0" y="0"/>
              <a:chExt cx="2691700" cy="810359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2691700" cy="810359"/>
              </a:xfrm>
              <a:custGeom>
                <a:avLst/>
                <a:gdLst/>
                <a:ahLst/>
                <a:cxnLst/>
                <a:rect l="l" t="t" r="r" b="b"/>
                <a:pathLst>
                  <a:path w="2691700" h="810359">
                    <a:moveTo>
                      <a:pt x="32573" y="0"/>
                    </a:moveTo>
                    <a:lnTo>
                      <a:pt x="2659127" y="0"/>
                    </a:lnTo>
                    <a:cubicBezTo>
                      <a:pt x="2677116" y="0"/>
                      <a:pt x="2691700" y="14584"/>
                      <a:pt x="2691700" y="32573"/>
                    </a:cubicBezTo>
                    <a:lnTo>
                      <a:pt x="2691700" y="777786"/>
                    </a:lnTo>
                    <a:cubicBezTo>
                      <a:pt x="2691700" y="795776"/>
                      <a:pt x="2677116" y="810359"/>
                      <a:pt x="2659127" y="810359"/>
                    </a:cubicBezTo>
                    <a:lnTo>
                      <a:pt x="32573" y="810359"/>
                    </a:lnTo>
                    <a:cubicBezTo>
                      <a:pt x="14584" y="810359"/>
                      <a:pt x="0" y="795776"/>
                      <a:pt x="0" y="777786"/>
                    </a:cubicBezTo>
                    <a:lnTo>
                      <a:pt x="0" y="32573"/>
                    </a:lnTo>
                    <a:cubicBezTo>
                      <a:pt x="0" y="14584"/>
                      <a:pt x="14584" y="0"/>
                      <a:pt x="32573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CC0DF">
                      <a:alpha val="100000"/>
                    </a:srgbClr>
                  </a:gs>
                  <a:gs pos="100000">
                    <a:srgbClr val="FFDE59">
                      <a:alpha val="100000"/>
                    </a:srgbClr>
                  </a:gs>
                </a:gsLst>
                <a:lin ang="0"/>
              </a:gradFill>
              <a:ln w="381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0" y="-38100"/>
                <a:ext cx="2691700" cy="84845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2" name="TextBox 12"/>
            <p:cNvSpPr txBox="1"/>
            <p:nvPr/>
          </p:nvSpPr>
          <p:spPr>
            <a:xfrm>
              <a:off x="495965" y="220818"/>
              <a:ext cx="9123687" cy="25561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866"/>
                </a:lnSpc>
                <a:spcBef>
                  <a:spcPct val="0"/>
                </a:spcBef>
              </a:pPr>
              <a:r>
                <a:rPr lang="en-US" sz="2761" b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ЛЮДЕЙ ЗМУШУЮТЬ ВСТУПАТИ У ШЛЮБ АБО УСИНОВЛЯЮТЬ БЕЗ ЇХНЬОЇ ЗГОДИ, ЧАСТО З МЕТОЮ ЕКСПЛУАТАЦІЇ</a:t>
              </a:r>
            </a:p>
          </p:txBody>
        </p:sp>
      </p:grpSp>
      <p:grpSp>
        <p:nvGrpSpPr>
          <p:cNvPr id="29" name="Групувати 28"/>
          <p:cNvGrpSpPr/>
          <p:nvPr/>
        </p:nvGrpSpPr>
        <p:grpSpPr>
          <a:xfrm>
            <a:off x="769797" y="3030329"/>
            <a:ext cx="9593199" cy="1543050"/>
            <a:chOff x="769797" y="3030329"/>
            <a:chExt cx="9593199" cy="1543050"/>
          </a:xfrm>
        </p:grpSpPr>
        <p:grpSp>
          <p:nvGrpSpPr>
            <p:cNvPr id="13" name="Group 13"/>
            <p:cNvGrpSpPr/>
            <p:nvPr/>
          </p:nvGrpSpPr>
          <p:grpSpPr>
            <a:xfrm>
              <a:off x="769797" y="3030329"/>
              <a:ext cx="9593199" cy="1543050"/>
              <a:chOff x="0" y="0"/>
              <a:chExt cx="2526604" cy="4064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2526604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2526604" h="406400">
                    <a:moveTo>
                      <a:pt x="2323404" y="0"/>
                    </a:moveTo>
                    <a:lnTo>
                      <a:pt x="0" y="0"/>
                    </a:lnTo>
                    <a:lnTo>
                      <a:pt x="0" y="406400"/>
                    </a:lnTo>
                    <a:lnTo>
                      <a:pt x="2323404" y="406400"/>
                    </a:lnTo>
                    <a:lnTo>
                      <a:pt x="2526604" y="203200"/>
                    </a:lnTo>
                    <a:lnTo>
                      <a:pt x="2323404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CC0DF">
                      <a:alpha val="100000"/>
                    </a:srgbClr>
                  </a:gs>
                  <a:gs pos="100000">
                    <a:srgbClr val="FFDE59">
                      <a:alpha val="100000"/>
                    </a:srgbClr>
                  </a:gs>
                </a:gsLst>
                <a:lin ang="0"/>
              </a:gradFill>
              <a:ln w="57150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15" name="TextBox 15"/>
              <p:cNvSpPr txBox="1"/>
              <p:nvPr/>
            </p:nvSpPr>
            <p:spPr>
              <a:xfrm>
                <a:off x="0" y="-38100"/>
                <a:ext cx="2412304" cy="444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6" name="TextBox 16"/>
            <p:cNvSpPr txBox="1"/>
            <p:nvPr/>
          </p:nvSpPr>
          <p:spPr>
            <a:xfrm>
              <a:off x="769797" y="3163518"/>
              <a:ext cx="9160123" cy="12195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969"/>
                </a:lnSpc>
                <a:spcBef>
                  <a:spcPct val="0"/>
                </a:spcBef>
              </a:pPr>
              <a:r>
                <a:rPr lang="en-US" sz="3549" b="1" dirty="0" err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Дівчата</a:t>
              </a:r>
              <a:r>
                <a:rPr lang="en-US" sz="3549" b="1" dirty="0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 </a:t>
              </a:r>
              <a:r>
                <a:rPr lang="en-US" sz="3549" b="1" dirty="0" err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та</a:t>
              </a:r>
              <a:r>
                <a:rPr lang="en-US" sz="3549" b="1" dirty="0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 </a:t>
              </a:r>
              <a:r>
                <a:rPr lang="en-US" sz="3549" b="1" dirty="0" err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хлопці</a:t>
              </a:r>
              <a:r>
                <a:rPr lang="en-US" sz="3549" b="1" dirty="0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, </a:t>
              </a:r>
              <a:r>
                <a:rPr lang="en-US" sz="3549" b="1" dirty="0" err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яких</a:t>
              </a:r>
              <a:r>
                <a:rPr lang="en-US" sz="3549" b="1" dirty="0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 “</a:t>
              </a:r>
              <a:r>
                <a:rPr lang="en-US" sz="3549" b="1" dirty="0" err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відправляють</a:t>
              </a:r>
              <a:r>
                <a:rPr lang="en-US" sz="3549" b="1" dirty="0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” </a:t>
              </a:r>
              <a:r>
                <a:rPr lang="en-US" sz="3549" b="1" dirty="0" err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заміж</a:t>
              </a:r>
              <a:r>
                <a:rPr lang="en-US" sz="3549" b="1" dirty="0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/</a:t>
              </a:r>
              <a:r>
                <a:rPr lang="en-US" sz="3549" b="1" dirty="0" err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женитися</a:t>
              </a:r>
              <a:r>
                <a:rPr lang="en-US" sz="3549" b="1" dirty="0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 </a:t>
              </a:r>
              <a:r>
                <a:rPr lang="en-US" sz="3549" b="1" dirty="0" err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за</a:t>
              </a:r>
              <a:r>
                <a:rPr lang="en-US" sz="3549" b="1" dirty="0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 </a:t>
              </a:r>
              <a:r>
                <a:rPr lang="en-US" sz="3549" b="1" dirty="0" err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гроші</a:t>
              </a:r>
              <a:endParaRPr lang="en-US" sz="3549" b="1" dirty="0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endParaRP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769797" y="5421906"/>
            <a:ext cx="9593199" cy="1543050"/>
            <a:chOff x="0" y="0"/>
            <a:chExt cx="12790931" cy="2057400"/>
          </a:xfrm>
        </p:grpSpPr>
        <p:grpSp>
          <p:nvGrpSpPr>
            <p:cNvPr id="18" name="Group 18"/>
            <p:cNvGrpSpPr/>
            <p:nvPr/>
          </p:nvGrpSpPr>
          <p:grpSpPr>
            <a:xfrm>
              <a:off x="0" y="0"/>
              <a:ext cx="12790931" cy="2057400"/>
              <a:chOff x="0" y="0"/>
              <a:chExt cx="2526604" cy="4064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2526604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2526604" h="406400">
                    <a:moveTo>
                      <a:pt x="2323404" y="0"/>
                    </a:moveTo>
                    <a:lnTo>
                      <a:pt x="0" y="0"/>
                    </a:lnTo>
                    <a:lnTo>
                      <a:pt x="0" y="406400"/>
                    </a:lnTo>
                    <a:lnTo>
                      <a:pt x="2323404" y="406400"/>
                    </a:lnTo>
                    <a:lnTo>
                      <a:pt x="2526604" y="203200"/>
                    </a:lnTo>
                    <a:lnTo>
                      <a:pt x="2323404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CC0DF">
                      <a:alpha val="100000"/>
                    </a:srgbClr>
                  </a:gs>
                  <a:gs pos="100000">
                    <a:srgbClr val="FFDE59">
                      <a:alpha val="100000"/>
                    </a:srgbClr>
                  </a:gs>
                </a:gsLst>
                <a:lin ang="0"/>
              </a:gradFill>
              <a:ln w="57150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20" name="TextBox 20"/>
              <p:cNvSpPr txBox="1"/>
              <p:nvPr/>
            </p:nvSpPr>
            <p:spPr>
              <a:xfrm>
                <a:off x="0" y="-38100"/>
                <a:ext cx="2412304" cy="444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1" name="TextBox 21"/>
            <p:cNvSpPr txBox="1"/>
            <p:nvPr/>
          </p:nvSpPr>
          <p:spPr>
            <a:xfrm>
              <a:off x="529313" y="42450"/>
              <a:ext cx="10426669" cy="19079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872"/>
                </a:lnSpc>
                <a:spcBef>
                  <a:spcPct val="0"/>
                </a:spcBef>
              </a:pPr>
              <a:r>
                <a:rPr lang="en-US" sz="4194" b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Усиновлення без правової процедури чи обману</a:t>
              </a: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769797" y="7822206"/>
            <a:ext cx="9593199" cy="1543050"/>
            <a:chOff x="0" y="0"/>
            <a:chExt cx="12790931" cy="2057400"/>
          </a:xfrm>
        </p:grpSpPr>
        <p:grpSp>
          <p:nvGrpSpPr>
            <p:cNvPr id="23" name="Group 23"/>
            <p:cNvGrpSpPr/>
            <p:nvPr/>
          </p:nvGrpSpPr>
          <p:grpSpPr>
            <a:xfrm>
              <a:off x="0" y="0"/>
              <a:ext cx="12790931" cy="2057400"/>
              <a:chOff x="0" y="0"/>
              <a:chExt cx="2526604" cy="406400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2526604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2526604" h="406400">
                    <a:moveTo>
                      <a:pt x="2323404" y="0"/>
                    </a:moveTo>
                    <a:lnTo>
                      <a:pt x="0" y="0"/>
                    </a:lnTo>
                    <a:lnTo>
                      <a:pt x="0" y="406400"/>
                    </a:lnTo>
                    <a:lnTo>
                      <a:pt x="2323404" y="406400"/>
                    </a:lnTo>
                    <a:lnTo>
                      <a:pt x="2526604" y="203200"/>
                    </a:lnTo>
                    <a:lnTo>
                      <a:pt x="2323404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CC0DF">
                      <a:alpha val="100000"/>
                    </a:srgbClr>
                  </a:gs>
                  <a:gs pos="100000">
                    <a:srgbClr val="FFDE59">
                      <a:alpha val="100000"/>
                    </a:srgbClr>
                  </a:gs>
                </a:gsLst>
                <a:lin ang="0"/>
              </a:gradFill>
              <a:ln w="57150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25" name="TextBox 25"/>
              <p:cNvSpPr txBox="1"/>
              <p:nvPr/>
            </p:nvSpPr>
            <p:spPr>
              <a:xfrm>
                <a:off x="0" y="-38100"/>
                <a:ext cx="2412304" cy="444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6" name="TextBox 26"/>
            <p:cNvSpPr txBox="1"/>
            <p:nvPr/>
          </p:nvSpPr>
          <p:spPr>
            <a:xfrm>
              <a:off x="345204" y="36635"/>
              <a:ext cx="11048036" cy="19079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872"/>
                </a:lnSpc>
                <a:spcBef>
                  <a:spcPct val="0"/>
                </a:spcBef>
              </a:pPr>
              <a:r>
                <a:rPr lang="en-US" sz="4194" b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Фіктивні шлюби та усиновлення через вигоду</a:t>
              </a:r>
            </a:p>
          </p:txBody>
        </p:sp>
      </p:grpSp>
      <p:sp>
        <p:nvSpPr>
          <p:cNvPr id="27" name="Freeform 27"/>
          <p:cNvSpPr/>
          <p:nvPr/>
        </p:nvSpPr>
        <p:spPr>
          <a:xfrm>
            <a:off x="10313494" y="5087385"/>
            <a:ext cx="7757036" cy="4644525"/>
          </a:xfrm>
          <a:custGeom>
            <a:avLst/>
            <a:gdLst/>
            <a:ahLst/>
            <a:cxnLst/>
            <a:rect l="l" t="t" r="r" b="b"/>
            <a:pathLst>
              <a:path w="7757036" h="4644525">
                <a:moveTo>
                  <a:pt x="0" y="0"/>
                </a:moveTo>
                <a:lnTo>
                  <a:pt x="7757036" y="0"/>
                </a:lnTo>
                <a:lnTo>
                  <a:pt x="7757036" y="4644525"/>
                </a:lnTo>
                <a:lnTo>
                  <a:pt x="0" y="464452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28" name="TextBox 28"/>
          <p:cNvSpPr txBox="1"/>
          <p:nvPr/>
        </p:nvSpPr>
        <p:spPr>
          <a:xfrm>
            <a:off x="6407900" y="416155"/>
            <a:ext cx="11507288" cy="19951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40"/>
              </a:lnSpc>
            </a:pPr>
            <a:r>
              <a:rPr lang="en-US" sz="7167" b="1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Примусові шлюби або усиновлення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CC0DF">
                <a:alpha val="100000"/>
              </a:srgbClr>
            </a:gs>
            <a:gs pos="100000">
              <a:srgbClr val="FFDE59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69797" y="508213"/>
            <a:ext cx="5371951" cy="1762383"/>
            <a:chOff x="0" y="0"/>
            <a:chExt cx="7162601" cy="2349844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7162601" cy="2349844"/>
              <a:chOff x="0" y="0"/>
              <a:chExt cx="1414835" cy="464167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1414835" cy="464167"/>
              </a:xfrm>
              <a:custGeom>
                <a:avLst/>
                <a:gdLst/>
                <a:ahLst/>
                <a:cxnLst/>
                <a:rect l="l" t="t" r="r" b="b"/>
                <a:pathLst>
                  <a:path w="1414835" h="464167">
                    <a:moveTo>
                      <a:pt x="61971" y="0"/>
                    </a:moveTo>
                    <a:lnTo>
                      <a:pt x="1352864" y="0"/>
                    </a:lnTo>
                    <a:cubicBezTo>
                      <a:pt x="1387090" y="0"/>
                      <a:pt x="1414835" y="27745"/>
                      <a:pt x="1414835" y="61971"/>
                    </a:cubicBezTo>
                    <a:lnTo>
                      <a:pt x="1414835" y="402196"/>
                    </a:lnTo>
                    <a:cubicBezTo>
                      <a:pt x="1414835" y="436422"/>
                      <a:pt x="1387090" y="464167"/>
                      <a:pt x="1352864" y="464167"/>
                    </a:cubicBezTo>
                    <a:lnTo>
                      <a:pt x="61971" y="464167"/>
                    </a:lnTo>
                    <a:cubicBezTo>
                      <a:pt x="27745" y="464167"/>
                      <a:pt x="0" y="436422"/>
                      <a:pt x="0" y="402196"/>
                    </a:cubicBezTo>
                    <a:lnTo>
                      <a:pt x="0" y="61971"/>
                    </a:lnTo>
                    <a:cubicBezTo>
                      <a:pt x="0" y="27745"/>
                      <a:pt x="27745" y="0"/>
                      <a:pt x="61971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CC0DF">
                      <a:alpha val="100000"/>
                    </a:srgbClr>
                  </a:gs>
                  <a:gs pos="100000">
                    <a:srgbClr val="FFDE59">
                      <a:alpha val="100000"/>
                    </a:srgbClr>
                  </a:gs>
                </a:gsLst>
                <a:lin ang="0"/>
              </a:gradFill>
              <a:ln w="381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0" y="-38100"/>
                <a:ext cx="1414835" cy="50226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6" name="TextBox 6"/>
            <p:cNvSpPr txBox="1"/>
            <p:nvPr/>
          </p:nvSpPr>
          <p:spPr>
            <a:xfrm>
              <a:off x="351180" y="275895"/>
              <a:ext cx="6460242" cy="17123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208"/>
                </a:lnSpc>
                <a:spcBef>
                  <a:spcPct val="0"/>
                </a:spcBef>
              </a:pPr>
              <a:r>
                <a:rPr lang="en-US" sz="3720" b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ІНТЕРАКТИВ: “ЩО ВІДБУВАЄТЬСЯ?”</a:t>
              </a:r>
            </a:p>
          </p:txBody>
        </p:sp>
      </p:grpSp>
      <p:sp>
        <p:nvSpPr>
          <p:cNvPr id="7" name="Freeform 7"/>
          <p:cNvSpPr/>
          <p:nvPr/>
        </p:nvSpPr>
        <p:spPr>
          <a:xfrm>
            <a:off x="-188708" y="4338030"/>
            <a:ext cx="7506587" cy="5948970"/>
          </a:xfrm>
          <a:custGeom>
            <a:avLst/>
            <a:gdLst/>
            <a:ahLst/>
            <a:cxnLst/>
            <a:rect l="l" t="t" r="r" b="b"/>
            <a:pathLst>
              <a:path w="7506587" h="5948970">
                <a:moveTo>
                  <a:pt x="0" y="0"/>
                </a:moveTo>
                <a:lnTo>
                  <a:pt x="7506587" y="0"/>
                </a:lnTo>
                <a:lnTo>
                  <a:pt x="7506587" y="5948970"/>
                </a:lnTo>
                <a:lnTo>
                  <a:pt x="0" y="59489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666236" y="1776538"/>
            <a:ext cx="4969410" cy="8510462"/>
          </a:xfrm>
          <a:custGeom>
            <a:avLst/>
            <a:gdLst/>
            <a:ahLst/>
            <a:cxnLst/>
            <a:rect l="l" t="t" r="r" b="b"/>
            <a:pathLst>
              <a:path w="4969410" h="8510462">
                <a:moveTo>
                  <a:pt x="4969409" y="0"/>
                </a:moveTo>
                <a:lnTo>
                  <a:pt x="0" y="0"/>
                </a:lnTo>
                <a:lnTo>
                  <a:pt x="0" y="8510462"/>
                </a:lnTo>
                <a:lnTo>
                  <a:pt x="4969409" y="8510462"/>
                </a:lnTo>
                <a:lnTo>
                  <a:pt x="4969409" y="0"/>
                </a:lnTo>
                <a:close/>
              </a:path>
            </a:pathLst>
          </a:custGeom>
          <a:blipFill>
            <a:blip r:embed="rId4"/>
            <a:stretch>
              <a:fillRect l="-36966" r="-34290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2087616" y="6172200"/>
            <a:ext cx="6200384" cy="4114800"/>
          </a:xfrm>
          <a:custGeom>
            <a:avLst/>
            <a:gdLst/>
            <a:ahLst/>
            <a:cxnLst/>
            <a:rect l="l" t="t" r="r" b="b"/>
            <a:pathLst>
              <a:path w="6200384" h="4114800">
                <a:moveTo>
                  <a:pt x="0" y="0"/>
                </a:moveTo>
                <a:lnTo>
                  <a:pt x="6200384" y="0"/>
                </a:lnTo>
                <a:lnTo>
                  <a:pt x="620038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6363756" y="157552"/>
            <a:ext cx="5723860" cy="2910380"/>
            <a:chOff x="0" y="0"/>
            <a:chExt cx="7631814" cy="388050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7631814" cy="3880506"/>
            </a:xfrm>
            <a:custGeom>
              <a:avLst/>
              <a:gdLst/>
              <a:ahLst/>
              <a:cxnLst/>
              <a:rect l="l" t="t" r="r" b="b"/>
              <a:pathLst>
                <a:path w="7631814" h="3880506">
                  <a:moveTo>
                    <a:pt x="0" y="0"/>
                  </a:moveTo>
                  <a:lnTo>
                    <a:pt x="7631814" y="0"/>
                  </a:lnTo>
                  <a:lnTo>
                    <a:pt x="7631814" y="3880506"/>
                  </a:lnTo>
                  <a:lnTo>
                    <a:pt x="0" y="38805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TextBox 12"/>
            <p:cNvSpPr txBox="1"/>
            <p:nvPr/>
          </p:nvSpPr>
          <p:spPr>
            <a:xfrm>
              <a:off x="1517990" y="666129"/>
              <a:ext cx="4595834" cy="259587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538"/>
                </a:lnSpc>
              </a:pPr>
              <a:r>
                <a:rPr lang="en-US" sz="6791" b="1">
                  <a:solidFill>
                    <a:srgbClr val="FEFEFE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Робота мрії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5814596" y="2956744"/>
            <a:ext cx="6391344" cy="6757287"/>
            <a:chOff x="0" y="0"/>
            <a:chExt cx="8521792" cy="9009716"/>
          </a:xfrm>
        </p:grpSpPr>
        <p:sp>
          <p:nvSpPr>
            <p:cNvPr id="14" name="Freeform 14"/>
            <p:cNvSpPr/>
            <p:nvPr/>
          </p:nvSpPr>
          <p:spPr>
            <a:xfrm rot="-126717">
              <a:off x="157764" y="148251"/>
              <a:ext cx="8206263" cy="8713214"/>
            </a:xfrm>
            <a:custGeom>
              <a:avLst/>
              <a:gdLst/>
              <a:ahLst/>
              <a:cxnLst/>
              <a:rect l="l" t="t" r="r" b="b"/>
              <a:pathLst>
                <a:path w="8206263" h="8713214">
                  <a:moveTo>
                    <a:pt x="0" y="0"/>
                  </a:moveTo>
                  <a:lnTo>
                    <a:pt x="8206263" y="0"/>
                  </a:lnTo>
                  <a:lnTo>
                    <a:pt x="8206263" y="8713214"/>
                  </a:lnTo>
                  <a:lnTo>
                    <a:pt x="0" y="87132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TextBox 15"/>
            <p:cNvSpPr txBox="1"/>
            <p:nvPr/>
          </p:nvSpPr>
          <p:spPr>
            <a:xfrm rot="-929663">
              <a:off x="1318814" y="1651456"/>
              <a:ext cx="6243327" cy="52808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47"/>
                </a:lnSpc>
              </a:pPr>
              <a:r>
                <a:rPr lang="en-US" sz="3402">
                  <a:solidFill>
                    <a:srgbClr val="000000"/>
                  </a:solidFill>
                  <a:latin typeface="Comic Sans"/>
                  <a:ea typeface="Comic Sans"/>
                  <a:cs typeface="Comic Sans"/>
                  <a:sym typeface="Comic Sans"/>
                </a:rPr>
                <a:t>Юнак отримав повідомлення про роботу фотографом за кордоном. Умови обіцяють чудові гроші, але про контракт нічого не говорять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2501833" y="1194361"/>
            <a:ext cx="5371951" cy="1762383"/>
            <a:chOff x="0" y="0"/>
            <a:chExt cx="7162601" cy="2349844"/>
          </a:xfrm>
        </p:grpSpPr>
        <p:grpSp>
          <p:nvGrpSpPr>
            <p:cNvPr id="17" name="Group 17"/>
            <p:cNvGrpSpPr/>
            <p:nvPr/>
          </p:nvGrpSpPr>
          <p:grpSpPr>
            <a:xfrm>
              <a:off x="0" y="0"/>
              <a:ext cx="7162601" cy="2349844"/>
              <a:chOff x="0" y="0"/>
              <a:chExt cx="1414835" cy="464167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1414835" cy="464167"/>
              </a:xfrm>
              <a:custGeom>
                <a:avLst/>
                <a:gdLst/>
                <a:ahLst/>
                <a:cxnLst/>
                <a:rect l="l" t="t" r="r" b="b"/>
                <a:pathLst>
                  <a:path w="1414835" h="464167">
                    <a:moveTo>
                      <a:pt x="61971" y="0"/>
                    </a:moveTo>
                    <a:lnTo>
                      <a:pt x="1352864" y="0"/>
                    </a:lnTo>
                    <a:cubicBezTo>
                      <a:pt x="1387090" y="0"/>
                      <a:pt x="1414835" y="27745"/>
                      <a:pt x="1414835" y="61971"/>
                    </a:cubicBezTo>
                    <a:lnTo>
                      <a:pt x="1414835" y="402196"/>
                    </a:lnTo>
                    <a:cubicBezTo>
                      <a:pt x="1414835" y="436422"/>
                      <a:pt x="1387090" y="464167"/>
                      <a:pt x="1352864" y="464167"/>
                    </a:cubicBezTo>
                    <a:lnTo>
                      <a:pt x="61971" y="464167"/>
                    </a:lnTo>
                    <a:cubicBezTo>
                      <a:pt x="27745" y="464167"/>
                      <a:pt x="0" y="436422"/>
                      <a:pt x="0" y="402196"/>
                    </a:cubicBezTo>
                    <a:lnTo>
                      <a:pt x="0" y="61971"/>
                    </a:lnTo>
                    <a:cubicBezTo>
                      <a:pt x="0" y="27745"/>
                      <a:pt x="27745" y="0"/>
                      <a:pt x="61971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CC0DF">
                      <a:alpha val="100000"/>
                    </a:srgbClr>
                  </a:gs>
                  <a:gs pos="100000">
                    <a:srgbClr val="FFDE59">
                      <a:alpha val="100000"/>
                    </a:srgbClr>
                  </a:gs>
                </a:gsLst>
                <a:lin ang="0"/>
              </a:gradFill>
              <a:ln w="381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19" name="TextBox 19"/>
              <p:cNvSpPr txBox="1"/>
              <p:nvPr/>
            </p:nvSpPr>
            <p:spPr>
              <a:xfrm>
                <a:off x="0" y="-38100"/>
                <a:ext cx="1414835" cy="50226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20" name="TextBox 20"/>
            <p:cNvSpPr txBox="1"/>
            <p:nvPr/>
          </p:nvSpPr>
          <p:spPr>
            <a:xfrm>
              <a:off x="351180" y="275895"/>
              <a:ext cx="6460242" cy="17123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208"/>
                </a:lnSpc>
                <a:spcBef>
                  <a:spcPct val="0"/>
                </a:spcBef>
              </a:pPr>
              <a:r>
                <a:rPr lang="en-US" sz="3720" b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ТРУДОВА ЕКСПЛУАТАЦІЯ</a:t>
              </a:r>
            </a:p>
          </p:txBody>
        </p:sp>
      </p:grpSp>
      <p:sp>
        <p:nvSpPr>
          <p:cNvPr id="21" name="Freeform 21"/>
          <p:cNvSpPr/>
          <p:nvPr/>
        </p:nvSpPr>
        <p:spPr>
          <a:xfrm flipH="1">
            <a:off x="12087616" y="3067932"/>
            <a:ext cx="6200384" cy="7219068"/>
          </a:xfrm>
          <a:custGeom>
            <a:avLst/>
            <a:gdLst/>
            <a:ahLst/>
            <a:cxnLst/>
            <a:rect l="l" t="t" r="r" b="b"/>
            <a:pathLst>
              <a:path w="6200384" h="7219068">
                <a:moveTo>
                  <a:pt x="6200384" y="0"/>
                </a:moveTo>
                <a:lnTo>
                  <a:pt x="0" y="0"/>
                </a:lnTo>
                <a:lnTo>
                  <a:pt x="0" y="7219068"/>
                </a:lnTo>
                <a:lnTo>
                  <a:pt x="6200384" y="7219068"/>
                </a:lnTo>
                <a:lnTo>
                  <a:pt x="6200384" y="0"/>
                </a:lnTo>
                <a:close/>
              </a:path>
            </a:pathLst>
          </a:custGeom>
          <a:blipFill>
            <a:blip r:embed="rId11"/>
            <a:stretch>
              <a:fillRect l="-11657" r="-4772"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CC0DF">
                <a:alpha val="100000"/>
              </a:srgbClr>
            </a:gs>
            <a:gs pos="100000">
              <a:srgbClr val="FFDE59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69797" y="508213"/>
            <a:ext cx="5371951" cy="1762383"/>
            <a:chOff x="0" y="0"/>
            <a:chExt cx="7162601" cy="2349844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7162601" cy="2349844"/>
              <a:chOff x="0" y="0"/>
              <a:chExt cx="1414835" cy="464167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1414835" cy="464167"/>
              </a:xfrm>
              <a:custGeom>
                <a:avLst/>
                <a:gdLst/>
                <a:ahLst/>
                <a:cxnLst/>
                <a:rect l="l" t="t" r="r" b="b"/>
                <a:pathLst>
                  <a:path w="1414835" h="464167">
                    <a:moveTo>
                      <a:pt x="61971" y="0"/>
                    </a:moveTo>
                    <a:lnTo>
                      <a:pt x="1352864" y="0"/>
                    </a:lnTo>
                    <a:cubicBezTo>
                      <a:pt x="1387090" y="0"/>
                      <a:pt x="1414835" y="27745"/>
                      <a:pt x="1414835" y="61971"/>
                    </a:cubicBezTo>
                    <a:lnTo>
                      <a:pt x="1414835" y="402196"/>
                    </a:lnTo>
                    <a:cubicBezTo>
                      <a:pt x="1414835" y="436422"/>
                      <a:pt x="1387090" y="464167"/>
                      <a:pt x="1352864" y="464167"/>
                    </a:cubicBezTo>
                    <a:lnTo>
                      <a:pt x="61971" y="464167"/>
                    </a:lnTo>
                    <a:cubicBezTo>
                      <a:pt x="27745" y="464167"/>
                      <a:pt x="0" y="436422"/>
                      <a:pt x="0" y="402196"/>
                    </a:cubicBezTo>
                    <a:lnTo>
                      <a:pt x="0" y="61971"/>
                    </a:lnTo>
                    <a:cubicBezTo>
                      <a:pt x="0" y="27745"/>
                      <a:pt x="27745" y="0"/>
                      <a:pt x="61971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CC0DF">
                      <a:alpha val="100000"/>
                    </a:srgbClr>
                  </a:gs>
                  <a:gs pos="100000">
                    <a:srgbClr val="FFDE59">
                      <a:alpha val="100000"/>
                    </a:srgbClr>
                  </a:gs>
                </a:gsLst>
                <a:lin ang="0"/>
              </a:gradFill>
              <a:ln w="381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0" y="-38100"/>
                <a:ext cx="1414835" cy="50226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6" name="TextBox 6"/>
            <p:cNvSpPr txBox="1"/>
            <p:nvPr/>
          </p:nvSpPr>
          <p:spPr>
            <a:xfrm>
              <a:off x="351180" y="275895"/>
              <a:ext cx="6460242" cy="17123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208"/>
                </a:lnSpc>
                <a:spcBef>
                  <a:spcPct val="0"/>
                </a:spcBef>
              </a:pPr>
              <a:r>
                <a:rPr lang="en-US" sz="3720" b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ІНТЕРАКТИВ: “ЩО ВІДБУВАЄТЬСЯ?”</a:t>
              </a:r>
            </a:p>
          </p:txBody>
        </p:sp>
      </p:grpSp>
      <p:sp>
        <p:nvSpPr>
          <p:cNvPr id="7" name="Freeform 7"/>
          <p:cNvSpPr/>
          <p:nvPr/>
        </p:nvSpPr>
        <p:spPr>
          <a:xfrm>
            <a:off x="-188708" y="4338030"/>
            <a:ext cx="7506587" cy="5948970"/>
          </a:xfrm>
          <a:custGeom>
            <a:avLst/>
            <a:gdLst/>
            <a:ahLst/>
            <a:cxnLst/>
            <a:rect l="l" t="t" r="r" b="b"/>
            <a:pathLst>
              <a:path w="7506587" h="5948970">
                <a:moveTo>
                  <a:pt x="0" y="0"/>
                </a:moveTo>
                <a:lnTo>
                  <a:pt x="7506587" y="0"/>
                </a:lnTo>
                <a:lnTo>
                  <a:pt x="7506587" y="5948970"/>
                </a:lnTo>
                <a:lnTo>
                  <a:pt x="0" y="59489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666236" y="1776538"/>
            <a:ext cx="4969410" cy="8510462"/>
          </a:xfrm>
          <a:custGeom>
            <a:avLst/>
            <a:gdLst/>
            <a:ahLst/>
            <a:cxnLst/>
            <a:rect l="l" t="t" r="r" b="b"/>
            <a:pathLst>
              <a:path w="4969410" h="8510462">
                <a:moveTo>
                  <a:pt x="4969409" y="0"/>
                </a:moveTo>
                <a:lnTo>
                  <a:pt x="0" y="0"/>
                </a:lnTo>
                <a:lnTo>
                  <a:pt x="0" y="8510462"/>
                </a:lnTo>
                <a:lnTo>
                  <a:pt x="4969409" y="8510462"/>
                </a:lnTo>
                <a:lnTo>
                  <a:pt x="4969409" y="0"/>
                </a:lnTo>
                <a:close/>
              </a:path>
            </a:pathLst>
          </a:custGeom>
          <a:blipFill>
            <a:blip r:embed="rId4"/>
            <a:stretch>
              <a:fillRect l="-36966" r="-34290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2087616" y="6172200"/>
            <a:ext cx="6200384" cy="4114800"/>
          </a:xfrm>
          <a:custGeom>
            <a:avLst/>
            <a:gdLst/>
            <a:ahLst/>
            <a:cxnLst/>
            <a:rect l="l" t="t" r="r" b="b"/>
            <a:pathLst>
              <a:path w="6200384" h="4114800">
                <a:moveTo>
                  <a:pt x="0" y="0"/>
                </a:moveTo>
                <a:lnTo>
                  <a:pt x="6200384" y="0"/>
                </a:lnTo>
                <a:lnTo>
                  <a:pt x="620038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6206809" y="312894"/>
            <a:ext cx="5585779" cy="2538354"/>
            <a:chOff x="0" y="0"/>
            <a:chExt cx="7447705" cy="3384472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7447705" cy="3384472"/>
            </a:xfrm>
            <a:custGeom>
              <a:avLst/>
              <a:gdLst/>
              <a:ahLst/>
              <a:cxnLst/>
              <a:rect l="l" t="t" r="r" b="b"/>
              <a:pathLst>
                <a:path w="7447705" h="3384472">
                  <a:moveTo>
                    <a:pt x="0" y="0"/>
                  </a:moveTo>
                  <a:lnTo>
                    <a:pt x="7447705" y="0"/>
                  </a:lnTo>
                  <a:lnTo>
                    <a:pt x="7447705" y="3384472"/>
                  </a:lnTo>
                  <a:lnTo>
                    <a:pt x="0" y="33844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 t="-5945" b="-5945"/>
              </a:stretch>
            </a:blipFill>
          </p:spPr>
        </p:sp>
        <p:sp>
          <p:nvSpPr>
            <p:cNvPr id="12" name="TextBox 12"/>
            <p:cNvSpPr txBox="1"/>
            <p:nvPr/>
          </p:nvSpPr>
          <p:spPr>
            <a:xfrm>
              <a:off x="1481370" y="596592"/>
              <a:ext cx="4484965" cy="22484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574"/>
                </a:lnSpc>
              </a:pPr>
              <a:r>
                <a:rPr lang="en-US" sz="5923" b="1">
                  <a:solidFill>
                    <a:srgbClr val="FEFEFE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Місце на таборі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5814596" y="2956744"/>
            <a:ext cx="6391344" cy="6757287"/>
            <a:chOff x="0" y="0"/>
            <a:chExt cx="8521792" cy="9009716"/>
          </a:xfrm>
        </p:grpSpPr>
        <p:sp>
          <p:nvSpPr>
            <p:cNvPr id="14" name="Freeform 14"/>
            <p:cNvSpPr/>
            <p:nvPr/>
          </p:nvSpPr>
          <p:spPr>
            <a:xfrm rot="-126717">
              <a:off x="157764" y="148251"/>
              <a:ext cx="8206263" cy="8713214"/>
            </a:xfrm>
            <a:custGeom>
              <a:avLst/>
              <a:gdLst/>
              <a:ahLst/>
              <a:cxnLst/>
              <a:rect l="l" t="t" r="r" b="b"/>
              <a:pathLst>
                <a:path w="8206263" h="8713214">
                  <a:moveTo>
                    <a:pt x="0" y="0"/>
                  </a:moveTo>
                  <a:lnTo>
                    <a:pt x="8206263" y="0"/>
                  </a:lnTo>
                  <a:lnTo>
                    <a:pt x="8206263" y="8713214"/>
                  </a:lnTo>
                  <a:lnTo>
                    <a:pt x="0" y="87132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TextBox 15"/>
            <p:cNvSpPr txBox="1"/>
            <p:nvPr/>
          </p:nvSpPr>
          <p:spPr>
            <a:xfrm rot="-929663">
              <a:off x="1318814" y="1651456"/>
              <a:ext cx="6243327" cy="52808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47"/>
                </a:lnSpc>
              </a:pPr>
              <a:r>
                <a:rPr lang="en-US" sz="3402">
                  <a:solidFill>
                    <a:srgbClr val="000000"/>
                  </a:solidFill>
                  <a:latin typeface="Comic Sans"/>
                  <a:ea typeface="Comic Sans"/>
                  <a:cs typeface="Comic Sans"/>
                  <a:sym typeface="Comic Sans"/>
                </a:rPr>
                <a:t>Дівчинка записалася на міжнародний табір. Її поселили в кімнату з незнайомими дорослими, і вона не може залишати територію без дозволу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2205940" y="312894"/>
            <a:ext cx="5371951" cy="3076833"/>
            <a:chOff x="0" y="0"/>
            <a:chExt cx="7162601" cy="4102444"/>
          </a:xfrm>
        </p:grpSpPr>
        <p:grpSp>
          <p:nvGrpSpPr>
            <p:cNvPr id="17" name="Group 17"/>
            <p:cNvGrpSpPr/>
            <p:nvPr/>
          </p:nvGrpSpPr>
          <p:grpSpPr>
            <a:xfrm>
              <a:off x="0" y="0"/>
              <a:ext cx="7162601" cy="4102444"/>
              <a:chOff x="0" y="0"/>
              <a:chExt cx="1414835" cy="810359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1414835" cy="810359"/>
              </a:xfrm>
              <a:custGeom>
                <a:avLst/>
                <a:gdLst/>
                <a:ahLst/>
                <a:cxnLst/>
                <a:rect l="l" t="t" r="r" b="b"/>
                <a:pathLst>
                  <a:path w="1414835" h="810359">
                    <a:moveTo>
                      <a:pt x="61971" y="0"/>
                    </a:moveTo>
                    <a:lnTo>
                      <a:pt x="1352864" y="0"/>
                    </a:lnTo>
                    <a:cubicBezTo>
                      <a:pt x="1387090" y="0"/>
                      <a:pt x="1414835" y="27745"/>
                      <a:pt x="1414835" y="61971"/>
                    </a:cubicBezTo>
                    <a:lnTo>
                      <a:pt x="1414835" y="748389"/>
                    </a:lnTo>
                    <a:cubicBezTo>
                      <a:pt x="1414835" y="782614"/>
                      <a:pt x="1387090" y="810359"/>
                      <a:pt x="1352864" y="810359"/>
                    </a:cubicBezTo>
                    <a:lnTo>
                      <a:pt x="61971" y="810359"/>
                    </a:lnTo>
                    <a:cubicBezTo>
                      <a:pt x="27745" y="810359"/>
                      <a:pt x="0" y="782614"/>
                      <a:pt x="0" y="748389"/>
                    </a:cubicBezTo>
                    <a:lnTo>
                      <a:pt x="0" y="61971"/>
                    </a:lnTo>
                    <a:cubicBezTo>
                      <a:pt x="0" y="27745"/>
                      <a:pt x="27745" y="0"/>
                      <a:pt x="61971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CC0DF">
                      <a:alpha val="100000"/>
                    </a:srgbClr>
                  </a:gs>
                  <a:gs pos="100000">
                    <a:srgbClr val="FFDE59">
                      <a:alpha val="100000"/>
                    </a:srgbClr>
                  </a:gs>
                </a:gsLst>
                <a:lin ang="0"/>
              </a:gradFill>
              <a:ln w="381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19" name="TextBox 19"/>
              <p:cNvSpPr txBox="1"/>
              <p:nvPr/>
            </p:nvSpPr>
            <p:spPr>
              <a:xfrm>
                <a:off x="0" y="-38100"/>
                <a:ext cx="1414835" cy="84845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20" name="TextBox 20"/>
            <p:cNvSpPr txBox="1"/>
            <p:nvPr/>
          </p:nvSpPr>
          <p:spPr>
            <a:xfrm>
              <a:off x="351180" y="275895"/>
              <a:ext cx="6460242" cy="34649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208"/>
                </a:lnSpc>
                <a:spcBef>
                  <a:spcPct val="0"/>
                </a:spcBef>
              </a:pPr>
              <a:r>
                <a:rPr lang="en-US" sz="3720" b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СЕКСУАЛЬНА ЕКСПЛУАТАЦІЯ / ПРИМУСОВИЙ КОНТРОЛЬ</a:t>
              </a:r>
            </a:p>
          </p:txBody>
        </p:sp>
      </p:grpSp>
      <p:sp>
        <p:nvSpPr>
          <p:cNvPr id="21" name="Freeform 21"/>
          <p:cNvSpPr/>
          <p:nvPr/>
        </p:nvSpPr>
        <p:spPr>
          <a:xfrm flipH="1">
            <a:off x="12087616" y="3067932"/>
            <a:ext cx="6200384" cy="7219068"/>
          </a:xfrm>
          <a:custGeom>
            <a:avLst/>
            <a:gdLst/>
            <a:ahLst/>
            <a:cxnLst/>
            <a:rect l="l" t="t" r="r" b="b"/>
            <a:pathLst>
              <a:path w="6200384" h="7219068">
                <a:moveTo>
                  <a:pt x="6200384" y="0"/>
                </a:moveTo>
                <a:lnTo>
                  <a:pt x="0" y="0"/>
                </a:lnTo>
                <a:lnTo>
                  <a:pt x="0" y="7219068"/>
                </a:lnTo>
                <a:lnTo>
                  <a:pt x="6200384" y="7219068"/>
                </a:lnTo>
                <a:lnTo>
                  <a:pt x="6200384" y="0"/>
                </a:lnTo>
                <a:close/>
              </a:path>
            </a:pathLst>
          </a:custGeom>
          <a:blipFill>
            <a:blip r:embed="rId11"/>
            <a:stretch>
              <a:fillRect l="-11657" r="-4772"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CC0DF">
                <a:alpha val="100000"/>
              </a:srgbClr>
            </a:gs>
            <a:gs pos="100000">
              <a:srgbClr val="FFDE59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69797" y="508213"/>
            <a:ext cx="5371951" cy="1762383"/>
            <a:chOff x="0" y="0"/>
            <a:chExt cx="7162601" cy="2349844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7162601" cy="2349844"/>
              <a:chOff x="0" y="0"/>
              <a:chExt cx="1414835" cy="464167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1414835" cy="464167"/>
              </a:xfrm>
              <a:custGeom>
                <a:avLst/>
                <a:gdLst/>
                <a:ahLst/>
                <a:cxnLst/>
                <a:rect l="l" t="t" r="r" b="b"/>
                <a:pathLst>
                  <a:path w="1414835" h="464167">
                    <a:moveTo>
                      <a:pt x="61971" y="0"/>
                    </a:moveTo>
                    <a:lnTo>
                      <a:pt x="1352864" y="0"/>
                    </a:lnTo>
                    <a:cubicBezTo>
                      <a:pt x="1387090" y="0"/>
                      <a:pt x="1414835" y="27745"/>
                      <a:pt x="1414835" y="61971"/>
                    </a:cubicBezTo>
                    <a:lnTo>
                      <a:pt x="1414835" y="402196"/>
                    </a:lnTo>
                    <a:cubicBezTo>
                      <a:pt x="1414835" y="436422"/>
                      <a:pt x="1387090" y="464167"/>
                      <a:pt x="1352864" y="464167"/>
                    </a:cubicBezTo>
                    <a:lnTo>
                      <a:pt x="61971" y="464167"/>
                    </a:lnTo>
                    <a:cubicBezTo>
                      <a:pt x="27745" y="464167"/>
                      <a:pt x="0" y="436422"/>
                      <a:pt x="0" y="402196"/>
                    </a:cubicBezTo>
                    <a:lnTo>
                      <a:pt x="0" y="61971"/>
                    </a:lnTo>
                    <a:cubicBezTo>
                      <a:pt x="0" y="27745"/>
                      <a:pt x="27745" y="0"/>
                      <a:pt x="61971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CC0DF">
                      <a:alpha val="100000"/>
                    </a:srgbClr>
                  </a:gs>
                  <a:gs pos="100000">
                    <a:srgbClr val="FFDE59">
                      <a:alpha val="100000"/>
                    </a:srgbClr>
                  </a:gs>
                </a:gsLst>
                <a:lin ang="0"/>
              </a:gradFill>
              <a:ln w="381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0" y="-38100"/>
                <a:ext cx="1414835" cy="50226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6" name="TextBox 6"/>
            <p:cNvSpPr txBox="1"/>
            <p:nvPr/>
          </p:nvSpPr>
          <p:spPr>
            <a:xfrm>
              <a:off x="351180" y="275895"/>
              <a:ext cx="6460242" cy="17123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208"/>
                </a:lnSpc>
                <a:spcBef>
                  <a:spcPct val="0"/>
                </a:spcBef>
              </a:pPr>
              <a:r>
                <a:rPr lang="en-US" sz="3720" b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ІНТЕРАКТИВ: “ЩО ВІДБУВАЄТЬСЯ?”</a:t>
              </a:r>
            </a:p>
          </p:txBody>
        </p:sp>
      </p:grpSp>
      <p:sp>
        <p:nvSpPr>
          <p:cNvPr id="7" name="Freeform 7"/>
          <p:cNvSpPr/>
          <p:nvPr/>
        </p:nvSpPr>
        <p:spPr>
          <a:xfrm>
            <a:off x="-188708" y="4338030"/>
            <a:ext cx="7506587" cy="5948970"/>
          </a:xfrm>
          <a:custGeom>
            <a:avLst/>
            <a:gdLst/>
            <a:ahLst/>
            <a:cxnLst/>
            <a:rect l="l" t="t" r="r" b="b"/>
            <a:pathLst>
              <a:path w="7506587" h="5948970">
                <a:moveTo>
                  <a:pt x="0" y="0"/>
                </a:moveTo>
                <a:lnTo>
                  <a:pt x="7506587" y="0"/>
                </a:lnTo>
                <a:lnTo>
                  <a:pt x="7506587" y="5948970"/>
                </a:lnTo>
                <a:lnTo>
                  <a:pt x="0" y="59489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666236" y="1776538"/>
            <a:ext cx="4969410" cy="8510462"/>
          </a:xfrm>
          <a:custGeom>
            <a:avLst/>
            <a:gdLst/>
            <a:ahLst/>
            <a:cxnLst/>
            <a:rect l="l" t="t" r="r" b="b"/>
            <a:pathLst>
              <a:path w="4969410" h="8510462">
                <a:moveTo>
                  <a:pt x="4969409" y="0"/>
                </a:moveTo>
                <a:lnTo>
                  <a:pt x="0" y="0"/>
                </a:lnTo>
                <a:lnTo>
                  <a:pt x="0" y="8510462"/>
                </a:lnTo>
                <a:lnTo>
                  <a:pt x="4969409" y="8510462"/>
                </a:lnTo>
                <a:lnTo>
                  <a:pt x="4969409" y="0"/>
                </a:lnTo>
                <a:close/>
              </a:path>
            </a:pathLst>
          </a:custGeom>
          <a:blipFill>
            <a:blip r:embed="rId4"/>
            <a:stretch>
              <a:fillRect l="-36966" r="-34290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2087616" y="6172200"/>
            <a:ext cx="6200384" cy="4114800"/>
          </a:xfrm>
          <a:custGeom>
            <a:avLst/>
            <a:gdLst/>
            <a:ahLst/>
            <a:cxnLst/>
            <a:rect l="l" t="t" r="r" b="b"/>
            <a:pathLst>
              <a:path w="6200384" h="4114800">
                <a:moveTo>
                  <a:pt x="0" y="0"/>
                </a:moveTo>
                <a:lnTo>
                  <a:pt x="6200384" y="0"/>
                </a:lnTo>
                <a:lnTo>
                  <a:pt x="620038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6206809" y="312894"/>
            <a:ext cx="5322480" cy="2648115"/>
            <a:chOff x="0" y="0"/>
            <a:chExt cx="7096639" cy="3530821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7096639" cy="3530821"/>
            </a:xfrm>
            <a:custGeom>
              <a:avLst/>
              <a:gdLst/>
              <a:ahLst/>
              <a:cxnLst/>
              <a:rect l="l" t="t" r="r" b="b"/>
              <a:pathLst>
                <a:path w="7096639" h="3530821">
                  <a:moveTo>
                    <a:pt x="0" y="0"/>
                  </a:moveTo>
                  <a:lnTo>
                    <a:pt x="7096639" y="0"/>
                  </a:lnTo>
                  <a:lnTo>
                    <a:pt x="7096639" y="3530821"/>
                  </a:lnTo>
                  <a:lnTo>
                    <a:pt x="0" y="35308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 t="-1098" b="-1098"/>
              </a:stretch>
            </a:blipFill>
          </p:spPr>
        </p:sp>
        <p:sp>
          <p:nvSpPr>
            <p:cNvPr id="12" name="TextBox 12"/>
            <p:cNvSpPr txBox="1"/>
            <p:nvPr/>
          </p:nvSpPr>
          <p:spPr>
            <a:xfrm>
              <a:off x="1411542" y="471627"/>
              <a:ext cx="4273555" cy="26351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167"/>
                </a:lnSpc>
              </a:pPr>
              <a:r>
                <a:rPr lang="en-US" sz="4655" b="1">
                  <a:solidFill>
                    <a:srgbClr val="FEFEFE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Новий знайомий у мережі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5814596" y="2956744"/>
            <a:ext cx="6391344" cy="6757287"/>
            <a:chOff x="0" y="0"/>
            <a:chExt cx="8521792" cy="9009716"/>
          </a:xfrm>
        </p:grpSpPr>
        <p:sp>
          <p:nvSpPr>
            <p:cNvPr id="14" name="Freeform 14"/>
            <p:cNvSpPr/>
            <p:nvPr/>
          </p:nvSpPr>
          <p:spPr>
            <a:xfrm rot="-126717">
              <a:off x="157764" y="148251"/>
              <a:ext cx="8206263" cy="8713214"/>
            </a:xfrm>
            <a:custGeom>
              <a:avLst/>
              <a:gdLst/>
              <a:ahLst/>
              <a:cxnLst/>
              <a:rect l="l" t="t" r="r" b="b"/>
              <a:pathLst>
                <a:path w="8206263" h="8713214">
                  <a:moveTo>
                    <a:pt x="0" y="0"/>
                  </a:moveTo>
                  <a:lnTo>
                    <a:pt x="8206263" y="0"/>
                  </a:lnTo>
                  <a:lnTo>
                    <a:pt x="8206263" y="8713214"/>
                  </a:lnTo>
                  <a:lnTo>
                    <a:pt x="0" y="87132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TextBox 15"/>
            <p:cNvSpPr txBox="1"/>
            <p:nvPr/>
          </p:nvSpPr>
          <p:spPr>
            <a:xfrm rot="-929663">
              <a:off x="1318814" y="1651456"/>
              <a:ext cx="6243327" cy="52808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47"/>
                </a:lnSpc>
              </a:pPr>
              <a:r>
                <a:rPr lang="en-US" sz="3402">
                  <a:solidFill>
                    <a:srgbClr val="000000"/>
                  </a:solidFill>
                  <a:latin typeface="Comic Sans"/>
                  <a:ea typeface="Comic Sans"/>
                  <a:cs typeface="Comic Sans"/>
                  <a:sym typeface="Comic Sans"/>
                </a:rPr>
                <a:t>Хлопець знайомиться в соцмережі з людиною, яка обіцяє допомогти в навчанні та подарунки. Потім просить надсилати фото особистого характеру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2100788" y="1028700"/>
            <a:ext cx="5371951" cy="1762383"/>
            <a:chOff x="0" y="0"/>
            <a:chExt cx="7162601" cy="2349844"/>
          </a:xfrm>
        </p:grpSpPr>
        <p:grpSp>
          <p:nvGrpSpPr>
            <p:cNvPr id="17" name="Group 17"/>
            <p:cNvGrpSpPr/>
            <p:nvPr/>
          </p:nvGrpSpPr>
          <p:grpSpPr>
            <a:xfrm>
              <a:off x="0" y="0"/>
              <a:ext cx="7162601" cy="2349844"/>
              <a:chOff x="0" y="0"/>
              <a:chExt cx="1414835" cy="464167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1414835" cy="464167"/>
              </a:xfrm>
              <a:custGeom>
                <a:avLst/>
                <a:gdLst/>
                <a:ahLst/>
                <a:cxnLst/>
                <a:rect l="l" t="t" r="r" b="b"/>
                <a:pathLst>
                  <a:path w="1414835" h="464167">
                    <a:moveTo>
                      <a:pt x="61971" y="0"/>
                    </a:moveTo>
                    <a:lnTo>
                      <a:pt x="1352864" y="0"/>
                    </a:lnTo>
                    <a:cubicBezTo>
                      <a:pt x="1387090" y="0"/>
                      <a:pt x="1414835" y="27745"/>
                      <a:pt x="1414835" y="61971"/>
                    </a:cubicBezTo>
                    <a:lnTo>
                      <a:pt x="1414835" y="402196"/>
                    </a:lnTo>
                    <a:cubicBezTo>
                      <a:pt x="1414835" y="436422"/>
                      <a:pt x="1387090" y="464167"/>
                      <a:pt x="1352864" y="464167"/>
                    </a:cubicBezTo>
                    <a:lnTo>
                      <a:pt x="61971" y="464167"/>
                    </a:lnTo>
                    <a:cubicBezTo>
                      <a:pt x="27745" y="464167"/>
                      <a:pt x="0" y="436422"/>
                      <a:pt x="0" y="402196"/>
                    </a:cubicBezTo>
                    <a:lnTo>
                      <a:pt x="0" y="61971"/>
                    </a:lnTo>
                    <a:cubicBezTo>
                      <a:pt x="0" y="27745"/>
                      <a:pt x="27745" y="0"/>
                      <a:pt x="61971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CC0DF">
                      <a:alpha val="100000"/>
                    </a:srgbClr>
                  </a:gs>
                  <a:gs pos="100000">
                    <a:srgbClr val="FFDE59">
                      <a:alpha val="100000"/>
                    </a:srgbClr>
                  </a:gs>
                </a:gsLst>
                <a:lin ang="0"/>
              </a:gradFill>
              <a:ln w="381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19" name="TextBox 19"/>
              <p:cNvSpPr txBox="1"/>
              <p:nvPr/>
            </p:nvSpPr>
            <p:spPr>
              <a:xfrm>
                <a:off x="0" y="-38100"/>
                <a:ext cx="1414835" cy="50226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20" name="TextBox 20"/>
            <p:cNvSpPr txBox="1"/>
            <p:nvPr/>
          </p:nvSpPr>
          <p:spPr>
            <a:xfrm>
              <a:off x="351180" y="275895"/>
              <a:ext cx="6460242" cy="17123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208"/>
                </a:lnSpc>
                <a:spcBef>
                  <a:spcPct val="0"/>
                </a:spcBef>
              </a:pPr>
              <a:r>
                <a:rPr lang="en-US" sz="3720" b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СЕКСУАЛЬНА ЕКСПЛУАТАЦІЯ</a:t>
              </a:r>
            </a:p>
          </p:txBody>
        </p:sp>
      </p:grpSp>
      <p:sp>
        <p:nvSpPr>
          <p:cNvPr id="21" name="Freeform 21"/>
          <p:cNvSpPr/>
          <p:nvPr/>
        </p:nvSpPr>
        <p:spPr>
          <a:xfrm flipH="1">
            <a:off x="12087616" y="3067932"/>
            <a:ext cx="6200384" cy="7219068"/>
          </a:xfrm>
          <a:custGeom>
            <a:avLst/>
            <a:gdLst/>
            <a:ahLst/>
            <a:cxnLst/>
            <a:rect l="l" t="t" r="r" b="b"/>
            <a:pathLst>
              <a:path w="6200384" h="7219068">
                <a:moveTo>
                  <a:pt x="6200384" y="0"/>
                </a:moveTo>
                <a:lnTo>
                  <a:pt x="0" y="0"/>
                </a:lnTo>
                <a:lnTo>
                  <a:pt x="0" y="7219068"/>
                </a:lnTo>
                <a:lnTo>
                  <a:pt x="6200384" y="7219068"/>
                </a:lnTo>
                <a:lnTo>
                  <a:pt x="6200384" y="0"/>
                </a:lnTo>
                <a:close/>
              </a:path>
            </a:pathLst>
          </a:custGeom>
          <a:blipFill>
            <a:blip r:embed="rId11"/>
            <a:stretch>
              <a:fillRect l="-11657" r="-4772"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CC0DF">
                <a:alpha val="100000"/>
              </a:srgbClr>
            </a:gs>
            <a:gs pos="100000">
              <a:srgbClr val="FFDE59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69797" y="508213"/>
            <a:ext cx="5371951" cy="1762383"/>
            <a:chOff x="0" y="0"/>
            <a:chExt cx="7162601" cy="2349844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7162601" cy="2349844"/>
              <a:chOff x="0" y="0"/>
              <a:chExt cx="1414835" cy="464167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1414835" cy="464167"/>
              </a:xfrm>
              <a:custGeom>
                <a:avLst/>
                <a:gdLst/>
                <a:ahLst/>
                <a:cxnLst/>
                <a:rect l="l" t="t" r="r" b="b"/>
                <a:pathLst>
                  <a:path w="1414835" h="464167">
                    <a:moveTo>
                      <a:pt x="61971" y="0"/>
                    </a:moveTo>
                    <a:lnTo>
                      <a:pt x="1352864" y="0"/>
                    </a:lnTo>
                    <a:cubicBezTo>
                      <a:pt x="1387090" y="0"/>
                      <a:pt x="1414835" y="27745"/>
                      <a:pt x="1414835" y="61971"/>
                    </a:cubicBezTo>
                    <a:lnTo>
                      <a:pt x="1414835" y="402196"/>
                    </a:lnTo>
                    <a:cubicBezTo>
                      <a:pt x="1414835" y="436422"/>
                      <a:pt x="1387090" y="464167"/>
                      <a:pt x="1352864" y="464167"/>
                    </a:cubicBezTo>
                    <a:lnTo>
                      <a:pt x="61971" y="464167"/>
                    </a:lnTo>
                    <a:cubicBezTo>
                      <a:pt x="27745" y="464167"/>
                      <a:pt x="0" y="436422"/>
                      <a:pt x="0" y="402196"/>
                    </a:cubicBezTo>
                    <a:lnTo>
                      <a:pt x="0" y="61971"/>
                    </a:lnTo>
                    <a:cubicBezTo>
                      <a:pt x="0" y="27745"/>
                      <a:pt x="27745" y="0"/>
                      <a:pt x="61971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CC0DF">
                      <a:alpha val="100000"/>
                    </a:srgbClr>
                  </a:gs>
                  <a:gs pos="100000">
                    <a:srgbClr val="FFDE59">
                      <a:alpha val="100000"/>
                    </a:srgbClr>
                  </a:gs>
                </a:gsLst>
                <a:lin ang="0"/>
              </a:gradFill>
              <a:ln w="381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0" y="-38100"/>
                <a:ext cx="1414835" cy="50226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6" name="TextBox 6"/>
            <p:cNvSpPr txBox="1"/>
            <p:nvPr/>
          </p:nvSpPr>
          <p:spPr>
            <a:xfrm>
              <a:off x="351180" y="275895"/>
              <a:ext cx="6460242" cy="17123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208"/>
                </a:lnSpc>
                <a:spcBef>
                  <a:spcPct val="0"/>
                </a:spcBef>
              </a:pPr>
              <a:r>
                <a:rPr lang="en-US" sz="3720" b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ІНТЕРАКТИВ: “ЩО ВІДБУВАЄТЬСЯ?”</a:t>
              </a:r>
            </a:p>
          </p:txBody>
        </p:sp>
      </p:grpSp>
      <p:sp>
        <p:nvSpPr>
          <p:cNvPr id="7" name="Freeform 7"/>
          <p:cNvSpPr/>
          <p:nvPr/>
        </p:nvSpPr>
        <p:spPr>
          <a:xfrm>
            <a:off x="-188708" y="4338030"/>
            <a:ext cx="7506587" cy="5948970"/>
          </a:xfrm>
          <a:custGeom>
            <a:avLst/>
            <a:gdLst/>
            <a:ahLst/>
            <a:cxnLst/>
            <a:rect l="l" t="t" r="r" b="b"/>
            <a:pathLst>
              <a:path w="7506587" h="5948970">
                <a:moveTo>
                  <a:pt x="0" y="0"/>
                </a:moveTo>
                <a:lnTo>
                  <a:pt x="7506587" y="0"/>
                </a:lnTo>
                <a:lnTo>
                  <a:pt x="7506587" y="5948970"/>
                </a:lnTo>
                <a:lnTo>
                  <a:pt x="0" y="59489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666236" y="1776538"/>
            <a:ext cx="4969410" cy="8510462"/>
          </a:xfrm>
          <a:custGeom>
            <a:avLst/>
            <a:gdLst/>
            <a:ahLst/>
            <a:cxnLst/>
            <a:rect l="l" t="t" r="r" b="b"/>
            <a:pathLst>
              <a:path w="4969410" h="8510462">
                <a:moveTo>
                  <a:pt x="4969409" y="0"/>
                </a:moveTo>
                <a:lnTo>
                  <a:pt x="0" y="0"/>
                </a:lnTo>
                <a:lnTo>
                  <a:pt x="0" y="8510462"/>
                </a:lnTo>
                <a:lnTo>
                  <a:pt x="4969409" y="8510462"/>
                </a:lnTo>
                <a:lnTo>
                  <a:pt x="4969409" y="0"/>
                </a:lnTo>
                <a:close/>
              </a:path>
            </a:pathLst>
          </a:custGeom>
          <a:blipFill>
            <a:blip r:embed="rId4"/>
            <a:stretch>
              <a:fillRect l="-36966" r="-34290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2087616" y="6172200"/>
            <a:ext cx="6200384" cy="4114800"/>
          </a:xfrm>
          <a:custGeom>
            <a:avLst/>
            <a:gdLst/>
            <a:ahLst/>
            <a:cxnLst/>
            <a:rect l="l" t="t" r="r" b="b"/>
            <a:pathLst>
              <a:path w="6200384" h="4114800">
                <a:moveTo>
                  <a:pt x="0" y="0"/>
                </a:moveTo>
                <a:lnTo>
                  <a:pt x="6200384" y="0"/>
                </a:lnTo>
                <a:lnTo>
                  <a:pt x="620038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6460028" y="308628"/>
            <a:ext cx="5322480" cy="2648115"/>
            <a:chOff x="0" y="0"/>
            <a:chExt cx="7096639" cy="3530821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7096639" cy="3530821"/>
            </a:xfrm>
            <a:custGeom>
              <a:avLst/>
              <a:gdLst/>
              <a:ahLst/>
              <a:cxnLst/>
              <a:rect l="l" t="t" r="r" b="b"/>
              <a:pathLst>
                <a:path w="7096639" h="3530821">
                  <a:moveTo>
                    <a:pt x="0" y="0"/>
                  </a:moveTo>
                  <a:lnTo>
                    <a:pt x="7096639" y="0"/>
                  </a:lnTo>
                  <a:lnTo>
                    <a:pt x="7096639" y="3530821"/>
                  </a:lnTo>
                  <a:lnTo>
                    <a:pt x="0" y="35308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 t="-1098" b="-1098"/>
              </a:stretch>
            </a:blipFill>
          </p:spPr>
        </p:sp>
        <p:sp>
          <p:nvSpPr>
            <p:cNvPr id="12" name="TextBox 12"/>
            <p:cNvSpPr txBox="1"/>
            <p:nvPr/>
          </p:nvSpPr>
          <p:spPr>
            <a:xfrm>
              <a:off x="836202" y="567350"/>
              <a:ext cx="5322068" cy="221871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435"/>
                </a:lnSpc>
              </a:pPr>
              <a:r>
                <a:rPr lang="en-US" sz="5797" b="1">
                  <a:solidFill>
                    <a:srgbClr val="FEFEFE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Допомога родині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5814596" y="2956744"/>
            <a:ext cx="6391344" cy="6757287"/>
            <a:chOff x="0" y="0"/>
            <a:chExt cx="8521792" cy="9009716"/>
          </a:xfrm>
        </p:grpSpPr>
        <p:sp>
          <p:nvSpPr>
            <p:cNvPr id="14" name="Freeform 14"/>
            <p:cNvSpPr/>
            <p:nvPr/>
          </p:nvSpPr>
          <p:spPr>
            <a:xfrm rot="-126717">
              <a:off x="157764" y="148251"/>
              <a:ext cx="8206263" cy="8713214"/>
            </a:xfrm>
            <a:custGeom>
              <a:avLst/>
              <a:gdLst/>
              <a:ahLst/>
              <a:cxnLst/>
              <a:rect l="l" t="t" r="r" b="b"/>
              <a:pathLst>
                <a:path w="8206263" h="8713214">
                  <a:moveTo>
                    <a:pt x="0" y="0"/>
                  </a:moveTo>
                  <a:lnTo>
                    <a:pt x="8206263" y="0"/>
                  </a:lnTo>
                  <a:lnTo>
                    <a:pt x="8206263" y="8713214"/>
                  </a:lnTo>
                  <a:lnTo>
                    <a:pt x="0" y="87132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TextBox 15"/>
            <p:cNvSpPr txBox="1"/>
            <p:nvPr/>
          </p:nvSpPr>
          <p:spPr>
            <a:xfrm rot="-929663">
              <a:off x="1230869" y="1663421"/>
              <a:ext cx="6243327" cy="46224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47"/>
                </a:lnSpc>
              </a:pPr>
              <a:r>
                <a:rPr lang="en-US" sz="3402">
                  <a:solidFill>
                    <a:srgbClr val="000000"/>
                  </a:solidFill>
                  <a:latin typeface="Comic Sans"/>
                  <a:ea typeface="Comic Sans"/>
                  <a:cs typeface="Comic Sans"/>
                  <a:sym typeface="Comic Sans"/>
                </a:rPr>
                <a:t>Підліток вирішив заробити на власні потреби та сім’ю. Його наймають працювати без договору, умов і оплати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2100788" y="1028700"/>
            <a:ext cx="5371951" cy="1762383"/>
            <a:chOff x="0" y="0"/>
            <a:chExt cx="7162601" cy="2349844"/>
          </a:xfrm>
        </p:grpSpPr>
        <p:grpSp>
          <p:nvGrpSpPr>
            <p:cNvPr id="17" name="Group 17"/>
            <p:cNvGrpSpPr/>
            <p:nvPr/>
          </p:nvGrpSpPr>
          <p:grpSpPr>
            <a:xfrm>
              <a:off x="0" y="0"/>
              <a:ext cx="7162601" cy="2349844"/>
              <a:chOff x="0" y="0"/>
              <a:chExt cx="1414835" cy="464167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1414835" cy="464167"/>
              </a:xfrm>
              <a:custGeom>
                <a:avLst/>
                <a:gdLst/>
                <a:ahLst/>
                <a:cxnLst/>
                <a:rect l="l" t="t" r="r" b="b"/>
                <a:pathLst>
                  <a:path w="1414835" h="464167">
                    <a:moveTo>
                      <a:pt x="61971" y="0"/>
                    </a:moveTo>
                    <a:lnTo>
                      <a:pt x="1352864" y="0"/>
                    </a:lnTo>
                    <a:cubicBezTo>
                      <a:pt x="1387090" y="0"/>
                      <a:pt x="1414835" y="27745"/>
                      <a:pt x="1414835" y="61971"/>
                    </a:cubicBezTo>
                    <a:lnTo>
                      <a:pt x="1414835" y="402196"/>
                    </a:lnTo>
                    <a:cubicBezTo>
                      <a:pt x="1414835" y="436422"/>
                      <a:pt x="1387090" y="464167"/>
                      <a:pt x="1352864" y="464167"/>
                    </a:cubicBezTo>
                    <a:lnTo>
                      <a:pt x="61971" y="464167"/>
                    </a:lnTo>
                    <a:cubicBezTo>
                      <a:pt x="27745" y="464167"/>
                      <a:pt x="0" y="436422"/>
                      <a:pt x="0" y="402196"/>
                    </a:cubicBezTo>
                    <a:lnTo>
                      <a:pt x="0" y="61971"/>
                    </a:lnTo>
                    <a:cubicBezTo>
                      <a:pt x="0" y="27745"/>
                      <a:pt x="27745" y="0"/>
                      <a:pt x="61971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CC0DF">
                      <a:alpha val="100000"/>
                    </a:srgbClr>
                  </a:gs>
                  <a:gs pos="100000">
                    <a:srgbClr val="FFDE59">
                      <a:alpha val="100000"/>
                    </a:srgbClr>
                  </a:gs>
                </a:gsLst>
                <a:lin ang="0"/>
              </a:gradFill>
              <a:ln w="381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19" name="TextBox 19"/>
              <p:cNvSpPr txBox="1"/>
              <p:nvPr/>
            </p:nvSpPr>
            <p:spPr>
              <a:xfrm>
                <a:off x="0" y="-38100"/>
                <a:ext cx="1414835" cy="50226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20" name="TextBox 20"/>
            <p:cNvSpPr txBox="1"/>
            <p:nvPr/>
          </p:nvSpPr>
          <p:spPr>
            <a:xfrm>
              <a:off x="351180" y="275895"/>
              <a:ext cx="6460242" cy="17123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208"/>
                </a:lnSpc>
                <a:spcBef>
                  <a:spcPct val="0"/>
                </a:spcBef>
              </a:pPr>
              <a:r>
                <a:rPr lang="en-US" sz="3720" b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ТРУДОВА ЕКСПЛУАТАЦІЯ</a:t>
              </a:r>
            </a:p>
          </p:txBody>
        </p:sp>
      </p:grpSp>
      <p:sp>
        <p:nvSpPr>
          <p:cNvPr id="21" name="Freeform 21"/>
          <p:cNvSpPr/>
          <p:nvPr/>
        </p:nvSpPr>
        <p:spPr>
          <a:xfrm flipH="1">
            <a:off x="12087616" y="3067932"/>
            <a:ext cx="6200384" cy="7219068"/>
          </a:xfrm>
          <a:custGeom>
            <a:avLst/>
            <a:gdLst/>
            <a:ahLst/>
            <a:cxnLst/>
            <a:rect l="l" t="t" r="r" b="b"/>
            <a:pathLst>
              <a:path w="6200384" h="7219068">
                <a:moveTo>
                  <a:pt x="6200384" y="0"/>
                </a:moveTo>
                <a:lnTo>
                  <a:pt x="0" y="0"/>
                </a:lnTo>
                <a:lnTo>
                  <a:pt x="0" y="7219068"/>
                </a:lnTo>
                <a:lnTo>
                  <a:pt x="6200384" y="7219068"/>
                </a:lnTo>
                <a:lnTo>
                  <a:pt x="6200384" y="0"/>
                </a:lnTo>
                <a:close/>
              </a:path>
            </a:pathLst>
          </a:custGeom>
          <a:blipFill>
            <a:blip r:embed="rId11"/>
            <a:stretch>
              <a:fillRect l="-11657" r="-4772"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CC0DF">
                <a:alpha val="100000"/>
              </a:srgbClr>
            </a:gs>
            <a:gs pos="100000">
              <a:srgbClr val="FFDE59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69797" y="508213"/>
            <a:ext cx="5371951" cy="1762383"/>
            <a:chOff x="0" y="0"/>
            <a:chExt cx="7162601" cy="2349844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7162601" cy="2349844"/>
              <a:chOff x="0" y="0"/>
              <a:chExt cx="1414835" cy="464167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1414835" cy="464167"/>
              </a:xfrm>
              <a:custGeom>
                <a:avLst/>
                <a:gdLst/>
                <a:ahLst/>
                <a:cxnLst/>
                <a:rect l="l" t="t" r="r" b="b"/>
                <a:pathLst>
                  <a:path w="1414835" h="464167">
                    <a:moveTo>
                      <a:pt x="61971" y="0"/>
                    </a:moveTo>
                    <a:lnTo>
                      <a:pt x="1352864" y="0"/>
                    </a:lnTo>
                    <a:cubicBezTo>
                      <a:pt x="1387090" y="0"/>
                      <a:pt x="1414835" y="27745"/>
                      <a:pt x="1414835" y="61971"/>
                    </a:cubicBezTo>
                    <a:lnTo>
                      <a:pt x="1414835" y="402196"/>
                    </a:lnTo>
                    <a:cubicBezTo>
                      <a:pt x="1414835" y="436422"/>
                      <a:pt x="1387090" y="464167"/>
                      <a:pt x="1352864" y="464167"/>
                    </a:cubicBezTo>
                    <a:lnTo>
                      <a:pt x="61971" y="464167"/>
                    </a:lnTo>
                    <a:cubicBezTo>
                      <a:pt x="27745" y="464167"/>
                      <a:pt x="0" y="436422"/>
                      <a:pt x="0" y="402196"/>
                    </a:cubicBezTo>
                    <a:lnTo>
                      <a:pt x="0" y="61971"/>
                    </a:lnTo>
                    <a:cubicBezTo>
                      <a:pt x="0" y="27745"/>
                      <a:pt x="27745" y="0"/>
                      <a:pt x="61971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CC0DF">
                      <a:alpha val="100000"/>
                    </a:srgbClr>
                  </a:gs>
                  <a:gs pos="100000">
                    <a:srgbClr val="FFDE59">
                      <a:alpha val="100000"/>
                    </a:srgbClr>
                  </a:gs>
                </a:gsLst>
                <a:lin ang="0"/>
              </a:gradFill>
              <a:ln w="381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0" y="-38100"/>
                <a:ext cx="1414835" cy="50226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6" name="TextBox 6"/>
            <p:cNvSpPr txBox="1"/>
            <p:nvPr/>
          </p:nvSpPr>
          <p:spPr>
            <a:xfrm>
              <a:off x="351180" y="275895"/>
              <a:ext cx="6460242" cy="17123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208"/>
                </a:lnSpc>
                <a:spcBef>
                  <a:spcPct val="0"/>
                </a:spcBef>
              </a:pPr>
              <a:r>
                <a:rPr lang="en-US" sz="3720" b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ІНТЕРАКТИВ: “ЩО ВІДБУВАЄТЬСЯ?”</a:t>
              </a:r>
            </a:p>
          </p:txBody>
        </p:sp>
      </p:grpSp>
      <p:sp>
        <p:nvSpPr>
          <p:cNvPr id="7" name="Freeform 7"/>
          <p:cNvSpPr/>
          <p:nvPr/>
        </p:nvSpPr>
        <p:spPr>
          <a:xfrm>
            <a:off x="-188708" y="4338030"/>
            <a:ext cx="7506587" cy="5948970"/>
          </a:xfrm>
          <a:custGeom>
            <a:avLst/>
            <a:gdLst/>
            <a:ahLst/>
            <a:cxnLst/>
            <a:rect l="l" t="t" r="r" b="b"/>
            <a:pathLst>
              <a:path w="7506587" h="5948970">
                <a:moveTo>
                  <a:pt x="0" y="0"/>
                </a:moveTo>
                <a:lnTo>
                  <a:pt x="7506587" y="0"/>
                </a:lnTo>
                <a:lnTo>
                  <a:pt x="7506587" y="5948970"/>
                </a:lnTo>
                <a:lnTo>
                  <a:pt x="0" y="59489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666236" y="1776538"/>
            <a:ext cx="4969410" cy="8510462"/>
          </a:xfrm>
          <a:custGeom>
            <a:avLst/>
            <a:gdLst/>
            <a:ahLst/>
            <a:cxnLst/>
            <a:rect l="l" t="t" r="r" b="b"/>
            <a:pathLst>
              <a:path w="4969410" h="8510462">
                <a:moveTo>
                  <a:pt x="4969409" y="0"/>
                </a:moveTo>
                <a:lnTo>
                  <a:pt x="0" y="0"/>
                </a:lnTo>
                <a:lnTo>
                  <a:pt x="0" y="8510462"/>
                </a:lnTo>
                <a:lnTo>
                  <a:pt x="4969409" y="8510462"/>
                </a:lnTo>
                <a:lnTo>
                  <a:pt x="4969409" y="0"/>
                </a:lnTo>
                <a:close/>
              </a:path>
            </a:pathLst>
          </a:custGeom>
          <a:blipFill>
            <a:blip r:embed="rId4"/>
            <a:stretch>
              <a:fillRect l="-36966" r="-34290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2087616" y="6172200"/>
            <a:ext cx="6200384" cy="4114800"/>
          </a:xfrm>
          <a:custGeom>
            <a:avLst/>
            <a:gdLst/>
            <a:ahLst/>
            <a:cxnLst/>
            <a:rect l="l" t="t" r="r" b="b"/>
            <a:pathLst>
              <a:path w="6200384" h="4114800">
                <a:moveTo>
                  <a:pt x="0" y="0"/>
                </a:moveTo>
                <a:lnTo>
                  <a:pt x="6200384" y="0"/>
                </a:lnTo>
                <a:lnTo>
                  <a:pt x="620038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6460028" y="308628"/>
            <a:ext cx="5322480" cy="2648115"/>
            <a:chOff x="0" y="0"/>
            <a:chExt cx="7096639" cy="3530821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7096639" cy="3530821"/>
            </a:xfrm>
            <a:custGeom>
              <a:avLst/>
              <a:gdLst/>
              <a:ahLst/>
              <a:cxnLst/>
              <a:rect l="l" t="t" r="r" b="b"/>
              <a:pathLst>
                <a:path w="7096639" h="3530821">
                  <a:moveTo>
                    <a:pt x="0" y="0"/>
                  </a:moveTo>
                  <a:lnTo>
                    <a:pt x="7096639" y="0"/>
                  </a:lnTo>
                  <a:lnTo>
                    <a:pt x="7096639" y="3530821"/>
                  </a:lnTo>
                  <a:lnTo>
                    <a:pt x="0" y="35308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 t="-1098" b="-1098"/>
              </a:stretch>
            </a:blipFill>
          </p:spPr>
        </p:sp>
        <p:sp>
          <p:nvSpPr>
            <p:cNvPr id="12" name="TextBox 12"/>
            <p:cNvSpPr txBox="1"/>
            <p:nvPr/>
          </p:nvSpPr>
          <p:spPr>
            <a:xfrm>
              <a:off x="836202" y="567350"/>
              <a:ext cx="5322068" cy="221871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435"/>
                </a:lnSpc>
              </a:pPr>
              <a:r>
                <a:rPr lang="en-US" sz="5797" b="1">
                  <a:solidFill>
                    <a:srgbClr val="FEFEFE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Таємне прохання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5814596" y="2956744"/>
            <a:ext cx="6391344" cy="6757287"/>
            <a:chOff x="0" y="0"/>
            <a:chExt cx="8521792" cy="9009716"/>
          </a:xfrm>
        </p:grpSpPr>
        <p:sp>
          <p:nvSpPr>
            <p:cNvPr id="14" name="Freeform 14"/>
            <p:cNvSpPr/>
            <p:nvPr/>
          </p:nvSpPr>
          <p:spPr>
            <a:xfrm rot="-126717">
              <a:off x="157764" y="148251"/>
              <a:ext cx="8206263" cy="8713214"/>
            </a:xfrm>
            <a:custGeom>
              <a:avLst/>
              <a:gdLst/>
              <a:ahLst/>
              <a:cxnLst/>
              <a:rect l="l" t="t" r="r" b="b"/>
              <a:pathLst>
                <a:path w="8206263" h="8713214">
                  <a:moveTo>
                    <a:pt x="0" y="0"/>
                  </a:moveTo>
                  <a:lnTo>
                    <a:pt x="8206263" y="0"/>
                  </a:lnTo>
                  <a:lnTo>
                    <a:pt x="8206263" y="8713214"/>
                  </a:lnTo>
                  <a:lnTo>
                    <a:pt x="0" y="87132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TextBox 15"/>
            <p:cNvSpPr txBox="1"/>
            <p:nvPr/>
          </p:nvSpPr>
          <p:spPr>
            <a:xfrm rot="-929663">
              <a:off x="1142923" y="1675385"/>
              <a:ext cx="6243327" cy="39639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47"/>
                </a:lnSpc>
              </a:pPr>
              <a:r>
                <a:rPr lang="en-US" sz="3402">
                  <a:solidFill>
                    <a:srgbClr val="000000"/>
                  </a:solidFill>
                  <a:latin typeface="Comic Sans"/>
                  <a:ea typeface="Comic Sans"/>
                  <a:cs typeface="Comic Sans"/>
                  <a:sym typeface="Comic Sans"/>
                </a:rPr>
                <a:t>Хлопця просять перевезти невідомі пакунки через місто, обіцяючи винагороду, і кажуть ні з ким не спілкуватися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2096833" y="925139"/>
            <a:ext cx="5371951" cy="2419608"/>
            <a:chOff x="0" y="0"/>
            <a:chExt cx="7162601" cy="3226144"/>
          </a:xfrm>
        </p:grpSpPr>
        <p:grpSp>
          <p:nvGrpSpPr>
            <p:cNvPr id="17" name="Group 17"/>
            <p:cNvGrpSpPr/>
            <p:nvPr/>
          </p:nvGrpSpPr>
          <p:grpSpPr>
            <a:xfrm>
              <a:off x="0" y="0"/>
              <a:ext cx="7162601" cy="3226144"/>
              <a:chOff x="0" y="0"/>
              <a:chExt cx="1414835" cy="637263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1414835" cy="637263"/>
              </a:xfrm>
              <a:custGeom>
                <a:avLst/>
                <a:gdLst/>
                <a:ahLst/>
                <a:cxnLst/>
                <a:rect l="l" t="t" r="r" b="b"/>
                <a:pathLst>
                  <a:path w="1414835" h="637263">
                    <a:moveTo>
                      <a:pt x="61971" y="0"/>
                    </a:moveTo>
                    <a:lnTo>
                      <a:pt x="1352864" y="0"/>
                    </a:lnTo>
                    <a:cubicBezTo>
                      <a:pt x="1387090" y="0"/>
                      <a:pt x="1414835" y="27745"/>
                      <a:pt x="1414835" y="61971"/>
                    </a:cubicBezTo>
                    <a:lnTo>
                      <a:pt x="1414835" y="575293"/>
                    </a:lnTo>
                    <a:cubicBezTo>
                      <a:pt x="1414835" y="609518"/>
                      <a:pt x="1387090" y="637263"/>
                      <a:pt x="1352864" y="637263"/>
                    </a:cubicBezTo>
                    <a:lnTo>
                      <a:pt x="61971" y="637263"/>
                    </a:lnTo>
                    <a:cubicBezTo>
                      <a:pt x="27745" y="637263"/>
                      <a:pt x="0" y="609518"/>
                      <a:pt x="0" y="575293"/>
                    </a:cubicBezTo>
                    <a:lnTo>
                      <a:pt x="0" y="61971"/>
                    </a:lnTo>
                    <a:cubicBezTo>
                      <a:pt x="0" y="27745"/>
                      <a:pt x="27745" y="0"/>
                      <a:pt x="61971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CC0DF">
                      <a:alpha val="100000"/>
                    </a:srgbClr>
                  </a:gs>
                  <a:gs pos="100000">
                    <a:srgbClr val="FFDE59">
                      <a:alpha val="100000"/>
                    </a:srgbClr>
                  </a:gs>
                </a:gsLst>
                <a:lin ang="0"/>
              </a:gradFill>
              <a:ln w="381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19" name="TextBox 19"/>
              <p:cNvSpPr txBox="1"/>
              <p:nvPr/>
            </p:nvSpPr>
            <p:spPr>
              <a:xfrm>
                <a:off x="0" y="-38100"/>
                <a:ext cx="1414835" cy="67536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20" name="TextBox 20"/>
            <p:cNvSpPr txBox="1"/>
            <p:nvPr/>
          </p:nvSpPr>
          <p:spPr>
            <a:xfrm>
              <a:off x="351180" y="275895"/>
              <a:ext cx="6460242" cy="25886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208"/>
                </a:lnSpc>
                <a:spcBef>
                  <a:spcPct val="0"/>
                </a:spcBef>
              </a:pPr>
              <a:r>
                <a:rPr lang="en-US" sz="3720" b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ВТЯГНЕННЯ У ЗЛОЧИННУ ДІЯЛЬНІСТЬ</a:t>
              </a:r>
            </a:p>
          </p:txBody>
        </p:sp>
      </p:grpSp>
      <p:sp>
        <p:nvSpPr>
          <p:cNvPr id="21" name="Freeform 21"/>
          <p:cNvSpPr/>
          <p:nvPr/>
        </p:nvSpPr>
        <p:spPr>
          <a:xfrm flipH="1">
            <a:off x="12087616" y="3067932"/>
            <a:ext cx="6200384" cy="7219068"/>
          </a:xfrm>
          <a:custGeom>
            <a:avLst/>
            <a:gdLst/>
            <a:ahLst/>
            <a:cxnLst/>
            <a:rect l="l" t="t" r="r" b="b"/>
            <a:pathLst>
              <a:path w="6200384" h="7219068">
                <a:moveTo>
                  <a:pt x="6200384" y="0"/>
                </a:moveTo>
                <a:lnTo>
                  <a:pt x="0" y="0"/>
                </a:lnTo>
                <a:lnTo>
                  <a:pt x="0" y="7219068"/>
                </a:lnTo>
                <a:lnTo>
                  <a:pt x="6200384" y="7219068"/>
                </a:lnTo>
                <a:lnTo>
                  <a:pt x="6200384" y="0"/>
                </a:lnTo>
                <a:close/>
              </a:path>
            </a:pathLst>
          </a:custGeom>
          <a:blipFill>
            <a:blip r:embed="rId11"/>
            <a:stretch>
              <a:fillRect l="-11657" r="-4772"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CC0DF">
                <a:alpha val="100000"/>
              </a:srgbClr>
            </a:gs>
            <a:gs pos="100000">
              <a:srgbClr val="FFDE59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8766650" cy="10287000"/>
          </a:xfrm>
          <a:custGeom>
            <a:avLst/>
            <a:gdLst/>
            <a:ahLst/>
            <a:cxnLst/>
            <a:rect l="l" t="t" r="r" b="b"/>
            <a:pathLst>
              <a:path w="8766650" h="10287000">
                <a:moveTo>
                  <a:pt x="0" y="0"/>
                </a:moveTo>
                <a:lnTo>
                  <a:pt x="8766650" y="0"/>
                </a:lnTo>
                <a:lnTo>
                  <a:pt x="876665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310" r="-1310"/>
            </a:stretch>
          </a:blipFill>
        </p:spPr>
      </p:sp>
      <p:sp>
        <p:nvSpPr>
          <p:cNvPr id="3" name="Freeform 3"/>
          <p:cNvSpPr/>
          <p:nvPr/>
        </p:nvSpPr>
        <p:spPr>
          <a:xfrm flipH="1" flipV="1">
            <a:off x="9521350" y="0"/>
            <a:ext cx="8766650" cy="10287000"/>
          </a:xfrm>
          <a:custGeom>
            <a:avLst/>
            <a:gdLst/>
            <a:ahLst/>
            <a:cxnLst/>
            <a:rect l="l" t="t" r="r" b="b"/>
            <a:pathLst>
              <a:path w="8766650" h="10287000">
                <a:moveTo>
                  <a:pt x="876665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8766650" y="0"/>
                </a:lnTo>
                <a:lnTo>
                  <a:pt x="8766650" y="10287000"/>
                </a:lnTo>
                <a:close/>
              </a:path>
            </a:pathLst>
          </a:custGeom>
          <a:blipFill>
            <a:blip r:embed="rId3"/>
            <a:stretch>
              <a:fillRect l="-1310" r="-1310"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769797" y="648954"/>
            <a:ext cx="7107729" cy="2896238"/>
            <a:chOff x="0" y="0"/>
            <a:chExt cx="1871994" cy="76279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871994" cy="762795"/>
            </a:xfrm>
            <a:custGeom>
              <a:avLst/>
              <a:gdLst/>
              <a:ahLst/>
              <a:cxnLst/>
              <a:rect l="l" t="t" r="r" b="b"/>
              <a:pathLst>
                <a:path w="1871994" h="762795">
                  <a:moveTo>
                    <a:pt x="46837" y="0"/>
                  </a:moveTo>
                  <a:lnTo>
                    <a:pt x="1825158" y="0"/>
                  </a:lnTo>
                  <a:cubicBezTo>
                    <a:pt x="1837580" y="0"/>
                    <a:pt x="1849493" y="4935"/>
                    <a:pt x="1858276" y="13718"/>
                  </a:cubicBezTo>
                  <a:cubicBezTo>
                    <a:pt x="1867060" y="22502"/>
                    <a:pt x="1871994" y="34415"/>
                    <a:pt x="1871994" y="46837"/>
                  </a:cubicBezTo>
                  <a:lnTo>
                    <a:pt x="1871994" y="715958"/>
                  </a:lnTo>
                  <a:cubicBezTo>
                    <a:pt x="1871994" y="741826"/>
                    <a:pt x="1851025" y="762795"/>
                    <a:pt x="1825158" y="762795"/>
                  </a:cubicBezTo>
                  <a:lnTo>
                    <a:pt x="46837" y="762795"/>
                  </a:lnTo>
                  <a:cubicBezTo>
                    <a:pt x="34415" y="762795"/>
                    <a:pt x="22502" y="757861"/>
                    <a:pt x="13718" y="749077"/>
                  </a:cubicBezTo>
                  <a:cubicBezTo>
                    <a:pt x="4935" y="740293"/>
                    <a:pt x="0" y="728380"/>
                    <a:pt x="0" y="715958"/>
                  </a:cubicBezTo>
                  <a:lnTo>
                    <a:pt x="0" y="46837"/>
                  </a:lnTo>
                  <a:cubicBezTo>
                    <a:pt x="0" y="20970"/>
                    <a:pt x="20970" y="0"/>
                    <a:pt x="46837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CC0DF">
                    <a:alpha val="100000"/>
                  </a:srgbClr>
                </a:gs>
                <a:gs pos="100000">
                  <a:srgbClr val="FFDE59">
                    <a:alpha val="100000"/>
                  </a:srgbClr>
                </a:gs>
              </a:gsLst>
              <a:lin ang="0"/>
            </a:gra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1871994" cy="8008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769797" y="4024445"/>
            <a:ext cx="6372405" cy="1832846"/>
            <a:chOff x="0" y="0"/>
            <a:chExt cx="8496540" cy="2443795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8496540" cy="2443795"/>
              <a:chOff x="0" y="0"/>
              <a:chExt cx="1678329" cy="482725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1678329" cy="482725"/>
              </a:xfrm>
              <a:custGeom>
                <a:avLst/>
                <a:gdLst/>
                <a:ahLst/>
                <a:cxnLst/>
                <a:rect l="l" t="t" r="r" b="b"/>
                <a:pathLst>
                  <a:path w="1678329" h="482725">
                    <a:moveTo>
                      <a:pt x="52241" y="0"/>
                    </a:moveTo>
                    <a:lnTo>
                      <a:pt x="1626088" y="0"/>
                    </a:lnTo>
                    <a:cubicBezTo>
                      <a:pt x="1639943" y="0"/>
                      <a:pt x="1653230" y="5504"/>
                      <a:pt x="1663028" y="15301"/>
                    </a:cubicBezTo>
                    <a:cubicBezTo>
                      <a:pt x="1672825" y="25098"/>
                      <a:pt x="1678329" y="38386"/>
                      <a:pt x="1678329" y="52241"/>
                    </a:cubicBezTo>
                    <a:lnTo>
                      <a:pt x="1678329" y="430484"/>
                    </a:lnTo>
                    <a:cubicBezTo>
                      <a:pt x="1678329" y="459336"/>
                      <a:pt x="1654939" y="482725"/>
                      <a:pt x="1626088" y="482725"/>
                    </a:cubicBezTo>
                    <a:lnTo>
                      <a:pt x="52241" y="482725"/>
                    </a:lnTo>
                    <a:cubicBezTo>
                      <a:pt x="38386" y="482725"/>
                      <a:pt x="25098" y="477221"/>
                      <a:pt x="15301" y="467424"/>
                    </a:cubicBezTo>
                    <a:cubicBezTo>
                      <a:pt x="5504" y="457627"/>
                      <a:pt x="0" y="444339"/>
                      <a:pt x="0" y="430484"/>
                    </a:cubicBezTo>
                    <a:lnTo>
                      <a:pt x="0" y="52241"/>
                    </a:lnTo>
                    <a:cubicBezTo>
                      <a:pt x="0" y="38386"/>
                      <a:pt x="5504" y="25098"/>
                      <a:pt x="15301" y="15301"/>
                    </a:cubicBezTo>
                    <a:cubicBezTo>
                      <a:pt x="25098" y="5504"/>
                      <a:pt x="38386" y="0"/>
                      <a:pt x="52241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CC0DF">
                      <a:alpha val="100000"/>
                    </a:srgbClr>
                  </a:gs>
                  <a:gs pos="100000">
                    <a:srgbClr val="FFDE59">
                      <a:alpha val="100000"/>
                    </a:srgbClr>
                  </a:gs>
                </a:gsLst>
                <a:lin ang="0"/>
              </a:gradFill>
              <a:ln w="381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10" name="TextBox 10"/>
              <p:cNvSpPr txBox="1"/>
              <p:nvPr/>
            </p:nvSpPr>
            <p:spPr>
              <a:xfrm>
                <a:off x="0" y="-38100"/>
                <a:ext cx="1678329" cy="5208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1" name="TextBox 11"/>
            <p:cNvSpPr txBox="1"/>
            <p:nvPr/>
          </p:nvSpPr>
          <p:spPr>
            <a:xfrm>
              <a:off x="345204" y="155674"/>
              <a:ext cx="7940627" cy="19973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864"/>
                </a:lnSpc>
              </a:pPr>
              <a:r>
                <a:rPr lang="en-US" sz="3864" b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купують, продають або використовують для отримання прибутку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769797" y="6066841"/>
            <a:ext cx="6372405" cy="2324582"/>
            <a:chOff x="0" y="0"/>
            <a:chExt cx="8496540" cy="3099443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8496540" cy="3099443"/>
              <a:chOff x="0" y="0"/>
              <a:chExt cx="2024575" cy="738543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2024575" cy="738543"/>
              </a:xfrm>
              <a:custGeom>
                <a:avLst/>
                <a:gdLst/>
                <a:ahLst/>
                <a:cxnLst/>
                <a:rect l="l" t="t" r="r" b="b"/>
                <a:pathLst>
                  <a:path w="2024575" h="738543">
                    <a:moveTo>
                      <a:pt x="43307" y="0"/>
                    </a:moveTo>
                    <a:lnTo>
                      <a:pt x="1981269" y="0"/>
                    </a:lnTo>
                    <a:cubicBezTo>
                      <a:pt x="2005186" y="0"/>
                      <a:pt x="2024575" y="19389"/>
                      <a:pt x="2024575" y="43307"/>
                    </a:cubicBezTo>
                    <a:lnTo>
                      <a:pt x="2024575" y="695236"/>
                    </a:lnTo>
                    <a:cubicBezTo>
                      <a:pt x="2024575" y="706721"/>
                      <a:pt x="2020013" y="717737"/>
                      <a:pt x="2011891" y="725858"/>
                    </a:cubicBezTo>
                    <a:cubicBezTo>
                      <a:pt x="2003770" y="733980"/>
                      <a:pt x="1992754" y="738543"/>
                      <a:pt x="1981269" y="738543"/>
                    </a:cubicBezTo>
                    <a:lnTo>
                      <a:pt x="43307" y="738543"/>
                    </a:lnTo>
                    <a:cubicBezTo>
                      <a:pt x="31821" y="738543"/>
                      <a:pt x="20806" y="733980"/>
                      <a:pt x="12684" y="725858"/>
                    </a:cubicBezTo>
                    <a:cubicBezTo>
                      <a:pt x="4563" y="717737"/>
                      <a:pt x="0" y="706721"/>
                      <a:pt x="0" y="695236"/>
                    </a:cubicBezTo>
                    <a:lnTo>
                      <a:pt x="0" y="43307"/>
                    </a:lnTo>
                    <a:cubicBezTo>
                      <a:pt x="0" y="19389"/>
                      <a:pt x="19389" y="0"/>
                      <a:pt x="43307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CC0DF">
                      <a:alpha val="100000"/>
                    </a:srgbClr>
                  </a:gs>
                  <a:gs pos="100000">
                    <a:srgbClr val="FFDE59">
                      <a:alpha val="100000"/>
                    </a:srgbClr>
                  </a:gs>
                </a:gsLst>
                <a:lin ang="0"/>
              </a:gradFill>
              <a:ln w="381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15" name="TextBox 15"/>
              <p:cNvSpPr txBox="1"/>
              <p:nvPr/>
            </p:nvSpPr>
            <p:spPr>
              <a:xfrm>
                <a:off x="0" y="-38100"/>
                <a:ext cx="2024575" cy="77664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6" name="TextBox 16"/>
            <p:cNvSpPr txBox="1"/>
            <p:nvPr/>
          </p:nvSpPr>
          <p:spPr>
            <a:xfrm>
              <a:off x="345204" y="123032"/>
              <a:ext cx="7940627" cy="27353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03"/>
                </a:lnSpc>
              </a:pPr>
              <a:r>
                <a:rPr lang="en-US" sz="3203" b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обманом, погрозами чи насиллям змушують працювати, жебракувати, займатися проституцією або навіть віддавати органи</a:t>
              </a: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769797" y="8600122"/>
            <a:ext cx="6372405" cy="1316357"/>
            <a:chOff x="0" y="0"/>
            <a:chExt cx="8496540" cy="1755143"/>
          </a:xfrm>
        </p:grpSpPr>
        <p:grpSp>
          <p:nvGrpSpPr>
            <p:cNvPr id="18" name="Group 18"/>
            <p:cNvGrpSpPr/>
            <p:nvPr/>
          </p:nvGrpSpPr>
          <p:grpSpPr>
            <a:xfrm>
              <a:off x="0" y="0"/>
              <a:ext cx="8496540" cy="1755143"/>
              <a:chOff x="0" y="0"/>
              <a:chExt cx="2336842" cy="482725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2336842" cy="482725"/>
              </a:xfrm>
              <a:custGeom>
                <a:avLst/>
                <a:gdLst/>
                <a:ahLst/>
                <a:cxnLst/>
                <a:rect l="l" t="t" r="r" b="b"/>
                <a:pathLst>
                  <a:path w="2336842" h="482725">
                    <a:moveTo>
                      <a:pt x="37520" y="0"/>
                    </a:moveTo>
                    <a:lnTo>
                      <a:pt x="2299322" y="0"/>
                    </a:lnTo>
                    <a:cubicBezTo>
                      <a:pt x="2309273" y="0"/>
                      <a:pt x="2318817" y="3953"/>
                      <a:pt x="2325853" y="10989"/>
                    </a:cubicBezTo>
                    <a:cubicBezTo>
                      <a:pt x="2332889" y="18026"/>
                      <a:pt x="2336842" y="27569"/>
                      <a:pt x="2336842" y="37520"/>
                    </a:cubicBezTo>
                    <a:lnTo>
                      <a:pt x="2336842" y="445205"/>
                    </a:lnTo>
                    <a:cubicBezTo>
                      <a:pt x="2336842" y="465927"/>
                      <a:pt x="2320044" y="482725"/>
                      <a:pt x="2299322" y="482725"/>
                    </a:cubicBezTo>
                    <a:lnTo>
                      <a:pt x="37520" y="482725"/>
                    </a:lnTo>
                    <a:cubicBezTo>
                      <a:pt x="27569" y="482725"/>
                      <a:pt x="18026" y="478772"/>
                      <a:pt x="10989" y="471736"/>
                    </a:cubicBezTo>
                    <a:cubicBezTo>
                      <a:pt x="3953" y="464699"/>
                      <a:pt x="0" y="455156"/>
                      <a:pt x="0" y="445205"/>
                    </a:cubicBezTo>
                    <a:lnTo>
                      <a:pt x="0" y="37520"/>
                    </a:lnTo>
                    <a:cubicBezTo>
                      <a:pt x="0" y="27569"/>
                      <a:pt x="3953" y="18026"/>
                      <a:pt x="10989" y="10989"/>
                    </a:cubicBezTo>
                    <a:cubicBezTo>
                      <a:pt x="18026" y="3953"/>
                      <a:pt x="27569" y="0"/>
                      <a:pt x="3752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CC0DF">
                      <a:alpha val="100000"/>
                    </a:srgbClr>
                  </a:gs>
                  <a:gs pos="100000">
                    <a:srgbClr val="FFDE59">
                      <a:alpha val="100000"/>
                    </a:srgbClr>
                  </a:gs>
                </a:gsLst>
                <a:lin ang="0"/>
              </a:gradFill>
              <a:ln w="381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20" name="TextBox 20"/>
              <p:cNvSpPr txBox="1"/>
              <p:nvPr/>
            </p:nvSpPr>
            <p:spPr>
              <a:xfrm>
                <a:off x="0" y="-38100"/>
                <a:ext cx="2336842" cy="5208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21" name="TextBox 21"/>
            <p:cNvSpPr txBox="1"/>
            <p:nvPr/>
          </p:nvSpPr>
          <p:spPr>
            <a:xfrm>
              <a:off x="345204" y="114228"/>
              <a:ext cx="7940627" cy="14320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75"/>
                </a:lnSpc>
              </a:pPr>
              <a:r>
                <a:rPr lang="en-US" sz="2775" b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позбавляють документів, спілкування, свободи пересування та права на гідність</a:t>
              </a:r>
            </a:p>
          </p:txBody>
        </p:sp>
      </p:grpSp>
      <p:sp>
        <p:nvSpPr>
          <p:cNvPr id="22" name="AutoShape 22"/>
          <p:cNvSpPr/>
          <p:nvPr/>
        </p:nvSpPr>
        <p:spPr>
          <a:xfrm flipV="1">
            <a:off x="7142202" y="1660423"/>
            <a:ext cx="3617856" cy="3145593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3" name="AutoShape 23"/>
          <p:cNvSpPr/>
          <p:nvPr/>
        </p:nvSpPr>
        <p:spPr>
          <a:xfrm flipV="1">
            <a:off x="7151430" y="5082254"/>
            <a:ext cx="3848839" cy="2130213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4" name="AutoShape 24"/>
          <p:cNvSpPr/>
          <p:nvPr/>
        </p:nvSpPr>
        <p:spPr>
          <a:xfrm flipV="1">
            <a:off x="7145617" y="8642116"/>
            <a:ext cx="3726426" cy="598043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25" name="Group 25"/>
          <p:cNvGrpSpPr/>
          <p:nvPr/>
        </p:nvGrpSpPr>
        <p:grpSpPr>
          <a:xfrm>
            <a:off x="10760058" y="0"/>
            <a:ext cx="7236341" cy="3320846"/>
            <a:chOff x="-161290" y="232410"/>
            <a:chExt cx="12611100" cy="578739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12611100" cy="5787390"/>
            </a:xfrm>
            <a:custGeom>
              <a:avLst/>
              <a:gdLst/>
              <a:ahLst/>
              <a:cxnLst/>
              <a:rect l="l" t="t" r="r" b="b"/>
              <a:pathLst>
                <a:path w="12611100" h="5787390">
                  <a:moveTo>
                    <a:pt x="12551410" y="2688590"/>
                  </a:moveTo>
                  <a:cubicBezTo>
                    <a:pt x="12498070" y="2100580"/>
                    <a:pt x="12113260" y="1581150"/>
                    <a:pt x="11629389" y="1242060"/>
                  </a:cubicBezTo>
                  <a:cubicBezTo>
                    <a:pt x="11145520" y="902970"/>
                    <a:pt x="10571480" y="721360"/>
                    <a:pt x="9999980" y="575310"/>
                  </a:cubicBezTo>
                  <a:cubicBezTo>
                    <a:pt x="8357870" y="157480"/>
                    <a:pt x="6649720" y="0"/>
                    <a:pt x="4958080" y="110490"/>
                  </a:cubicBezTo>
                  <a:cubicBezTo>
                    <a:pt x="3895090" y="123190"/>
                    <a:pt x="3690620" y="267970"/>
                    <a:pt x="2651760" y="491490"/>
                  </a:cubicBezTo>
                  <a:cubicBezTo>
                    <a:pt x="2020570" y="626110"/>
                    <a:pt x="1366520" y="817880"/>
                    <a:pt x="916939" y="1280160"/>
                  </a:cubicBezTo>
                  <a:cubicBezTo>
                    <a:pt x="0" y="2223770"/>
                    <a:pt x="400050" y="3919220"/>
                    <a:pt x="1418589" y="4751070"/>
                  </a:cubicBezTo>
                  <a:cubicBezTo>
                    <a:pt x="2437130" y="5582920"/>
                    <a:pt x="3836669" y="5750560"/>
                    <a:pt x="5152389" y="5767070"/>
                  </a:cubicBezTo>
                  <a:cubicBezTo>
                    <a:pt x="6744970" y="5787390"/>
                    <a:pt x="8346439" y="5632450"/>
                    <a:pt x="9888220" y="5229860"/>
                  </a:cubicBezTo>
                  <a:cubicBezTo>
                    <a:pt x="10535920" y="5060950"/>
                    <a:pt x="11187430" y="4839970"/>
                    <a:pt x="11710670" y="4423410"/>
                  </a:cubicBezTo>
                  <a:cubicBezTo>
                    <a:pt x="12232639" y="4005580"/>
                    <a:pt x="12611099" y="3355340"/>
                    <a:pt x="12551409" y="2688590"/>
                  </a:cubicBezTo>
                  <a:close/>
                </a:path>
              </a:pathLst>
            </a:custGeom>
            <a:blipFill>
              <a:blip r:embed="rId4"/>
              <a:stretch>
                <a:fillRect t="-22458" b="-22458"/>
              </a:stretch>
            </a:blipFill>
          </p:spPr>
        </p:sp>
      </p:grpSp>
      <p:grpSp>
        <p:nvGrpSpPr>
          <p:cNvPr id="27" name="Group 27"/>
          <p:cNvGrpSpPr/>
          <p:nvPr/>
        </p:nvGrpSpPr>
        <p:grpSpPr>
          <a:xfrm>
            <a:off x="10760058" y="3421831"/>
            <a:ext cx="7236341" cy="3320846"/>
            <a:chOff x="-161290" y="232410"/>
            <a:chExt cx="12611100" cy="578739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12611100" cy="5787390"/>
            </a:xfrm>
            <a:custGeom>
              <a:avLst/>
              <a:gdLst/>
              <a:ahLst/>
              <a:cxnLst/>
              <a:rect l="l" t="t" r="r" b="b"/>
              <a:pathLst>
                <a:path w="12611100" h="5787390">
                  <a:moveTo>
                    <a:pt x="12551410" y="2688590"/>
                  </a:moveTo>
                  <a:cubicBezTo>
                    <a:pt x="12498070" y="2100580"/>
                    <a:pt x="12113260" y="1581150"/>
                    <a:pt x="11629389" y="1242060"/>
                  </a:cubicBezTo>
                  <a:cubicBezTo>
                    <a:pt x="11145520" y="902970"/>
                    <a:pt x="10571480" y="721360"/>
                    <a:pt x="9999980" y="575310"/>
                  </a:cubicBezTo>
                  <a:cubicBezTo>
                    <a:pt x="8357870" y="157480"/>
                    <a:pt x="6649720" y="0"/>
                    <a:pt x="4958080" y="110490"/>
                  </a:cubicBezTo>
                  <a:cubicBezTo>
                    <a:pt x="3895090" y="123190"/>
                    <a:pt x="3690620" y="267970"/>
                    <a:pt x="2651760" y="491490"/>
                  </a:cubicBezTo>
                  <a:cubicBezTo>
                    <a:pt x="2020570" y="626110"/>
                    <a:pt x="1366520" y="817880"/>
                    <a:pt x="916939" y="1280160"/>
                  </a:cubicBezTo>
                  <a:cubicBezTo>
                    <a:pt x="0" y="2223770"/>
                    <a:pt x="400050" y="3919220"/>
                    <a:pt x="1418589" y="4751070"/>
                  </a:cubicBezTo>
                  <a:cubicBezTo>
                    <a:pt x="2437130" y="5582920"/>
                    <a:pt x="3836669" y="5750560"/>
                    <a:pt x="5152389" y="5767070"/>
                  </a:cubicBezTo>
                  <a:cubicBezTo>
                    <a:pt x="6744970" y="5787390"/>
                    <a:pt x="8346439" y="5632450"/>
                    <a:pt x="9888220" y="5229860"/>
                  </a:cubicBezTo>
                  <a:cubicBezTo>
                    <a:pt x="10535920" y="5060950"/>
                    <a:pt x="11187430" y="4839970"/>
                    <a:pt x="11710670" y="4423410"/>
                  </a:cubicBezTo>
                  <a:cubicBezTo>
                    <a:pt x="12232639" y="4005580"/>
                    <a:pt x="12611099" y="3355340"/>
                    <a:pt x="12551409" y="2688590"/>
                  </a:cubicBezTo>
                  <a:close/>
                </a:path>
              </a:pathLst>
            </a:custGeom>
            <a:blipFill>
              <a:blip r:embed="rId5"/>
              <a:stretch>
                <a:fillRect t="-20723" b="-20723"/>
              </a:stretch>
            </a:blipFill>
          </p:spPr>
        </p:sp>
      </p:grpSp>
      <p:grpSp>
        <p:nvGrpSpPr>
          <p:cNvPr id="29" name="Group 29"/>
          <p:cNvGrpSpPr/>
          <p:nvPr/>
        </p:nvGrpSpPr>
        <p:grpSpPr>
          <a:xfrm>
            <a:off x="10760058" y="6843662"/>
            <a:ext cx="7236341" cy="3320846"/>
            <a:chOff x="-161290" y="232410"/>
            <a:chExt cx="12611100" cy="578739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12611100" cy="5787390"/>
            </a:xfrm>
            <a:custGeom>
              <a:avLst/>
              <a:gdLst/>
              <a:ahLst/>
              <a:cxnLst/>
              <a:rect l="l" t="t" r="r" b="b"/>
              <a:pathLst>
                <a:path w="12611100" h="5787390">
                  <a:moveTo>
                    <a:pt x="12551410" y="2688590"/>
                  </a:moveTo>
                  <a:cubicBezTo>
                    <a:pt x="12498070" y="2100580"/>
                    <a:pt x="12113260" y="1581150"/>
                    <a:pt x="11629389" y="1242060"/>
                  </a:cubicBezTo>
                  <a:cubicBezTo>
                    <a:pt x="11145520" y="902970"/>
                    <a:pt x="10571480" y="721360"/>
                    <a:pt x="9999980" y="575310"/>
                  </a:cubicBezTo>
                  <a:cubicBezTo>
                    <a:pt x="8357870" y="157480"/>
                    <a:pt x="6649720" y="0"/>
                    <a:pt x="4958080" y="110490"/>
                  </a:cubicBezTo>
                  <a:cubicBezTo>
                    <a:pt x="3895090" y="123190"/>
                    <a:pt x="3690620" y="267970"/>
                    <a:pt x="2651760" y="491490"/>
                  </a:cubicBezTo>
                  <a:cubicBezTo>
                    <a:pt x="2020570" y="626110"/>
                    <a:pt x="1366520" y="817880"/>
                    <a:pt x="916939" y="1280160"/>
                  </a:cubicBezTo>
                  <a:cubicBezTo>
                    <a:pt x="0" y="2223770"/>
                    <a:pt x="400050" y="3919220"/>
                    <a:pt x="1418589" y="4751070"/>
                  </a:cubicBezTo>
                  <a:cubicBezTo>
                    <a:pt x="2437130" y="5582920"/>
                    <a:pt x="3836669" y="5750560"/>
                    <a:pt x="5152389" y="5767070"/>
                  </a:cubicBezTo>
                  <a:cubicBezTo>
                    <a:pt x="6744970" y="5787390"/>
                    <a:pt x="8346439" y="5632450"/>
                    <a:pt x="9888220" y="5229860"/>
                  </a:cubicBezTo>
                  <a:cubicBezTo>
                    <a:pt x="10535920" y="5060950"/>
                    <a:pt x="11187430" y="4839970"/>
                    <a:pt x="11710670" y="4423410"/>
                  </a:cubicBezTo>
                  <a:cubicBezTo>
                    <a:pt x="12232639" y="4005580"/>
                    <a:pt x="12611099" y="3355340"/>
                    <a:pt x="12551409" y="2688590"/>
                  </a:cubicBezTo>
                  <a:close/>
                </a:path>
              </a:pathLst>
            </a:custGeom>
            <a:blipFill>
              <a:blip r:embed="rId6"/>
              <a:stretch>
                <a:fillRect t="-20990" b="-20990"/>
              </a:stretch>
            </a:blipFill>
          </p:spPr>
        </p:sp>
      </p:grpSp>
      <p:sp>
        <p:nvSpPr>
          <p:cNvPr id="31" name="TextBox 31"/>
          <p:cNvSpPr txBox="1"/>
          <p:nvPr/>
        </p:nvSpPr>
        <p:spPr>
          <a:xfrm>
            <a:off x="890618" y="758714"/>
            <a:ext cx="6881116" cy="26147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08"/>
              </a:lnSpc>
              <a:spcBef>
                <a:spcPct val="0"/>
              </a:spcBef>
            </a:pPr>
            <a:r>
              <a:rPr lang="en-US" sz="3720" b="1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Торгівля людьми — це форма сучасного рабства, коли людину перетворюють на засіб для наживи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CC0DF">
                <a:alpha val="100000"/>
              </a:srgbClr>
            </a:gs>
            <a:gs pos="100000">
              <a:srgbClr val="FFDE59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69797" y="508213"/>
            <a:ext cx="5371951" cy="1762383"/>
            <a:chOff x="0" y="0"/>
            <a:chExt cx="7162601" cy="2349844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7162601" cy="2349844"/>
              <a:chOff x="0" y="0"/>
              <a:chExt cx="1414835" cy="464167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1414835" cy="464167"/>
              </a:xfrm>
              <a:custGeom>
                <a:avLst/>
                <a:gdLst/>
                <a:ahLst/>
                <a:cxnLst/>
                <a:rect l="l" t="t" r="r" b="b"/>
                <a:pathLst>
                  <a:path w="1414835" h="464167">
                    <a:moveTo>
                      <a:pt x="61971" y="0"/>
                    </a:moveTo>
                    <a:lnTo>
                      <a:pt x="1352864" y="0"/>
                    </a:lnTo>
                    <a:cubicBezTo>
                      <a:pt x="1387090" y="0"/>
                      <a:pt x="1414835" y="27745"/>
                      <a:pt x="1414835" y="61971"/>
                    </a:cubicBezTo>
                    <a:lnTo>
                      <a:pt x="1414835" y="402196"/>
                    </a:lnTo>
                    <a:cubicBezTo>
                      <a:pt x="1414835" y="436422"/>
                      <a:pt x="1387090" y="464167"/>
                      <a:pt x="1352864" y="464167"/>
                    </a:cubicBezTo>
                    <a:lnTo>
                      <a:pt x="61971" y="464167"/>
                    </a:lnTo>
                    <a:cubicBezTo>
                      <a:pt x="27745" y="464167"/>
                      <a:pt x="0" y="436422"/>
                      <a:pt x="0" y="402196"/>
                    </a:cubicBezTo>
                    <a:lnTo>
                      <a:pt x="0" y="61971"/>
                    </a:lnTo>
                    <a:cubicBezTo>
                      <a:pt x="0" y="27745"/>
                      <a:pt x="27745" y="0"/>
                      <a:pt x="61971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CC0DF">
                      <a:alpha val="100000"/>
                    </a:srgbClr>
                  </a:gs>
                  <a:gs pos="100000">
                    <a:srgbClr val="FFDE59">
                      <a:alpha val="100000"/>
                    </a:srgbClr>
                  </a:gs>
                </a:gsLst>
                <a:lin ang="0"/>
              </a:gradFill>
              <a:ln w="381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0" y="-38100"/>
                <a:ext cx="1414835" cy="50226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6" name="TextBox 6"/>
            <p:cNvSpPr txBox="1"/>
            <p:nvPr/>
          </p:nvSpPr>
          <p:spPr>
            <a:xfrm>
              <a:off x="351180" y="275895"/>
              <a:ext cx="6460242" cy="17123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208"/>
                </a:lnSpc>
                <a:spcBef>
                  <a:spcPct val="0"/>
                </a:spcBef>
              </a:pPr>
              <a:r>
                <a:rPr lang="en-US" sz="3720" b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ІНТЕРАКТИВ: “ЩО ВІДБУВАЄТЬСЯ?”</a:t>
              </a:r>
            </a:p>
          </p:txBody>
        </p:sp>
      </p:grpSp>
      <p:sp>
        <p:nvSpPr>
          <p:cNvPr id="7" name="Freeform 7"/>
          <p:cNvSpPr/>
          <p:nvPr/>
        </p:nvSpPr>
        <p:spPr>
          <a:xfrm>
            <a:off x="-188708" y="4338030"/>
            <a:ext cx="7506587" cy="5948970"/>
          </a:xfrm>
          <a:custGeom>
            <a:avLst/>
            <a:gdLst/>
            <a:ahLst/>
            <a:cxnLst/>
            <a:rect l="l" t="t" r="r" b="b"/>
            <a:pathLst>
              <a:path w="7506587" h="5948970">
                <a:moveTo>
                  <a:pt x="0" y="0"/>
                </a:moveTo>
                <a:lnTo>
                  <a:pt x="7506587" y="0"/>
                </a:lnTo>
                <a:lnTo>
                  <a:pt x="7506587" y="5948970"/>
                </a:lnTo>
                <a:lnTo>
                  <a:pt x="0" y="59489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666236" y="1776538"/>
            <a:ext cx="4969410" cy="8510462"/>
          </a:xfrm>
          <a:custGeom>
            <a:avLst/>
            <a:gdLst/>
            <a:ahLst/>
            <a:cxnLst/>
            <a:rect l="l" t="t" r="r" b="b"/>
            <a:pathLst>
              <a:path w="4969410" h="8510462">
                <a:moveTo>
                  <a:pt x="4969409" y="0"/>
                </a:moveTo>
                <a:lnTo>
                  <a:pt x="0" y="0"/>
                </a:lnTo>
                <a:lnTo>
                  <a:pt x="0" y="8510462"/>
                </a:lnTo>
                <a:lnTo>
                  <a:pt x="4969409" y="8510462"/>
                </a:lnTo>
                <a:lnTo>
                  <a:pt x="4969409" y="0"/>
                </a:lnTo>
                <a:close/>
              </a:path>
            </a:pathLst>
          </a:custGeom>
          <a:blipFill>
            <a:blip r:embed="rId4"/>
            <a:stretch>
              <a:fillRect l="-36966" r="-34290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2087616" y="6172200"/>
            <a:ext cx="6200384" cy="4114800"/>
          </a:xfrm>
          <a:custGeom>
            <a:avLst/>
            <a:gdLst/>
            <a:ahLst/>
            <a:cxnLst/>
            <a:rect l="l" t="t" r="r" b="b"/>
            <a:pathLst>
              <a:path w="6200384" h="4114800">
                <a:moveTo>
                  <a:pt x="0" y="0"/>
                </a:moveTo>
                <a:lnTo>
                  <a:pt x="6200384" y="0"/>
                </a:lnTo>
                <a:lnTo>
                  <a:pt x="620038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6460028" y="308628"/>
            <a:ext cx="5322480" cy="2648115"/>
            <a:chOff x="0" y="0"/>
            <a:chExt cx="7096639" cy="3530821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7096639" cy="3530821"/>
            </a:xfrm>
            <a:custGeom>
              <a:avLst/>
              <a:gdLst/>
              <a:ahLst/>
              <a:cxnLst/>
              <a:rect l="l" t="t" r="r" b="b"/>
              <a:pathLst>
                <a:path w="7096639" h="3530821">
                  <a:moveTo>
                    <a:pt x="0" y="0"/>
                  </a:moveTo>
                  <a:lnTo>
                    <a:pt x="7096639" y="0"/>
                  </a:lnTo>
                  <a:lnTo>
                    <a:pt x="7096639" y="3530821"/>
                  </a:lnTo>
                  <a:lnTo>
                    <a:pt x="0" y="35308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 t="-1098" b="-1098"/>
              </a:stretch>
            </a:blipFill>
          </p:spPr>
        </p:sp>
        <p:sp>
          <p:nvSpPr>
            <p:cNvPr id="12" name="TextBox 12"/>
            <p:cNvSpPr txBox="1"/>
            <p:nvPr/>
          </p:nvSpPr>
          <p:spPr>
            <a:xfrm>
              <a:off x="434050" y="850592"/>
              <a:ext cx="5932539" cy="18677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434"/>
                </a:lnSpc>
              </a:pPr>
              <a:r>
                <a:rPr lang="en-US" sz="4896" b="1">
                  <a:solidFill>
                    <a:srgbClr val="FEFEFE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Несподіваний шлюб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5814596" y="2956744"/>
            <a:ext cx="6391344" cy="6757287"/>
            <a:chOff x="0" y="0"/>
            <a:chExt cx="8521792" cy="9009716"/>
          </a:xfrm>
        </p:grpSpPr>
        <p:sp>
          <p:nvSpPr>
            <p:cNvPr id="14" name="Freeform 14"/>
            <p:cNvSpPr/>
            <p:nvPr/>
          </p:nvSpPr>
          <p:spPr>
            <a:xfrm rot="-126717">
              <a:off x="157764" y="148251"/>
              <a:ext cx="8206263" cy="8713214"/>
            </a:xfrm>
            <a:custGeom>
              <a:avLst/>
              <a:gdLst/>
              <a:ahLst/>
              <a:cxnLst/>
              <a:rect l="l" t="t" r="r" b="b"/>
              <a:pathLst>
                <a:path w="8206263" h="8713214">
                  <a:moveTo>
                    <a:pt x="0" y="0"/>
                  </a:moveTo>
                  <a:lnTo>
                    <a:pt x="8206263" y="0"/>
                  </a:lnTo>
                  <a:lnTo>
                    <a:pt x="8206263" y="8713214"/>
                  </a:lnTo>
                  <a:lnTo>
                    <a:pt x="0" y="87132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TextBox 15"/>
            <p:cNvSpPr txBox="1"/>
            <p:nvPr/>
          </p:nvSpPr>
          <p:spPr>
            <a:xfrm rot="-929663">
              <a:off x="1318814" y="1651456"/>
              <a:ext cx="6243327" cy="52808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47"/>
                </a:lnSpc>
              </a:pPr>
              <a:r>
                <a:rPr lang="en-US" sz="3402">
                  <a:solidFill>
                    <a:srgbClr val="000000"/>
                  </a:solidFill>
                  <a:latin typeface="Comic Sans"/>
                  <a:ea typeface="Comic Sans"/>
                  <a:cs typeface="Comic Sans"/>
                  <a:sym typeface="Comic Sans"/>
                </a:rPr>
                <a:t>Дівчині кажуть, що її чекає “сімейна можливість” за кордоном, і вона має погодитися одружитися з незнайомим чоловіком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2096833" y="925139"/>
            <a:ext cx="5371951" cy="1762383"/>
            <a:chOff x="0" y="0"/>
            <a:chExt cx="7162601" cy="2349844"/>
          </a:xfrm>
        </p:grpSpPr>
        <p:grpSp>
          <p:nvGrpSpPr>
            <p:cNvPr id="17" name="Group 17"/>
            <p:cNvGrpSpPr/>
            <p:nvPr/>
          </p:nvGrpSpPr>
          <p:grpSpPr>
            <a:xfrm>
              <a:off x="0" y="0"/>
              <a:ext cx="7162601" cy="2349844"/>
              <a:chOff x="0" y="0"/>
              <a:chExt cx="1414835" cy="464167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1414835" cy="464167"/>
              </a:xfrm>
              <a:custGeom>
                <a:avLst/>
                <a:gdLst/>
                <a:ahLst/>
                <a:cxnLst/>
                <a:rect l="l" t="t" r="r" b="b"/>
                <a:pathLst>
                  <a:path w="1414835" h="464167">
                    <a:moveTo>
                      <a:pt x="61971" y="0"/>
                    </a:moveTo>
                    <a:lnTo>
                      <a:pt x="1352864" y="0"/>
                    </a:lnTo>
                    <a:cubicBezTo>
                      <a:pt x="1387090" y="0"/>
                      <a:pt x="1414835" y="27745"/>
                      <a:pt x="1414835" y="61971"/>
                    </a:cubicBezTo>
                    <a:lnTo>
                      <a:pt x="1414835" y="402196"/>
                    </a:lnTo>
                    <a:cubicBezTo>
                      <a:pt x="1414835" y="436422"/>
                      <a:pt x="1387090" y="464167"/>
                      <a:pt x="1352864" y="464167"/>
                    </a:cubicBezTo>
                    <a:lnTo>
                      <a:pt x="61971" y="464167"/>
                    </a:lnTo>
                    <a:cubicBezTo>
                      <a:pt x="27745" y="464167"/>
                      <a:pt x="0" y="436422"/>
                      <a:pt x="0" y="402196"/>
                    </a:cubicBezTo>
                    <a:lnTo>
                      <a:pt x="0" y="61971"/>
                    </a:lnTo>
                    <a:cubicBezTo>
                      <a:pt x="0" y="27745"/>
                      <a:pt x="27745" y="0"/>
                      <a:pt x="61971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CC0DF">
                      <a:alpha val="100000"/>
                    </a:srgbClr>
                  </a:gs>
                  <a:gs pos="100000">
                    <a:srgbClr val="FFDE59">
                      <a:alpha val="100000"/>
                    </a:srgbClr>
                  </a:gs>
                </a:gsLst>
                <a:lin ang="0"/>
              </a:gradFill>
              <a:ln w="381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19" name="TextBox 19"/>
              <p:cNvSpPr txBox="1"/>
              <p:nvPr/>
            </p:nvSpPr>
            <p:spPr>
              <a:xfrm>
                <a:off x="0" y="-38100"/>
                <a:ext cx="1414835" cy="50226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20" name="TextBox 20"/>
            <p:cNvSpPr txBox="1"/>
            <p:nvPr/>
          </p:nvSpPr>
          <p:spPr>
            <a:xfrm>
              <a:off x="351180" y="275895"/>
              <a:ext cx="6460242" cy="17123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208"/>
                </a:lnSpc>
                <a:spcBef>
                  <a:spcPct val="0"/>
                </a:spcBef>
              </a:pPr>
              <a:r>
                <a:rPr lang="en-US" sz="3720" b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ПРИМУСОВИЙ ШЛЮБ</a:t>
              </a:r>
            </a:p>
          </p:txBody>
        </p:sp>
      </p:grpSp>
      <p:sp>
        <p:nvSpPr>
          <p:cNvPr id="21" name="Freeform 21"/>
          <p:cNvSpPr/>
          <p:nvPr/>
        </p:nvSpPr>
        <p:spPr>
          <a:xfrm flipH="1">
            <a:off x="12087616" y="3067932"/>
            <a:ext cx="6200384" cy="7219068"/>
          </a:xfrm>
          <a:custGeom>
            <a:avLst/>
            <a:gdLst/>
            <a:ahLst/>
            <a:cxnLst/>
            <a:rect l="l" t="t" r="r" b="b"/>
            <a:pathLst>
              <a:path w="6200384" h="7219068">
                <a:moveTo>
                  <a:pt x="6200384" y="0"/>
                </a:moveTo>
                <a:lnTo>
                  <a:pt x="0" y="0"/>
                </a:lnTo>
                <a:lnTo>
                  <a:pt x="0" y="7219068"/>
                </a:lnTo>
                <a:lnTo>
                  <a:pt x="6200384" y="7219068"/>
                </a:lnTo>
                <a:lnTo>
                  <a:pt x="6200384" y="0"/>
                </a:lnTo>
                <a:close/>
              </a:path>
            </a:pathLst>
          </a:custGeom>
          <a:blipFill>
            <a:blip r:embed="rId11"/>
            <a:stretch>
              <a:fillRect l="-11657" r="-4772"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CC0DF">
                <a:alpha val="100000"/>
              </a:srgbClr>
            </a:gs>
            <a:gs pos="100000">
              <a:srgbClr val="FFDE59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69797" y="508213"/>
            <a:ext cx="5371951" cy="1762383"/>
            <a:chOff x="0" y="0"/>
            <a:chExt cx="7162601" cy="2349844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7162601" cy="2349844"/>
              <a:chOff x="0" y="0"/>
              <a:chExt cx="1414835" cy="464167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1414835" cy="464167"/>
              </a:xfrm>
              <a:custGeom>
                <a:avLst/>
                <a:gdLst/>
                <a:ahLst/>
                <a:cxnLst/>
                <a:rect l="l" t="t" r="r" b="b"/>
                <a:pathLst>
                  <a:path w="1414835" h="464167">
                    <a:moveTo>
                      <a:pt x="61971" y="0"/>
                    </a:moveTo>
                    <a:lnTo>
                      <a:pt x="1352864" y="0"/>
                    </a:lnTo>
                    <a:cubicBezTo>
                      <a:pt x="1387090" y="0"/>
                      <a:pt x="1414835" y="27745"/>
                      <a:pt x="1414835" y="61971"/>
                    </a:cubicBezTo>
                    <a:lnTo>
                      <a:pt x="1414835" y="402196"/>
                    </a:lnTo>
                    <a:cubicBezTo>
                      <a:pt x="1414835" y="436422"/>
                      <a:pt x="1387090" y="464167"/>
                      <a:pt x="1352864" y="464167"/>
                    </a:cubicBezTo>
                    <a:lnTo>
                      <a:pt x="61971" y="464167"/>
                    </a:lnTo>
                    <a:cubicBezTo>
                      <a:pt x="27745" y="464167"/>
                      <a:pt x="0" y="436422"/>
                      <a:pt x="0" y="402196"/>
                    </a:cubicBezTo>
                    <a:lnTo>
                      <a:pt x="0" y="61971"/>
                    </a:lnTo>
                    <a:cubicBezTo>
                      <a:pt x="0" y="27745"/>
                      <a:pt x="27745" y="0"/>
                      <a:pt x="61971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CC0DF">
                      <a:alpha val="100000"/>
                    </a:srgbClr>
                  </a:gs>
                  <a:gs pos="100000">
                    <a:srgbClr val="FFDE59">
                      <a:alpha val="100000"/>
                    </a:srgbClr>
                  </a:gs>
                </a:gsLst>
                <a:lin ang="0"/>
              </a:gradFill>
              <a:ln w="381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0" y="-38100"/>
                <a:ext cx="1414835" cy="50226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6" name="TextBox 6"/>
            <p:cNvSpPr txBox="1"/>
            <p:nvPr/>
          </p:nvSpPr>
          <p:spPr>
            <a:xfrm>
              <a:off x="351180" y="275895"/>
              <a:ext cx="6460242" cy="17123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208"/>
                </a:lnSpc>
                <a:spcBef>
                  <a:spcPct val="0"/>
                </a:spcBef>
              </a:pPr>
              <a:r>
                <a:rPr lang="en-US" sz="3720" b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ІНТЕРАКТИВ: “ЩО ВІДБУВАЄТЬСЯ?”</a:t>
              </a:r>
            </a:p>
          </p:txBody>
        </p:sp>
      </p:grpSp>
      <p:sp>
        <p:nvSpPr>
          <p:cNvPr id="7" name="Freeform 7"/>
          <p:cNvSpPr/>
          <p:nvPr/>
        </p:nvSpPr>
        <p:spPr>
          <a:xfrm>
            <a:off x="-188708" y="4338030"/>
            <a:ext cx="7506587" cy="5948970"/>
          </a:xfrm>
          <a:custGeom>
            <a:avLst/>
            <a:gdLst/>
            <a:ahLst/>
            <a:cxnLst/>
            <a:rect l="l" t="t" r="r" b="b"/>
            <a:pathLst>
              <a:path w="7506587" h="5948970">
                <a:moveTo>
                  <a:pt x="0" y="0"/>
                </a:moveTo>
                <a:lnTo>
                  <a:pt x="7506587" y="0"/>
                </a:lnTo>
                <a:lnTo>
                  <a:pt x="7506587" y="5948970"/>
                </a:lnTo>
                <a:lnTo>
                  <a:pt x="0" y="59489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666236" y="1776538"/>
            <a:ext cx="4969410" cy="8510462"/>
          </a:xfrm>
          <a:custGeom>
            <a:avLst/>
            <a:gdLst/>
            <a:ahLst/>
            <a:cxnLst/>
            <a:rect l="l" t="t" r="r" b="b"/>
            <a:pathLst>
              <a:path w="4969410" h="8510462">
                <a:moveTo>
                  <a:pt x="4969409" y="0"/>
                </a:moveTo>
                <a:lnTo>
                  <a:pt x="0" y="0"/>
                </a:lnTo>
                <a:lnTo>
                  <a:pt x="0" y="8510462"/>
                </a:lnTo>
                <a:lnTo>
                  <a:pt x="4969409" y="8510462"/>
                </a:lnTo>
                <a:lnTo>
                  <a:pt x="4969409" y="0"/>
                </a:lnTo>
                <a:close/>
              </a:path>
            </a:pathLst>
          </a:custGeom>
          <a:blipFill>
            <a:blip r:embed="rId4"/>
            <a:stretch>
              <a:fillRect l="-36966" r="-34290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2087616" y="6172200"/>
            <a:ext cx="6200384" cy="4114800"/>
          </a:xfrm>
          <a:custGeom>
            <a:avLst/>
            <a:gdLst/>
            <a:ahLst/>
            <a:cxnLst/>
            <a:rect l="l" t="t" r="r" b="b"/>
            <a:pathLst>
              <a:path w="6200384" h="4114800">
                <a:moveTo>
                  <a:pt x="0" y="0"/>
                </a:moveTo>
                <a:lnTo>
                  <a:pt x="6200384" y="0"/>
                </a:lnTo>
                <a:lnTo>
                  <a:pt x="620038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6460028" y="308628"/>
            <a:ext cx="5322480" cy="2648115"/>
            <a:chOff x="0" y="0"/>
            <a:chExt cx="7096639" cy="3530821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7096639" cy="3530821"/>
            </a:xfrm>
            <a:custGeom>
              <a:avLst/>
              <a:gdLst/>
              <a:ahLst/>
              <a:cxnLst/>
              <a:rect l="l" t="t" r="r" b="b"/>
              <a:pathLst>
                <a:path w="7096639" h="3530821">
                  <a:moveTo>
                    <a:pt x="0" y="0"/>
                  </a:moveTo>
                  <a:lnTo>
                    <a:pt x="7096639" y="0"/>
                  </a:lnTo>
                  <a:lnTo>
                    <a:pt x="7096639" y="3530821"/>
                  </a:lnTo>
                  <a:lnTo>
                    <a:pt x="0" y="35308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 t="-1098" b="-1098"/>
              </a:stretch>
            </a:blipFill>
          </p:spPr>
        </p:sp>
        <p:sp>
          <p:nvSpPr>
            <p:cNvPr id="12" name="TextBox 12"/>
            <p:cNvSpPr txBox="1"/>
            <p:nvPr/>
          </p:nvSpPr>
          <p:spPr>
            <a:xfrm>
              <a:off x="434050" y="850592"/>
              <a:ext cx="5932539" cy="18677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434"/>
                </a:lnSpc>
              </a:pPr>
              <a:r>
                <a:rPr lang="en-US" sz="4896" b="1">
                  <a:solidFill>
                    <a:srgbClr val="FEFEFE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Дитяча вулиця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5814596" y="2956744"/>
            <a:ext cx="6391344" cy="6757287"/>
            <a:chOff x="0" y="0"/>
            <a:chExt cx="8521792" cy="9009716"/>
          </a:xfrm>
        </p:grpSpPr>
        <p:sp>
          <p:nvSpPr>
            <p:cNvPr id="14" name="Freeform 14"/>
            <p:cNvSpPr/>
            <p:nvPr/>
          </p:nvSpPr>
          <p:spPr>
            <a:xfrm rot="-126717">
              <a:off x="157764" y="148251"/>
              <a:ext cx="8206263" cy="8713214"/>
            </a:xfrm>
            <a:custGeom>
              <a:avLst/>
              <a:gdLst/>
              <a:ahLst/>
              <a:cxnLst/>
              <a:rect l="l" t="t" r="r" b="b"/>
              <a:pathLst>
                <a:path w="8206263" h="8713214">
                  <a:moveTo>
                    <a:pt x="0" y="0"/>
                  </a:moveTo>
                  <a:lnTo>
                    <a:pt x="8206263" y="0"/>
                  </a:lnTo>
                  <a:lnTo>
                    <a:pt x="8206263" y="8713214"/>
                  </a:lnTo>
                  <a:lnTo>
                    <a:pt x="0" y="87132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TextBox 15"/>
            <p:cNvSpPr txBox="1"/>
            <p:nvPr/>
          </p:nvSpPr>
          <p:spPr>
            <a:xfrm rot="-929663">
              <a:off x="1230869" y="1663421"/>
              <a:ext cx="6243327" cy="46224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47"/>
                </a:lnSpc>
              </a:pPr>
              <a:r>
                <a:rPr lang="en-US" sz="3402">
                  <a:solidFill>
                    <a:srgbClr val="000000"/>
                  </a:solidFill>
                  <a:latin typeface="Comic Sans"/>
                  <a:ea typeface="Comic Sans"/>
                  <a:cs typeface="Comic Sans"/>
                  <a:sym typeface="Comic Sans"/>
                </a:rPr>
                <a:t>Дітей організовано ставлять збирати милостиню на вулицях, постійно контролюючи їхніх рухи і забираючи гроші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2096833" y="925139"/>
            <a:ext cx="5371951" cy="1105158"/>
            <a:chOff x="0" y="0"/>
            <a:chExt cx="7162601" cy="1473544"/>
          </a:xfrm>
        </p:grpSpPr>
        <p:grpSp>
          <p:nvGrpSpPr>
            <p:cNvPr id="17" name="Group 17"/>
            <p:cNvGrpSpPr/>
            <p:nvPr/>
          </p:nvGrpSpPr>
          <p:grpSpPr>
            <a:xfrm>
              <a:off x="0" y="0"/>
              <a:ext cx="7162601" cy="1473544"/>
              <a:chOff x="0" y="0"/>
              <a:chExt cx="1414835" cy="291070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1414835" cy="291070"/>
              </a:xfrm>
              <a:custGeom>
                <a:avLst/>
                <a:gdLst/>
                <a:ahLst/>
                <a:cxnLst/>
                <a:rect l="l" t="t" r="r" b="b"/>
                <a:pathLst>
                  <a:path w="1414835" h="291070">
                    <a:moveTo>
                      <a:pt x="61971" y="0"/>
                    </a:moveTo>
                    <a:lnTo>
                      <a:pt x="1352864" y="0"/>
                    </a:lnTo>
                    <a:cubicBezTo>
                      <a:pt x="1387090" y="0"/>
                      <a:pt x="1414835" y="27745"/>
                      <a:pt x="1414835" y="61971"/>
                    </a:cubicBezTo>
                    <a:lnTo>
                      <a:pt x="1414835" y="229100"/>
                    </a:lnTo>
                    <a:cubicBezTo>
                      <a:pt x="1414835" y="263325"/>
                      <a:pt x="1387090" y="291070"/>
                      <a:pt x="1352864" y="291070"/>
                    </a:cubicBezTo>
                    <a:lnTo>
                      <a:pt x="61971" y="291070"/>
                    </a:lnTo>
                    <a:cubicBezTo>
                      <a:pt x="27745" y="291070"/>
                      <a:pt x="0" y="263325"/>
                      <a:pt x="0" y="229100"/>
                    </a:cubicBezTo>
                    <a:lnTo>
                      <a:pt x="0" y="61971"/>
                    </a:lnTo>
                    <a:cubicBezTo>
                      <a:pt x="0" y="27745"/>
                      <a:pt x="27745" y="0"/>
                      <a:pt x="61971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CC0DF">
                      <a:alpha val="100000"/>
                    </a:srgbClr>
                  </a:gs>
                  <a:gs pos="100000">
                    <a:srgbClr val="FFDE59">
                      <a:alpha val="100000"/>
                    </a:srgbClr>
                  </a:gs>
                </a:gsLst>
                <a:lin ang="0"/>
              </a:gradFill>
              <a:ln w="381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19" name="TextBox 19"/>
              <p:cNvSpPr txBox="1"/>
              <p:nvPr/>
            </p:nvSpPr>
            <p:spPr>
              <a:xfrm>
                <a:off x="0" y="-38100"/>
                <a:ext cx="1414835" cy="3291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20" name="TextBox 20"/>
            <p:cNvSpPr txBox="1"/>
            <p:nvPr/>
          </p:nvSpPr>
          <p:spPr>
            <a:xfrm>
              <a:off x="351180" y="275895"/>
              <a:ext cx="6460242" cy="8360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208"/>
                </a:lnSpc>
                <a:spcBef>
                  <a:spcPct val="0"/>
                </a:spcBef>
              </a:pPr>
              <a:r>
                <a:rPr lang="en-US" sz="3720" b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ЖЕБРАЦТВО</a:t>
              </a:r>
            </a:p>
          </p:txBody>
        </p:sp>
      </p:grpSp>
      <p:sp>
        <p:nvSpPr>
          <p:cNvPr id="21" name="Freeform 21"/>
          <p:cNvSpPr/>
          <p:nvPr/>
        </p:nvSpPr>
        <p:spPr>
          <a:xfrm flipH="1">
            <a:off x="12087616" y="3067932"/>
            <a:ext cx="6200384" cy="7219068"/>
          </a:xfrm>
          <a:custGeom>
            <a:avLst/>
            <a:gdLst/>
            <a:ahLst/>
            <a:cxnLst/>
            <a:rect l="l" t="t" r="r" b="b"/>
            <a:pathLst>
              <a:path w="6200384" h="7219068">
                <a:moveTo>
                  <a:pt x="6200384" y="0"/>
                </a:moveTo>
                <a:lnTo>
                  <a:pt x="0" y="0"/>
                </a:lnTo>
                <a:lnTo>
                  <a:pt x="0" y="7219068"/>
                </a:lnTo>
                <a:lnTo>
                  <a:pt x="6200384" y="7219068"/>
                </a:lnTo>
                <a:lnTo>
                  <a:pt x="6200384" y="0"/>
                </a:lnTo>
                <a:close/>
              </a:path>
            </a:pathLst>
          </a:custGeom>
          <a:blipFill>
            <a:blip r:embed="rId11"/>
            <a:stretch>
              <a:fillRect l="-11657" r="-4772"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CC0DF">
                <a:alpha val="100000"/>
              </a:srgbClr>
            </a:gs>
            <a:gs pos="100000">
              <a:srgbClr val="FFDE59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34730" y="147508"/>
            <a:ext cx="6096880" cy="1762383"/>
            <a:chOff x="0" y="0"/>
            <a:chExt cx="8129173" cy="2349844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8129173" cy="2349844"/>
              <a:chOff x="0" y="0"/>
              <a:chExt cx="1605763" cy="464167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1605763" cy="464167"/>
              </a:xfrm>
              <a:custGeom>
                <a:avLst/>
                <a:gdLst/>
                <a:ahLst/>
                <a:cxnLst/>
                <a:rect l="l" t="t" r="r" b="b"/>
                <a:pathLst>
                  <a:path w="1605763" h="464167">
                    <a:moveTo>
                      <a:pt x="54602" y="0"/>
                    </a:moveTo>
                    <a:lnTo>
                      <a:pt x="1551160" y="0"/>
                    </a:lnTo>
                    <a:cubicBezTo>
                      <a:pt x="1581316" y="0"/>
                      <a:pt x="1605763" y="24446"/>
                      <a:pt x="1605763" y="54602"/>
                    </a:cubicBezTo>
                    <a:lnTo>
                      <a:pt x="1605763" y="409565"/>
                    </a:lnTo>
                    <a:cubicBezTo>
                      <a:pt x="1605763" y="424046"/>
                      <a:pt x="1600010" y="437934"/>
                      <a:pt x="1589770" y="448174"/>
                    </a:cubicBezTo>
                    <a:cubicBezTo>
                      <a:pt x="1579530" y="458414"/>
                      <a:pt x="1565642" y="464167"/>
                      <a:pt x="1551160" y="464167"/>
                    </a:cubicBezTo>
                    <a:lnTo>
                      <a:pt x="54602" y="464167"/>
                    </a:lnTo>
                    <a:cubicBezTo>
                      <a:pt x="24446" y="464167"/>
                      <a:pt x="0" y="439721"/>
                      <a:pt x="0" y="409565"/>
                    </a:cubicBezTo>
                    <a:lnTo>
                      <a:pt x="0" y="54602"/>
                    </a:lnTo>
                    <a:cubicBezTo>
                      <a:pt x="0" y="24446"/>
                      <a:pt x="24446" y="0"/>
                      <a:pt x="54602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CC0DF">
                      <a:alpha val="100000"/>
                    </a:srgbClr>
                  </a:gs>
                  <a:gs pos="100000">
                    <a:srgbClr val="FFDE59">
                      <a:alpha val="100000"/>
                    </a:srgbClr>
                  </a:gs>
                </a:gsLst>
                <a:lin ang="0"/>
              </a:gradFill>
              <a:ln w="381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0" y="-38100"/>
                <a:ext cx="1605763" cy="50226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6" name="TextBox 6"/>
            <p:cNvSpPr txBox="1"/>
            <p:nvPr/>
          </p:nvSpPr>
          <p:spPr>
            <a:xfrm>
              <a:off x="398570" y="275895"/>
              <a:ext cx="7332033" cy="17123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208"/>
                </a:lnSpc>
                <a:spcBef>
                  <a:spcPct val="0"/>
                </a:spcBef>
              </a:pPr>
              <a:r>
                <a:rPr lang="en-US" sz="3720" b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РОЛЬОВА ГРА “ЛЮДИНА НЕ ТОВАР”</a:t>
              </a:r>
            </a:p>
          </p:txBody>
        </p:sp>
      </p:grpSp>
      <p:sp>
        <p:nvSpPr>
          <p:cNvPr id="7" name="Freeform 7"/>
          <p:cNvSpPr/>
          <p:nvPr/>
        </p:nvSpPr>
        <p:spPr>
          <a:xfrm>
            <a:off x="3438931" y="1835205"/>
            <a:ext cx="11408925" cy="7971986"/>
          </a:xfrm>
          <a:custGeom>
            <a:avLst/>
            <a:gdLst/>
            <a:ahLst/>
            <a:cxnLst/>
            <a:rect l="l" t="t" r="r" b="b"/>
            <a:pathLst>
              <a:path w="11408925" h="7971986">
                <a:moveTo>
                  <a:pt x="0" y="0"/>
                </a:moveTo>
                <a:lnTo>
                  <a:pt x="11408925" y="0"/>
                </a:lnTo>
                <a:lnTo>
                  <a:pt x="11408925" y="7971986"/>
                </a:lnTo>
                <a:lnTo>
                  <a:pt x="0" y="79719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1604600" y="1490252"/>
            <a:ext cx="6683400" cy="8796748"/>
          </a:xfrm>
          <a:custGeom>
            <a:avLst/>
            <a:gdLst/>
            <a:ahLst/>
            <a:cxnLst/>
            <a:rect l="l" t="t" r="r" b="b"/>
            <a:pathLst>
              <a:path w="6683400" h="8796748">
                <a:moveTo>
                  <a:pt x="0" y="0"/>
                </a:moveTo>
                <a:lnTo>
                  <a:pt x="6683400" y="0"/>
                </a:lnTo>
                <a:lnTo>
                  <a:pt x="6683400" y="8796748"/>
                </a:lnTo>
                <a:lnTo>
                  <a:pt x="0" y="879674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31620"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3631105" y="4193618"/>
            <a:ext cx="9314343" cy="14561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70"/>
              </a:lnSpc>
            </a:pPr>
            <a:r>
              <a:rPr lang="en-US" sz="3279" b="1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“Контракт? Не хвилюйся, все офіційно, ми потім підпишемо, головне - щоб ти швидше виїхав”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631105" y="2845085"/>
            <a:ext cx="9607767" cy="9703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70"/>
              </a:lnSpc>
            </a:pPr>
            <a:r>
              <a:rPr lang="en-US" sz="3279" b="1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“Слухай, робота легка — просто допомагаєш на складі, харчування і житло безкоштовно”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631105" y="5830723"/>
            <a:ext cx="8675716" cy="9703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70"/>
              </a:lnSpc>
            </a:pPr>
            <a:r>
              <a:rPr lang="en-US" sz="3279" b="1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“Паспорт віддай мені - я зроблю візу, це стандартна процедура”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631105" y="7137490"/>
            <a:ext cx="8261471" cy="9703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70"/>
              </a:lnSpc>
            </a:pPr>
            <a:r>
              <a:rPr lang="en-US" sz="3279" b="1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“Там усі свої, працюєш пару тижнів - і вже з грошима”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3631105" y="8287944"/>
            <a:ext cx="8261471" cy="9703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70"/>
              </a:lnSpc>
            </a:pPr>
            <a:r>
              <a:rPr lang="en-US" sz="3279" b="1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“Я сам через це агентство їздив - все супер, не слухай тих, хто лякає”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7644527" y="257175"/>
            <a:ext cx="9324587" cy="1543050"/>
            <a:chOff x="0" y="0"/>
            <a:chExt cx="12432783" cy="2057400"/>
          </a:xfrm>
        </p:grpSpPr>
        <p:grpSp>
          <p:nvGrpSpPr>
            <p:cNvPr id="15" name="Group 15"/>
            <p:cNvGrpSpPr/>
            <p:nvPr/>
          </p:nvGrpSpPr>
          <p:grpSpPr>
            <a:xfrm>
              <a:off x="0" y="0"/>
              <a:ext cx="12432783" cy="2057400"/>
              <a:chOff x="0" y="0"/>
              <a:chExt cx="2455858" cy="4064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2455858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2455858" h="406400">
                    <a:moveTo>
                      <a:pt x="2252658" y="0"/>
                    </a:moveTo>
                    <a:lnTo>
                      <a:pt x="0" y="0"/>
                    </a:lnTo>
                    <a:lnTo>
                      <a:pt x="0" y="406400"/>
                    </a:lnTo>
                    <a:lnTo>
                      <a:pt x="2252658" y="406400"/>
                    </a:lnTo>
                    <a:lnTo>
                      <a:pt x="2455858" y="203200"/>
                    </a:lnTo>
                    <a:lnTo>
                      <a:pt x="2252658" y="0"/>
                    </a:lnTo>
                    <a:close/>
                  </a:path>
                </a:pathLst>
              </a:custGeom>
              <a:solidFill>
                <a:srgbClr val="ED3237">
                  <a:alpha val="75686"/>
                </a:srgbClr>
              </a:solidFill>
              <a:ln w="38100" cap="sq">
                <a:solidFill>
                  <a:srgbClr val="000000">
                    <a:alpha val="75686"/>
                  </a:srgbClr>
                </a:solidFill>
                <a:prstDash val="solid"/>
                <a:miter/>
              </a:ln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0" y="-38100"/>
                <a:ext cx="2341558" cy="444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8" name="TextBox 18"/>
            <p:cNvSpPr txBox="1"/>
            <p:nvPr/>
          </p:nvSpPr>
          <p:spPr>
            <a:xfrm>
              <a:off x="270542" y="175829"/>
              <a:ext cx="11149778" cy="17057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440"/>
                </a:lnSpc>
              </a:pPr>
              <a:r>
                <a:rPr lang="en-US" sz="2843" b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Червоні прапорці: без контракту, забирає документи, квапить, “усі свої”, не дає конкретних деталей</a:t>
              </a:r>
            </a:p>
          </p:txBody>
        </p:sp>
      </p:grpSp>
      <p:sp>
        <p:nvSpPr>
          <p:cNvPr id="19" name="Freeform 19"/>
          <p:cNvSpPr/>
          <p:nvPr/>
        </p:nvSpPr>
        <p:spPr>
          <a:xfrm>
            <a:off x="0" y="1909892"/>
            <a:ext cx="4181029" cy="8396552"/>
          </a:xfrm>
          <a:custGeom>
            <a:avLst/>
            <a:gdLst/>
            <a:ahLst/>
            <a:cxnLst/>
            <a:rect l="l" t="t" r="r" b="b"/>
            <a:pathLst>
              <a:path w="4181029" h="8396552">
                <a:moveTo>
                  <a:pt x="0" y="0"/>
                </a:moveTo>
                <a:lnTo>
                  <a:pt x="4181029" y="0"/>
                </a:lnTo>
                <a:lnTo>
                  <a:pt x="4181029" y="8396552"/>
                </a:lnTo>
                <a:lnTo>
                  <a:pt x="0" y="839655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3799"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CC0DF">
                <a:alpha val="100000"/>
              </a:srgbClr>
            </a:gs>
            <a:gs pos="100000">
              <a:srgbClr val="FFDE59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34730" y="147508"/>
            <a:ext cx="6096880" cy="1762383"/>
            <a:chOff x="0" y="0"/>
            <a:chExt cx="8129173" cy="2349844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8129173" cy="2349844"/>
              <a:chOff x="0" y="0"/>
              <a:chExt cx="1605763" cy="464167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1605763" cy="464167"/>
              </a:xfrm>
              <a:custGeom>
                <a:avLst/>
                <a:gdLst/>
                <a:ahLst/>
                <a:cxnLst/>
                <a:rect l="l" t="t" r="r" b="b"/>
                <a:pathLst>
                  <a:path w="1605763" h="464167">
                    <a:moveTo>
                      <a:pt x="54602" y="0"/>
                    </a:moveTo>
                    <a:lnTo>
                      <a:pt x="1551160" y="0"/>
                    </a:lnTo>
                    <a:cubicBezTo>
                      <a:pt x="1581316" y="0"/>
                      <a:pt x="1605763" y="24446"/>
                      <a:pt x="1605763" y="54602"/>
                    </a:cubicBezTo>
                    <a:lnTo>
                      <a:pt x="1605763" y="409565"/>
                    </a:lnTo>
                    <a:cubicBezTo>
                      <a:pt x="1605763" y="424046"/>
                      <a:pt x="1600010" y="437934"/>
                      <a:pt x="1589770" y="448174"/>
                    </a:cubicBezTo>
                    <a:cubicBezTo>
                      <a:pt x="1579530" y="458414"/>
                      <a:pt x="1565642" y="464167"/>
                      <a:pt x="1551160" y="464167"/>
                    </a:cubicBezTo>
                    <a:lnTo>
                      <a:pt x="54602" y="464167"/>
                    </a:lnTo>
                    <a:cubicBezTo>
                      <a:pt x="24446" y="464167"/>
                      <a:pt x="0" y="439721"/>
                      <a:pt x="0" y="409565"/>
                    </a:cubicBezTo>
                    <a:lnTo>
                      <a:pt x="0" y="54602"/>
                    </a:lnTo>
                    <a:cubicBezTo>
                      <a:pt x="0" y="24446"/>
                      <a:pt x="24446" y="0"/>
                      <a:pt x="54602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CC0DF">
                      <a:alpha val="100000"/>
                    </a:srgbClr>
                  </a:gs>
                  <a:gs pos="100000">
                    <a:srgbClr val="FFDE59">
                      <a:alpha val="100000"/>
                    </a:srgbClr>
                  </a:gs>
                </a:gsLst>
                <a:lin ang="0"/>
              </a:gradFill>
              <a:ln w="381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0" y="-38100"/>
                <a:ext cx="1605763" cy="50226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6" name="TextBox 6"/>
            <p:cNvSpPr txBox="1"/>
            <p:nvPr/>
          </p:nvSpPr>
          <p:spPr>
            <a:xfrm>
              <a:off x="398570" y="275895"/>
              <a:ext cx="7332033" cy="17123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208"/>
                </a:lnSpc>
                <a:spcBef>
                  <a:spcPct val="0"/>
                </a:spcBef>
              </a:pPr>
              <a:r>
                <a:rPr lang="en-US" sz="3720" b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РОЛЬОВА ГРА “ЛЮДИНА НЕ ТОВАР”</a:t>
              </a:r>
            </a:p>
          </p:txBody>
        </p:sp>
      </p:grpSp>
      <p:sp>
        <p:nvSpPr>
          <p:cNvPr id="7" name="Freeform 7"/>
          <p:cNvSpPr/>
          <p:nvPr/>
        </p:nvSpPr>
        <p:spPr>
          <a:xfrm>
            <a:off x="3438931" y="1835205"/>
            <a:ext cx="11408925" cy="7971986"/>
          </a:xfrm>
          <a:custGeom>
            <a:avLst/>
            <a:gdLst/>
            <a:ahLst/>
            <a:cxnLst/>
            <a:rect l="l" t="t" r="r" b="b"/>
            <a:pathLst>
              <a:path w="11408925" h="7971986">
                <a:moveTo>
                  <a:pt x="0" y="0"/>
                </a:moveTo>
                <a:lnTo>
                  <a:pt x="11408925" y="0"/>
                </a:lnTo>
                <a:lnTo>
                  <a:pt x="11408925" y="7971986"/>
                </a:lnTo>
                <a:lnTo>
                  <a:pt x="0" y="79719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1604600" y="1668387"/>
            <a:ext cx="6683400" cy="8618613"/>
          </a:xfrm>
          <a:custGeom>
            <a:avLst/>
            <a:gdLst/>
            <a:ahLst/>
            <a:cxnLst/>
            <a:rect l="l" t="t" r="r" b="b"/>
            <a:pathLst>
              <a:path w="6683400" h="8618613">
                <a:moveTo>
                  <a:pt x="0" y="0"/>
                </a:moveTo>
                <a:lnTo>
                  <a:pt x="6683400" y="0"/>
                </a:lnTo>
                <a:lnTo>
                  <a:pt x="6683400" y="8618613"/>
                </a:lnTo>
                <a:lnTo>
                  <a:pt x="0" y="861861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28955"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7644527" y="257175"/>
            <a:ext cx="9324587" cy="1543050"/>
            <a:chOff x="0" y="0"/>
            <a:chExt cx="12432783" cy="2057400"/>
          </a:xfrm>
        </p:grpSpPr>
        <p:grpSp>
          <p:nvGrpSpPr>
            <p:cNvPr id="10" name="Group 10"/>
            <p:cNvGrpSpPr/>
            <p:nvPr/>
          </p:nvGrpSpPr>
          <p:grpSpPr>
            <a:xfrm>
              <a:off x="0" y="0"/>
              <a:ext cx="12432783" cy="2057400"/>
              <a:chOff x="0" y="0"/>
              <a:chExt cx="2455858" cy="4064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2455858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2455858" h="406400">
                    <a:moveTo>
                      <a:pt x="2252658" y="0"/>
                    </a:moveTo>
                    <a:lnTo>
                      <a:pt x="0" y="0"/>
                    </a:lnTo>
                    <a:lnTo>
                      <a:pt x="0" y="406400"/>
                    </a:lnTo>
                    <a:lnTo>
                      <a:pt x="2252658" y="406400"/>
                    </a:lnTo>
                    <a:lnTo>
                      <a:pt x="2455858" y="203200"/>
                    </a:lnTo>
                    <a:lnTo>
                      <a:pt x="2252658" y="0"/>
                    </a:lnTo>
                    <a:close/>
                  </a:path>
                </a:pathLst>
              </a:custGeom>
              <a:solidFill>
                <a:srgbClr val="ED3237">
                  <a:alpha val="75686"/>
                </a:srgbClr>
              </a:solidFill>
              <a:ln w="38100" cap="sq">
                <a:solidFill>
                  <a:srgbClr val="000000">
                    <a:alpha val="75686"/>
                  </a:srgbClr>
                </a:solidFill>
                <a:prstDash val="solid"/>
                <a:miter/>
              </a:ln>
            </p:spPr>
          </p:sp>
          <p:sp>
            <p:nvSpPr>
              <p:cNvPr id="12" name="TextBox 12"/>
              <p:cNvSpPr txBox="1"/>
              <p:nvPr/>
            </p:nvSpPr>
            <p:spPr>
              <a:xfrm>
                <a:off x="0" y="-38100"/>
                <a:ext cx="2341558" cy="444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3" name="TextBox 13"/>
            <p:cNvSpPr txBox="1"/>
            <p:nvPr/>
          </p:nvSpPr>
          <p:spPr>
            <a:xfrm>
              <a:off x="270542" y="175829"/>
              <a:ext cx="11149778" cy="17057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440"/>
                </a:lnSpc>
              </a:pPr>
              <a:r>
                <a:rPr lang="en-US" sz="2843" b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Червоні прапорці: секретність, тиск на довіру, обіцянки грошей чи подарунків, контроль</a:t>
              </a:r>
            </a:p>
          </p:txBody>
        </p:sp>
      </p:grpSp>
      <p:sp>
        <p:nvSpPr>
          <p:cNvPr id="14" name="Freeform 14"/>
          <p:cNvSpPr/>
          <p:nvPr/>
        </p:nvSpPr>
        <p:spPr>
          <a:xfrm>
            <a:off x="0" y="1800225"/>
            <a:ext cx="3962257" cy="8486775"/>
          </a:xfrm>
          <a:custGeom>
            <a:avLst/>
            <a:gdLst/>
            <a:ahLst/>
            <a:cxnLst/>
            <a:rect l="l" t="t" r="r" b="b"/>
            <a:pathLst>
              <a:path w="3962257" h="8486775">
                <a:moveTo>
                  <a:pt x="0" y="0"/>
                </a:moveTo>
                <a:lnTo>
                  <a:pt x="3962257" y="0"/>
                </a:lnTo>
                <a:lnTo>
                  <a:pt x="3962257" y="8486775"/>
                </a:lnTo>
                <a:lnTo>
                  <a:pt x="0" y="848677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42704"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3631105" y="4432449"/>
            <a:ext cx="8675716" cy="9703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70"/>
              </a:lnSpc>
            </a:pPr>
            <a:r>
              <a:rPr lang="en-US" sz="3279" b="1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“Не кажи батькам, вони не зрозуміють — це великий шанс”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3631105" y="3034174"/>
            <a:ext cx="9607767" cy="9703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70"/>
              </a:lnSpc>
            </a:pPr>
            <a:r>
              <a:rPr lang="en-US" sz="3279" b="1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“Ти така красива, могла б стати моделлю. Я допоможу зробити портфоліо”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3631105" y="5830723"/>
            <a:ext cx="8675716" cy="9703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70"/>
              </a:lnSpc>
            </a:pPr>
            <a:r>
              <a:rPr lang="en-US" sz="3279" b="1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“Я куплю тобі квиток, просто приїдь сама, не переживай”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3631105" y="7229704"/>
            <a:ext cx="8261471" cy="4845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70"/>
              </a:lnSpc>
            </a:pPr>
            <a:r>
              <a:rPr lang="en-US" sz="3279" b="1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“Ти ж мені довіряєш? Я ж не чужий”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3631105" y="8145945"/>
            <a:ext cx="8261471" cy="9703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70"/>
              </a:lnSpc>
            </a:pPr>
            <a:r>
              <a:rPr lang="en-US" sz="3279" b="1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Не треба нікому писати, хай це буде наш секрет”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CC0DF">
                <a:alpha val="100000"/>
              </a:srgbClr>
            </a:gs>
            <a:gs pos="100000">
              <a:srgbClr val="FFDE59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34730" y="147508"/>
            <a:ext cx="6096880" cy="1762383"/>
            <a:chOff x="0" y="0"/>
            <a:chExt cx="8129173" cy="2349844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8129173" cy="2349844"/>
              <a:chOff x="0" y="0"/>
              <a:chExt cx="1605763" cy="464167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1605763" cy="464167"/>
              </a:xfrm>
              <a:custGeom>
                <a:avLst/>
                <a:gdLst/>
                <a:ahLst/>
                <a:cxnLst/>
                <a:rect l="l" t="t" r="r" b="b"/>
                <a:pathLst>
                  <a:path w="1605763" h="464167">
                    <a:moveTo>
                      <a:pt x="54602" y="0"/>
                    </a:moveTo>
                    <a:lnTo>
                      <a:pt x="1551160" y="0"/>
                    </a:lnTo>
                    <a:cubicBezTo>
                      <a:pt x="1581316" y="0"/>
                      <a:pt x="1605763" y="24446"/>
                      <a:pt x="1605763" y="54602"/>
                    </a:cubicBezTo>
                    <a:lnTo>
                      <a:pt x="1605763" y="409565"/>
                    </a:lnTo>
                    <a:cubicBezTo>
                      <a:pt x="1605763" y="424046"/>
                      <a:pt x="1600010" y="437934"/>
                      <a:pt x="1589770" y="448174"/>
                    </a:cubicBezTo>
                    <a:cubicBezTo>
                      <a:pt x="1579530" y="458414"/>
                      <a:pt x="1565642" y="464167"/>
                      <a:pt x="1551160" y="464167"/>
                    </a:cubicBezTo>
                    <a:lnTo>
                      <a:pt x="54602" y="464167"/>
                    </a:lnTo>
                    <a:cubicBezTo>
                      <a:pt x="24446" y="464167"/>
                      <a:pt x="0" y="439721"/>
                      <a:pt x="0" y="409565"/>
                    </a:cubicBezTo>
                    <a:lnTo>
                      <a:pt x="0" y="54602"/>
                    </a:lnTo>
                    <a:cubicBezTo>
                      <a:pt x="0" y="24446"/>
                      <a:pt x="24446" y="0"/>
                      <a:pt x="54602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CC0DF">
                      <a:alpha val="100000"/>
                    </a:srgbClr>
                  </a:gs>
                  <a:gs pos="100000">
                    <a:srgbClr val="FFDE59">
                      <a:alpha val="100000"/>
                    </a:srgbClr>
                  </a:gs>
                </a:gsLst>
                <a:lin ang="0"/>
              </a:gradFill>
              <a:ln w="381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0" y="-38100"/>
                <a:ext cx="1605763" cy="50226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6" name="TextBox 6"/>
            <p:cNvSpPr txBox="1"/>
            <p:nvPr/>
          </p:nvSpPr>
          <p:spPr>
            <a:xfrm>
              <a:off x="398570" y="275895"/>
              <a:ext cx="7332033" cy="17123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208"/>
                </a:lnSpc>
                <a:spcBef>
                  <a:spcPct val="0"/>
                </a:spcBef>
              </a:pPr>
              <a:r>
                <a:rPr lang="en-US" sz="3720" b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РОЛЬОВА ГРА “ЛЮДИНА НЕ ТОВАР”</a:t>
              </a:r>
            </a:p>
          </p:txBody>
        </p:sp>
      </p:grpSp>
      <p:sp>
        <p:nvSpPr>
          <p:cNvPr id="7" name="Freeform 7"/>
          <p:cNvSpPr/>
          <p:nvPr/>
        </p:nvSpPr>
        <p:spPr>
          <a:xfrm>
            <a:off x="3438931" y="1835205"/>
            <a:ext cx="11408925" cy="7971986"/>
          </a:xfrm>
          <a:custGeom>
            <a:avLst/>
            <a:gdLst/>
            <a:ahLst/>
            <a:cxnLst/>
            <a:rect l="l" t="t" r="r" b="b"/>
            <a:pathLst>
              <a:path w="11408925" h="7971986">
                <a:moveTo>
                  <a:pt x="0" y="0"/>
                </a:moveTo>
                <a:lnTo>
                  <a:pt x="11408925" y="0"/>
                </a:lnTo>
                <a:lnTo>
                  <a:pt x="11408925" y="7971986"/>
                </a:lnTo>
                <a:lnTo>
                  <a:pt x="0" y="79719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1604600" y="3128984"/>
            <a:ext cx="6683400" cy="7158016"/>
          </a:xfrm>
          <a:custGeom>
            <a:avLst/>
            <a:gdLst/>
            <a:ahLst/>
            <a:cxnLst/>
            <a:rect l="l" t="t" r="r" b="b"/>
            <a:pathLst>
              <a:path w="6683400" h="7158016">
                <a:moveTo>
                  <a:pt x="0" y="0"/>
                </a:moveTo>
                <a:lnTo>
                  <a:pt x="6683400" y="0"/>
                </a:lnTo>
                <a:lnTo>
                  <a:pt x="6683400" y="7158016"/>
                </a:lnTo>
                <a:lnTo>
                  <a:pt x="0" y="715801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7101"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7644527" y="257175"/>
            <a:ext cx="9324587" cy="1543050"/>
            <a:chOff x="0" y="0"/>
            <a:chExt cx="12432783" cy="2057400"/>
          </a:xfrm>
        </p:grpSpPr>
        <p:grpSp>
          <p:nvGrpSpPr>
            <p:cNvPr id="10" name="Group 10"/>
            <p:cNvGrpSpPr/>
            <p:nvPr/>
          </p:nvGrpSpPr>
          <p:grpSpPr>
            <a:xfrm>
              <a:off x="0" y="0"/>
              <a:ext cx="12432783" cy="2057400"/>
              <a:chOff x="0" y="0"/>
              <a:chExt cx="2455858" cy="4064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2455858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2455858" h="406400">
                    <a:moveTo>
                      <a:pt x="2252658" y="0"/>
                    </a:moveTo>
                    <a:lnTo>
                      <a:pt x="0" y="0"/>
                    </a:lnTo>
                    <a:lnTo>
                      <a:pt x="0" y="406400"/>
                    </a:lnTo>
                    <a:lnTo>
                      <a:pt x="2252658" y="406400"/>
                    </a:lnTo>
                    <a:lnTo>
                      <a:pt x="2455858" y="203200"/>
                    </a:lnTo>
                    <a:lnTo>
                      <a:pt x="2252658" y="0"/>
                    </a:lnTo>
                    <a:close/>
                  </a:path>
                </a:pathLst>
              </a:custGeom>
              <a:solidFill>
                <a:srgbClr val="ED3237">
                  <a:alpha val="75686"/>
                </a:srgbClr>
              </a:solidFill>
              <a:ln w="38100" cap="sq">
                <a:solidFill>
                  <a:srgbClr val="000000">
                    <a:alpha val="75686"/>
                  </a:srgbClr>
                </a:solidFill>
                <a:prstDash val="solid"/>
                <a:miter/>
              </a:ln>
            </p:spPr>
          </p:sp>
          <p:sp>
            <p:nvSpPr>
              <p:cNvPr id="12" name="TextBox 12"/>
              <p:cNvSpPr txBox="1"/>
              <p:nvPr/>
            </p:nvSpPr>
            <p:spPr>
              <a:xfrm>
                <a:off x="0" y="-38100"/>
                <a:ext cx="2341558" cy="444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3" name="TextBox 13"/>
            <p:cNvSpPr txBox="1"/>
            <p:nvPr/>
          </p:nvSpPr>
          <p:spPr>
            <a:xfrm>
              <a:off x="270542" y="175829"/>
              <a:ext cx="11149778" cy="17057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440"/>
                </a:lnSpc>
              </a:pPr>
              <a:r>
                <a:rPr lang="en-US" sz="2843" b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Червоні прапорці: “нічого не питай”, “легко заробиш”, відсутність документів, залякування владою</a:t>
              </a:r>
            </a:p>
          </p:txBody>
        </p:sp>
      </p:grpSp>
      <p:sp>
        <p:nvSpPr>
          <p:cNvPr id="14" name="Freeform 14"/>
          <p:cNvSpPr/>
          <p:nvPr/>
        </p:nvSpPr>
        <p:spPr>
          <a:xfrm>
            <a:off x="0" y="2037009"/>
            <a:ext cx="3869947" cy="8249991"/>
          </a:xfrm>
          <a:custGeom>
            <a:avLst/>
            <a:gdLst/>
            <a:ahLst/>
            <a:cxnLst/>
            <a:rect l="l" t="t" r="r" b="b"/>
            <a:pathLst>
              <a:path w="3869947" h="8249991">
                <a:moveTo>
                  <a:pt x="0" y="0"/>
                </a:moveTo>
                <a:lnTo>
                  <a:pt x="3869947" y="0"/>
                </a:lnTo>
                <a:lnTo>
                  <a:pt x="3869947" y="8249991"/>
                </a:lnTo>
                <a:lnTo>
                  <a:pt x="0" y="824999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2664" r="-9367"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3631105" y="4314133"/>
            <a:ext cx="9094315" cy="9703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70"/>
              </a:lnSpc>
            </a:pPr>
            <a:r>
              <a:rPr lang="en-US" sz="3279" b="1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“Не переймайся, документи не потрібні — усе домовлено”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3631105" y="3034174"/>
            <a:ext cx="10471973" cy="9703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70"/>
              </a:lnSpc>
            </a:pPr>
            <a:r>
              <a:rPr lang="en-US" sz="3279" b="1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“Є тема, треба просто перевезти одну посилку - безпечно, легально, сто разів робили”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3631105" y="5598814"/>
            <a:ext cx="8675716" cy="9703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70"/>
              </a:lnSpc>
            </a:pPr>
            <a:r>
              <a:rPr lang="en-US" sz="3279" b="1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“Ти ж хочеш заробити швидко? 300 євро за день!”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3631105" y="6883495"/>
            <a:ext cx="8261471" cy="9703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70"/>
              </a:lnSpc>
            </a:pPr>
            <a:r>
              <a:rPr lang="en-US" sz="3279" b="1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“Головне — не став зайвих питань, просто зроби як скажу”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3631105" y="8168176"/>
            <a:ext cx="8261471" cy="9703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70"/>
              </a:lnSpc>
            </a:pPr>
            <a:r>
              <a:rPr lang="en-US" sz="3279" b="1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“Поліція? Та вони самі в долі, не бійся”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CC0DF">
                <a:alpha val="100000"/>
              </a:srgbClr>
            </a:gs>
            <a:gs pos="100000">
              <a:srgbClr val="FFDE59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34730" y="147508"/>
            <a:ext cx="6096880" cy="1762383"/>
            <a:chOff x="0" y="0"/>
            <a:chExt cx="8129173" cy="2349844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8129173" cy="2349844"/>
              <a:chOff x="0" y="0"/>
              <a:chExt cx="1605763" cy="464167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1605763" cy="464167"/>
              </a:xfrm>
              <a:custGeom>
                <a:avLst/>
                <a:gdLst/>
                <a:ahLst/>
                <a:cxnLst/>
                <a:rect l="l" t="t" r="r" b="b"/>
                <a:pathLst>
                  <a:path w="1605763" h="464167">
                    <a:moveTo>
                      <a:pt x="54602" y="0"/>
                    </a:moveTo>
                    <a:lnTo>
                      <a:pt x="1551160" y="0"/>
                    </a:lnTo>
                    <a:cubicBezTo>
                      <a:pt x="1581316" y="0"/>
                      <a:pt x="1605763" y="24446"/>
                      <a:pt x="1605763" y="54602"/>
                    </a:cubicBezTo>
                    <a:lnTo>
                      <a:pt x="1605763" y="409565"/>
                    </a:lnTo>
                    <a:cubicBezTo>
                      <a:pt x="1605763" y="424046"/>
                      <a:pt x="1600010" y="437934"/>
                      <a:pt x="1589770" y="448174"/>
                    </a:cubicBezTo>
                    <a:cubicBezTo>
                      <a:pt x="1579530" y="458414"/>
                      <a:pt x="1565642" y="464167"/>
                      <a:pt x="1551160" y="464167"/>
                    </a:cubicBezTo>
                    <a:lnTo>
                      <a:pt x="54602" y="464167"/>
                    </a:lnTo>
                    <a:cubicBezTo>
                      <a:pt x="24446" y="464167"/>
                      <a:pt x="0" y="439721"/>
                      <a:pt x="0" y="409565"/>
                    </a:cubicBezTo>
                    <a:lnTo>
                      <a:pt x="0" y="54602"/>
                    </a:lnTo>
                    <a:cubicBezTo>
                      <a:pt x="0" y="24446"/>
                      <a:pt x="24446" y="0"/>
                      <a:pt x="54602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CC0DF">
                      <a:alpha val="100000"/>
                    </a:srgbClr>
                  </a:gs>
                  <a:gs pos="100000">
                    <a:srgbClr val="FFDE59">
                      <a:alpha val="100000"/>
                    </a:srgbClr>
                  </a:gs>
                </a:gsLst>
                <a:lin ang="0"/>
              </a:gradFill>
              <a:ln w="381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0" y="-38100"/>
                <a:ext cx="1605763" cy="50226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6" name="TextBox 6"/>
            <p:cNvSpPr txBox="1"/>
            <p:nvPr/>
          </p:nvSpPr>
          <p:spPr>
            <a:xfrm>
              <a:off x="398570" y="275895"/>
              <a:ext cx="7332033" cy="17123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208"/>
                </a:lnSpc>
                <a:spcBef>
                  <a:spcPct val="0"/>
                </a:spcBef>
              </a:pPr>
              <a:r>
                <a:rPr lang="en-US" sz="3720" b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РОЛЬОВА ГРА “ЛЮДИНА НЕ ТОВАР”</a:t>
              </a:r>
            </a:p>
          </p:txBody>
        </p:sp>
      </p:grpSp>
      <p:sp>
        <p:nvSpPr>
          <p:cNvPr id="7" name="Freeform 7"/>
          <p:cNvSpPr/>
          <p:nvPr/>
        </p:nvSpPr>
        <p:spPr>
          <a:xfrm>
            <a:off x="3438931" y="1835205"/>
            <a:ext cx="11408925" cy="7971986"/>
          </a:xfrm>
          <a:custGeom>
            <a:avLst/>
            <a:gdLst/>
            <a:ahLst/>
            <a:cxnLst/>
            <a:rect l="l" t="t" r="r" b="b"/>
            <a:pathLst>
              <a:path w="11408925" h="7971986">
                <a:moveTo>
                  <a:pt x="0" y="0"/>
                </a:moveTo>
                <a:lnTo>
                  <a:pt x="11408925" y="0"/>
                </a:lnTo>
                <a:lnTo>
                  <a:pt x="11408925" y="7971986"/>
                </a:lnTo>
                <a:lnTo>
                  <a:pt x="0" y="79719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1604600" y="3128984"/>
            <a:ext cx="6683400" cy="7158016"/>
          </a:xfrm>
          <a:custGeom>
            <a:avLst/>
            <a:gdLst/>
            <a:ahLst/>
            <a:cxnLst/>
            <a:rect l="l" t="t" r="r" b="b"/>
            <a:pathLst>
              <a:path w="6683400" h="7158016">
                <a:moveTo>
                  <a:pt x="0" y="0"/>
                </a:moveTo>
                <a:lnTo>
                  <a:pt x="6683400" y="0"/>
                </a:lnTo>
                <a:lnTo>
                  <a:pt x="6683400" y="7158016"/>
                </a:lnTo>
                <a:lnTo>
                  <a:pt x="0" y="715801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7101"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7644527" y="257175"/>
            <a:ext cx="9324587" cy="1115411"/>
            <a:chOff x="0" y="0"/>
            <a:chExt cx="12432783" cy="1487214"/>
          </a:xfrm>
        </p:grpSpPr>
        <p:grpSp>
          <p:nvGrpSpPr>
            <p:cNvPr id="10" name="Group 10"/>
            <p:cNvGrpSpPr/>
            <p:nvPr/>
          </p:nvGrpSpPr>
          <p:grpSpPr>
            <a:xfrm>
              <a:off x="0" y="0"/>
              <a:ext cx="12432783" cy="1487214"/>
              <a:chOff x="0" y="0"/>
              <a:chExt cx="2455858" cy="293771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2455858" cy="293771"/>
              </a:xfrm>
              <a:custGeom>
                <a:avLst/>
                <a:gdLst/>
                <a:ahLst/>
                <a:cxnLst/>
                <a:rect l="l" t="t" r="r" b="b"/>
                <a:pathLst>
                  <a:path w="2455858" h="293771">
                    <a:moveTo>
                      <a:pt x="2252658" y="0"/>
                    </a:moveTo>
                    <a:lnTo>
                      <a:pt x="0" y="0"/>
                    </a:lnTo>
                    <a:lnTo>
                      <a:pt x="0" y="293771"/>
                    </a:lnTo>
                    <a:lnTo>
                      <a:pt x="2252658" y="293771"/>
                    </a:lnTo>
                    <a:lnTo>
                      <a:pt x="2455858" y="146885"/>
                    </a:lnTo>
                    <a:lnTo>
                      <a:pt x="2252658" y="0"/>
                    </a:lnTo>
                    <a:close/>
                  </a:path>
                </a:pathLst>
              </a:custGeom>
              <a:solidFill>
                <a:srgbClr val="ED3237">
                  <a:alpha val="75686"/>
                </a:srgbClr>
              </a:solidFill>
              <a:ln w="38100" cap="sq">
                <a:solidFill>
                  <a:srgbClr val="000000">
                    <a:alpha val="75686"/>
                  </a:srgbClr>
                </a:solidFill>
                <a:prstDash val="solid"/>
                <a:miter/>
              </a:ln>
            </p:spPr>
          </p:sp>
          <p:sp>
            <p:nvSpPr>
              <p:cNvPr id="12" name="TextBox 12"/>
              <p:cNvSpPr txBox="1"/>
              <p:nvPr/>
            </p:nvSpPr>
            <p:spPr>
              <a:xfrm>
                <a:off x="0" y="-38100"/>
                <a:ext cx="2341558" cy="33187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3" name="TextBox 13"/>
            <p:cNvSpPr txBox="1"/>
            <p:nvPr/>
          </p:nvSpPr>
          <p:spPr>
            <a:xfrm>
              <a:off x="270542" y="175829"/>
              <a:ext cx="11149778" cy="11355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440"/>
                </a:lnSpc>
              </a:pPr>
              <a:r>
                <a:rPr lang="en-US" sz="2843" b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Червоні прапорці: тиск, приниження, обіцянки “кращого життя”, спроба ізолювати</a:t>
              </a:r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3631105" y="4314133"/>
            <a:ext cx="9256028" cy="9703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70"/>
              </a:lnSpc>
            </a:pPr>
            <a:r>
              <a:rPr lang="en-US" sz="3279" b="1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“Все офіційно, просто треба підписати папери — навіть не читай, я потім поясню”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3631105" y="3034174"/>
            <a:ext cx="10471973" cy="9703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70"/>
              </a:lnSpc>
            </a:pPr>
            <a:r>
              <a:rPr lang="en-US" sz="3279" b="1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“Ти ж мріяла про гарне життя? Там тебе чекатиме чоловік, як у казці”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3631105" y="5598814"/>
            <a:ext cx="8675716" cy="9703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70"/>
              </a:lnSpc>
            </a:pPr>
            <a:r>
              <a:rPr lang="en-US" sz="3279" b="1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“Твої батьки не зрозуміють, але я про тебе подбаю”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3631105" y="6883495"/>
            <a:ext cx="8261471" cy="9703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70"/>
              </a:lnSpc>
            </a:pPr>
            <a:r>
              <a:rPr lang="en-US" sz="3279" b="1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“Не бійся, усі так їдуть, ти ж не хочеш втратити шанс?”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3631105" y="8168176"/>
            <a:ext cx="8261471" cy="9703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70"/>
              </a:lnSpc>
            </a:pPr>
            <a:r>
              <a:rPr lang="en-US" sz="3279" b="1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“Якщо відмовишся — іншу знайду, таких, як ти, багато”</a:t>
            </a:r>
          </a:p>
        </p:txBody>
      </p:sp>
      <p:sp>
        <p:nvSpPr>
          <p:cNvPr id="19" name="Freeform 19"/>
          <p:cNvSpPr/>
          <p:nvPr/>
        </p:nvSpPr>
        <p:spPr>
          <a:xfrm>
            <a:off x="0" y="1800225"/>
            <a:ext cx="3962257" cy="8486775"/>
          </a:xfrm>
          <a:custGeom>
            <a:avLst/>
            <a:gdLst/>
            <a:ahLst/>
            <a:cxnLst/>
            <a:rect l="l" t="t" r="r" b="b"/>
            <a:pathLst>
              <a:path w="3962257" h="8486775">
                <a:moveTo>
                  <a:pt x="0" y="0"/>
                </a:moveTo>
                <a:lnTo>
                  <a:pt x="3962257" y="0"/>
                </a:lnTo>
                <a:lnTo>
                  <a:pt x="3962257" y="8486775"/>
                </a:lnTo>
                <a:lnTo>
                  <a:pt x="0" y="848677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42704"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CC0DF">
                <a:alpha val="100000"/>
              </a:srgbClr>
            </a:gs>
            <a:gs pos="100000">
              <a:srgbClr val="FFDE59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34730" y="147508"/>
            <a:ext cx="6096880" cy="1762383"/>
            <a:chOff x="0" y="0"/>
            <a:chExt cx="8129173" cy="2349844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8129173" cy="2349844"/>
              <a:chOff x="0" y="0"/>
              <a:chExt cx="1605763" cy="464167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1605763" cy="464167"/>
              </a:xfrm>
              <a:custGeom>
                <a:avLst/>
                <a:gdLst/>
                <a:ahLst/>
                <a:cxnLst/>
                <a:rect l="l" t="t" r="r" b="b"/>
                <a:pathLst>
                  <a:path w="1605763" h="464167">
                    <a:moveTo>
                      <a:pt x="54602" y="0"/>
                    </a:moveTo>
                    <a:lnTo>
                      <a:pt x="1551160" y="0"/>
                    </a:lnTo>
                    <a:cubicBezTo>
                      <a:pt x="1581316" y="0"/>
                      <a:pt x="1605763" y="24446"/>
                      <a:pt x="1605763" y="54602"/>
                    </a:cubicBezTo>
                    <a:lnTo>
                      <a:pt x="1605763" y="409565"/>
                    </a:lnTo>
                    <a:cubicBezTo>
                      <a:pt x="1605763" y="424046"/>
                      <a:pt x="1600010" y="437934"/>
                      <a:pt x="1589770" y="448174"/>
                    </a:cubicBezTo>
                    <a:cubicBezTo>
                      <a:pt x="1579530" y="458414"/>
                      <a:pt x="1565642" y="464167"/>
                      <a:pt x="1551160" y="464167"/>
                    </a:cubicBezTo>
                    <a:lnTo>
                      <a:pt x="54602" y="464167"/>
                    </a:lnTo>
                    <a:cubicBezTo>
                      <a:pt x="24446" y="464167"/>
                      <a:pt x="0" y="439721"/>
                      <a:pt x="0" y="409565"/>
                    </a:cubicBezTo>
                    <a:lnTo>
                      <a:pt x="0" y="54602"/>
                    </a:lnTo>
                    <a:cubicBezTo>
                      <a:pt x="0" y="24446"/>
                      <a:pt x="24446" y="0"/>
                      <a:pt x="54602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CC0DF">
                      <a:alpha val="100000"/>
                    </a:srgbClr>
                  </a:gs>
                  <a:gs pos="100000">
                    <a:srgbClr val="FFDE59">
                      <a:alpha val="100000"/>
                    </a:srgbClr>
                  </a:gs>
                </a:gsLst>
                <a:lin ang="0"/>
              </a:gradFill>
              <a:ln w="381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0" y="-38100"/>
                <a:ext cx="1605763" cy="50226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6" name="TextBox 6"/>
            <p:cNvSpPr txBox="1"/>
            <p:nvPr/>
          </p:nvSpPr>
          <p:spPr>
            <a:xfrm>
              <a:off x="398570" y="275895"/>
              <a:ext cx="7332033" cy="17123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208"/>
                </a:lnSpc>
                <a:spcBef>
                  <a:spcPct val="0"/>
                </a:spcBef>
              </a:pPr>
              <a:r>
                <a:rPr lang="en-US" sz="3720" b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РОЛЬОВА ГРА “ЛЮДИНА НЕ ТОВАР”</a:t>
              </a:r>
            </a:p>
          </p:txBody>
        </p:sp>
      </p:grpSp>
      <p:sp>
        <p:nvSpPr>
          <p:cNvPr id="7" name="Freeform 7"/>
          <p:cNvSpPr/>
          <p:nvPr/>
        </p:nvSpPr>
        <p:spPr>
          <a:xfrm>
            <a:off x="3438931" y="1835205"/>
            <a:ext cx="11408925" cy="7971986"/>
          </a:xfrm>
          <a:custGeom>
            <a:avLst/>
            <a:gdLst/>
            <a:ahLst/>
            <a:cxnLst/>
            <a:rect l="l" t="t" r="r" b="b"/>
            <a:pathLst>
              <a:path w="11408925" h="7971986">
                <a:moveTo>
                  <a:pt x="0" y="0"/>
                </a:moveTo>
                <a:lnTo>
                  <a:pt x="11408925" y="0"/>
                </a:lnTo>
                <a:lnTo>
                  <a:pt x="11408925" y="7971986"/>
                </a:lnTo>
                <a:lnTo>
                  <a:pt x="0" y="79719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1604600" y="3128984"/>
            <a:ext cx="6683400" cy="7158016"/>
          </a:xfrm>
          <a:custGeom>
            <a:avLst/>
            <a:gdLst/>
            <a:ahLst/>
            <a:cxnLst/>
            <a:rect l="l" t="t" r="r" b="b"/>
            <a:pathLst>
              <a:path w="6683400" h="7158016">
                <a:moveTo>
                  <a:pt x="0" y="0"/>
                </a:moveTo>
                <a:lnTo>
                  <a:pt x="6683400" y="0"/>
                </a:lnTo>
                <a:lnTo>
                  <a:pt x="6683400" y="7158016"/>
                </a:lnTo>
                <a:lnTo>
                  <a:pt x="0" y="715801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7101"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7644527" y="257175"/>
            <a:ext cx="9324587" cy="1115411"/>
            <a:chOff x="0" y="0"/>
            <a:chExt cx="12432783" cy="1487214"/>
          </a:xfrm>
        </p:grpSpPr>
        <p:grpSp>
          <p:nvGrpSpPr>
            <p:cNvPr id="10" name="Group 10"/>
            <p:cNvGrpSpPr/>
            <p:nvPr/>
          </p:nvGrpSpPr>
          <p:grpSpPr>
            <a:xfrm>
              <a:off x="0" y="0"/>
              <a:ext cx="12432783" cy="1487214"/>
              <a:chOff x="0" y="0"/>
              <a:chExt cx="2455858" cy="293771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2455858" cy="293771"/>
              </a:xfrm>
              <a:custGeom>
                <a:avLst/>
                <a:gdLst/>
                <a:ahLst/>
                <a:cxnLst/>
                <a:rect l="l" t="t" r="r" b="b"/>
                <a:pathLst>
                  <a:path w="2455858" h="293771">
                    <a:moveTo>
                      <a:pt x="2252658" y="0"/>
                    </a:moveTo>
                    <a:lnTo>
                      <a:pt x="0" y="0"/>
                    </a:lnTo>
                    <a:lnTo>
                      <a:pt x="0" y="293771"/>
                    </a:lnTo>
                    <a:lnTo>
                      <a:pt x="2252658" y="293771"/>
                    </a:lnTo>
                    <a:lnTo>
                      <a:pt x="2455858" y="146885"/>
                    </a:lnTo>
                    <a:lnTo>
                      <a:pt x="2252658" y="0"/>
                    </a:lnTo>
                    <a:close/>
                  </a:path>
                </a:pathLst>
              </a:custGeom>
              <a:solidFill>
                <a:srgbClr val="ED3237">
                  <a:alpha val="75686"/>
                </a:srgbClr>
              </a:solidFill>
              <a:ln w="38100" cap="sq">
                <a:solidFill>
                  <a:srgbClr val="000000">
                    <a:alpha val="75686"/>
                  </a:srgbClr>
                </a:solidFill>
                <a:prstDash val="solid"/>
                <a:miter/>
              </a:ln>
            </p:spPr>
          </p:sp>
          <p:sp>
            <p:nvSpPr>
              <p:cNvPr id="12" name="TextBox 12"/>
              <p:cNvSpPr txBox="1"/>
              <p:nvPr/>
            </p:nvSpPr>
            <p:spPr>
              <a:xfrm>
                <a:off x="0" y="-38100"/>
                <a:ext cx="2341558" cy="33187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3" name="TextBox 13"/>
            <p:cNvSpPr txBox="1"/>
            <p:nvPr/>
          </p:nvSpPr>
          <p:spPr>
            <a:xfrm>
              <a:off x="270542" y="175829"/>
              <a:ext cx="11149778" cy="11355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440"/>
                </a:lnSpc>
              </a:pPr>
              <a:r>
                <a:rPr lang="en-US" sz="2843" b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Червоні прапорці: контроль, шантаж, залякування, погрози розголошення</a:t>
              </a:r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3631105" y="4559381"/>
            <a:ext cx="9256028" cy="4845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70"/>
              </a:lnSpc>
            </a:pPr>
            <a:r>
              <a:rPr lang="en-US" sz="3279" b="1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“Якщо не зробиш — я все викладу”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3631105" y="3034174"/>
            <a:ext cx="10471973" cy="9703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70"/>
              </a:lnSpc>
            </a:pPr>
            <a:r>
              <a:rPr lang="en-US" sz="3279" b="1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“Ти ж довіряєш мені? Надішли фото, тільки для мене”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3631105" y="5598814"/>
            <a:ext cx="8675716" cy="9703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70"/>
              </a:lnSpc>
            </a:pPr>
            <a:r>
              <a:rPr lang="en-US" sz="3279" b="1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“Ти сама винна, тепер мусиш слухатись”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3631105" y="7121620"/>
            <a:ext cx="8261471" cy="4845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70"/>
              </a:lnSpc>
            </a:pPr>
            <a:r>
              <a:rPr lang="en-US" sz="3279" b="1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“Заплати трохи — і я все видалю”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3631105" y="8168176"/>
            <a:ext cx="8261471" cy="9703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70"/>
              </a:lnSpc>
            </a:pPr>
            <a:r>
              <a:rPr lang="en-US" sz="3279" b="1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“Якщо скажеш комусь, буде тільки гірше”</a:t>
            </a:r>
          </a:p>
        </p:txBody>
      </p:sp>
      <p:sp>
        <p:nvSpPr>
          <p:cNvPr id="19" name="Freeform 19"/>
          <p:cNvSpPr/>
          <p:nvPr/>
        </p:nvSpPr>
        <p:spPr>
          <a:xfrm>
            <a:off x="0" y="2037009"/>
            <a:ext cx="3869947" cy="8249991"/>
          </a:xfrm>
          <a:custGeom>
            <a:avLst/>
            <a:gdLst/>
            <a:ahLst/>
            <a:cxnLst/>
            <a:rect l="l" t="t" r="r" b="b"/>
            <a:pathLst>
              <a:path w="3869947" h="8249991">
                <a:moveTo>
                  <a:pt x="0" y="0"/>
                </a:moveTo>
                <a:lnTo>
                  <a:pt x="3869947" y="0"/>
                </a:lnTo>
                <a:lnTo>
                  <a:pt x="3869947" y="8249991"/>
                </a:lnTo>
                <a:lnTo>
                  <a:pt x="0" y="824999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2664" r="-9367"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CC0DF">
                <a:alpha val="100000"/>
              </a:srgbClr>
            </a:gs>
            <a:gs pos="100000">
              <a:srgbClr val="FFDE59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956661" y="0"/>
            <a:ext cx="6331339" cy="10287000"/>
          </a:xfrm>
          <a:custGeom>
            <a:avLst/>
            <a:gdLst/>
            <a:ahLst/>
            <a:cxnLst/>
            <a:rect l="l" t="t" r="r" b="b"/>
            <a:pathLst>
              <a:path w="6331339" h="10287000">
                <a:moveTo>
                  <a:pt x="0" y="0"/>
                </a:moveTo>
                <a:lnTo>
                  <a:pt x="6331339" y="0"/>
                </a:lnTo>
                <a:lnTo>
                  <a:pt x="6331339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359" t="-1773" r="-53999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382686" y="202403"/>
            <a:ext cx="6143939" cy="3835859"/>
            <a:chOff x="0" y="0"/>
            <a:chExt cx="8191919" cy="5114478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8191919" cy="5114478"/>
              <a:chOff x="0" y="0"/>
              <a:chExt cx="1618157" cy="1010267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1618157" cy="1010267"/>
              </a:xfrm>
              <a:custGeom>
                <a:avLst/>
                <a:gdLst/>
                <a:ahLst/>
                <a:cxnLst/>
                <a:rect l="l" t="t" r="r" b="b"/>
                <a:pathLst>
                  <a:path w="1618157" h="1010267">
                    <a:moveTo>
                      <a:pt x="40323" y="0"/>
                    </a:moveTo>
                    <a:lnTo>
                      <a:pt x="1577834" y="0"/>
                    </a:lnTo>
                    <a:cubicBezTo>
                      <a:pt x="1600104" y="0"/>
                      <a:pt x="1618157" y="18053"/>
                      <a:pt x="1618157" y="40323"/>
                    </a:cubicBezTo>
                    <a:lnTo>
                      <a:pt x="1618157" y="969944"/>
                    </a:lnTo>
                    <a:cubicBezTo>
                      <a:pt x="1618157" y="992214"/>
                      <a:pt x="1600104" y="1010267"/>
                      <a:pt x="1577834" y="1010267"/>
                    </a:cubicBezTo>
                    <a:lnTo>
                      <a:pt x="40323" y="1010267"/>
                    </a:lnTo>
                    <a:cubicBezTo>
                      <a:pt x="18053" y="1010267"/>
                      <a:pt x="0" y="992214"/>
                      <a:pt x="0" y="969944"/>
                    </a:cubicBezTo>
                    <a:lnTo>
                      <a:pt x="0" y="40323"/>
                    </a:lnTo>
                    <a:cubicBezTo>
                      <a:pt x="0" y="18053"/>
                      <a:pt x="18053" y="0"/>
                      <a:pt x="40323" y="0"/>
                    </a:cubicBezTo>
                    <a:close/>
                  </a:path>
                </a:pathLst>
              </a:custGeom>
              <a:solidFill>
                <a:srgbClr val="0CC0DF"/>
              </a:solidFill>
              <a:ln w="381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6" name="TextBox 6"/>
              <p:cNvSpPr txBox="1"/>
              <p:nvPr/>
            </p:nvSpPr>
            <p:spPr>
              <a:xfrm>
                <a:off x="0" y="-38100"/>
                <a:ext cx="1618157" cy="104836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7" name="TextBox 7"/>
            <p:cNvSpPr txBox="1"/>
            <p:nvPr/>
          </p:nvSpPr>
          <p:spPr>
            <a:xfrm>
              <a:off x="164181" y="176905"/>
              <a:ext cx="7863558" cy="477019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562"/>
                </a:lnSpc>
                <a:spcBef>
                  <a:spcPct val="0"/>
                </a:spcBef>
              </a:pPr>
              <a:r>
                <a:rPr lang="en-US" sz="3018" b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Найголовніше - не мовчи.</a:t>
              </a:r>
            </a:p>
            <a:p>
              <a:pPr algn="l">
                <a:lnSpc>
                  <a:spcPts val="3562"/>
                </a:lnSpc>
                <a:spcBef>
                  <a:spcPct val="0"/>
                </a:spcBef>
              </a:pPr>
              <a:r>
                <a:rPr lang="en-US" sz="3018" b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Якщо тобі або комусь поруч загрожує небезпека, якщо є сумнівна пропозиція чи ти став свідком експлуатації - допомога є.</a:t>
              </a:r>
            </a:p>
            <a:p>
              <a:pPr algn="l">
                <a:lnSpc>
                  <a:spcPts val="3562"/>
                </a:lnSpc>
                <a:spcBef>
                  <a:spcPct val="0"/>
                </a:spcBef>
              </a:pPr>
              <a:r>
                <a:rPr lang="en-US" sz="3018" b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Усі дзвінки - безкоштовні, конфіденційні, анонімні.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 rot="-513316">
            <a:off x="471740" y="4332284"/>
            <a:ext cx="6773863" cy="5308246"/>
            <a:chOff x="0" y="0"/>
            <a:chExt cx="9031818" cy="707766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9031818" cy="7077661"/>
            </a:xfrm>
            <a:custGeom>
              <a:avLst/>
              <a:gdLst/>
              <a:ahLst/>
              <a:cxnLst/>
              <a:rect l="l" t="t" r="r" b="b"/>
              <a:pathLst>
                <a:path w="9031818" h="7077661">
                  <a:moveTo>
                    <a:pt x="0" y="0"/>
                  </a:moveTo>
                  <a:lnTo>
                    <a:pt x="9031818" y="0"/>
                  </a:lnTo>
                  <a:lnTo>
                    <a:pt x="9031818" y="7077661"/>
                  </a:lnTo>
                  <a:lnTo>
                    <a:pt x="0" y="70776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TextBox 10"/>
            <p:cNvSpPr txBox="1"/>
            <p:nvPr/>
          </p:nvSpPr>
          <p:spPr>
            <a:xfrm rot="21489846">
              <a:off x="875780" y="1201471"/>
              <a:ext cx="3557578" cy="210314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2295"/>
                </a:lnSpc>
                <a:spcBef>
                  <a:spcPct val="0"/>
                </a:spcBef>
              </a:pPr>
              <a:r>
                <a:rPr lang="en-US" sz="10419" b="1" dirty="0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527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028010" y="3788945"/>
              <a:ext cx="3253440" cy="1725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416"/>
                </a:lnSpc>
                <a:spcBef>
                  <a:spcPct val="0"/>
                </a:spcBef>
              </a:pPr>
              <a:r>
                <a:rPr lang="en-US" sz="2895" b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Працює цілодобово в Україні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7823693" y="4174198"/>
            <a:ext cx="5158962" cy="5624419"/>
            <a:chOff x="0" y="0"/>
            <a:chExt cx="6878616" cy="7499225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6878616" cy="7499225"/>
              <a:chOff x="0" y="0"/>
              <a:chExt cx="1358739" cy="1481328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1358739" cy="1481328"/>
              </a:xfrm>
              <a:custGeom>
                <a:avLst/>
                <a:gdLst/>
                <a:ahLst/>
                <a:cxnLst/>
                <a:rect l="l" t="t" r="r" b="b"/>
                <a:pathLst>
                  <a:path w="1358739" h="1481328">
                    <a:moveTo>
                      <a:pt x="48022" y="0"/>
                    </a:moveTo>
                    <a:lnTo>
                      <a:pt x="1310717" y="0"/>
                    </a:lnTo>
                    <a:cubicBezTo>
                      <a:pt x="1323454" y="0"/>
                      <a:pt x="1335668" y="5059"/>
                      <a:pt x="1344674" y="14065"/>
                    </a:cubicBezTo>
                    <a:cubicBezTo>
                      <a:pt x="1353680" y="23071"/>
                      <a:pt x="1358739" y="35285"/>
                      <a:pt x="1358739" y="48022"/>
                    </a:cubicBezTo>
                    <a:lnTo>
                      <a:pt x="1358739" y="1433307"/>
                    </a:lnTo>
                    <a:cubicBezTo>
                      <a:pt x="1358739" y="1446043"/>
                      <a:pt x="1353680" y="1458258"/>
                      <a:pt x="1344674" y="1467263"/>
                    </a:cubicBezTo>
                    <a:cubicBezTo>
                      <a:pt x="1335668" y="1476269"/>
                      <a:pt x="1323454" y="1481328"/>
                      <a:pt x="1310717" y="1481328"/>
                    </a:cubicBezTo>
                    <a:lnTo>
                      <a:pt x="48022" y="1481328"/>
                    </a:lnTo>
                    <a:cubicBezTo>
                      <a:pt x="35285" y="1481328"/>
                      <a:pt x="23071" y="1476269"/>
                      <a:pt x="14065" y="1467263"/>
                    </a:cubicBezTo>
                    <a:cubicBezTo>
                      <a:pt x="5059" y="1458258"/>
                      <a:pt x="0" y="1446043"/>
                      <a:pt x="0" y="1433307"/>
                    </a:cubicBezTo>
                    <a:lnTo>
                      <a:pt x="0" y="48022"/>
                    </a:lnTo>
                    <a:cubicBezTo>
                      <a:pt x="0" y="35285"/>
                      <a:pt x="5059" y="23071"/>
                      <a:pt x="14065" y="14065"/>
                    </a:cubicBezTo>
                    <a:cubicBezTo>
                      <a:pt x="23071" y="5059"/>
                      <a:pt x="35285" y="0"/>
                      <a:pt x="48022" y="0"/>
                    </a:cubicBezTo>
                    <a:close/>
                  </a:path>
                </a:pathLst>
              </a:custGeom>
              <a:solidFill>
                <a:srgbClr val="0CC0DF"/>
              </a:solidFill>
              <a:ln w="381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15" name="TextBox 15"/>
              <p:cNvSpPr txBox="1"/>
              <p:nvPr/>
            </p:nvSpPr>
            <p:spPr>
              <a:xfrm>
                <a:off x="0" y="-38100"/>
                <a:ext cx="1358739" cy="151942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6" name="TextBox 16"/>
            <p:cNvSpPr txBox="1"/>
            <p:nvPr/>
          </p:nvSpPr>
          <p:spPr>
            <a:xfrm>
              <a:off x="137860" y="176905"/>
              <a:ext cx="6602897" cy="71549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562"/>
                </a:lnSpc>
                <a:spcBef>
                  <a:spcPct val="0"/>
                </a:spcBef>
              </a:pPr>
              <a:r>
                <a:rPr lang="en-US" sz="3018" b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🔹 Отримаєш консультацію, як перевірити роботодавця чи агенцію.</a:t>
              </a:r>
            </a:p>
            <a:p>
              <a:pPr algn="l">
                <a:lnSpc>
                  <a:spcPts val="3562"/>
                </a:lnSpc>
                <a:spcBef>
                  <a:spcPct val="0"/>
                </a:spcBef>
              </a:pPr>
              <a:r>
                <a:rPr lang="en-US" sz="3018" b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 🔹 Дізнаєшся, що робити, якщо ти або знайомі стали жертвою.</a:t>
              </a:r>
            </a:p>
            <a:p>
              <a:pPr algn="l">
                <a:lnSpc>
                  <a:spcPts val="3562"/>
                </a:lnSpc>
                <a:spcBef>
                  <a:spcPct val="0"/>
                </a:spcBef>
              </a:pPr>
              <a:r>
                <a:rPr lang="en-US" sz="3018" b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 🔹 Допоможуть зв’язатися з правоохоронцями або соцслужбами безпечно.</a:t>
              </a:r>
            </a:p>
            <a:p>
              <a:pPr algn="l">
                <a:lnSpc>
                  <a:spcPts val="3562"/>
                </a:lnSpc>
                <a:spcBef>
                  <a:spcPct val="0"/>
                </a:spcBef>
              </a:pPr>
              <a:endParaRPr lang="en-US" sz="3018" b="1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endParaRPr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6526625" y="305397"/>
            <a:ext cx="8738639" cy="14561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70"/>
              </a:lnSpc>
              <a:spcBef>
                <a:spcPct val="0"/>
              </a:spcBef>
            </a:pPr>
            <a:r>
              <a:rPr lang="en-US" sz="3279" b="1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НАЦІОНАЛЬНА ГАРЯЧА ЛІНІЯ З ПРОТИДІЇ ТОРГІВЛІ ЛЮДЬМИ ТА КОНСУЛЬТУВАННЯ МІГРАНТІВ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6596370" y="2001672"/>
            <a:ext cx="7613606" cy="19419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70"/>
              </a:lnSpc>
              <a:spcBef>
                <a:spcPct val="0"/>
              </a:spcBef>
            </a:pPr>
            <a:r>
              <a:rPr lang="en-US" sz="3279" b="1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Можна телефонувати як з мобільного, так і з фіксованого.</a:t>
            </a:r>
          </a:p>
          <a:p>
            <a:pPr algn="l">
              <a:lnSpc>
                <a:spcPts val="3870"/>
              </a:lnSpc>
              <a:spcBef>
                <a:spcPct val="0"/>
              </a:spcBef>
            </a:pPr>
            <a:r>
              <a:rPr lang="en-US" sz="3279" b="1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Також доступна онлайн: www.527.org.ua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CC0DF">
                <a:alpha val="100000"/>
              </a:srgbClr>
            </a:gs>
            <a:gs pos="100000">
              <a:srgbClr val="FFDE59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82686" y="202403"/>
            <a:ext cx="6143939" cy="3835859"/>
            <a:chOff x="0" y="0"/>
            <a:chExt cx="8191919" cy="5114478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8191919" cy="5114478"/>
              <a:chOff x="0" y="0"/>
              <a:chExt cx="1618157" cy="1010267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1618157" cy="1010267"/>
              </a:xfrm>
              <a:custGeom>
                <a:avLst/>
                <a:gdLst/>
                <a:ahLst/>
                <a:cxnLst/>
                <a:rect l="l" t="t" r="r" b="b"/>
                <a:pathLst>
                  <a:path w="1618157" h="1010267">
                    <a:moveTo>
                      <a:pt x="40323" y="0"/>
                    </a:moveTo>
                    <a:lnTo>
                      <a:pt x="1577834" y="0"/>
                    </a:lnTo>
                    <a:cubicBezTo>
                      <a:pt x="1600104" y="0"/>
                      <a:pt x="1618157" y="18053"/>
                      <a:pt x="1618157" y="40323"/>
                    </a:cubicBezTo>
                    <a:lnTo>
                      <a:pt x="1618157" y="969944"/>
                    </a:lnTo>
                    <a:cubicBezTo>
                      <a:pt x="1618157" y="992214"/>
                      <a:pt x="1600104" y="1010267"/>
                      <a:pt x="1577834" y="1010267"/>
                    </a:cubicBezTo>
                    <a:lnTo>
                      <a:pt x="40323" y="1010267"/>
                    </a:lnTo>
                    <a:cubicBezTo>
                      <a:pt x="18053" y="1010267"/>
                      <a:pt x="0" y="992214"/>
                      <a:pt x="0" y="969944"/>
                    </a:cubicBezTo>
                    <a:lnTo>
                      <a:pt x="0" y="40323"/>
                    </a:lnTo>
                    <a:cubicBezTo>
                      <a:pt x="0" y="18053"/>
                      <a:pt x="18053" y="0"/>
                      <a:pt x="40323" y="0"/>
                    </a:cubicBezTo>
                    <a:close/>
                  </a:path>
                </a:pathLst>
              </a:custGeom>
              <a:solidFill>
                <a:srgbClr val="0CC0DF"/>
              </a:solidFill>
              <a:ln w="381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0" y="-38100"/>
                <a:ext cx="1618157" cy="104836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6" name="TextBox 6"/>
            <p:cNvSpPr txBox="1"/>
            <p:nvPr/>
          </p:nvSpPr>
          <p:spPr>
            <a:xfrm>
              <a:off x="164181" y="176905"/>
              <a:ext cx="7863558" cy="477019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562"/>
                </a:lnSpc>
                <a:spcBef>
                  <a:spcPct val="0"/>
                </a:spcBef>
              </a:pPr>
              <a:r>
                <a:rPr lang="en-US" sz="3018" b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Найголовніше - не мовчи.</a:t>
              </a:r>
            </a:p>
            <a:p>
              <a:pPr algn="l">
                <a:lnSpc>
                  <a:spcPts val="3562"/>
                </a:lnSpc>
                <a:spcBef>
                  <a:spcPct val="0"/>
                </a:spcBef>
              </a:pPr>
              <a:r>
                <a:rPr lang="en-US" sz="3018" b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Якщо тобі або комусь поруч загрожує небезпека, якщо є сумнівна пропозиція чи ти став свідком експлуатації - допомога є.</a:t>
              </a:r>
            </a:p>
            <a:p>
              <a:pPr algn="l">
                <a:lnSpc>
                  <a:spcPts val="3562"/>
                </a:lnSpc>
                <a:spcBef>
                  <a:spcPct val="0"/>
                </a:spcBef>
              </a:pPr>
              <a:r>
                <a:rPr lang="en-US" sz="3018" b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Усі дзвінки - безкоштовні, конфіденційні, анонімні.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14590" y="3857966"/>
            <a:ext cx="7488162" cy="6256883"/>
            <a:chOff x="0" y="0"/>
            <a:chExt cx="9984216" cy="8342511"/>
          </a:xfrm>
        </p:grpSpPr>
        <p:sp>
          <p:nvSpPr>
            <p:cNvPr id="8" name="Freeform 8"/>
            <p:cNvSpPr/>
            <p:nvPr/>
          </p:nvSpPr>
          <p:spPr>
            <a:xfrm rot="-513316">
              <a:off x="476199" y="632425"/>
              <a:ext cx="9031818" cy="7077661"/>
            </a:xfrm>
            <a:custGeom>
              <a:avLst/>
              <a:gdLst/>
              <a:ahLst/>
              <a:cxnLst/>
              <a:rect l="l" t="t" r="r" b="b"/>
              <a:pathLst>
                <a:path w="9031818" h="7077661">
                  <a:moveTo>
                    <a:pt x="0" y="0"/>
                  </a:moveTo>
                  <a:lnTo>
                    <a:pt x="9031818" y="0"/>
                  </a:lnTo>
                  <a:lnTo>
                    <a:pt x="9031818" y="7077661"/>
                  </a:lnTo>
                  <a:lnTo>
                    <a:pt x="0" y="70776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TextBox 9"/>
            <p:cNvSpPr txBox="1"/>
            <p:nvPr/>
          </p:nvSpPr>
          <p:spPr>
            <a:xfrm rot="-623470">
              <a:off x="1173390" y="2489042"/>
              <a:ext cx="3471846" cy="191869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711"/>
                </a:lnSpc>
                <a:spcBef>
                  <a:spcPct val="0"/>
                </a:spcBef>
              </a:pPr>
              <a:r>
                <a:rPr lang="en-US" sz="4840" b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0 800 505 501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 rot="-710803">
              <a:off x="1734969" y="4842140"/>
              <a:ext cx="3253440" cy="1725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416"/>
                </a:lnSpc>
                <a:spcBef>
                  <a:spcPct val="0"/>
                </a:spcBef>
              </a:pPr>
              <a:r>
                <a:rPr lang="en-US" sz="2895" b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Працює з 10:00 до 21:00 щодня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7674141" y="4174198"/>
            <a:ext cx="5073770" cy="5084102"/>
            <a:chOff x="0" y="0"/>
            <a:chExt cx="6765027" cy="6778803"/>
          </a:xfrm>
        </p:grpSpPr>
        <p:grpSp>
          <p:nvGrpSpPr>
            <p:cNvPr id="12" name="Group 12"/>
            <p:cNvGrpSpPr/>
            <p:nvPr/>
          </p:nvGrpSpPr>
          <p:grpSpPr>
            <a:xfrm>
              <a:off x="0" y="0"/>
              <a:ext cx="6765027" cy="6778803"/>
              <a:chOff x="0" y="0"/>
              <a:chExt cx="1125740" cy="1128033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1125740" cy="1128033"/>
              </a:xfrm>
              <a:custGeom>
                <a:avLst/>
                <a:gdLst/>
                <a:ahLst/>
                <a:cxnLst/>
                <a:rect l="l" t="t" r="r" b="b"/>
                <a:pathLst>
                  <a:path w="1125740" h="1128033">
                    <a:moveTo>
                      <a:pt x="57961" y="0"/>
                    </a:moveTo>
                    <a:lnTo>
                      <a:pt x="1067779" y="0"/>
                    </a:lnTo>
                    <a:cubicBezTo>
                      <a:pt x="1099790" y="0"/>
                      <a:pt x="1125740" y="25950"/>
                      <a:pt x="1125740" y="57961"/>
                    </a:cubicBezTo>
                    <a:lnTo>
                      <a:pt x="1125740" y="1070072"/>
                    </a:lnTo>
                    <a:cubicBezTo>
                      <a:pt x="1125740" y="1085444"/>
                      <a:pt x="1119633" y="1100187"/>
                      <a:pt x="1108764" y="1111056"/>
                    </a:cubicBezTo>
                    <a:cubicBezTo>
                      <a:pt x="1097894" y="1121926"/>
                      <a:pt x="1083152" y="1128033"/>
                      <a:pt x="1067779" y="1128033"/>
                    </a:cubicBezTo>
                    <a:lnTo>
                      <a:pt x="57961" y="1128033"/>
                    </a:lnTo>
                    <a:cubicBezTo>
                      <a:pt x="25950" y="1128033"/>
                      <a:pt x="0" y="1102083"/>
                      <a:pt x="0" y="1070072"/>
                    </a:cubicBezTo>
                    <a:lnTo>
                      <a:pt x="0" y="57961"/>
                    </a:lnTo>
                    <a:cubicBezTo>
                      <a:pt x="0" y="42589"/>
                      <a:pt x="6107" y="27846"/>
                      <a:pt x="16976" y="16976"/>
                    </a:cubicBezTo>
                    <a:cubicBezTo>
                      <a:pt x="27846" y="6107"/>
                      <a:pt x="42589" y="0"/>
                      <a:pt x="57961" y="0"/>
                    </a:cubicBezTo>
                    <a:close/>
                  </a:path>
                </a:pathLst>
              </a:custGeom>
              <a:solidFill>
                <a:srgbClr val="0CC0DF"/>
              </a:solidFill>
              <a:ln w="381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0" y="-38100"/>
                <a:ext cx="1125740" cy="116613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5" name="TextBox 15"/>
            <p:cNvSpPr txBox="1"/>
            <p:nvPr/>
          </p:nvSpPr>
          <p:spPr>
            <a:xfrm>
              <a:off x="135583" y="208212"/>
              <a:ext cx="6493861" cy="63719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228"/>
                </a:lnSpc>
                <a:spcBef>
                  <a:spcPct val="0"/>
                </a:spcBef>
              </a:pPr>
              <a:r>
                <a:rPr lang="en-US" sz="3583" b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🔹 Консультує з питань домашнього насильства, торгівлі людьми, прав дітей і підлітків.</a:t>
              </a:r>
            </a:p>
            <a:p>
              <a:pPr algn="l">
                <a:lnSpc>
                  <a:spcPts val="4228"/>
                </a:lnSpc>
                <a:spcBef>
                  <a:spcPct val="0"/>
                </a:spcBef>
              </a:pPr>
              <a:r>
                <a:rPr lang="en-US" sz="3583" b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 🔹 Психологи та юристи допомагають знайти безпечне рішення.</a:t>
              </a:r>
            </a:p>
          </p:txBody>
        </p:sp>
      </p:grpSp>
      <p:sp>
        <p:nvSpPr>
          <p:cNvPr id="16" name="Freeform 16"/>
          <p:cNvSpPr/>
          <p:nvPr/>
        </p:nvSpPr>
        <p:spPr>
          <a:xfrm>
            <a:off x="11777461" y="702386"/>
            <a:ext cx="6510539" cy="9584614"/>
          </a:xfrm>
          <a:custGeom>
            <a:avLst/>
            <a:gdLst/>
            <a:ahLst/>
            <a:cxnLst/>
            <a:rect l="l" t="t" r="r" b="b"/>
            <a:pathLst>
              <a:path w="6510539" h="9584614">
                <a:moveTo>
                  <a:pt x="0" y="0"/>
                </a:moveTo>
                <a:lnTo>
                  <a:pt x="6510539" y="0"/>
                </a:lnTo>
                <a:lnTo>
                  <a:pt x="6510539" y="9584614"/>
                </a:lnTo>
                <a:lnTo>
                  <a:pt x="0" y="958461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47216"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6828231" y="548285"/>
            <a:ext cx="6868402" cy="9703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70"/>
              </a:lnSpc>
              <a:spcBef>
                <a:spcPct val="0"/>
              </a:spcBef>
            </a:pPr>
            <a:r>
              <a:rPr lang="en-US" sz="3279" b="1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НАЦІОНАЛЬНА ГАРЯЧА ЛІНІЯ “ЛА СТРАДА – УКРАЇНА”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6725420" y="2135467"/>
            <a:ext cx="6971213" cy="11056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67"/>
              </a:lnSpc>
              <a:spcBef>
                <a:spcPct val="0"/>
              </a:spcBef>
            </a:pPr>
            <a:r>
              <a:rPr lang="en-US" sz="3700" b="1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Можна написати у чат на сайті: www.la-strada.org.ua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CC0DF">
                <a:alpha val="100000"/>
              </a:srgbClr>
            </a:gs>
            <a:gs pos="100000">
              <a:srgbClr val="FFDE59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956661" y="0"/>
            <a:ext cx="6331339" cy="10287000"/>
          </a:xfrm>
          <a:custGeom>
            <a:avLst/>
            <a:gdLst/>
            <a:ahLst/>
            <a:cxnLst/>
            <a:rect l="l" t="t" r="r" b="b"/>
            <a:pathLst>
              <a:path w="6331339" h="10287000">
                <a:moveTo>
                  <a:pt x="0" y="0"/>
                </a:moveTo>
                <a:lnTo>
                  <a:pt x="6331339" y="0"/>
                </a:lnTo>
                <a:lnTo>
                  <a:pt x="6331339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359" t="-1773" r="-53999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382686" y="202403"/>
            <a:ext cx="6143939" cy="3835859"/>
            <a:chOff x="0" y="0"/>
            <a:chExt cx="8191919" cy="5114478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8191919" cy="5114478"/>
              <a:chOff x="0" y="0"/>
              <a:chExt cx="1618157" cy="1010267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1618157" cy="1010267"/>
              </a:xfrm>
              <a:custGeom>
                <a:avLst/>
                <a:gdLst/>
                <a:ahLst/>
                <a:cxnLst/>
                <a:rect l="l" t="t" r="r" b="b"/>
                <a:pathLst>
                  <a:path w="1618157" h="1010267">
                    <a:moveTo>
                      <a:pt x="40323" y="0"/>
                    </a:moveTo>
                    <a:lnTo>
                      <a:pt x="1577834" y="0"/>
                    </a:lnTo>
                    <a:cubicBezTo>
                      <a:pt x="1600104" y="0"/>
                      <a:pt x="1618157" y="18053"/>
                      <a:pt x="1618157" y="40323"/>
                    </a:cubicBezTo>
                    <a:lnTo>
                      <a:pt x="1618157" y="969944"/>
                    </a:lnTo>
                    <a:cubicBezTo>
                      <a:pt x="1618157" y="992214"/>
                      <a:pt x="1600104" y="1010267"/>
                      <a:pt x="1577834" y="1010267"/>
                    </a:cubicBezTo>
                    <a:lnTo>
                      <a:pt x="40323" y="1010267"/>
                    </a:lnTo>
                    <a:cubicBezTo>
                      <a:pt x="18053" y="1010267"/>
                      <a:pt x="0" y="992214"/>
                      <a:pt x="0" y="969944"/>
                    </a:cubicBezTo>
                    <a:lnTo>
                      <a:pt x="0" y="40323"/>
                    </a:lnTo>
                    <a:cubicBezTo>
                      <a:pt x="0" y="18053"/>
                      <a:pt x="18053" y="0"/>
                      <a:pt x="40323" y="0"/>
                    </a:cubicBezTo>
                    <a:close/>
                  </a:path>
                </a:pathLst>
              </a:custGeom>
              <a:solidFill>
                <a:srgbClr val="0CC0DF"/>
              </a:solidFill>
              <a:ln w="381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6" name="TextBox 6"/>
              <p:cNvSpPr txBox="1"/>
              <p:nvPr/>
            </p:nvSpPr>
            <p:spPr>
              <a:xfrm>
                <a:off x="0" y="-38100"/>
                <a:ext cx="1618157" cy="104836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7" name="TextBox 7"/>
            <p:cNvSpPr txBox="1"/>
            <p:nvPr/>
          </p:nvSpPr>
          <p:spPr>
            <a:xfrm>
              <a:off x="164181" y="176905"/>
              <a:ext cx="7863558" cy="477019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562"/>
                </a:lnSpc>
                <a:spcBef>
                  <a:spcPct val="0"/>
                </a:spcBef>
              </a:pPr>
              <a:r>
                <a:rPr lang="en-US" sz="3018" b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Найголовніше - не мовчи.</a:t>
              </a:r>
            </a:p>
            <a:p>
              <a:pPr algn="l">
                <a:lnSpc>
                  <a:spcPts val="3562"/>
                </a:lnSpc>
                <a:spcBef>
                  <a:spcPct val="0"/>
                </a:spcBef>
              </a:pPr>
              <a:r>
                <a:rPr lang="en-US" sz="3018" b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Якщо тобі або комусь поруч загрожує небезпека, якщо є сумнівна пропозиція чи ти став свідком експлуатації - допомога є.</a:t>
              </a:r>
            </a:p>
            <a:p>
              <a:pPr algn="l">
                <a:lnSpc>
                  <a:spcPts val="3562"/>
                </a:lnSpc>
                <a:spcBef>
                  <a:spcPct val="0"/>
                </a:spcBef>
              </a:pPr>
              <a:r>
                <a:rPr lang="en-US" sz="3018" b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Усі дзвінки - безкоштовні, конфіденційні, анонімні.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 rot="-513316">
            <a:off x="471740" y="4332284"/>
            <a:ext cx="6773863" cy="5308246"/>
            <a:chOff x="0" y="0"/>
            <a:chExt cx="9031818" cy="707766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9031818" cy="7077661"/>
            </a:xfrm>
            <a:custGeom>
              <a:avLst/>
              <a:gdLst/>
              <a:ahLst/>
              <a:cxnLst/>
              <a:rect l="l" t="t" r="r" b="b"/>
              <a:pathLst>
                <a:path w="9031818" h="7077661">
                  <a:moveTo>
                    <a:pt x="0" y="0"/>
                  </a:moveTo>
                  <a:lnTo>
                    <a:pt x="9031818" y="0"/>
                  </a:lnTo>
                  <a:lnTo>
                    <a:pt x="9031818" y="7077661"/>
                  </a:lnTo>
                  <a:lnTo>
                    <a:pt x="0" y="70776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TextBox 10"/>
            <p:cNvSpPr txBox="1"/>
            <p:nvPr/>
          </p:nvSpPr>
          <p:spPr>
            <a:xfrm rot="21489846">
              <a:off x="875790" y="1202058"/>
              <a:ext cx="3520927" cy="210314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2295"/>
                </a:lnSpc>
                <a:spcBef>
                  <a:spcPct val="0"/>
                </a:spcBef>
              </a:pPr>
              <a:r>
                <a:rPr lang="en-US" sz="10419" b="1" dirty="0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102 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028010" y="3788945"/>
              <a:ext cx="3253440" cy="1725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416"/>
                </a:lnSpc>
                <a:spcBef>
                  <a:spcPct val="0"/>
                </a:spcBef>
              </a:pPr>
              <a:r>
                <a:rPr lang="en-US" sz="2895" b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Працює цілодобово в Україні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7807001" y="4621338"/>
            <a:ext cx="4374445" cy="4730139"/>
            <a:chOff x="0" y="0"/>
            <a:chExt cx="5832594" cy="6306852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5832594" cy="6306852"/>
              <a:chOff x="0" y="0"/>
              <a:chExt cx="1152117" cy="1245798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1152117" cy="1245798"/>
              </a:xfrm>
              <a:custGeom>
                <a:avLst/>
                <a:gdLst/>
                <a:ahLst/>
                <a:cxnLst/>
                <a:rect l="l" t="t" r="r" b="b"/>
                <a:pathLst>
                  <a:path w="1152117" h="1245798">
                    <a:moveTo>
                      <a:pt x="56634" y="0"/>
                    </a:moveTo>
                    <a:lnTo>
                      <a:pt x="1095484" y="0"/>
                    </a:lnTo>
                    <a:cubicBezTo>
                      <a:pt x="1126761" y="0"/>
                      <a:pt x="1152117" y="25356"/>
                      <a:pt x="1152117" y="56634"/>
                    </a:cubicBezTo>
                    <a:lnTo>
                      <a:pt x="1152117" y="1189164"/>
                    </a:lnTo>
                    <a:cubicBezTo>
                      <a:pt x="1152117" y="1220442"/>
                      <a:pt x="1126761" y="1245798"/>
                      <a:pt x="1095484" y="1245798"/>
                    </a:cubicBezTo>
                    <a:lnTo>
                      <a:pt x="56634" y="1245798"/>
                    </a:lnTo>
                    <a:cubicBezTo>
                      <a:pt x="25356" y="1245798"/>
                      <a:pt x="0" y="1220442"/>
                      <a:pt x="0" y="1189164"/>
                    </a:cubicBezTo>
                    <a:lnTo>
                      <a:pt x="0" y="56634"/>
                    </a:lnTo>
                    <a:cubicBezTo>
                      <a:pt x="0" y="25356"/>
                      <a:pt x="25356" y="0"/>
                      <a:pt x="56634" y="0"/>
                    </a:cubicBezTo>
                    <a:close/>
                  </a:path>
                </a:pathLst>
              </a:custGeom>
              <a:solidFill>
                <a:srgbClr val="0CC0DF"/>
              </a:solidFill>
              <a:ln w="381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15" name="TextBox 15"/>
              <p:cNvSpPr txBox="1"/>
              <p:nvPr/>
            </p:nvSpPr>
            <p:spPr>
              <a:xfrm>
                <a:off x="0" y="-38100"/>
                <a:ext cx="1152117" cy="128389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6" name="TextBox 16"/>
            <p:cNvSpPr txBox="1"/>
            <p:nvPr/>
          </p:nvSpPr>
          <p:spPr>
            <a:xfrm>
              <a:off x="116895" y="176905"/>
              <a:ext cx="5598803" cy="59625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562"/>
                </a:lnSpc>
                <a:spcBef>
                  <a:spcPct val="0"/>
                </a:spcBef>
              </a:pPr>
              <a:r>
                <a:rPr lang="en-US" sz="3018" b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Звертайся, якщо:</a:t>
              </a:r>
            </a:p>
            <a:p>
              <a:pPr marL="651799" lvl="1" indent="-325900" algn="l">
                <a:lnSpc>
                  <a:spcPts val="3562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en-US" sz="3018" b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бачиш примусову працю, насильство або експлуатацію;</a:t>
              </a:r>
            </a:p>
            <a:p>
              <a:pPr marL="651799" lvl="1" indent="-325900" algn="l">
                <a:lnSpc>
                  <a:spcPts val="3562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en-US" sz="3018" b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хтось утримує документи;</a:t>
              </a:r>
            </a:p>
            <a:p>
              <a:pPr marL="651799" lvl="1" indent="-325900" algn="l">
                <a:lnSpc>
                  <a:spcPts val="3562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en-US" sz="3018" b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загрожують життю чи свободі.</a:t>
              </a:r>
            </a:p>
            <a:p>
              <a:pPr algn="l">
                <a:lnSpc>
                  <a:spcPts val="3562"/>
                </a:lnSpc>
                <a:spcBef>
                  <a:spcPct val="0"/>
                </a:spcBef>
              </a:pPr>
              <a:endParaRPr lang="en-US" sz="3018" b="1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endParaRPr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7813506" y="620749"/>
            <a:ext cx="5179336" cy="8349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89"/>
              </a:lnSpc>
              <a:spcBef>
                <a:spcPct val="0"/>
              </a:spcBef>
            </a:pPr>
            <a:r>
              <a:rPr lang="en-US" sz="5668" b="1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ПОЛІЦІЯ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7047050" y="2082635"/>
            <a:ext cx="6396471" cy="19556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89"/>
              </a:lnSpc>
              <a:spcBef>
                <a:spcPct val="0"/>
              </a:spcBef>
            </a:pPr>
            <a:r>
              <a:rPr lang="en-US" sz="4397" b="1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Можна телефонувати як з мобільного, так і з фіксованого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CC0DF">
                <a:alpha val="100000"/>
              </a:srgbClr>
            </a:gs>
            <a:gs pos="100000">
              <a:srgbClr val="FFDE59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411712" y="806727"/>
            <a:ext cx="9504398" cy="1446838"/>
            <a:chOff x="0" y="0"/>
            <a:chExt cx="2330816" cy="35481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30816" cy="354816"/>
            </a:xfrm>
            <a:custGeom>
              <a:avLst/>
              <a:gdLst/>
              <a:ahLst/>
              <a:cxnLst/>
              <a:rect l="l" t="t" r="r" b="b"/>
              <a:pathLst>
                <a:path w="2330816" h="354816">
                  <a:moveTo>
                    <a:pt x="35026" y="0"/>
                  </a:moveTo>
                  <a:lnTo>
                    <a:pt x="2295790" y="0"/>
                  </a:lnTo>
                  <a:cubicBezTo>
                    <a:pt x="2315134" y="0"/>
                    <a:pt x="2330816" y="15682"/>
                    <a:pt x="2330816" y="35026"/>
                  </a:cubicBezTo>
                  <a:lnTo>
                    <a:pt x="2330816" y="319790"/>
                  </a:lnTo>
                  <a:cubicBezTo>
                    <a:pt x="2330816" y="329080"/>
                    <a:pt x="2327126" y="337989"/>
                    <a:pt x="2320557" y="344557"/>
                  </a:cubicBezTo>
                  <a:cubicBezTo>
                    <a:pt x="2313988" y="351126"/>
                    <a:pt x="2305079" y="354816"/>
                    <a:pt x="2295790" y="354816"/>
                  </a:cubicBezTo>
                  <a:lnTo>
                    <a:pt x="35026" y="354816"/>
                  </a:lnTo>
                  <a:cubicBezTo>
                    <a:pt x="15682" y="354816"/>
                    <a:pt x="0" y="339134"/>
                    <a:pt x="0" y="319790"/>
                  </a:cubicBezTo>
                  <a:lnTo>
                    <a:pt x="0" y="35026"/>
                  </a:lnTo>
                  <a:cubicBezTo>
                    <a:pt x="0" y="15682"/>
                    <a:pt x="15682" y="0"/>
                    <a:pt x="35026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CC0DF">
                    <a:alpha val="100000"/>
                  </a:srgbClr>
                </a:gs>
                <a:gs pos="100000">
                  <a:srgbClr val="FFDE59">
                    <a:alpha val="100000"/>
                  </a:srgbClr>
                </a:gs>
              </a:gsLst>
              <a:lin ang="0"/>
            </a:gra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330816" cy="392916"/>
            </a:xfrm>
            <a:prstGeom prst="rect">
              <a:avLst/>
            </a:prstGeom>
          </p:spPr>
          <p:txBody>
            <a:bodyPr lIns="54557" tIns="54557" rIns="54557" bIns="54557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7722640" y="1032055"/>
            <a:ext cx="8882543" cy="10723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50"/>
              </a:lnSpc>
            </a:pPr>
            <a:r>
              <a:rPr lang="en-US" sz="4150" b="1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Хто з них, на вашу думку, міг стати жертвою торгівлі людьми?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769797" y="648954"/>
            <a:ext cx="5371951" cy="1762383"/>
            <a:chOff x="0" y="0"/>
            <a:chExt cx="7162601" cy="2349844"/>
          </a:xfrm>
        </p:grpSpPr>
        <p:grpSp>
          <p:nvGrpSpPr>
            <p:cNvPr id="7" name="Group 7"/>
            <p:cNvGrpSpPr/>
            <p:nvPr/>
          </p:nvGrpSpPr>
          <p:grpSpPr>
            <a:xfrm>
              <a:off x="0" y="0"/>
              <a:ext cx="7162601" cy="2349844"/>
              <a:chOff x="0" y="0"/>
              <a:chExt cx="1414835" cy="464167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1414835" cy="464167"/>
              </a:xfrm>
              <a:custGeom>
                <a:avLst/>
                <a:gdLst/>
                <a:ahLst/>
                <a:cxnLst/>
                <a:rect l="l" t="t" r="r" b="b"/>
                <a:pathLst>
                  <a:path w="1414835" h="464167">
                    <a:moveTo>
                      <a:pt x="61971" y="0"/>
                    </a:moveTo>
                    <a:lnTo>
                      <a:pt x="1352864" y="0"/>
                    </a:lnTo>
                    <a:cubicBezTo>
                      <a:pt x="1387090" y="0"/>
                      <a:pt x="1414835" y="27745"/>
                      <a:pt x="1414835" y="61971"/>
                    </a:cubicBezTo>
                    <a:lnTo>
                      <a:pt x="1414835" y="402196"/>
                    </a:lnTo>
                    <a:cubicBezTo>
                      <a:pt x="1414835" y="436422"/>
                      <a:pt x="1387090" y="464167"/>
                      <a:pt x="1352864" y="464167"/>
                    </a:cubicBezTo>
                    <a:lnTo>
                      <a:pt x="61971" y="464167"/>
                    </a:lnTo>
                    <a:cubicBezTo>
                      <a:pt x="27745" y="464167"/>
                      <a:pt x="0" y="436422"/>
                      <a:pt x="0" y="402196"/>
                    </a:cubicBezTo>
                    <a:lnTo>
                      <a:pt x="0" y="61971"/>
                    </a:lnTo>
                    <a:cubicBezTo>
                      <a:pt x="0" y="27745"/>
                      <a:pt x="27745" y="0"/>
                      <a:pt x="61971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CC0DF">
                      <a:alpha val="100000"/>
                    </a:srgbClr>
                  </a:gs>
                  <a:gs pos="100000">
                    <a:srgbClr val="FFDE59">
                      <a:alpha val="100000"/>
                    </a:srgbClr>
                  </a:gs>
                </a:gsLst>
                <a:lin ang="0"/>
              </a:gradFill>
              <a:ln w="381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9" name="TextBox 9"/>
              <p:cNvSpPr txBox="1"/>
              <p:nvPr/>
            </p:nvSpPr>
            <p:spPr>
              <a:xfrm>
                <a:off x="0" y="-38100"/>
                <a:ext cx="1414835" cy="50226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0" name="TextBox 10"/>
            <p:cNvSpPr txBox="1"/>
            <p:nvPr/>
          </p:nvSpPr>
          <p:spPr>
            <a:xfrm>
              <a:off x="161095" y="174921"/>
              <a:ext cx="6460242" cy="17087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208"/>
                </a:lnSpc>
                <a:spcBef>
                  <a:spcPct val="0"/>
                </a:spcBef>
              </a:pPr>
              <a:r>
                <a:rPr lang="en-US" sz="3720" b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Міні-інтерактив “Зламай стереотип”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572927" y="2610949"/>
            <a:ext cx="2958740" cy="7676051"/>
            <a:chOff x="0" y="0"/>
            <a:chExt cx="3944986" cy="1023473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944986" cy="10234735"/>
            </a:xfrm>
            <a:custGeom>
              <a:avLst/>
              <a:gdLst/>
              <a:ahLst/>
              <a:cxnLst/>
              <a:rect l="l" t="t" r="r" b="b"/>
              <a:pathLst>
                <a:path w="3944986" h="10234735">
                  <a:moveTo>
                    <a:pt x="0" y="0"/>
                  </a:moveTo>
                  <a:lnTo>
                    <a:pt x="3944986" y="0"/>
                  </a:lnTo>
                  <a:lnTo>
                    <a:pt x="3944986" y="10234735"/>
                  </a:lnTo>
                  <a:lnTo>
                    <a:pt x="0" y="1023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39705" t="-6682" r="-44693"/>
              </a:stretch>
            </a:blipFill>
          </p:spPr>
        </p:sp>
        <p:grpSp>
          <p:nvGrpSpPr>
            <p:cNvPr id="13" name="Group 13"/>
            <p:cNvGrpSpPr/>
            <p:nvPr/>
          </p:nvGrpSpPr>
          <p:grpSpPr>
            <a:xfrm>
              <a:off x="0" y="7629451"/>
              <a:ext cx="3821674" cy="1233684"/>
              <a:chOff x="0" y="0"/>
              <a:chExt cx="702908" cy="226907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702908" cy="226907"/>
              </a:xfrm>
              <a:custGeom>
                <a:avLst/>
                <a:gdLst/>
                <a:ahLst/>
                <a:cxnLst/>
                <a:rect l="l" t="t" r="r" b="b"/>
                <a:pathLst>
                  <a:path w="702908" h="226907">
                    <a:moveTo>
                      <a:pt x="113454" y="0"/>
                    </a:moveTo>
                    <a:lnTo>
                      <a:pt x="589454" y="0"/>
                    </a:lnTo>
                    <a:cubicBezTo>
                      <a:pt x="619544" y="0"/>
                      <a:pt x="648401" y="11953"/>
                      <a:pt x="669678" y="33230"/>
                    </a:cubicBezTo>
                    <a:cubicBezTo>
                      <a:pt x="690954" y="54507"/>
                      <a:pt x="702908" y="83364"/>
                      <a:pt x="702908" y="113454"/>
                    </a:cubicBezTo>
                    <a:lnTo>
                      <a:pt x="702908" y="113454"/>
                    </a:lnTo>
                    <a:cubicBezTo>
                      <a:pt x="702908" y="143543"/>
                      <a:pt x="690954" y="172401"/>
                      <a:pt x="669678" y="193678"/>
                    </a:cubicBezTo>
                    <a:cubicBezTo>
                      <a:pt x="648401" y="214954"/>
                      <a:pt x="619544" y="226907"/>
                      <a:pt x="589454" y="226907"/>
                    </a:cubicBezTo>
                    <a:lnTo>
                      <a:pt x="113454" y="226907"/>
                    </a:lnTo>
                    <a:cubicBezTo>
                      <a:pt x="83364" y="226907"/>
                      <a:pt x="54507" y="214954"/>
                      <a:pt x="33230" y="193678"/>
                    </a:cubicBezTo>
                    <a:cubicBezTo>
                      <a:pt x="11953" y="172401"/>
                      <a:pt x="0" y="143543"/>
                      <a:pt x="0" y="113454"/>
                    </a:cubicBezTo>
                    <a:lnTo>
                      <a:pt x="0" y="113454"/>
                    </a:lnTo>
                    <a:cubicBezTo>
                      <a:pt x="0" y="83364"/>
                      <a:pt x="11953" y="54507"/>
                      <a:pt x="33230" y="33230"/>
                    </a:cubicBezTo>
                    <a:cubicBezTo>
                      <a:pt x="54507" y="11953"/>
                      <a:pt x="83364" y="0"/>
                      <a:pt x="113454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CC0DF">
                      <a:alpha val="100000"/>
                    </a:srgbClr>
                  </a:gs>
                  <a:gs pos="100000">
                    <a:srgbClr val="FFDE59">
                      <a:alpha val="100000"/>
                    </a:srgbClr>
                  </a:gs>
                </a:gsLst>
                <a:lin ang="0"/>
              </a:gradFill>
              <a:ln w="381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15" name="TextBox 15"/>
              <p:cNvSpPr txBox="1"/>
              <p:nvPr/>
            </p:nvSpPr>
            <p:spPr>
              <a:xfrm>
                <a:off x="0" y="-38100"/>
                <a:ext cx="702908" cy="26500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6" name="TextBox 16"/>
            <p:cNvSpPr txBox="1"/>
            <p:nvPr/>
          </p:nvSpPr>
          <p:spPr>
            <a:xfrm>
              <a:off x="155270" y="7791003"/>
              <a:ext cx="3571629" cy="7598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50"/>
                </a:lnSpc>
              </a:pPr>
              <a:r>
                <a:rPr lang="en-US" sz="4150" b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СТУДЕНТ</a:t>
              </a: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4682354" y="2610949"/>
            <a:ext cx="4189256" cy="7676051"/>
            <a:chOff x="0" y="0"/>
            <a:chExt cx="5585675" cy="10234735"/>
          </a:xfrm>
        </p:grpSpPr>
        <p:sp>
          <p:nvSpPr>
            <p:cNvPr id="18" name="Freeform 18"/>
            <p:cNvSpPr/>
            <p:nvPr/>
          </p:nvSpPr>
          <p:spPr>
            <a:xfrm>
              <a:off x="822473" y="0"/>
              <a:ext cx="4443228" cy="10234735"/>
            </a:xfrm>
            <a:custGeom>
              <a:avLst/>
              <a:gdLst/>
              <a:ahLst/>
              <a:cxnLst/>
              <a:rect l="l" t="t" r="r" b="b"/>
              <a:pathLst>
                <a:path w="4443228" h="10234735">
                  <a:moveTo>
                    <a:pt x="0" y="0"/>
                  </a:moveTo>
                  <a:lnTo>
                    <a:pt x="4443227" y="0"/>
                  </a:lnTo>
                  <a:lnTo>
                    <a:pt x="4443227" y="10234735"/>
                  </a:lnTo>
                  <a:lnTo>
                    <a:pt x="0" y="1023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33376" t="-4261" r="-28468" b="-1197"/>
              </a:stretch>
            </a:blipFill>
          </p:spPr>
        </p:sp>
        <p:grpSp>
          <p:nvGrpSpPr>
            <p:cNvPr id="19" name="Group 19"/>
            <p:cNvGrpSpPr/>
            <p:nvPr/>
          </p:nvGrpSpPr>
          <p:grpSpPr>
            <a:xfrm>
              <a:off x="0" y="6007931"/>
              <a:ext cx="5585675" cy="1236750"/>
              <a:chOff x="0" y="0"/>
              <a:chExt cx="1027354" cy="227471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1027354" cy="227471"/>
              </a:xfrm>
              <a:custGeom>
                <a:avLst/>
                <a:gdLst/>
                <a:ahLst/>
                <a:cxnLst/>
                <a:rect l="l" t="t" r="r" b="b"/>
                <a:pathLst>
                  <a:path w="1027354" h="227471">
                    <a:moveTo>
                      <a:pt x="79466" y="0"/>
                    </a:moveTo>
                    <a:lnTo>
                      <a:pt x="947889" y="0"/>
                    </a:lnTo>
                    <a:cubicBezTo>
                      <a:pt x="991776" y="0"/>
                      <a:pt x="1027354" y="35578"/>
                      <a:pt x="1027354" y="79466"/>
                    </a:cubicBezTo>
                    <a:lnTo>
                      <a:pt x="1027354" y="148006"/>
                    </a:lnTo>
                    <a:cubicBezTo>
                      <a:pt x="1027354" y="191893"/>
                      <a:pt x="991776" y="227471"/>
                      <a:pt x="947889" y="227471"/>
                    </a:cubicBezTo>
                    <a:lnTo>
                      <a:pt x="79466" y="227471"/>
                    </a:lnTo>
                    <a:cubicBezTo>
                      <a:pt x="35578" y="227471"/>
                      <a:pt x="0" y="191893"/>
                      <a:pt x="0" y="148006"/>
                    </a:cubicBezTo>
                    <a:lnTo>
                      <a:pt x="0" y="79466"/>
                    </a:lnTo>
                    <a:cubicBezTo>
                      <a:pt x="0" y="35578"/>
                      <a:pt x="35578" y="0"/>
                      <a:pt x="79466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CC0DF">
                      <a:alpha val="100000"/>
                    </a:srgbClr>
                  </a:gs>
                  <a:gs pos="100000">
                    <a:srgbClr val="FFDE59">
                      <a:alpha val="100000"/>
                    </a:srgbClr>
                  </a:gs>
                </a:gsLst>
                <a:lin ang="0"/>
              </a:gradFill>
              <a:ln w="381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21" name="TextBox 21"/>
              <p:cNvSpPr txBox="1"/>
              <p:nvPr/>
            </p:nvSpPr>
            <p:spPr>
              <a:xfrm>
                <a:off x="0" y="-38100"/>
                <a:ext cx="1027354" cy="265571"/>
              </a:xfrm>
              <a:prstGeom prst="rect">
                <a:avLst/>
              </a:prstGeom>
            </p:spPr>
            <p:txBody>
              <a:bodyPr lIns="54557" tIns="54557" rIns="54557" bIns="54557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22" name="TextBox 22"/>
            <p:cNvSpPr txBox="1"/>
            <p:nvPr/>
          </p:nvSpPr>
          <p:spPr>
            <a:xfrm>
              <a:off x="182730" y="6282969"/>
              <a:ext cx="5220215" cy="7628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50"/>
                </a:lnSpc>
              </a:pPr>
              <a:r>
                <a:rPr lang="en-US" sz="4150" b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БУДІВЕЛЬНИК</a:t>
              </a: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9022298" y="2735468"/>
            <a:ext cx="4281325" cy="7427014"/>
            <a:chOff x="0" y="0"/>
            <a:chExt cx="5708434" cy="9902685"/>
          </a:xfrm>
        </p:grpSpPr>
        <p:sp>
          <p:nvSpPr>
            <p:cNvPr id="24" name="Freeform 24"/>
            <p:cNvSpPr/>
            <p:nvPr/>
          </p:nvSpPr>
          <p:spPr>
            <a:xfrm>
              <a:off x="376255" y="0"/>
              <a:ext cx="5332178" cy="9902685"/>
            </a:xfrm>
            <a:custGeom>
              <a:avLst/>
              <a:gdLst/>
              <a:ahLst/>
              <a:cxnLst/>
              <a:rect l="l" t="t" r="r" b="b"/>
              <a:pathLst>
                <a:path w="5332178" h="9902685">
                  <a:moveTo>
                    <a:pt x="0" y="0"/>
                  </a:moveTo>
                  <a:lnTo>
                    <a:pt x="5332179" y="0"/>
                  </a:lnTo>
                  <a:lnTo>
                    <a:pt x="5332179" y="9902685"/>
                  </a:lnTo>
                  <a:lnTo>
                    <a:pt x="0" y="9902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22031" t="-5554" r="-14029" b="-4408"/>
              </a:stretch>
            </a:blipFill>
          </p:spPr>
        </p:sp>
        <p:grpSp>
          <p:nvGrpSpPr>
            <p:cNvPr id="25" name="Group 25"/>
            <p:cNvGrpSpPr/>
            <p:nvPr/>
          </p:nvGrpSpPr>
          <p:grpSpPr>
            <a:xfrm>
              <a:off x="0" y="7095979"/>
              <a:ext cx="4171131" cy="1270152"/>
              <a:chOff x="0" y="0"/>
              <a:chExt cx="747007" cy="227471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747007" cy="227471"/>
              </a:xfrm>
              <a:custGeom>
                <a:avLst/>
                <a:gdLst/>
                <a:ahLst/>
                <a:cxnLst/>
                <a:rect l="l" t="t" r="r" b="b"/>
                <a:pathLst>
                  <a:path w="747007" h="227471">
                    <a:moveTo>
                      <a:pt x="109289" y="0"/>
                    </a:moveTo>
                    <a:lnTo>
                      <a:pt x="637718" y="0"/>
                    </a:lnTo>
                    <a:cubicBezTo>
                      <a:pt x="698077" y="0"/>
                      <a:pt x="747007" y="48930"/>
                      <a:pt x="747007" y="109289"/>
                    </a:cubicBezTo>
                    <a:lnTo>
                      <a:pt x="747007" y="118182"/>
                    </a:lnTo>
                    <a:cubicBezTo>
                      <a:pt x="747007" y="147168"/>
                      <a:pt x="735493" y="174966"/>
                      <a:pt x="714997" y="195461"/>
                    </a:cubicBezTo>
                    <a:cubicBezTo>
                      <a:pt x="694502" y="215957"/>
                      <a:pt x="666704" y="227471"/>
                      <a:pt x="637718" y="227471"/>
                    </a:cubicBezTo>
                    <a:lnTo>
                      <a:pt x="109289" y="227471"/>
                    </a:lnTo>
                    <a:cubicBezTo>
                      <a:pt x="48930" y="227471"/>
                      <a:pt x="0" y="178541"/>
                      <a:pt x="0" y="118182"/>
                    </a:cubicBezTo>
                    <a:lnTo>
                      <a:pt x="0" y="109289"/>
                    </a:lnTo>
                    <a:cubicBezTo>
                      <a:pt x="0" y="48930"/>
                      <a:pt x="48930" y="0"/>
                      <a:pt x="109289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CC0DF">
                      <a:alpha val="100000"/>
                    </a:srgbClr>
                  </a:gs>
                  <a:gs pos="100000">
                    <a:srgbClr val="FFDE59">
                      <a:alpha val="100000"/>
                    </a:srgbClr>
                  </a:gs>
                </a:gsLst>
                <a:lin ang="0"/>
              </a:gradFill>
              <a:ln w="381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27" name="TextBox 27"/>
              <p:cNvSpPr txBox="1"/>
              <p:nvPr/>
            </p:nvSpPr>
            <p:spPr>
              <a:xfrm>
                <a:off x="0" y="-38100"/>
                <a:ext cx="747007" cy="265571"/>
              </a:xfrm>
              <a:prstGeom prst="rect">
                <a:avLst/>
              </a:prstGeom>
            </p:spPr>
            <p:txBody>
              <a:bodyPr lIns="54557" tIns="54557" rIns="54557" bIns="54557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28" name="TextBox 28"/>
            <p:cNvSpPr txBox="1"/>
            <p:nvPr/>
          </p:nvSpPr>
          <p:spPr>
            <a:xfrm>
              <a:off x="136455" y="7376387"/>
              <a:ext cx="3898221" cy="7855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262"/>
                </a:lnSpc>
              </a:pPr>
              <a:r>
                <a:rPr lang="en-US" sz="4262" b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ДІВЧИНА</a:t>
              </a:r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13454311" y="2947702"/>
            <a:ext cx="3260762" cy="7002545"/>
            <a:chOff x="0" y="0"/>
            <a:chExt cx="4347683" cy="9336727"/>
          </a:xfrm>
        </p:grpSpPr>
        <p:sp>
          <p:nvSpPr>
            <p:cNvPr id="30" name="Freeform 30"/>
            <p:cNvSpPr/>
            <p:nvPr/>
          </p:nvSpPr>
          <p:spPr>
            <a:xfrm>
              <a:off x="825947" y="0"/>
              <a:ext cx="3260122" cy="9336727"/>
            </a:xfrm>
            <a:custGeom>
              <a:avLst/>
              <a:gdLst/>
              <a:ahLst/>
              <a:cxnLst/>
              <a:rect l="l" t="t" r="r" b="b"/>
              <a:pathLst>
                <a:path w="3260122" h="9336727">
                  <a:moveTo>
                    <a:pt x="0" y="0"/>
                  </a:moveTo>
                  <a:lnTo>
                    <a:pt x="3260123" y="0"/>
                  </a:lnTo>
                  <a:lnTo>
                    <a:pt x="3260123" y="9336727"/>
                  </a:lnTo>
                  <a:lnTo>
                    <a:pt x="0" y="93367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47694" t="-3025" r="-48886"/>
              </a:stretch>
            </a:blipFill>
          </p:spPr>
        </p:sp>
        <p:grpSp>
          <p:nvGrpSpPr>
            <p:cNvPr id="31" name="Group 31"/>
            <p:cNvGrpSpPr/>
            <p:nvPr/>
          </p:nvGrpSpPr>
          <p:grpSpPr>
            <a:xfrm>
              <a:off x="0" y="6358022"/>
              <a:ext cx="4347683" cy="1236750"/>
              <a:chOff x="0" y="0"/>
              <a:chExt cx="799655" cy="227471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0" y="0"/>
                <a:ext cx="799655" cy="227471"/>
              </a:xfrm>
              <a:custGeom>
                <a:avLst/>
                <a:gdLst/>
                <a:ahLst/>
                <a:cxnLst/>
                <a:rect l="l" t="t" r="r" b="b"/>
                <a:pathLst>
                  <a:path w="799655" h="227471">
                    <a:moveTo>
                      <a:pt x="102093" y="0"/>
                    </a:moveTo>
                    <a:lnTo>
                      <a:pt x="697561" y="0"/>
                    </a:lnTo>
                    <a:cubicBezTo>
                      <a:pt x="753946" y="0"/>
                      <a:pt x="799655" y="45709"/>
                      <a:pt x="799655" y="102093"/>
                    </a:cubicBezTo>
                    <a:lnTo>
                      <a:pt x="799655" y="125378"/>
                    </a:lnTo>
                    <a:cubicBezTo>
                      <a:pt x="799655" y="152455"/>
                      <a:pt x="788899" y="178423"/>
                      <a:pt x="769752" y="197569"/>
                    </a:cubicBezTo>
                    <a:cubicBezTo>
                      <a:pt x="750606" y="216715"/>
                      <a:pt x="724638" y="227471"/>
                      <a:pt x="697561" y="227471"/>
                    </a:cubicBezTo>
                    <a:lnTo>
                      <a:pt x="102093" y="227471"/>
                    </a:lnTo>
                    <a:cubicBezTo>
                      <a:pt x="75017" y="227471"/>
                      <a:pt x="49049" y="216715"/>
                      <a:pt x="29902" y="197569"/>
                    </a:cubicBezTo>
                    <a:cubicBezTo>
                      <a:pt x="10756" y="178423"/>
                      <a:pt x="0" y="152455"/>
                      <a:pt x="0" y="125378"/>
                    </a:cubicBezTo>
                    <a:lnTo>
                      <a:pt x="0" y="102093"/>
                    </a:lnTo>
                    <a:cubicBezTo>
                      <a:pt x="0" y="75017"/>
                      <a:pt x="10756" y="49049"/>
                      <a:pt x="29902" y="29902"/>
                    </a:cubicBezTo>
                    <a:cubicBezTo>
                      <a:pt x="49049" y="10756"/>
                      <a:pt x="75017" y="0"/>
                      <a:pt x="102093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CC0DF">
                      <a:alpha val="100000"/>
                    </a:srgbClr>
                  </a:gs>
                  <a:gs pos="100000">
                    <a:srgbClr val="FFDE59">
                      <a:alpha val="100000"/>
                    </a:srgbClr>
                  </a:gs>
                </a:gsLst>
                <a:lin ang="0"/>
              </a:gradFill>
              <a:ln w="381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33" name="TextBox 33"/>
              <p:cNvSpPr txBox="1"/>
              <p:nvPr/>
            </p:nvSpPr>
            <p:spPr>
              <a:xfrm>
                <a:off x="0" y="-38100"/>
                <a:ext cx="799655" cy="265571"/>
              </a:xfrm>
              <a:prstGeom prst="rect">
                <a:avLst/>
              </a:prstGeom>
            </p:spPr>
            <p:txBody>
              <a:bodyPr lIns="54557" tIns="54557" rIns="54557" bIns="54557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34" name="TextBox 34"/>
            <p:cNvSpPr txBox="1"/>
            <p:nvPr/>
          </p:nvSpPr>
          <p:spPr>
            <a:xfrm>
              <a:off x="142230" y="6633060"/>
              <a:ext cx="4063222" cy="7628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50"/>
                </a:lnSpc>
              </a:pPr>
              <a:r>
                <a:rPr lang="en-US" sz="4150" b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ПІДЛІТОК</a:t>
              </a:r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7173730" y="2253565"/>
            <a:ext cx="3132220" cy="3086100"/>
            <a:chOff x="0" y="0"/>
            <a:chExt cx="4176293" cy="4114800"/>
          </a:xfrm>
        </p:grpSpPr>
        <p:grpSp>
          <p:nvGrpSpPr>
            <p:cNvPr id="36" name="Group 36"/>
            <p:cNvGrpSpPr/>
            <p:nvPr/>
          </p:nvGrpSpPr>
          <p:grpSpPr>
            <a:xfrm>
              <a:off x="61493" y="0"/>
              <a:ext cx="4114800" cy="4114800"/>
              <a:chOff x="0" y="0"/>
              <a:chExt cx="812800" cy="812800"/>
            </a:xfrm>
          </p:grpSpPr>
          <p:sp>
            <p:nvSpPr>
              <p:cNvPr id="37" name="Freeform 3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0" cap="sq">
                <a:solidFill>
                  <a:srgbClr val="ED3237"/>
                </a:solidFill>
                <a:prstDash val="solid"/>
                <a:miter/>
              </a:ln>
            </p:spPr>
          </p:sp>
          <p:sp>
            <p:nvSpPr>
              <p:cNvPr id="38" name="TextBox 38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39" name="TextBox 39"/>
            <p:cNvSpPr txBox="1"/>
            <p:nvPr/>
          </p:nvSpPr>
          <p:spPr>
            <a:xfrm>
              <a:off x="0" y="686794"/>
              <a:ext cx="4176293" cy="22549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4365"/>
                </a:lnSpc>
                <a:spcBef>
                  <a:spcPct val="0"/>
                </a:spcBef>
              </a:pPr>
              <a:r>
                <a:rPr lang="en-US" sz="10260" b="1" dirty="0">
                  <a:solidFill>
                    <a:srgbClr val="ED3237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УСІ</a:t>
              </a:r>
            </a:p>
          </p:txBody>
        </p:sp>
      </p:grpSp>
      <p:grpSp>
        <p:nvGrpSpPr>
          <p:cNvPr id="40" name="Group 40"/>
          <p:cNvGrpSpPr/>
          <p:nvPr/>
        </p:nvGrpSpPr>
        <p:grpSpPr>
          <a:xfrm>
            <a:off x="3052297" y="4913622"/>
            <a:ext cx="11898214" cy="1446838"/>
            <a:chOff x="0" y="0"/>
            <a:chExt cx="15864285" cy="1929118"/>
          </a:xfrm>
        </p:grpSpPr>
        <p:grpSp>
          <p:nvGrpSpPr>
            <p:cNvPr id="41" name="Group 41"/>
            <p:cNvGrpSpPr/>
            <p:nvPr/>
          </p:nvGrpSpPr>
          <p:grpSpPr>
            <a:xfrm>
              <a:off x="0" y="0"/>
              <a:ext cx="15864285" cy="1929118"/>
              <a:chOff x="0" y="0"/>
              <a:chExt cx="2917865" cy="354816"/>
            </a:xfrm>
          </p:grpSpPr>
          <p:sp>
            <p:nvSpPr>
              <p:cNvPr id="42" name="Freeform 42"/>
              <p:cNvSpPr/>
              <p:nvPr/>
            </p:nvSpPr>
            <p:spPr>
              <a:xfrm>
                <a:off x="0" y="0"/>
                <a:ext cx="2917865" cy="354816"/>
              </a:xfrm>
              <a:custGeom>
                <a:avLst/>
                <a:gdLst/>
                <a:ahLst/>
                <a:cxnLst/>
                <a:rect l="l" t="t" r="r" b="b"/>
                <a:pathLst>
                  <a:path w="2917865" h="354816">
                    <a:moveTo>
                      <a:pt x="30049" y="0"/>
                    </a:moveTo>
                    <a:lnTo>
                      <a:pt x="2887816" y="0"/>
                    </a:lnTo>
                    <a:cubicBezTo>
                      <a:pt x="2904411" y="0"/>
                      <a:pt x="2917865" y="13453"/>
                      <a:pt x="2917865" y="30049"/>
                    </a:cubicBezTo>
                    <a:lnTo>
                      <a:pt x="2917865" y="324767"/>
                    </a:lnTo>
                    <a:cubicBezTo>
                      <a:pt x="2917865" y="341363"/>
                      <a:pt x="2904411" y="354816"/>
                      <a:pt x="2887816" y="354816"/>
                    </a:cubicBezTo>
                    <a:lnTo>
                      <a:pt x="30049" y="354816"/>
                    </a:lnTo>
                    <a:cubicBezTo>
                      <a:pt x="13453" y="354816"/>
                      <a:pt x="0" y="341363"/>
                      <a:pt x="0" y="324767"/>
                    </a:cubicBezTo>
                    <a:lnTo>
                      <a:pt x="0" y="30049"/>
                    </a:lnTo>
                    <a:cubicBezTo>
                      <a:pt x="0" y="13453"/>
                      <a:pt x="13453" y="0"/>
                      <a:pt x="30049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CC0DF">
                      <a:alpha val="100000"/>
                    </a:srgbClr>
                  </a:gs>
                  <a:gs pos="100000">
                    <a:srgbClr val="FFDE59">
                      <a:alpha val="100000"/>
                    </a:srgbClr>
                  </a:gs>
                </a:gsLst>
                <a:lin ang="0"/>
              </a:gradFill>
              <a:ln w="381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43" name="TextBox 43"/>
              <p:cNvSpPr txBox="1"/>
              <p:nvPr/>
            </p:nvSpPr>
            <p:spPr>
              <a:xfrm>
                <a:off x="0" y="-38100"/>
                <a:ext cx="2917865" cy="39291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44" name="TextBox 44"/>
            <p:cNvSpPr txBox="1"/>
            <p:nvPr/>
          </p:nvSpPr>
          <p:spPr>
            <a:xfrm>
              <a:off x="644547" y="161552"/>
              <a:ext cx="14826314" cy="14552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50"/>
                </a:lnSpc>
              </a:pPr>
              <a:r>
                <a:rPr lang="en-US" sz="4150" b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Небезпека не має обличчя. Потрапити може кожен — хто довірився не тому.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CC0DF">
                <a:alpha val="100000"/>
              </a:srgbClr>
            </a:gs>
            <a:gs pos="100000">
              <a:srgbClr val="FFDE59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825344" y="5092531"/>
            <a:ext cx="5181181" cy="5143500"/>
          </a:xfrm>
          <a:custGeom>
            <a:avLst/>
            <a:gdLst/>
            <a:ahLst/>
            <a:cxnLst/>
            <a:rect l="l" t="t" r="r" b="b"/>
            <a:pathLst>
              <a:path w="5181181" h="5143500">
                <a:moveTo>
                  <a:pt x="0" y="0"/>
                </a:moveTo>
                <a:lnTo>
                  <a:pt x="5181182" y="0"/>
                </a:lnTo>
                <a:lnTo>
                  <a:pt x="5181182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34730" y="147508"/>
            <a:ext cx="6096880" cy="2419608"/>
            <a:chOff x="0" y="0"/>
            <a:chExt cx="8129173" cy="3226144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8129173" cy="3226144"/>
              <a:chOff x="0" y="0"/>
              <a:chExt cx="1605763" cy="637263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1605763" cy="637263"/>
              </a:xfrm>
              <a:custGeom>
                <a:avLst/>
                <a:gdLst/>
                <a:ahLst/>
                <a:cxnLst/>
                <a:rect l="l" t="t" r="r" b="b"/>
                <a:pathLst>
                  <a:path w="1605763" h="637263">
                    <a:moveTo>
                      <a:pt x="54602" y="0"/>
                    </a:moveTo>
                    <a:lnTo>
                      <a:pt x="1551160" y="0"/>
                    </a:lnTo>
                    <a:cubicBezTo>
                      <a:pt x="1581316" y="0"/>
                      <a:pt x="1605763" y="24446"/>
                      <a:pt x="1605763" y="54602"/>
                    </a:cubicBezTo>
                    <a:lnTo>
                      <a:pt x="1605763" y="582661"/>
                    </a:lnTo>
                    <a:cubicBezTo>
                      <a:pt x="1605763" y="597142"/>
                      <a:pt x="1600010" y="611031"/>
                      <a:pt x="1589770" y="621270"/>
                    </a:cubicBezTo>
                    <a:cubicBezTo>
                      <a:pt x="1579530" y="631510"/>
                      <a:pt x="1565642" y="637263"/>
                      <a:pt x="1551160" y="637263"/>
                    </a:cubicBezTo>
                    <a:lnTo>
                      <a:pt x="54602" y="637263"/>
                    </a:lnTo>
                    <a:cubicBezTo>
                      <a:pt x="24446" y="637263"/>
                      <a:pt x="0" y="612817"/>
                      <a:pt x="0" y="582661"/>
                    </a:cubicBezTo>
                    <a:lnTo>
                      <a:pt x="0" y="54602"/>
                    </a:lnTo>
                    <a:cubicBezTo>
                      <a:pt x="0" y="24446"/>
                      <a:pt x="24446" y="0"/>
                      <a:pt x="54602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CC0DF">
                      <a:alpha val="100000"/>
                    </a:srgbClr>
                  </a:gs>
                  <a:gs pos="100000">
                    <a:srgbClr val="FFDE59">
                      <a:alpha val="100000"/>
                    </a:srgbClr>
                  </a:gs>
                </a:gsLst>
                <a:lin ang="0"/>
              </a:gradFill>
              <a:ln w="381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6" name="TextBox 6"/>
              <p:cNvSpPr txBox="1"/>
              <p:nvPr/>
            </p:nvSpPr>
            <p:spPr>
              <a:xfrm>
                <a:off x="0" y="-38100"/>
                <a:ext cx="1605763" cy="67536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7" name="TextBox 7"/>
            <p:cNvSpPr txBox="1"/>
            <p:nvPr/>
          </p:nvSpPr>
          <p:spPr>
            <a:xfrm>
              <a:off x="398570" y="275895"/>
              <a:ext cx="7332033" cy="25886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208"/>
                </a:lnSpc>
                <a:spcBef>
                  <a:spcPct val="0"/>
                </a:spcBef>
              </a:pPr>
              <a:r>
                <a:rPr lang="en-US" sz="3720" b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ПЕРЕВІРЯЙ БУДЬ-ЯКУ ПРОПОЗИЦІЮ РОБОТИ ЧИ ПОЇЗДКИ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615071" y="2997205"/>
            <a:ext cx="8245168" cy="2146295"/>
            <a:chOff x="0" y="0"/>
            <a:chExt cx="10993557" cy="2861727"/>
          </a:xfrm>
        </p:grpSpPr>
        <p:grpSp>
          <p:nvGrpSpPr>
            <p:cNvPr id="9" name="Group 9"/>
            <p:cNvGrpSpPr/>
            <p:nvPr/>
          </p:nvGrpSpPr>
          <p:grpSpPr>
            <a:xfrm>
              <a:off x="173157" y="0"/>
              <a:ext cx="10407246" cy="2861727"/>
              <a:chOff x="0" y="0"/>
              <a:chExt cx="2055752" cy="565279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2055752" cy="565279"/>
              </a:xfrm>
              <a:custGeom>
                <a:avLst/>
                <a:gdLst/>
                <a:ahLst/>
                <a:cxnLst/>
                <a:rect l="l" t="t" r="r" b="b"/>
                <a:pathLst>
                  <a:path w="2055752" h="565279">
                    <a:moveTo>
                      <a:pt x="42650" y="0"/>
                    </a:moveTo>
                    <a:lnTo>
                      <a:pt x="2013102" y="0"/>
                    </a:lnTo>
                    <a:cubicBezTo>
                      <a:pt x="2024414" y="0"/>
                      <a:pt x="2035262" y="4493"/>
                      <a:pt x="2043260" y="12492"/>
                    </a:cubicBezTo>
                    <a:cubicBezTo>
                      <a:pt x="2051259" y="20490"/>
                      <a:pt x="2055752" y="31339"/>
                      <a:pt x="2055752" y="42650"/>
                    </a:cubicBezTo>
                    <a:lnTo>
                      <a:pt x="2055752" y="522629"/>
                    </a:lnTo>
                    <a:cubicBezTo>
                      <a:pt x="2055752" y="533941"/>
                      <a:pt x="2051259" y="544789"/>
                      <a:pt x="2043260" y="552788"/>
                    </a:cubicBezTo>
                    <a:cubicBezTo>
                      <a:pt x="2035262" y="560786"/>
                      <a:pt x="2024414" y="565279"/>
                      <a:pt x="2013102" y="565279"/>
                    </a:cubicBezTo>
                    <a:lnTo>
                      <a:pt x="42650" y="565279"/>
                    </a:lnTo>
                    <a:cubicBezTo>
                      <a:pt x="31339" y="565279"/>
                      <a:pt x="20490" y="560786"/>
                      <a:pt x="12492" y="552788"/>
                    </a:cubicBezTo>
                    <a:cubicBezTo>
                      <a:pt x="4493" y="544789"/>
                      <a:pt x="0" y="533941"/>
                      <a:pt x="0" y="522629"/>
                    </a:cubicBezTo>
                    <a:lnTo>
                      <a:pt x="0" y="42650"/>
                    </a:lnTo>
                    <a:cubicBezTo>
                      <a:pt x="0" y="31339"/>
                      <a:pt x="4493" y="20490"/>
                      <a:pt x="12492" y="12492"/>
                    </a:cubicBezTo>
                    <a:cubicBezTo>
                      <a:pt x="20490" y="4493"/>
                      <a:pt x="31339" y="0"/>
                      <a:pt x="4265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CC0DF">
                      <a:alpha val="100000"/>
                    </a:srgbClr>
                  </a:gs>
                  <a:gs pos="100000">
                    <a:srgbClr val="FFDE59">
                      <a:alpha val="100000"/>
                    </a:srgbClr>
                  </a:gs>
                </a:gsLst>
                <a:lin ang="0"/>
              </a:gradFill>
              <a:ln w="381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0" y="-38100"/>
                <a:ext cx="2055752" cy="60337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2" name="Freeform 12"/>
            <p:cNvSpPr/>
            <p:nvPr/>
          </p:nvSpPr>
          <p:spPr>
            <a:xfrm rot="-642292">
              <a:off x="173157" y="391503"/>
              <a:ext cx="2287451" cy="2078721"/>
            </a:xfrm>
            <a:custGeom>
              <a:avLst/>
              <a:gdLst/>
              <a:ahLst/>
              <a:cxnLst/>
              <a:rect l="l" t="t" r="r" b="b"/>
              <a:pathLst>
                <a:path w="2287451" h="2078721">
                  <a:moveTo>
                    <a:pt x="0" y="0"/>
                  </a:moveTo>
                  <a:lnTo>
                    <a:pt x="2287451" y="0"/>
                  </a:lnTo>
                  <a:lnTo>
                    <a:pt x="2287451" y="2078721"/>
                  </a:lnTo>
                  <a:lnTo>
                    <a:pt x="0" y="20787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13" name="TextBox 13"/>
            <p:cNvSpPr txBox="1"/>
            <p:nvPr/>
          </p:nvSpPr>
          <p:spPr>
            <a:xfrm>
              <a:off x="1606838" y="47625"/>
              <a:ext cx="9386719" cy="264397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869"/>
                </a:lnSpc>
              </a:pPr>
              <a:r>
                <a:rPr lang="en-US" sz="3720" b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Дізнайся максимум про компанію чи агенцію: знайди офіційний сайт, адресу, ліцензію, відгуки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744939" y="5436387"/>
            <a:ext cx="7805435" cy="2146295"/>
            <a:chOff x="0" y="0"/>
            <a:chExt cx="10407246" cy="2861727"/>
          </a:xfrm>
        </p:grpSpPr>
        <p:grpSp>
          <p:nvGrpSpPr>
            <p:cNvPr id="15" name="Group 15"/>
            <p:cNvGrpSpPr/>
            <p:nvPr/>
          </p:nvGrpSpPr>
          <p:grpSpPr>
            <a:xfrm>
              <a:off x="0" y="0"/>
              <a:ext cx="10407246" cy="2861727"/>
              <a:chOff x="0" y="0"/>
              <a:chExt cx="2055752" cy="565279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2055752" cy="565279"/>
              </a:xfrm>
              <a:custGeom>
                <a:avLst/>
                <a:gdLst/>
                <a:ahLst/>
                <a:cxnLst/>
                <a:rect l="l" t="t" r="r" b="b"/>
                <a:pathLst>
                  <a:path w="2055752" h="565279">
                    <a:moveTo>
                      <a:pt x="42650" y="0"/>
                    </a:moveTo>
                    <a:lnTo>
                      <a:pt x="2013102" y="0"/>
                    </a:lnTo>
                    <a:cubicBezTo>
                      <a:pt x="2024414" y="0"/>
                      <a:pt x="2035262" y="4493"/>
                      <a:pt x="2043260" y="12492"/>
                    </a:cubicBezTo>
                    <a:cubicBezTo>
                      <a:pt x="2051259" y="20490"/>
                      <a:pt x="2055752" y="31339"/>
                      <a:pt x="2055752" y="42650"/>
                    </a:cubicBezTo>
                    <a:lnTo>
                      <a:pt x="2055752" y="522629"/>
                    </a:lnTo>
                    <a:cubicBezTo>
                      <a:pt x="2055752" y="533941"/>
                      <a:pt x="2051259" y="544789"/>
                      <a:pt x="2043260" y="552788"/>
                    </a:cubicBezTo>
                    <a:cubicBezTo>
                      <a:pt x="2035262" y="560786"/>
                      <a:pt x="2024414" y="565279"/>
                      <a:pt x="2013102" y="565279"/>
                    </a:cubicBezTo>
                    <a:lnTo>
                      <a:pt x="42650" y="565279"/>
                    </a:lnTo>
                    <a:cubicBezTo>
                      <a:pt x="31339" y="565279"/>
                      <a:pt x="20490" y="560786"/>
                      <a:pt x="12492" y="552788"/>
                    </a:cubicBezTo>
                    <a:cubicBezTo>
                      <a:pt x="4493" y="544789"/>
                      <a:pt x="0" y="533941"/>
                      <a:pt x="0" y="522629"/>
                    </a:cubicBezTo>
                    <a:lnTo>
                      <a:pt x="0" y="42650"/>
                    </a:lnTo>
                    <a:cubicBezTo>
                      <a:pt x="0" y="31339"/>
                      <a:pt x="4493" y="20490"/>
                      <a:pt x="12492" y="12492"/>
                    </a:cubicBezTo>
                    <a:cubicBezTo>
                      <a:pt x="20490" y="4493"/>
                      <a:pt x="31339" y="0"/>
                      <a:pt x="4265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CC0DF">
                      <a:alpha val="100000"/>
                    </a:srgbClr>
                  </a:gs>
                  <a:gs pos="100000">
                    <a:srgbClr val="FFDE59">
                      <a:alpha val="100000"/>
                    </a:srgbClr>
                  </a:gs>
                </a:gsLst>
                <a:lin ang="0"/>
              </a:gradFill>
              <a:ln w="381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0" y="-38100"/>
                <a:ext cx="2055752" cy="60337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8" name="Freeform 18"/>
            <p:cNvSpPr/>
            <p:nvPr/>
          </p:nvSpPr>
          <p:spPr>
            <a:xfrm>
              <a:off x="0" y="683625"/>
              <a:ext cx="2740882" cy="2093037"/>
            </a:xfrm>
            <a:custGeom>
              <a:avLst/>
              <a:gdLst/>
              <a:ahLst/>
              <a:cxnLst/>
              <a:rect l="l" t="t" r="r" b="b"/>
              <a:pathLst>
                <a:path w="2740882" h="2093037">
                  <a:moveTo>
                    <a:pt x="0" y="0"/>
                  </a:moveTo>
                  <a:lnTo>
                    <a:pt x="2740882" y="0"/>
                  </a:lnTo>
                  <a:lnTo>
                    <a:pt x="2740882" y="2093037"/>
                  </a:lnTo>
                  <a:lnTo>
                    <a:pt x="0" y="20930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TextBox 19"/>
            <p:cNvSpPr txBox="1"/>
            <p:nvPr/>
          </p:nvSpPr>
          <p:spPr>
            <a:xfrm>
              <a:off x="2346168" y="132690"/>
              <a:ext cx="7895582" cy="264397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869"/>
                </a:lnSpc>
              </a:pPr>
              <a:r>
                <a:rPr lang="en-US" sz="3720" b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Не погоджуйся на роботу без письмового контракту або з “усною домовленістю”</a:t>
              </a: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744939" y="7877957"/>
            <a:ext cx="7805435" cy="2146295"/>
            <a:chOff x="0" y="0"/>
            <a:chExt cx="10407246" cy="2861727"/>
          </a:xfrm>
        </p:grpSpPr>
        <p:grpSp>
          <p:nvGrpSpPr>
            <p:cNvPr id="21" name="Group 21"/>
            <p:cNvGrpSpPr/>
            <p:nvPr/>
          </p:nvGrpSpPr>
          <p:grpSpPr>
            <a:xfrm>
              <a:off x="0" y="0"/>
              <a:ext cx="10407246" cy="2861727"/>
              <a:chOff x="0" y="0"/>
              <a:chExt cx="2055752" cy="565279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2055752" cy="565279"/>
              </a:xfrm>
              <a:custGeom>
                <a:avLst/>
                <a:gdLst/>
                <a:ahLst/>
                <a:cxnLst/>
                <a:rect l="l" t="t" r="r" b="b"/>
                <a:pathLst>
                  <a:path w="2055752" h="565279">
                    <a:moveTo>
                      <a:pt x="42650" y="0"/>
                    </a:moveTo>
                    <a:lnTo>
                      <a:pt x="2013102" y="0"/>
                    </a:lnTo>
                    <a:cubicBezTo>
                      <a:pt x="2024414" y="0"/>
                      <a:pt x="2035262" y="4493"/>
                      <a:pt x="2043260" y="12492"/>
                    </a:cubicBezTo>
                    <a:cubicBezTo>
                      <a:pt x="2051259" y="20490"/>
                      <a:pt x="2055752" y="31339"/>
                      <a:pt x="2055752" y="42650"/>
                    </a:cubicBezTo>
                    <a:lnTo>
                      <a:pt x="2055752" y="522629"/>
                    </a:lnTo>
                    <a:cubicBezTo>
                      <a:pt x="2055752" y="533941"/>
                      <a:pt x="2051259" y="544789"/>
                      <a:pt x="2043260" y="552788"/>
                    </a:cubicBezTo>
                    <a:cubicBezTo>
                      <a:pt x="2035262" y="560786"/>
                      <a:pt x="2024414" y="565279"/>
                      <a:pt x="2013102" y="565279"/>
                    </a:cubicBezTo>
                    <a:lnTo>
                      <a:pt x="42650" y="565279"/>
                    </a:lnTo>
                    <a:cubicBezTo>
                      <a:pt x="31339" y="565279"/>
                      <a:pt x="20490" y="560786"/>
                      <a:pt x="12492" y="552788"/>
                    </a:cubicBezTo>
                    <a:cubicBezTo>
                      <a:pt x="4493" y="544789"/>
                      <a:pt x="0" y="533941"/>
                      <a:pt x="0" y="522629"/>
                    </a:cubicBezTo>
                    <a:lnTo>
                      <a:pt x="0" y="42650"/>
                    </a:lnTo>
                    <a:cubicBezTo>
                      <a:pt x="0" y="31339"/>
                      <a:pt x="4493" y="20490"/>
                      <a:pt x="12492" y="12492"/>
                    </a:cubicBezTo>
                    <a:cubicBezTo>
                      <a:pt x="20490" y="4493"/>
                      <a:pt x="31339" y="0"/>
                      <a:pt x="4265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CC0DF">
                      <a:alpha val="100000"/>
                    </a:srgbClr>
                  </a:gs>
                  <a:gs pos="100000">
                    <a:srgbClr val="FFDE59">
                      <a:alpha val="100000"/>
                    </a:srgbClr>
                  </a:gs>
                </a:gsLst>
                <a:lin ang="0"/>
              </a:gradFill>
              <a:ln w="381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23" name="TextBox 23"/>
              <p:cNvSpPr txBox="1"/>
              <p:nvPr/>
            </p:nvSpPr>
            <p:spPr>
              <a:xfrm>
                <a:off x="0" y="-38100"/>
                <a:ext cx="2055752" cy="60337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24" name="Freeform 24"/>
            <p:cNvSpPr/>
            <p:nvPr/>
          </p:nvSpPr>
          <p:spPr>
            <a:xfrm rot="893069">
              <a:off x="621899" y="335860"/>
              <a:ext cx="1560831" cy="2100176"/>
            </a:xfrm>
            <a:custGeom>
              <a:avLst/>
              <a:gdLst/>
              <a:ahLst/>
              <a:cxnLst/>
              <a:rect l="l" t="t" r="r" b="b"/>
              <a:pathLst>
                <a:path w="1560831" h="2100176">
                  <a:moveTo>
                    <a:pt x="0" y="0"/>
                  </a:moveTo>
                  <a:lnTo>
                    <a:pt x="1560832" y="0"/>
                  </a:lnTo>
                  <a:lnTo>
                    <a:pt x="1560832" y="2100176"/>
                  </a:lnTo>
                  <a:lnTo>
                    <a:pt x="0" y="21001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5" name="TextBox 25"/>
            <p:cNvSpPr txBox="1"/>
            <p:nvPr/>
          </p:nvSpPr>
          <p:spPr>
            <a:xfrm>
              <a:off x="2435191" y="227778"/>
              <a:ext cx="7727435" cy="246332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23"/>
                </a:lnSpc>
              </a:pPr>
              <a:r>
                <a:rPr lang="en-US" sz="3483" b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Паспорт — лише у твоїх руках. Ніхто не має права забирати його “для оформлення документів”</a:t>
              </a:r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7206855" y="420821"/>
            <a:ext cx="7805435" cy="2146295"/>
            <a:chOff x="0" y="0"/>
            <a:chExt cx="10407246" cy="2861727"/>
          </a:xfrm>
        </p:grpSpPr>
        <p:grpSp>
          <p:nvGrpSpPr>
            <p:cNvPr id="27" name="Group 27"/>
            <p:cNvGrpSpPr/>
            <p:nvPr/>
          </p:nvGrpSpPr>
          <p:grpSpPr>
            <a:xfrm>
              <a:off x="0" y="0"/>
              <a:ext cx="10407246" cy="2861727"/>
              <a:chOff x="0" y="0"/>
              <a:chExt cx="2055752" cy="565279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2055752" cy="565279"/>
              </a:xfrm>
              <a:custGeom>
                <a:avLst/>
                <a:gdLst/>
                <a:ahLst/>
                <a:cxnLst/>
                <a:rect l="l" t="t" r="r" b="b"/>
                <a:pathLst>
                  <a:path w="2055752" h="565279">
                    <a:moveTo>
                      <a:pt x="42650" y="0"/>
                    </a:moveTo>
                    <a:lnTo>
                      <a:pt x="2013102" y="0"/>
                    </a:lnTo>
                    <a:cubicBezTo>
                      <a:pt x="2024414" y="0"/>
                      <a:pt x="2035262" y="4493"/>
                      <a:pt x="2043260" y="12492"/>
                    </a:cubicBezTo>
                    <a:cubicBezTo>
                      <a:pt x="2051259" y="20490"/>
                      <a:pt x="2055752" y="31339"/>
                      <a:pt x="2055752" y="42650"/>
                    </a:cubicBezTo>
                    <a:lnTo>
                      <a:pt x="2055752" y="522629"/>
                    </a:lnTo>
                    <a:cubicBezTo>
                      <a:pt x="2055752" y="533941"/>
                      <a:pt x="2051259" y="544789"/>
                      <a:pt x="2043260" y="552788"/>
                    </a:cubicBezTo>
                    <a:cubicBezTo>
                      <a:pt x="2035262" y="560786"/>
                      <a:pt x="2024414" y="565279"/>
                      <a:pt x="2013102" y="565279"/>
                    </a:cubicBezTo>
                    <a:lnTo>
                      <a:pt x="42650" y="565279"/>
                    </a:lnTo>
                    <a:cubicBezTo>
                      <a:pt x="31339" y="565279"/>
                      <a:pt x="20490" y="560786"/>
                      <a:pt x="12492" y="552788"/>
                    </a:cubicBezTo>
                    <a:cubicBezTo>
                      <a:pt x="4493" y="544789"/>
                      <a:pt x="0" y="533941"/>
                      <a:pt x="0" y="522629"/>
                    </a:cubicBezTo>
                    <a:lnTo>
                      <a:pt x="0" y="42650"/>
                    </a:lnTo>
                    <a:cubicBezTo>
                      <a:pt x="0" y="31339"/>
                      <a:pt x="4493" y="20490"/>
                      <a:pt x="12492" y="12492"/>
                    </a:cubicBezTo>
                    <a:cubicBezTo>
                      <a:pt x="20490" y="4493"/>
                      <a:pt x="31339" y="0"/>
                      <a:pt x="4265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CC0DF">
                      <a:alpha val="100000"/>
                    </a:srgbClr>
                  </a:gs>
                  <a:gs pos="100000">
                    <a:srgbClr val="FFDE59">
                      <a:alpha val="100000"/>
                    </a:srgbClr>
                  </a:gs>
                </a:gsLst>
                <a:lin ang="0"/>
              </a:gradFill>
              <a:ln w="381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29" name="TextBox 29"/>
              <p:cNvSpPr txBox="1"/>
              <p:nvPr/>
            </p:nvSpPr>
            <p:spPr>
              <a:xfrm>
                <a:off x="0" y="-38100"/>
                <a:ext cx="2055752" cy="60337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30" name="Freeform 30"/>
            <p:cNvSpPr/>
            <p:nvPr/>
          </p:nvSpPr>
          <p:spPr>
            <a:xfrm>
              <a:off x="0" y="287821"/>
              <a:ext cx="2404813" cy="2308621"/>
            </a:xfrm>
            <a:custGeom>
              <a:avLst/>
              <a:gdLst/>
              <a:ahLst/>
              <a:cxnLst/>
              <a:rect l="l" t="t" r="r" b="b"/>
              <a:pathLst>
                <a:path w="2404813" h="2308621">
                  <a:moveTo>
                    <a:pt x="0" y="0"/>
                  </a:moveTo>
                  <a:lnTo>
                    <a:pt x="2404813" y="0"/>
                  </a:lnTo>
                  <a:lnTo>
                    <a:pt x="2404813" y="2308621"/>
                  </a:lnTo>
                  <a:lnTo>
                    <a:pt x="0" y="23086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</p:sp>
        <p:sp>
          <p:nvSpPr>
            <p:cNvPr id="31" name="TextBox 31"/>
            <p:cNvSpPr txBox="1"/>
            <p:nvPr/>
          </p:nvSpPr>
          <p:spPr>
            <a:xfrm>
              <a:off x="2346168" y="132690"/>
              <a:ext cx="7895582" cy="264397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869"/>
                </a:lnSpc>
              </a:pPr>
              <a:r>
                <a:rPr lang="en-US" sz="3720" b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Повідом близьким усі деталі поїздки: куди, до кого, номер телефону, копію квитків</a:t>
              </a:r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10144619" y="2755735"/>
            <a:ext cx="7805435" cy="2146295"/>
            <a:chOff x="0" y="0"/>
            <a:chExt cx="10407246" cy="2861727"/>
          </a:xfrm>
        </p:grpSpPr>
        <p:grpSp>
          <p:nvGrpSpPr>
            <p:cNvPr id="33" name="Group 33"/>
            <p:cNvGrpSpPr/>
            <p:nvPr/>
          </p:nvGrpSpPr>
          <p:grpSpPr>
            <a:xfrm>
              <a:off x="0" y="0"/>
              <a:ext cx="10407246" cy="2861727"/>
              <a:chOff x="0" y="0"/>
              <a:chExt cx="2055752" cy="565279"/>
            </a:xfrm>
          </p:grpSpPr>
          <p:sp>
            <p:nvSpPr>
              <p:cNvPr id="34" name="Freeform 34"/>
              <p:cNvSpPr/>
              <p:nvPr/>
            </p:nvSpPr>
            <p:spPr>
              <a:xfrm>
                <a:off x="0" y="0"/>
                <a:ext cx="2055752" cy="565279"/>
              </a:xfrm>
              <a:custGeom>
                <a:avLst/>
                <a:gdLst/>
                <a:ahLst/>
                <a:cxnLst/>
                <a:rect l="l" t="t" r="r" b="b"/>
                <a:pathLst>
                  <a:path w="2055752" h="565279">
                    <a:moveTo>
                      <a:pt x="42650" y="0"/>
                    </a:moveTo>
                    <a:lnTo>
                      <a:pt x="2013102" y="0"/>
                    </a:lnTo>
                    <a:cubicBezTo>
                      <a:pt x="2024414" y="0"/>
                      <a:pt x="2035262" y="4493"/>
                      <a:pt x="2043260" y="12492"/>
                    </a:cubicBezTo>
                    <a:cubicBezTo>
                      <a:pt x="2051259" y="20490"/>
                      <a:pt x="2055752" y="31339"/>
                      <a:pt x="2055752" y="42650"/>
                    </a:cubicBezTo>
                    <a:lnTo>
                      <a:pt x="2055752" y="522629"/>
                    </a:lnTo>
                    <a:cubicBezTo>
                      <a:pt x="2055752" y="533941"/>
                      <a:pt x="2051259" y="544789"/>
                      <a:pt x="2043260" y="552788"/>
                    </a:cubicBezTo>
                    <a:cubicBezTo>
                      <a:pt x="2035262" y="560786"/>
                      <a:pt x="2024414" y="565279"/>
                      <a:pt x="2013102" y="565279"/>
                    </a:cubicBezTo>
                    <a:lnTo>
                      <a:pt x="42650" y="565279"/>
                    </a:lnTo>
                    <a:cubicBezTo>
                      <a:pt x="31339" y="565279"/>
                      <a:pt x="20490" y="560786"/>
                      <a:pt x="12492" y="552788"/>
                    </a:cubicBezTo>
                    <a:cubicBezTo>
                      <a:pt x="4493" y="544789"/>
                      <a:pt x="0" y="533941"/>
                      <a:pt x="0" y="522629"/>
                    </a:cubicBezTo>
                    <a:lnTo>
                      <a:pt x="0" y="42650"/>
                    </a:lnTo>
                    <a:cubicBezTo>
                      <a:pt x="0" y="31339"/>
                      <a:pt x="4493" y="20490"/>
                      <a:pt x="12492" y="12492"/>
                    </a:cubicBezTo>
                    <a:cubicBezTo>
                      <a:pt x="20490" y="4493"/>
                      <a:pt x="31339" y="0"/>
                      <a:pt x="4265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CC0DF">
                      <a:alpha val="100000"/>
                    </a:srgbClr>
                  </a:gs>
                  <a:gs pos="100000">
                    <a:srgbClr val="FFDE59">
                      <a:alpha val="100000"/>
                    </a:srgbClr>
                  </a:gs>
                </a:gsLst>
                <a:lin ang="0"/>
              </a:gradFill>
              <a:ln w="381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35" name="TextBox 35"/>
              <p:cNvSpPr txBox="1"/>
              <p:nvPr/>
            </p:nvSpPr>
            <p:spPr>
              <a:xfrm>
                <a:off x="0" y="-38100"/>
                <a:ext cx="2055752" cy="60337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36" name="Freeform 36"/>
            <p:cNvSpPr/>
            <p:nvPr/>
          </p:nvSpPr>
          <p:spPr>
            <a:xfrm>
              <a:off x="262490" y="228703"/>
              <a:ext cx="2404321" cy="2404321"/>
            </a:xfrm>
            <a:custGeom>
              <a:avLst/>
              <a:gdLst/>
              <a:ahLst/>
              <a:cxnLst/>
              <a:rect l="l" t="t" r="r" b="b"/>
              <a:pathLst>
                <a:path w="2404321" h="2404321">
                  <a:moveTo>
                    <a:pt x="0" y="0"/>
                  </a:moveTo>
                  <a:lnTo>
                    <a:pt x="2404321" y="0"/>
                  </a:lnTo>
                  <a:lnTo>
                    <a:pt x="2404321" y="2404321"/>
                  </a:lnTo>
                  <a:lnTo>
                    <a:pt x="0" y="24043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</p:sp>
        <p:sp>
          <p:nvSpPr>
            <p:cNvPr id="37" name="TextBox 37"/>
            <p:cNvSpPr txBox="1"/>
            <p:nvPr/>
          </p:nvSpPr>
          <p:spPr>
            <a:xfrm>
              <a:off x="3236400" y="132690"/>
              <a:ext cx="7005350" cy="264397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869"/>
                </a:lnSpc>
              </a:pPr>
              <a:r>
                <a:rPr lang="en-US" sz="3720" b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Перед виїздом перевір адресу посольства України у тій країні</a:t>
              </a:r>
            </a:p>
          </p:txBody>
        </p:sp>
      </p:grpSp>
      <p:sp>
        <p:nvSpPr>
          <p:cNvPr id="38" name="Freeform 38"/>
          <p:cNvSpPr/>
          <p:nvPr/>
        </p:nvSpPr>
        <p:spPr>
          <a:xfrm flipH="1">
            <a:off x="11654600" y="4902031"/>
            <a:ext cx="6633400" cy="5384969"/>
          </a:xfrm>
          <a:custGeom>
            <a:avLst/>
            <a:gdLst/>
            <a:ahLst/>
            <a:cxnLst/>
            <a:rect l="l" t="t" r="r" b="b"/>
            <a:pathLst>
              <a:path w="6633400" h="5384969">
                <a:moveTo>
                  <a:pt x="6633400" y="0"/>
                </a:moveTo>
                <a:lnTo>
                  <a:pt x="0" y="0"/>
                </a:lnTo>
                <a:lnTo>
                  <a:pt x="0" y="5384969"/>
                </a:lnTo>
                <a:lnTo>
                  <a:pt x="6633400" y="5384969"/>
                </a:lnTo>
                <a:lnTo>
                  <a:pt x="6633400" y="0"/>
                </a:lnTo>
                <a:close/>
              </a:path>
            </a:pathLst>
          </a:custGeom>
          <a:blipFill>
            <a:blip r:embed="rId11"/>
            <a:stretch>
              <a:fillRect l="-1258" b="-24733"/>
            </a:stretch>
          </a:blipFill>
        </p:spPr>
      </p:sp>
      <p:sp>
        <p:nvSpPr>
          <p:cNvPr id="39" name="Freeform 39"/>
          <p:cNvSpPr/>
          <p:nvPr/>
        </p:nvSpPr>
        <p:spPr>
          <a:xfrm>
            <a:off x="15326677" y="174007"/>
            <a:ext cx="2366611" cy="2366611"/>
          </a:xfrm>
          <a:custGeom>
            <a:avLst/>
            <a:gdLst/>
            <a:ahLst/>
            <a:cxnLst/>
            <a:rect l="l" t="t" r="r" b="b"/>
            <a:pathLst>
              <a:path w="2366611" h="2366611">
                <a:moveTo>
                  <a:pt x="0" y="0"/>
                </a:moveTo>
                <a:lnTo>
                  <a:pt x="2366611" y="0"/>
                </a:lnTo>
                <a:lnTo>
                  <a:pt x="2366611" y="2366611"/>
                </a:lnTo>
                <a:lnTo>
                  <a:pt x="0" y="236661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CC0DF">
                <a:alpha val="100000"/>
              </a:srgbClr>
            </a:gs>
            <a:gs pos="100000">
              <a:srgbClr val="FFDE59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825344" y="5092531"/>
            <a:ext cx="5181181" cy="5143500"/>
          </a:xfrm>
          <a:custGeom>
            <a:avLst/>
            <a:gdLst/>
            <a:ahLst/>
            <a:cxnLst/>
            <a:rect l="l" t="t" r="r" b="b"/>
            <a:pathLst>
              <a:path w="5181181" h="5143500">
                <a:moveTo>
                  <a:pt x="0" y="0"/>
                </a:moveTo>
                <a:lnTo>
                  <a:pt x="5181182" y="0"/>
                </a:lnTo>
                <a:lnTo>
                  <a:pt x="5181182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351573" y="476121"/>
            <a:ext cx="6096880" cy="1762383"/>
            <a:chOff x="0" y="0"/>
            <a:chExt cx="8129173" cy="2349844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8129173" cy="2349844"/>
              <a:chOff x="0" y="0"/>
              <a:chExt cx="1605763" cy="464167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1605763" cy="464167"/>
              </a:xfrm>
              <a:custGeom>
                <a:avLst/>
                <a:gdLst/>
                <a:ahLst/>
                <a:cxnLst/>
                <a:rect l="l" t="t" r="r" b="b"/>
                <a:pathLst>
                  <a:path w="1605763" h="464167">
                    <a:moveTo>
                      <a:pt x="54602" y="0"/>
                    </a:moveTo>
                    <a:lnTo>
                      <a:pt x="1551160" y="0"/>
                    </a:lnTo>
                    <a:cubicBezTo>
                      <a:pt x="1581316" y="0"/>
                      <a:pt x="1605763" y="24446"/>
                      <a:pt x="1605763" y="54602"/>
                    </a:cubicBezTo>
                    <a:lnTo>
                      <a:pt x="1605763" y="409565"/>
                    </a:lnTo>
                    <a:cubicBezTo>
                      <a:pt x="1605763" y="424046"/>
                      <a:pt x="1600010" y="437934"/>
                      <a:pt x="1589770" y="448174"/>
                    </a:cubicBezTo>
                    <a:cubicBezTo>
                      <a:pt x="1579530" y="458414"/>
                      <a:pt x="1565642" y="464167"/>
                      <a:pt x="1551160" y="464167"/>
                    </a:cubicBezTo>
                    <a:lnTo>
                      <a:pt x="54602" y="464167"/>
                    </a:lnTo>
                    <a:cubicBezTo>
                      <a:pt x="24446" y="464167"/>
                      <a:pt x="0" y="439721"/>
                      <a:pt x="0" y="409565"/>
                    </a:cubicBezTo>
                    <a:lnTo>
                      <a:pt x="0" y="54602"/>
                    </a:lnTo>
                    <a:cubicBezTo>
                      <a:pt x="0" y="24446"/>
                      <a:pt x="24446" y="0"/>
                      <a:pt x="54602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CC0DF">
                      <a:alpha val="100000"/>
                    </a:srgbClr>
                  </a:gs>
                  <a:gs pos="100000">
                    <a:srgbClr val="FFDE59">
                      <a:alpha val="100000"/>
                    </a:srgbClr>
                  </a:gs>
                </a:gsLst>
                <a:lin ang="0"/>
              </a:gradFill>
              <a:ln w="381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6" name="TextBox 6"/>
              <p:cNvSpPr txBox="1"/>
              <p:nvPr/>
            </p:nvSpPr>
            <p:spPr>
              <a:xfrm>
                <a:off x="0" y="-38100"/>
                <a:ext cx="1605763" cy="50226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7" name="TextBox 7"/>
            <p:cNvSpPr txBox="1"/>
            <p:nvPr/>
          </p:nvSpPr>
          <p:spPr>
            <a:xfrm>
              <a:off x="398570" y="275895"/>
              <a:ext cx="7332033" cy="17123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208"/>
                </a:lnSpc>
                <a:spcBef>
                  <a:spcPct val="0"/>
                </a:spcBef>
              </a:pPr>
              <a:r>
                <a:rPr lang="en-US" sz="3720" b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ЯКЩО ВІДЧУВАЄШ НЕБЕЗПЕКУ — ДІЙ!</a:t>
              </a:r>
            </a:p>
          </p:txBody>
        </p:sp>
      </p:grpSp>
      <p:sp>
        <p:nvSpPr>
          <p:cNvPr id="8" name="Freeform 8"/>
          <p:cNvSpPr/>
          <p:nvPr/>
        </p:nvSpPr>
        <p:spPr>
          <a:xfrm flipH="1">
            <a:off x="11654600" y="4902031"/>
            <a:ext cx="6633400" cy="5384969"/>
          </a:xfrm>
          <a:custGeom>
            <a:avLst/>
            <a:gdLst/>
            <a:ahLst/>
            <a:cxnLst/>
            <a:rect l="l" t="t" r="r" b="b"/>
            <a:pathLst>
              <a:path w="6633400" h="5384969">
                <a:moveTo>
                  <a:pt x="6633400" y="0"/>
                </a:moveTo>
                <a:lnTo>
                  <a:pt x="0" y="0"/>
                </a:lnTo>
                <a:lnTo>
                  <a:pt x="0" y="5384969"/>
                </a:lnTo>
                <a:lnTo>
                  <a:pt x="6633400" y="5384969"/>
                </a:lnTo>
                <a:lnTo>
                  <a:pt x="6633400" y="0"/>
                </a:lnTo>
                <a:close/>
              </a:path>
            </a:pathLst>
          </a:custGeom>
          <a:blipFill>
            <a:blip r:embed="rId4"/>
            <a:stretch>
              <a:fillRect l="-1258" b="-24733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5326677" y="174007"/>
            <a:ext cx="2366611" cy="2366611"/>
          </a:xfrm>
          <a:custGeom>
            <a:avLst/>
            <a:gdLst/>
            <a:ahLst/>
            <a:cxnLst/>
            <a:rect l="l" t="t" r="r" b="b"/>
            <a:pathLst>
              <a:path w="2366611" h="2366611">
                <a:moveTo>
                  <a:pt x="0" y="0"/>
                </a:moveTo>
                <a:lnTo>
                  <a:pt x="2366611" y="0"/>
                </a:lnTo>
                <a:lnTo>
                  <a:pt x="2366611" y="2366611"/>
                </a:lnTo>
                <a:lnTo>
                  <a:pt x="0" y="236661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7206855" y="420821"/>
            <a:ext cx="7805435" cy="2146295"/>
            <a:chOff x="0" y="0"/>
            <a:chExt cx="10407246" cy="2861727"/>
          </a:xfrm>
        </p:grpSpPr>
        <p:grpSp>
          <p:nvGrpSpPr>
            <p:cNvPr id="11" name="Group 11"/>
            <p:cNvGrpSpPr/>
            <p:nvPr/>
          </p:nvGrpSpPr>
          <p:grpSpPr>
            <a:xfrm>
              <a:off x="0" y="0"/>
              <a:ext cx="10407246" cy="2861727"/>
              <a:chOff x="0" y="0"/>
              <a:chExt cx="2055752" cy="565279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2055752" cy="565279"/>
              </a:xfrm>
              <a:custGeom>
                <a:avLst/>
                <a:gdLst/>
                <a:ahLst/>
                <a:cxnLst/>
                <a:rect l="l" t="t" r="r" b="b"/>
                <a:pathLst>
                  <a:path w="2055752" h="565279">
                    <a:moveTo>
                      <a:pt x="42650" y="0"/>
                    </a:moveTo>
                    <a:lnTo>
                      <a:pt x="2013102" y="0"/>
                    </a:lnTo>
                    <a:cubicBezTo>
                      <a:pt x="2024414" y="0"/>
                      <a:pt x="2035262" y="4493"/>
                      <a:pt x="2043260" y="12492"/>
                    </a:cubicBezTo>
                    <a:cubicBezTo>
                      <a:pt x="2051259" y="20490"/>
                      <a:pt x="2055752" y="31339"/>
                      <a:pt x="2055752" y="42650"/>
                    </a:cubicBezTo>
                    <a:lnTo>
                      <a:pt x="2055752" y="522629"/>
                    </a:lnTo>
                    <a:cubicBezTo>
                      <a:pt x="2055752" y="533941"/>
                      <a:pt x="2051259" y="544789"/>
                      <a:pt x="2043260" y="552788"/>
                    </a:cubicBezTo>
                    <a:cubicBezTo>
                      <a:pt x="2035262" y="560786"/>
                      <a:pt x="2024414" y="565279"/>
                      <a:pt x="2013102" y="565279"/>
                    </a:cubicBezTo>
                    <a:lnTo>
                      <a:pt x="42650" y="565279"/>
                    </a:lnTo>
                    <a:cubicBezTo>
                      <a:pt x="31339" y="565279"/>
                      <a:pt x="20490" y="560786"/>
                      <a:pt x="12492" y="552788"/>
                    </a:cubicBezTo>
                    <a:cubicBezTo>
                      <a:pt x="4493" y="544789"/>
                      <a:pt x="0" y="533941"/>
                      <a:pt x="0" y="522629"/>
                    </a:cubicBezTo>
                    <a:lnTo>
                      <a:pt x="0" y="42650"/>
                    </a:lnTo>
                    <a:cubicBezTo>
                      <a:pt x="0" y="31339"/>
                      <a:pt x="4493" y="20490"/>
                      <a:pt x="12492" y="12492"/>
                    </a:cubicBezTo>
                    <a:cubicBezTo>
                      <a:pt x="20490" y="4493"/>
                      <a:pt x="31339" y="0"/>
                      <a:pt x="4265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CC0DF">
                      <a:alpha val="100000"/>
                    </a:srgbClr>
                  </a:gs>
                  <a:gs pos="100000">
                    <a:srgbClr val="FFDE59">
                      <a:alpha val="100000"/>
                    </a:srgbClr>
                  </a:gs>
                </a:gsLst>
                <a:lin ang="0"/>
              </a:gradFill>
              <a:ln w="381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13" name="TextBox 13"/>
              <p:cNvSpPr txBox="1"/>
              <p:nvPr/>
            </p:nvSpPr>
            <p:spPr>
              <a:xfrm>
                <a:off x="0" y="-38100"/>
                <a:ext cx="2055752" cy="60337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4" name="Freeform 14"/>
            <p:cNvSpPr/>
            <p:nvPr/>
          </p:nvSpPr>
          <p:spPr>
            <a:xfrm>
              <a:off x="0" y="287821"/>
              <a:ext cx="2404813" cy="2308621"/>
            </a:xfrm>
            <a:custGeom>
              <a:avLst/>
              <a:gdLst/>
              <a:ahLst/>
              <a:cxnLst/>
              <a:rect l="l" t="t" r="r" b="b"/>
              <a:pathLst>
                <a:path w="2404813" h="2308621">
                  <a:moveTo>
                    <a:pt x="0" y="0"/>
                  </a:moveTo>
                  <a:lnTo>
                    <a:pt x="2404813" y="0"/>
                  </a:lnTo>
                  <a:lnTo>
                    <a:pt x="2404813" y="2308621"/>
                  </a:lnTo>
                  <a:lnTo>
                    <a:pt x="0" y="23086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sp>
          <p:nvSpPr>
            <p:cNvPr id="15" name="TextBox 15"/>
            <p:cNvSpPr txBox="1"/>
            <p:nvPr/>
          </p:nvSpPr>
          <p:spPr>
            <a:xfrm>
              <a:off x="2346168" y="132690"/>
              <a:ext cx="8061078" cy="239317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508"/>
                </a:lnSpc>
              </a:pPr>
              <a:r>
                <a:rPr lang="en-US" sz="3373" b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Звертайся до правозахисних організацій, соціальних служб або центрів підтримки молоді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0144619" y="2755735"/>
            <a:ext cx="7805435" cy="2146295"/>
            <a:chOff x="0" y="0"/>
            <a:chExt cx="10407246" cy="2861727"/>
          </a:xfrm>
        </p:grpSpPr>
        <p:grpSp>
          <p:nvGrpSpPr>
            <p:cNvPr id="17" name="Group 17"/>
            <p:cNvGrpSpPr/>
            <p:nvPr/>
          </p:nvGrpSpPr>
          <p:grpSpPr>
            <a:xfrm>
              <a:off x="0" y="0"/>
              <a:ext cx="10407246" cy="2861727"/>
              <a:chOff x="0" y="0"/>
              <a:chExt cx="2055752" cy="565279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2055752" cy="565279"/>
              </a:xfrm>
              <a:custGeom>
                <a:avLst/>
                <a:gdLst/>
                <a:ahLst/>
                <a:cxnLst/>
                <a:rect l="l" t="t" r="r" b="b"/>
                <a:pathLst>
                  <a:path w="2055752" h="565279">
                    <a:moveTo>
                      <a:pt x="42650" y="0"/>
                    </a:moveTo>
                    <a:lnTo>
                      <a:pt x="2013102" y="0"/>
                    </a:lnTo>
                    <a:cubicBezTo>
                      <a:pt x="2024414" y="0"/>
                      <a:pt x="2035262" y="4493"/>
                      <a:pt x="2043260" y="12492"/>
                    </a:cubicBezTo>
                    <a:cubicBezTo>
                      <a:pt x="2051259" y="20490"/>
                      <a:pt x="2055752" y="31339"/>
                      <a:pt x="2055752" y="42650"/>
                    </a:cubicBezTo>
                    <a:lnTo>
                      <a:pt x="2055752" y="522629"/>
                    </a:lnTo>
                    <a:cubicBezTo>
                      <a:pt x="2055752" y="533941"/>
                      <a:pt x="2051259" y="544789"/>
                      <a:pt x="2043260" y="552788"/>
                    </a:cubicBezTo>
                    <a:cubicBezTo>
                      <a:pt x="2035262" y="560786"/>
                      <a:pt x="2024414" y="565279"/>
                      <a:pt x="2013102" y="565279"/>
                    </a:cubicBezTo>
                    <a:lnTo>
                      <a:pt x="42650" y="565279"/>
                    </a:lnTo>
                    <a:cubicBezTo>
                      <a:pt x="31339" y="565279"/>
                      <a:pt x="20490" y="560786"/>
                      <a:pt x="12492" y="552788"/>
                    </a:cubicBezTo>
                    <a:cubicBezTo>
                      <a:pt x="4493" y="544789"/>
                      <a:pt x="0" y="533941"/>
                      <a:pt x="0" y="522629"/>
                    </a:cubicBezTo>
                    <a:lnTo>
                      <a:pt x="0" y="42650"/>
                    </a:lnTo>
                    <a:cubicBezTo>
                      <a:pt x="0" y="31339"/>
                      <a:pt x="4493" y="20490"/>
                      <a:pt x="12492" y="12492"/>
                    </a:cubicBezTo>
                    <a:cubicBezTo>
                      <a:pt x="20490" y="4493"/>
                      <a:pt x="31339" y="0"/>
                      <a:pt x="4265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CC0DF">
                      <a:alpha val="100000"/>
                    </a:srgbClr>
                  </a:gs>
                  <a:gs pos="100000">
                    <a:srgbClr val="FFDE59">
                      <a:alpha val="100000"/>
                    </a:srgbClr>
                  </a:gs>
                </a:gsLst>
                <a:lin ang="0"/>
              </a:gradFill>
              <a:ln w="381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19" name="TextBox 19"/>
              <p:cNvSpPr txBox="1"/>
              <p:nvPr/>
            </p:nvSpPr>
            <p:spPr>
              <a:xfrm>
                <a:off x="0" y="-38100"/>
                <a:ext cx="2055752" cy="60337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20" name="Freeform 20"/>
            <p:cNvSpPr/>
            <p:nvPr/>
          </p:nvSpPr>
          <p:spPr>
            <a:xfrm>
              <a:off x="361754" y="321959"/>
              <a:ext cx="2352684" cy="2352684"/>
            </a:xfrm>
            <a:custGeom>
              <a:avLst/>
              <a:gdLst/>
              <a:ahLst/>
              <a:cxnLst/>
              <a:rect l="l" t="t" r="r" b="b"/>
              <a:pathLst>
                <a:path w="2352684" h="2352684">
                  <a:moveTo>
                    <a:pt x="0" y="0"/>
                  </a:moveTo>
                  <a:lnTo>
                    <a:pt x="2352684" y="0"/>
                  </a:lnTo>
                  <a:lnTo>
                    <a:pt x="2352684" y="2352684"/>
                  </a:lnTo>
                  <a:lnTo>
                    <a:pt x="0" y="23526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1" name="TextBox 21"/>
            <p:cNvSpPr txBox="1"/>
            <p:nvPr/>
          </p:nvSpPr>
          <p:spPr>
            <a:xfrm>
              <a:off x="2714438" y="316175"/>
              <a:ext cx="7350453" cy="24309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590"/>
                </a:lnSpc>
              </a:pPr>
              <a:r>
                <a:rPr lang="en-US" sz="3452" b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Пам’ятай: навіть якщо ти зробив помилку — ти не винен. Головне — не мовчи</a:t>
              </a: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744939" y="7877957"/>
            <a:ext cx="7805435" cy="2146295"/>
            <a:chOff x="0" y="0"/>
            <a:chExt cx="10407246" cy="2861727"/>
          </a:xfrm>
        </p:grpSpPr>
        <p:grpSp>
          <p:nvGrpSpPr>
            <p:cNvPr id="23" name="Group 23"/>
            <p:cNvGrpSpPr/>
            <p:nvPr/>
          </p:nvGrpSpPr>
          <p:grpSpPr>
            <a:xfrm>
              <a:off x="0" y="0"/>
              <a:ext cx="10407246" cy="2861727"/>
              <a:chOff x="0" y="0"/>
              <a:chExt cx="2055752" cy="565279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2055752" cy="565279"/>
              </a:xfrm>
              <a:custGeom>
                <a:avLst/>
                <a:gdLst/>
                <a:ahLst/>
                <a:cxnLst/>
                <a:rect l="l" t="t" r="r" b="b"/>
                <a:pathLst>
                  <a:path w="2055752" h="565279">
                    <a:moveTo>
                      <a:pt x="42650" y="0"/>
                    </a:moveTo>
                    <a:lnTo>
                      <a:pt x="2013102" y="0"/>
                    </a:lnTo>
                    <a:cubicBezTo>
                      <a:pt x="2024414" y="0"/>
                      <a:pt x="2035262" y="4493"/>
                      <a:pt x="2043260" y="12492"/>
                    </a:cubicBezTo>
                    <a:cubicBezTo>
                      <a:pt x="2051259" y="20490"/>
                      <a:pt x="2055752" y="31339"/>
                      <a:pt x="2055752" y="42650"/>
                    </a:cubicBezTo>
                    <a:lnTo>
                      <a:pt x="2055752" y="522629"/>
                    </a:lnTo>
                    <a:cubicBezTo>
                      <a:pt x="2055752" y="533941"/>
                      <a:pt x="2051259" y="544789"/>
                      <a:pt x="2043260" y="552788"/>
                    </a:cubicBezTo>
                    <a:cubicBezTo>
                      <a:pt x="2035262" y="560786"/>
                      <a:pt x="2024414" y="565279"/>
                      <a:pt x="2013102" y="565279"/>
                    </a:cubicBezTo>
                    <a:lnTo>
                      <a:pt x="42650" y="565279"/>
                    </a:lnTo>
                    <a:cubicBezTo>
                      <a:pt x="31339" y="565279"/>
                      <a:pt x="20490" y="560786"/>
                      <a:pt x="12492" y="552788"/>
                    </a:cubicBezTo>
                    <a:cubicBezTo>
                      <a:pt x="4493" y="544789"/>
                      <a:pt x="0" y="533941"/>
                      <a:pt x="0" y="522629"/>
                    </a:cubicBezTo>
                    <a:lnTo>
                      <a:pt x="0" y="42650"/>
                    </a:lnTo>
                    <a:cubicBezTo>
                      <a:pt x="0" y="31339"/>
                      <a:pt x="4493" y="20490"/>
                      <a:pt x="12492" y="12492"/>
                    </a:cubicBezTo>
                    <a:cubicBezTo>
                      <a:pt x="20490" y="4493"/>
                      <a:pt x="31339" y="0"/>
                      <a:pt x="4265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CC0DF">
                      <a:alpha val="100000"/>
                    </a:srgbClr>
                  </a:gs>
                  <a:gs pos="100000">
                    <a:srgbClr val="FFDE59">
                      <a:alpha val="100000"/>
                    </a:srgbClr>
                  </a:gs>
                </a:gsLst>
                <a:lin ang="0"/>
              </a:gradFill>
              <a:ln w="381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25" name="TextBox 25"/>
              <p:cNvSpPr txBox="1"/>
              <p:nvPr/>
            </p:nvSpPr>
            <p:spPr>
              <a:xfrm>
                <a:off x="0" y="-38100"/>
                <a:ext cx="2055752" cy="60337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26" name="Freeform 26"/>
            <p:cNvSpPr/>
            <p:nvPr/>
          </p:nvSpPr>
          <p:spPr>
            <a:xfrm>
              <a:off x="359665" y="278155"/>
              <a:ext cx="2170440" cy="2170440"/>
            </a:xfrm>
            <a:custGeom>
              <a:avLst/>
              <a:gdLst/>
              <a:ahLst/>
              <a:cxnLst/>
              <a:rect l="l" t="t" r="r" b="b"/>
              <a:pathLst>
                <a:path w="2170440" h="2170440">
                  <a:moveTo>
                    <a:pt x="0" y="0"/>
                  </a:moveTo>
                  <a:lnTo>
                    <a:pt x="2170439" y="0"/>
                  </a:lnTo>
                  <a:lnTo>
                    <a:pt x="2170439" y="2170440"/>
                  </a:lnTo>
                  <a:lnTo>
                    <a:pt x="0" y="21704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7" name="TextBox 27"/>
            <p:cNvSpPr txBox="1"/>
            <p:nvPr/>
          </p:nvSpPr>
          <p:spPr>
            <a:xfrm>
              <a:off x="2530104" y="463550"/>
              <a:ext cx="7644878" cy="18568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23"/>
                </a:lnSpc>
              </a:pPr>
              <a:r>
                <a:rPr lang="en-US" sz="3483" b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 Попроси допомоги у посольстві України, якщо перебуваєш за кордоном</a:t>
              </a:r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744939" y="5436387"/>
            <a:ext cx="7805435" cy="2146295"/>
            <a:chOff x="0" y="0"/>
            <a:chExt cx="10407246" cy="2861727"/>
          </a:xfrm>
        </p:grpSpPr>
        <p:grpSp>
          <p:nvGrpSpPr>
            <p:cNvPr id="29" name="Group 29"/>
            <p:cNvGrpSpPr/>
            <p:nvPr/>
          </p:nvGrpSpPr>
          <p:grpSpPr>
            <a:xfrm>
              <a:off x="0" y="0"/>
              <a:ext cx="10407246" cy="2861727"/>
              <a:chOff x="0" y="0"/>
              <a:chExt cx="2055752" cy="565279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0" y="0"/>
                <a:ext cx="2055752" cy="565279"/>
              </a:xfrm>
              <a:custGeom>
                <a:avLst/>
                <a:gdLst/>
                <a:ahLst/>
                <a:cxnLst/>
                <a:rect l="l" t="t" r="r" b="b"/>
                <a:pathLst>
                  <a:path w="2055752" h="565279">
                    <a:moveTo>
                      <a:pt x="42650" y="0"/>
                    </a:moveTo>
                    <a:lnTo>
                      <a:pt x="2013102" y="0"/>
                    </a:lnTo>
                    <a:cubicBezTo>
                      <a:pt x="2024414" y="0"/>
                      <a:pt x="2035262" y="4493"/>
                      <a:pt x="2043260" y="12492"/>
                    </a:cubicBezTo>
                    <a:cubicBezTo>
                      <a:pt x="2051259" y="20490"/>
                      <a:pt x="2055752" y="31339"/>
                      <a:pt x="2055752" y="42650"/>
                    </a:cubicBezTo>
                    <a:lnTo>
                      <a:pt x="2055752" y="522629"/>
                    </a:lnTo>
                    <a:cubicBezTo>
                      <a:pt x="2055752" y="533941"/>
                      <a:pt x="2051259" y="544789"/>
                      <a:pt x="2043260" y="552788"/>
                    </a:cubicBezTo>
                    <a:cubicBezTo>
                      <a:pt x="2035262" y="560786"/>
                      <a:pt x="2024414" y="565279"/>
                      <a:pt x="2013102" y="565279"/>
                    </a:cubicBezTo>
                    <a:lnTo>
                      <a:pt x="42650" y="565279"/>
                    </a:lnTo>
                    <a:cubicBezTo>
                      <a:pt x="31339" y="565279"/>
                      <a:pt x="20490" y="560786"/>
                      <a:pt x="12492" y="552788"/>
                    </a:cubicBezTo>
                    <a:cubicBezTo>
                      <a:pt x="4493" y="544789"/>
                      <a:pt x="0" y="533941"/>
                      <a:pt x="0" y="522629"/>
                    </a:cubicBezTo>
                    <a:lnTo>
                      <a:pt x="0" y="42650"/>
                    </a:lnTo>
                    <a:cubicBezTo>
                      <a:pt x="0" y="31339"/>
                      <a:pt x="4493" y="20490"/>
                      <a:pt x="12492" y="12492"/>
                    </a:cubicBezTo>
                    <a:cubicBezTo>
                      <a:pt x="20490" y="4493"/>
                      <a:pt x="31339" y="0"/>
                      <a:pt x="4265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CC0DF">
                      <a:alpha val="100000"/>
                    </a:srgbClr>
                  </a:gs>
                  <a:gs pos="100000">
                    <a:srgbClr val="FFDE59">
                      <a:alpha val="100000"/>
                    </a:srgbClr>
                  </a:gs>
                </a:gsLst>
                <a:lin ang="0"/>
              </a:gradFill>
              <a:ln w="381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31" name="TextBox 31"/>
              <p:cNvSpPr txBox="1"/>
              <p:nvPr/>
            </p:nvSpPr>
            <p:spPr>
              <a:xfrm>
                <a:off x="0" y="-38100"/>
                <a:ext cx="2055752" cy="60337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32" name="Freeform 32"/>
            <p:cNvSpPr/>
            <p:nvPr/>
          </p:nvSpPr>
          <p:spPr>
            <a:xfrm>
              <a:off x="39009" y="841384"/>
              <a:ext cx="2951283" cy="1697084"/>
            </a:xfrm>
            <a:custGeom>
              <a:avLst/>
              <a:gdLst/>
              <a:ahLst/>
              <a:cxnLst/>
              <a:rect l="l" t="t" r="r" b="b"/>
              <a:pathLst>
                <a:path w="2951283" h="1697084">
                  <a:moveTo>
                    <a:pt x="0" y="0"/>
                  </a:moveTo>
                  <a:lnTo>
                    <a:pt x="2951283" y="0"/>
                  </a:lnTo>
                  <a:lnTo>
                    <a:pt x="2951283" y="1697084"/>
                  </a:lnTo>
                  <a:lnTo>
                    <a:pt x="0" y="16970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xmlns="" r:embed="rId12"/>
                  </a:ext>
                </a:extLst>
              </a:blip>
              <a:stretch>
                <a:fillRect b="-26514"/>
              </a:stretch>
            </a:blipFill>
          </p:spPr>
        </p:sp>
        <p:sp>
          <p:nvSpPr>
            <p:cNvPr id="33" name="TextBox 33"/>
            <p:cNvSpPr txBox="1"/>
            <p:nvPr/>
          </p:nvSpPr>
          <p:spPr>
            <a:xfrm>
              <a:off x="2740882" y="247659"/>
              <a:ext cx="7339187" cy="23425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560"/>
                </a:lnSpc>
              </a:pPr>
              <a:r>
                <a:rPr lang="en-US" sz="4385" b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У критичній - 102 (поліція) або 112 (екстрена служба)</a:t>
              </a:r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744939" y="2997205"/>
            <a:ext cx="7805435" cy="2146295"/>
            <a:chOff x="0" y="0"/>
            <a:chExt cx="10407246" cy="2861727"/>
          </a:xfrm>
        </p:grpSpPr>
        <p:grpSp>
          <p:nvGrpSpPr>
            <p:cNvPr id="35" name="Group 35"/>
            <p:cNvGrpSpPr/>
            <p:nvPr/>
          </p:nvGrpSpPr>
          <p:grpSpPr>
            <a:xfrm>
              <a:off x="0" y="0"/>
              <a:ext cx="10407246" cy="2861727"/>
              <a:chOff x="0" y="0"/>
              <a:chExt cx="2055752" cy="565279"/>
            </a:xfrm>
          </p:grpSpPr>
          <p:sp>
            <p:nvSpPr>
              <p:cNvPr id="36" name="Freeform 36"/>
              <p:cNvSpPr/>
              <p:nvPr/>
            </p:nvSpPr>
            <p:spPr>
              <a:xfrm>
                <a:off x="0" y="0"/>
                <a:ext cx="2055752" cy="565279"/>
              </a:xfrm>
              <a:custGeom>
                <a:avLst/>
                <a:gdLst/>
                <a:ahLst/>
                <a:cxnLst/>
                <a:rect l="l" t="t" r="r" b="b"/>
                <a:pathLst>
                  <a:path w="2055752" h="565279">
                    <a:moveTo>
                      <a:pt x="42650" y="0"/>
                    </a:moveTo>
                    <a:lnTo>
                      <a:pt x="2013102" y="0"/>
                    </a:lnTo>
                    <a:cubicBezTo>
                      <a:pt x="2024414" y="0"/>
                      <a:pt x="2035262" y="4493"/>
                      <a:pt x="2043260" y="12492"/>
                    </a:cubicBezTo>
                    <a:cubicBezTo>
                      <a:pt x="2051259" y="20490"/>
                      <a:pt x="2055752" y="31339"/>
                      <a:pt x="2055752" y="42650"/>
                    </a:cubicBezTo>
                    <a:lnTo>
                      <a:pt x="2055752" y="522629"/>
                    </a:lnTo>
                    <a:cubicBezTo>
                      <a:pt x="2055752" y="533941"/>
                      <a:pt x="2051259" y="544789"/>
                      <a:pt x="2043260" y="552788"/>
                    </a:cubicBezTo>
                    <a:cubicBezTo>
                      <a:pt x="2035262" y="560786"/>
                      <a:pt x="2024414" y="565279"/>
                      <a:pt x="2013102" y="565279"/>
                    </a:cubicBezTo>
                    <a:lnTo>
                      <a:pt x="42650" y="565279"/>
                    </a:lnTo>
                    <a:cubicBezTo>
                      <a:pt x="31339" y="565279"/>
                      <a:pt x="20490" y="560786"/>
                      <a:pt x="12492" y="552788"/>
                    </a:cubicBezTo>
                    <a:cubicBezTo>
                      <a:pt x="4493" y="544789"/>
                      <a:pt x="0" y="533941"/>
                      <a:pt x="0" y="522629"/>
                    </a:cubicBezTo>
                    <a:lnTo>
                      <a:pt x="0" y="42650"/>
                    </a:lnTo>
                    <a:cubicBezTo>
                      <a:pt x="0" y="31339"/>
                      <a:pt x="4493" y="20490"/>
                      <a:pt x="12492" y="12492"/>
                    </a:cubicBezTo>
                    <a:cubicBezTo>
                      <a:pt x="20490" y="4493"/>
                      <a:pt x="31339" y="0"/>
                      <a:pt x="4265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CC0DF">
                      <a:alpha val="100000"/>
                    </a:srgbClr>
                  </a:gs>
                  <a:gs pos="100000">
                    <a:srgbClr val="FFDE59">
                      <a:alpha val="100000"/>
                    </a:srgbClr>
                  </a:gs>
                </a:gsLst>
                <a:lin ang="0"/>
              </a:gradFill>
              <a:ln w="381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37" name="TextBox 37"/>
              <p:cNvSpPr txBox="1"/>
              <p:nvPr/>
            </p:nvSpPr>
            <p:spPr>
              <a:xfrm>
                <a:off x="0" y="-38100"/>
                <a:ext cx="2055752" cy="60337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38" name="Freeform 38"/>
            <p:cNvSpPr/>
            <p:nvPr/>
          </p:nvSpPr>
          <p:spPr>
            <a:xfrm>
              <a:off x="378348" y="225854"/>
              <a:ext cx="2272604" cy="2567914"/>
            </a:xfrm>
            <a:custGeom>
              <a:avLst/>
              <a:gdLst/>
              <a:ahLst/>
              <a:cxnLst/>
              <a:rect l="l" t="t" r="r" b="b"/>
              <a:pathLst>
                <a:path w="2272604" h="2567914">
                  <a:moveTo>
                    <a:pt x="0" y="0"/>
                  </a:moveTo>
                  <a:lnTo>
                    <a:pt x="2272605" y="0"/>
                  </a:lnTo>
                  <a:lnTo>
                    <a:pt x="2272605" y="2567914"/>
                  </a:lnTo>
                  <a:lnTo>
                    <a:pt x="0" y="2567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</p:sp>
        <p:sp>
          <p:nvSpPr>
            <p:cNvPr id="39" name="TextBox 39"/>
            <p:cNvSpPr txBox="1"/>
            <p:nvPr/>
          </p:nvSpPr>
          <p:spPr>
            <a:xfrm>
              <a:off x="2168122" y="47625"/>
              <a:ext cx="8006860" cy="264397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869"/>
                </a:lnSpc>
              </a:pPr>
              <a:r>
                <a:rPr lang="en-US" sz="3720" b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Дзвони на 527 або 0 800 505 501 — національні гарячі лінії допомоги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CC0DF">
                <a:alpha val="100000"/>
              </a:srgbClr>
            </a:gs>
            <a:gs pos="100000">
              <a:srgbClr val="FFDE59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68265" y="626348"/>
            <a:ext cx="6096880" cy="1105158"/>
            <a:chOff x="0" y="0"/>
            <a:chExt cx="8129173" cy="1473544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8129173" cy="1473544"/>
              <a:chOff x="0" y="0"/>
              <a:chExt cx="1605763" cy="29107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1605763" cy="291070"/>
              </a:xfrm>
              <a:custGeom>
                <a:avLst/>
                <a:gdLst/>
                <a:ahLst/>
                <a:cxnLst/>
                <a:rect l="l" t="t" r="r" b="b"/>
                <a:pathLst>
                  <a:path w="1605763" h="291070">
                    <a:moveTo>
                      <a:pt x="54602" y="0"/>
                    </a:moveTo>
                    <a:lnTo>
                      <a:pt x="1551160" y="0"/>
                    </a:lnTo>
                    <a:cubicBezTo>
                      <a:pt x="1581316" y="0"/>
                      <a:pt x="1605763" y="24446"/>
                      <a:pt x="1605763" y="54602"/>
                    </a:cubicBezTo>
                    <a:lnTo>
                      <a:pt x="1605763" y="236468"/>
                    </a:lnTo>
                    <a:cubicBezTo>
                      <a:pt x="1605763" y="266624"/>
                      <a:pt x="1581316" y="291070"/>
                      <a:pt x="1551160" y="291070"/>
                    </a:cubicBezTo>
                    <a:lnTo>
                      <a:pt x="54602" y="291070"/>
                    </a:lnTo>
                    <a:cubicBezTo>
                      <a:pt x="24446" y="291070"/>
                      <a:pt x="0" y="266624"/>
                      <a:pt x="0" y="236468"/>
                    </a:cubicBezTo>
                    <a:lnTo>
                      <a:pt x="0" y="54602"/>
                    </a:lnTo>
                    <a:cubicBezTo>
                      <a:pt x="0" y="24446"/>
                      <a:pt x="24446" y="0"/>
                      <a:pt x="54602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CC0DF">
                      <a:alpha val="100000"/>
                    </a:srgbClr>
                  </a:gs>
                  <a:gs pos="100000">
                    <a:srgbClr val="FFDE59">
                      <a:alpha val="100000"/>
                    </a:srgbClr>
                  </a:gs>
                </a:gsLst>
                <a:lin ang="0"/>
              </a:gradFill>
              <a:ln w="381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0" y="-38100"/>
                <a:ext cx="1605763" cy="3291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6" name="TextBox 6"/>
            <p:cNvSpPr txBox="1"/>
            <p:nvPr/>
          </p:nvSpPr>
          <p:spPr>
            <a:xfrm>
              <a:off x="398570" y="275895"/>
              <a:ext cx="7332033" cy="8360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208"/>
                </a:lnSpc>
                <a:spcBef>
                  <a:spcPct val="0"/>
                </a:spcBef>
              </a:pPr>
              <a:r>
                <a:rPr lang="en-US" sz="3720" b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БЕЗПЕКА ОНЛАЙН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9144000" y="167185"/>
            <a:ext cx="7339727" cy="2442106"/>
            <a:chOff x="0" y="0"/>
            <a:chExt cx="9786302" cy="3256142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9786302" cy="3256142"/>
              <a:chOff x="0" y="0"/>
              <a:chExt cx="2055752" cy="683999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2055752" cy="683999"/>
              </a:xfrm>
              <a:custGeom>
                <a:avLst/>
                <a:gdLst/>
                <a:ahLst/>
                <a:cxnLst/>
                <a:rect l="l" t="t" r="r" b="b"/>
                <a:pathLst>
                  <a:path w="2055752" h="683999">
                    <a:moveTo>
                      <a:pt x="42650" y="0"/>
                    </a:moveTo>
                    <a:lnTo>
                      <a:pt x="2013102" y="0"/>
                    </a:lnTo>
                    <a:cubicBezTo>
                      <a:pt x="2024414" y="0"/>
                      <a:pt x="2035262" y="4493"/>
                      <a:pt x="2043260" y="12492"/>
                    </a:cubicBezTo>
                    <a:cubicBezTo>
                      <a:pt x="2051259" y="20490"/>
                      <a:pt x="2055752" y="31339"/>
                      <a:pt x="2055752" y="42650"/>
                    </a:cubicBezTo>
                    <a:lnTo>
                      <a:pt x="2055752" y="641349"/>
                    </a:lnTo>
                    <a:cubicBezTo>
                      <a:pt x="2055752" y="652660"/>
                      <a:pt x="2051259" y="663509"/>
                      <a:pt x="2043260" y="671507"/>
                    </a:cubicBezTo>
                    <a:cubicBezTo>
                      <a:pt x="2035262" y="679506"/>
                      <a:pt x="2024414" y="683999"/>
                      <a:pt x="2013102" y="683999"/>
                    </a:cubicBezTo>
                    <a:lnTo>
                      <a:pt x="42650" y="683999"/>
                    </a:lnTo>
                    <a:cubicBezTo>
                      <a:pt x="31339" y="683999"/>
                      <a:pt x="20490" y="679506"/>
                      <a:pt x="12492" y="671507"/>
                    </a:cubicBezTo>
                    <a:cubicBezTo>
                      <a:pt x="4493" y="663509"/>
                      <a:pt x="0" y="652660"/>
                      <a:pt x="0" y="641349"/>
                    </a:cubicBezTo>
                    <a:lnTo>
                      <a:pt x="0" y="42650"/>
                    </a:lnTo>
                    <a:cubicBezTo>
                      <a:pt x="0" y="31339"/>
                      <a:pt x="4493" y="20490"/>
                      <a:pt x="12492" y="12492"/>
                    </a:cubicBezTo>
                    <a:cubicBezTo>
                      <a:pt x="20490" y="4493"/>
                      <a:pt x="31339" y="0"/>
                      <a:pt x="4265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CC0DF">
                      <a:alpha val="100000"/>
                    </a:srgbClr>
                  </a:gs>
                  <a:gs pos="100000">
                    <a:srgbClr val="FFDE59">
                      <a:alpha val="100000"/>
                    </a:srgbClr>
                  </a:gs>
                </a:gsLst>
                <a:lin ang="0"/>
              </a:gradFill>
              <a:ln w="381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10" name="TextBox 10"/>
              <p:cNvSpPr txBox="1"/>
              <p:nvPr/>
            </p:nvSpPr>
            <p:spPr>
              <a:xfrm>
                <a:off x="0" y="-38100"/>
                <a:ext cx="2055752" cy="72209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1" name="Freeform 11"/>
            <p:cNvSpPr/>
            <p:nvPr/>
          </p:nvSpPr>
          <p:spPr>
            <a:xfrm>
              <a:off x="340170" y="302750"/>
              <a:ext cx="2212312" cy="2212312"/>
            </a:xfrm>
            <a:custGeom>
              <a:avLst/>
              <a:gdLst/>
              <a:ahLst/>
              <a:cxnLst/>
              <a:rect l="l" t="t" r="r" b="b"/>
              <a:pathLst>
                <a:path w="2212312" h="2212312">
                  <a:moveTo>
                    <a:pt x="0" y="0"/>
                  </a:moveTo>
                  <a:lnTo>
                    <a:pt x="2212312" y="0"/>
                  </a:lnTo>
                  <a:lnTo>
                    <a:pt x="2212312" y="2212312"/>
                  </a:lnTo>
                  <a:lnTo>
                    <a:pt x="0" y="22123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TextBox 12"/>
            <p:cNvSpPr txBox="1"/>
            <p:nvPr/>
          </p:nvSpPr>
          <p:spPr>
            <a:xfrm>
              <a:off x="2552482" y="282238"/>
              <a:ext cx="6911892" cy="28661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76"/>
                </a:lnSpc>
              </a:pPr>
              <a:r>
                <a:rPr lang="en-US" sz="3246" b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Пам’ятай: у мережі людина може бути ким завгодно. Перевіряй профілі та не довіряй швидким знайомствам.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210800" y="2609292"/>
            <a:ext cx="7805435" cy="2439182"/>
            <a:chOff x="0" y="0"/>
            <a:chExt cx="10407246" cy="3252243"/>
          </a:xfrm>
        </p:grpSpPr>
        <p:grpSp>
          <p:nvGrpSpPr>
            <p:cNvPr id="14" name="Group 14"/>
            <p:cNvGrpSpPr/>
            <p:nvPr/>
          </p:nvGrpSpPr>
          <p:grpSpPr>
            <a:xfrm>
              <a:off x="0" y="0"/>
              <a:ext cx="10407246" cy="3252243"/>
              <a:chOff x="0" y="0"/>
              <a:chExt cx="2055752" cy="642418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2055752" cy="642418"/>
              </a:xfrm>
              <a:custGeom>
                <a:avLst/>
                <a:gdLst/>
                <a:ahLst/>
                <a:cxnLst/>
                <a:rect l="l" t="t" r="r" b="b"/>
                <a:pathLst>
                  <a:path w="2055752" h="642418">
                    <a:moveTo>
                      <a:pt x="42650" y="0"/>
                    </a:moveTo>
                    <a:lnTo>
                      <a:pt x="2013102" y="0"/>
                    </a:lnTo>
                    <a:cubicBezTo>
                      <a:pt x="2024414" y="0"/>
                      <a:pt x="2035262" y="4493"/>
                      <a:pt x="2043260" y="12492"/>
                    </a:cubicBezTo>
                    <a:cubicBezTo>
                      <a:pt x="2051259" y="20490"/>
                      <a:pt x="2055752" y="31339"/>
                      <a:pt x="2055752" y="42650"/>
                    </a:cubicBezTo>
                    <a:lnTo>
                      <a:pt x="2055752" y="599768"/>
                    </a:lnTo>
                    <a:cubicBezTo>
                      <a:pt x="2055752" y="611080"/>
                      <a:pt x="2051259" y="621928"/>
                      <a:pt x="2043260" y="629926"/>
                    </a:cubicBezTo>
                    <a:cubicBezTo>
                      <a:pt x="2035262" y="637925"/>
                      <a:pt x="2024414" y="642418"/>
                      <a:pt x="2013102" y="642418"/>
                    </a:cubicBezTo>
                    <a:lnTo>
                      <a:pt x="42650" y="642418"/>
                    </a:lnTo>
                    <a:cubicBezTo>
                      <a:pt x="31339" y="642418"/>
                      <a:pt x="20490" y="637925"/>
                      <a:pt x="12492" y="629926"/>
                    </a:cubicBezTo>
                    <a:cubicBezTo>
                      <a:pt x="4493" y="621928"/>
                      <a:pt x="0" y="611080"/>
                      <a:pt x="0" y="599768"/>
                    </a:cubicBezTo>
                    <a:lnTo>
                      <a:pt x="0" y="42650"/>
                    </a:lnTo>
                    <a:cubicBezTo>
                      <a:pt x="0" y="31339"/>
                      <a:pt x="4493" y="20490"/>
                      <a:pt x="12492" y="12492"/>
                    </a:cubicBezTo>
                    <a:cubicBezTo>
                      <a:pt x="20490" y="4493"/>
                      <a:pt x="31339" y="0"/>
                      <a:pt x="4265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CC0DF">
                      <a:alpha val="100000"/>
                    </a:srgbClr>
                  </a:gs>
                  <a:gs pos="100000">
                    <a:srgbClr val="FFDE59">
                      <a:alpha val="100000"/>
                    </a:srgbClr>
                  </a:gs>
                </a:gsLst>
                <a:lin ang="0"/>
              </a:gradFill>
              <a:ln w="381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16" name="TextBox 16"/>
              <p:cNvSpPr txBox="1"/>
              <p:nvPr/>
            </p:nvSpPr>
            <p:spPr>
              <a:xfrm>
                <a:off x="0" y="-38100"/>
                <a:ext cx="2055752" cy="68051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7" name="Freeform 17"/>
            <p:cNvSpPr/>
            <p:nvPr/>
          </p:nvSpPr>
          <p:spPr>
            <a:xfrm>
              <a:off x="178046" y="635391"/>
              <a:ext cx="2352684" cy="2352684"/>
            </a:xfrm>
            <a:custGeom>
              <a:avLst/>
              <a:gdLst/>
              <a:ahLst/>
              <a:cxnLst/>
              <a:rect l="l" t="t" r="r" b="b"/>
              <a:pathLst>
                <a:path w="2352684" h="2352684">
                  <a:moveTo>
                    <a:pt x="0" y="0"/>
                  </a:moveTo>
                  <a:lnTo>
                    <a:pt x="2352684" y="0"/>
                  </a:lnTo>
                  <a:lnTo>
                    <a:pt x="2352684" y="2352684"/>
                  </a:lnTo>
                  <a:lnTo>
                    <a:pt x="0" y="23526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TextBox 18"/>
            <p:cNvSpPr txBox="1"/>
            <p:nvPr/>
          </p:nvSpPr>
          <p:spPr>
            <a:xfrm>
              <a:off x="2352684" y="311794"/>
              <a:ext cx="7895186" cy="26762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56"/>
                </a:lnSpc>
              </a:pPr>
              <a:r>
                <a:rPr lang="en-US" sz="3034" b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Не надсилай свої фото, відео чи документи незнайомцям — навіть якщо вони здаються “симпатичними” чи “порядними</a:t>
              </a: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210800" y="5423452"/>
            <a:ext cx="7805435" cy="2146295"/>
            <a:chOff x="0" y="0"/>
            <a:chExt cx="10407246" cy="2861727"/>
          </a:xfrm>
        </p:grpSpPr>
        <p:grpSp>
          <p:nvGrpSpPr>
            <p:cNvPr id="20" name="Group 20"/>
            <p:cNvGrpSpPr/>
            <p:nvPr/>
          </p:nvGrpSpPr>
          <p:grpSpPr>
            <a:xfrm>
              <a:off x="0" y="0"/>
              <a:ext cx="10407246" cy="2861727"/>
              <a:chOff x="0" y="0"/>
              <a:chExt cx="2055752" cy="565279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2055752" cy="565279"/>
              </a:xfrm>
              <a:custGeom>
                <a:avLst/>
                <a:gdLst/>
                <a:ahLst/>
                <a:cxnLst/>
                <a:rect l="l" t="t" r="r" b="b"/>
                <a:pathLst>
                  <a:path w="2055752" h="565279">
                    <a:moveTo>
                      <a:pt x="42650" y="0"/>
                    </a:moveTo>
                    <a:lnTo>
                      <a:pt x="2013102" y="0"/>
                    </a:lnTo>
                    <a:cubicBezTo>
                      <a:pt x="2024414" y="0"/>
                      <a:pt x="2035262" y="4493"/>
                      <a:pt x="2043260" y="12492"/>
                    </a:cubicBezTo>
                    <a:cubicBezTo>
                      <a:pt x="2051259" y="20490"/>
                      <a:pt x="2055752" y="31339"/>
                      <a:pt x="2055752" y="42650"/>
                    </a:cubicBezTo>
                    <a:lnTo>
                      <a:pt x="2055752" y="522629"/>
                    </a:lnTo>
                    <a:cubicBezTo>
                      <a:pt x="2055752" y="533941"/>
                      <a:pt x="2051259" y="544789"/>
                      <a:pt x="2043260" y="552788"/>
                    </a:cubicBezTo>
                    <a:cubicBezTo>
                      <a:pt x="2035262" y="560786"/>
                      <a:pt x="2024414" y="565279"/>
                      <a:pt x="2013102" y="565279"/>
                    </a:cubicBezTo>
                    <a:lnTo>
                      <a:pt x="42650" y="565279"/>
                    </a:lnTo>
                    <a:cubicBezTo>
                      <a:pt x="31339" y="565279"/>
                      <a:pt x="20490" y="560786"/>
                      <a:pt x="12492" y="552788"/>
                    </a:cubicBezTo>
                    <a:cubicBezTo>
                      <a:pt x="4493" y="544789"/>
                      <a:pt x="0" y="533941"/>
                      <a:pt x="0" y="522629"/>
                    </a:cubicBezTo>
                    <a:lnTo>
                      <a:pt x="0" y="42650"/>
                    </a:lnTo>
                    <a:cubicBezTo>
                      <a:pt x="0" y="31339"/>
                      <a:pt x="4493" y="20490"/>
                      <a:pt x="12492" y="12492"/>
                    </a:cubicBezTo>
                    <a:cubicBezTo>
                      <a:pt x="20490" y="4493"/>
                      <a:pt x="31339" y="0"/>
                      <a:pt x="4265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CC0DF">
                      <a:alpha val="100000"/>
                    </a:srgbClr>
                  </a:gs>
                  <a:gs pos="100000">
                    <a:srgbClr val="FFDE59">
                      <a:alpha val="100000"/>
                    </a:srgbClr>
                  </a:gs>
                </a:gsLst>
                <a:lin ang="0"/>
              </a:gradFill>
              <a:ln w="381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22" name="TextBox 22"/>
              <p:cNvSpPr txBox="1"/>
              <p:nvPr/>
            </p:nvSpPr>
            <p:spPr>
              <a:xfrm>
                <a:off x="0" y="-38100"/>
                <a:ext cx="2055752" cy="60337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23" name="Freeform 23"/>
            <p:cNvSpPr/>
            <p:nvPr/>
          </p:nvSpPr>
          <p:spPr>
            <a:xfrm>
              <a:off x="740779" y="139399"/>
              <a:ext cx="2128690" cy="2572435"/>
            </a:xfrm>
            <a:custGeom>
              <a:avLst/>
              <a:gdLst/>
              <a:ahLst/>
              <a:cxnLst/>
              <a:rect l="l" t="t" r="r" b="b"/>
              <a:pathLst>
                <a:path w="2128690" h="2572435">
                  <a:moveTo>
                    <a:pt x="0" y="0"/>
                  </a:moveTo>
                  <a:lnTo>
                    <a:pt x="2128690" y="0"/>
                  </a:lnTo>
                  <a:lnTo>
                    <a:pt x="2128690" y="2572435"/>
                  </a:lnTo>
                  <a:lnTo>
                    <a:pt x="0" y="25724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sp>
          <p:nvSpPr>
            <p:cNvPr id="24" name="TextBox 24"/>
            <p:cNvSpPr txBox="1"/>
            <p:nvPr/>
          </p:nvSpPr>
          <p:spPr>
            <a:xfrm>
              <a:off x="3212850" y="74001"/>
              <a:ext cx="6955111" cy="26378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860"/>
                </a:lnSpc>
              </a:pPr>
              <a:r>
                <a:rPr lang="en-US" sz="3711" b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 Не публікуй у соцмережах адресу, школу, місця, де буваєш щодня</a:t>
              </a: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210800" y="7944725"/>
            <a:ext cx="7805435" cy="2146295"/>
            <a:chOff x="0" y="0"/>
            <a:chExt cx="10407246" cy="2861727"/>
          </a:xfrm>
        </p:grpSpPr>
        <p:grpSp>
          <p:nvGrpSpPr>
            <p:cNvPr id="26" name="Group 26"/>
            <p:cNvGrpSpPr/>
            <p:nvPr/>
          </p:nvGrpSpPr>
          <p:grpSpPr>
            <a:xfrm>
              <a:off x="0" y="0"/>
              <a:ext cx="10407246" cy="2861727"/>
              <a:chOff x="0" y="0"/>
              <a:chExt cx="2055752" cy="565279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2055752" cy="565279"/>
              </a:xfrm>
              <a:custGeom>
                <a:avLst/>
                <a:gdLst/>
                <a:ahLst/>
                <a:cxnLst/>
                <a:rect l="l" t="t" r="r" b="b"/>
                <a:pathLst>
                  <a:path w="2055752" h="565279">
                    <a:moveTo>
                      <a:pt x="42650" y="0"/>
                    </a:moveTo>
                    <a:lnTo>
                      <a:pt x="2013102" y="0"/>
                    </a:lnTo>
                    <a:cubicBezTo>
                      <a:pt x="2024414" y="0"/>
                      <a:pt x="2035262" y="4493"/>
                      <a:pt x="2043260" y="12492"/>
                    </a:cubicBezTo>
                    <a:cubicBezTo>
                      <a:pt x="2051259" y="20490"/>
                      <a:pt x="2055752" y="31339"/>
                      <a:pt x="2055752" y="42650"/>
                    </a:cubicBezTo>
                    <a:lnTo>
                      <a:pt x="2055752" y="522629"/>
                    </a:lnTo>
                    <a:cubicBezTo>
                      <a:pt x="2055752" y="533941"/>
                      <a:pt x="2051259" y="544789"/>
                      <a:pt x="2043260" y="552788"/>
                    </a:cubicBezTo>
                    <a:cubicBezTo>
                      <a:pt x="2035262" y="560786"/>
                      <a:pt x="2024414" y="565279"/>
                      <a:pt x="2013102" y="565279"/>
                    </a:cubicBezTo>
                    <a:lnTo>
                      <a:pt x="42650" y="565279"/>
                    </a:lnTo>
                    <a:cubicBezTo>
                      <a:pt x="31339" y="565279"/>
                      <a:pt x="20490" y="560786"/>
                      <a:pt x="12492" y="552788"/>
                    </a:cubicBezTo>
                    <a:cubicBezTo>
                      <a:pt x="4493" y="544789"/>
                      <a:pt x="0" y="533941"/>
                      <a:pt x="0" y="522629"/>
                    </a:cubicBezTo>
                    <a:lnTo>
                      <a:pt x="0" y="42650"/>
                    </a:lnTo>
                    <a:cubicBezTo>
                      <a:pt x="0" y="31339"/>
                      <a:pt x="4493" y="20490"/>
                      <a:pt x="12492" y="12492"/>
                    </a:cubicBezTo>
                    <a:cubicBezTo>
                      <a:pt x="20490" y="4493"/>
                      <a:pt x="31339" y="0"/>
                      <a:pt x="4265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CC0DF">
                      <a:alpha val="100000"/>
                    </a:srgbClr>
                  </a:gs>
                  <a:gs pos="100000">
                    <a:srgbClr val="FFDE59">
                      <a:alpha val="100000"/>
                    </a:srgbClr>
                  </a:gs>
                </a:gsLst>
                <a:lin ang="0"/>
              </a:gradFill>
              <a:ln w="381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28" name="TextBox 28"/>
              <p:cNvSpPr txBox="1"/>
              <p:nvPr/>
            </p:nvSpPr>
            <p:spPr>
              <a:xfrm>
                <a:off x="0" y="-38100"/>
                <a:ext cx="2055752" cy="60337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29" name="Freeform 29"/>
            <p:cNvSpPr/>
            <p:nvPr/>
          </p:nvSpPr>
          <p:spPr>
            <a:xfrm>
              <a:off x="174061" y="450618"/>
              <a:ext cx="2833056" cy="2153122"/>
            </a:xfrm>
            <a:custGeom>
              <a:avLst/>
              <a:gdLst/>
              <a:ahLst/>
              <a:cxnLst/>
              <a:rect l="l" t="t" r="r" b="b"/>
              <a:pathLst>
                <a:path w="2833056" h="2153122">
                  <a:moveTo>
                    <a:pt x="0" y="0"/>
                  </a:moveTo>
                  <a:lnTo>
                    <a:pt x="2833056" y="0"/>
                  </a:lnTo>
                  <a:lnTo>
                    <a:pt x="2833056" y="2153122"/>
                  </a:lnTo>
                  <a:lnTo>
                    <a:pt x="0" y="21531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0" name="TextBox 30"/>
            <p:cNvSpPr txBox="1"/>
            <p:nvPr/>
          </p:nvSpPr>
          <p:spPr>
            <a:xfrm>
              <a:off x="2730406" y="109640"/>
              <a:ext cx="7358418" cy="269007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72"/>
                </a:lnSpc>
              </a:pPr>
              <a:r>
                <a:rPr lang="en-US" sz="3050" b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 Якщо отримуєш дивні пропозиції чи шантаж, не відповідай — зроби скріншот і повідом дорослим або поліції</a:t>
              </a:r>
            </a:p>
          </p:txBody>
        </p:sp>
      </p:grpSp>
      <p:sp>
        <p:nvSpPr>
          <p:cNvPr id="31" name="Freeform 31"/>
          <p:cNvSpPr/>
          <p:nvPr/>
        </p:nvSpPr>
        <p:spPr>
          <a:xfrm>
            <a:off x="8016234" y="2735788"/>
            <a:ext cx="7128925" cy="7521624"/>
          </a:xfrm>
          <a:custGeom>
            <a:avLst/>
            <a:gdLst/>
            <a:ahLst/>
            <a:cxnLst/>
            <a:rect l="l" t="t" r="r" b="b"/>
            <a:pathLst>
              <a:path w="7128925" h="7521624">
                <a:moveTo>
                  <a:pt x="0" y="0"/>
                </a:moveTo>
                <a:lnTo>
                  <a:pt x="7128925" y="0"/>
                </a:lnTo>
                <a:lnTo>
                  <a:pt x="7128925" y="7521623"/>
                </a:lnTo>
                <a:lnTo>
                  <a:pt x="0" y="752162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r="-5508"/>
            </a:stretch>
          </a:blipFill>
        </p:spPr>
      </p:sp>
      <p:sp>
        <p:nvSpPr>
          <p:cNvPr id="32" name="Freeform 32"/>
          <p:cNvSpPr/>
          <p:nvPr/>
        </p:nvSpPr>
        <p:spPr>
          <a:xfrm>
            <a:off x="12342688" y="2609292"/>
            <a:ext cx="5945312" cy="7677708"/>
          </a:xfrm>
          <a:custGeom>
            <a:avLst/>
            <a:gdLst/>
            <a:ahLst/>
            <a:cxnLst/>
            <a:rect l="l" t="t" r="r" b="b"/>
            <a:pathLst>
              <a:path w="5945312" h="7677708">
                <a:moveTo>
                  <a:pt x="0" y="0"/>
                </a:moveTo>
                <a:lnTo>
                  <a:pt x="5945312" y="0"/>
                </a:lnTo>
                <a:lnTo>
                  <a:pt x="5945312" y="7677708"/>
                </a:lnTo>
                <a:lnTo>
                  <a:pt x="0" y="767770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9028" t="-1773" r="-22400"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CC0DF">
                <a:alpha val="100000"/>
              </a:srgbClr>
            </a:gs>
            <a:gs pos="100000">
              <a:srgbClr val="FFDE59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449524" y="1507538"/>
            <a:ext cx="6190949" cy="8779461"/>
          </a:xfrm>
          <a:custGeom>
            <a:avLst/>
            <a:gdLst/>
            <a:ahLst/>
            <a:cxnLst/>
            <a:rect l="l" t="t" r="r" b="b"/>
            <a:pathLst>
              <a:path w="6190949" h="8659158">
                <a:moveTo>
                  <a:pt x="0" y="0"/>
                </a:moveTo>
                <a:lnTo>
                  <a:pt x="6190949" y="0"/>
                </a:lnTo>
                <a:lnTo>
                  <a:pt x="6190949" y="8659159"/>
                </a:lnTo>
                <a:lnTo>
                  <a:pt x="0" y="86591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3986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368265" y="626348"/>
            <a:ext cx="6096880" cy="1762383"/>
            <a:chOff x="0" y="0"/>
            <a:chExt cx="8129173" cy="2349844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8129173" cy="2349844"/>
              <a:chOff x="0" y="0"/>
              <a:chExt cx="1605763" cy="464167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1605763" cy="464167"/>
              </a:xfrm>
              <a:custGeom>
                <a:avLst/>
                <a:gdLst/>
                <a:ahLst/>
                <a:cxnLst/>
                <a:rect l="l" t="t" r="r" b="b"/>
                <a:pathLst>
                  <a:path w="1605763" h="464167">
                    <a:moveTo>
                      <a:pt x="54602" y="0"/>
                    </a:moveTo>
                    <a:lnTo>
                      <a:pt x="1551160" y="0"/>
                    </a:lnTo>
                    <a:cubicBezTo>
                      <a:pt x="1581316" y="0"/>
                      <a:pt x="1605763" y="24446"/>
                      <a:pt x="1605763" y="54602"/>
                    </a:cubicBezTo>
                    <a:lnTo>
                      <a:pt x="1605763" y="409565"/>
                    </a:lnTo>
                    <a:cubicBezTo>
                      <a:pt x="1605763" y="424046"/>
                      <a:pt x="1600010" y="437934"/>
                      <a:pt x="1589770" y="448174"/>
                    </a:cubicBezTo>
                    <a:cubicBezTo>
                      <a:pt x="1579530" y="458414"/>
                      <a:pt x="1565642" y="464167"/>
                      <a:pt x="1551160" y="464167"/>
                    </a:cubicBezTo>
                    <a:lnTo>
                      <a:pt x="54602" y="464167"/>
                    </a:lnTo>
                    <a:cubicBezTo>
                      <a:pt x="24446" y="464167"/>
                      <a:pt x="0" y="439721"/>
                      <a:pt x="0" y="409565"/>
                    </a:cubicBezTo>
                    <a:lnTo>
                      <a:pt x="0" y="54602"/>
                    </a:lnTo>
                    <a:cubicBezTo>
                      <a:pt x="0" y="24446"/>
                      <a:pt x="24446" y="0"/>
                      <a:pt x="54602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CC0DF">
                      <a:alpha val="100000"/>
                    </a:srgbClr>
                  </a:gs>
                  <a:gs pos="100000">
                    <a:srgbClr val="FFDE59">
                      <a:alpha val="100000"/>
                    </a:srgbClr>
                  </a:gs>
                </a:gsLst>
                <a:lin ang="0"/>
              </a:gradFill>
              <a:ln w="381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6" name="TextBox 6"/>
              <p:cNvSpPr txBox="1"/>
              <p:nvPr/>
            </p:nvSpPr>
            <p:spPr>
              <a:xfrm>
                <a:off x="0" y="-38100"/>
                <a:ext cx="1605763" cy="50226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7" name="TextBox 7"/>
            <p:cNvSpPr txBox="1"/>
            <p:nvPr/>
          </p:nvSpPr>
          <p:spPr>
            <a:xfrm>
              <a:off x="398570" y="275895"/>
              <a:ext cx="7332033" cy="17123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208"/>
                </a:lnSpc>
                <a:spcBef>
                  <a:spcPct val="0"/>
                </a:spcBef>
              </a:pPr>
              <a:r>
                <a:rPr lang="en-US" sz="3720" b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ЗАГАЛЬНА СТАТИСТИКА</a:t>
              </a:r>
            </a:p>
          </p:txBody>
        </p:sp>
      </p:grpSp>
      <p:sp>
        <p:nvSpPr>
          <p:cNvPr id="8" name="Freeform 8"/>
          <p:cNvSpPr/>
          <p:nvPr/>
        </p:nvSpPr>
        <p:spPr>
          <a:xfrm>
            <a:off x="0" y="4241896"/>
            <a:ext cx="6552958" cy="6045104"/>
          </a:xfrm>
          <a:custGeom>
            <a:avLst/>
            <a:gdLst/>
            <a:ahLst/>
            <a:cxnLst/>
            <a:rect l="l" t="t" r="r" b="b"/>
            <a:pathLst>
              <a:path w="6552958" h="6045104">
                <a:moveTo>
                  <a:pt x="0" y="0"/>
                </a:moveTo>
                <a:lnTo>
                  <a:pt x="6552958" y="0"/>
                </a:lnTo>
                <a:lnTo>
                  <a:pt x="6552958" y="6045104"/>
                </a:lnTo>
                <a:lnTo>
                  <a:pt x="0" y="60451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9552689" y="294259"/>
            <a:ext cx="8229600" cy="8229600"/>
          </a:xfrm>
          <a:custGeom>
            <a:avLst/>
            <a:gdLst/>
            <a:ahLst/>
            <a:cxnLst/>
            <a:rect l="l" t="t" r="r" b="b"/>
            <a:pathLst>
              <a:path w="8229600" h="8229600">
                <a:moveTo>
                  <a:pt x="0" y="0"/>
                </a:moveTo>
                <a:lnTo>
                  <a:pt x="8229600" y="0"/>
                </a:lnTo>
                <a:lnTo>
                  <a:pt x="8229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9921967" y="809593"/>
            <a:ext cx="7491044" cy="72002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02"/>
              </a:lnSpc>
              <a:spcBef>
                <a:spcPct val="0"/>
              </a:spcBef>
            </a:pPr>
            <a:r>
              <a:rPr lang="en-US" sz="3476">
                <a:solidFill>
                  <a:srgbClr val="000000"/>
                </a:solidFill>
                <a:latin typeface="Comic Sans"/>
                <a:ea typeface="Comic Sans"/>
                <a:cs typeface="Comic Sans"/>
                <a:sym typeface="Comic Sans"/>
              </a:rPr>
              <a:t>50 мільйонів людей — за оцінками Міжнародної організації праці (МОП), саме стільки осіб перебувають у ситуаціях сучасного рабства на будь-який день у 2021 році. З них:</a:t>
            </a:r>
          </a:p>
          <a:p>
            <a:pPr algn="ctr">
              <a:lnSpc>
                <a:spcPts val="4102"/>
              </a:lnSpc>
              <a:spcBef>
                <a:spcPct val="0"/>
              </a:spcBef>
            </a:pPr>
            <a:endParaRPr lang="en-US" sz="3476">
              <a:solidFill>
                <a:srgbClr val="000000"/>
              </a:solidFill>
              <a:latin typeface="Comic Sans"/>
              <a:ea typeface="Comic Sans"/>
              <a:cs typeface="Comic Sans"/>
              <a:sym typeface="Comic Sans"/>
            </a:endParaRPr>
          </a:p>
          <a:p>
            <a:pPr marL="750631" lvl="1" indent="-375315" algn="ctr">
              <a:lnSpc>
                <a:spcPts val="4102"/>
              </a:lnSpc>
              <a:spcBef>
                <a:spcPct val="0"/>
              </a:spcBef>
              <a:buFont typeface="Arial"/>
              <a:buChar char="•"/>
            </a:pPr>
            <a:r>
              <a:rPr lang="en-US" sz="3476">
                <a:solidFill>
                  <a:srgbClr val="000000"/>
                </a:solidFill>
                <a:latin typeface="Comic Sans"/>
                <a:ea typeface="Comic Sans"/>
                <a:cs typeface="Comic Sans"/>
                <a:sym typeface="Comic Sans"/>
              </a:rPr>
              <a:t>77% — жертв примусової праці.</a:t>
            </a:r>
          </a:p>
          <a:p>
            <a:pPr marL="750631" lvl="1" indent="-375315" algn="l">
              <a:lnSpc>
                <a:spcPts val="4102"/>
              </a:lnSpc>
              <a:spcBef>
                <a:spcPct val="0"/>
              </a:spcBef>
              <a:buFont typeface="Arial"/>
              <a:buChar char="•"/>
            </a:pPr>
            <a:r>
              <a:rPr lang="en-US" sz="3476">
                <a:solidFill>
                  <a:srgbClr val="000000"/>
                </a:solidFill>
                <a:latin typeface="Comic Sans"/>
                <a:ea typeface="Comic Sans"/>
                <a:cs typeface="Comic Sans"/>
                <a:sym typeface="Comic Sans"/>
              </a:rPr>
              <a:t>23% — жертв комерційної сексуальної експлуатації. </a:t>
            </a:r>
          </a:p>
          <a:p>
            <a:pPr marL="750631" lvl="1" indent="-375315" algn="l">
              <a:lnSpc>
                <a:spcPts val="4102"/>
              </a:lnSpc>
              <a:spcBef>
                <a:spcPct val="0"/>
              </a:spcBef>
              <a:buFont typeface="Arial"/>
              <a:buChar char="•"/>
            </a:pPr>
            <a:r>
              <a:rPr lang="en-US" sz="3476">
                <a:solidFill>
                  <a:srgbClr val="000000"/>
                </a:solidFill>
                <a:latin typeface="Comic Sans"/>
                <a:ea typeface="Comic Sans"/>
                <a:cs typeface="Comic Sans"/>
                <a:sym typeface="Comic Sans"/>
              </a:rPr>
              <a:t>69 627 осіб — у 2022 році було задокументовано стільки жертв торгівлі людьми, що на 25% більше порівняно з 2019 роком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CC0DF">
                <a:alpha val="100000"/>
              </a:srgbClr>
            </a:gs>
            <a:gs pos="100000">
              <a:srgbClr val="FFDE59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68265" y="626348"/>
            <a:ext cx="6096880" cy="1105158"/>
            <a:chOff x="0" y="0"/>
            <a:chExt cx="8129173" cy="1473544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8129173" cy="1473544"/>
              <a:chOff x="0" y="0"/>
              <a:chExt cx="1605763" cy="29107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1605763" cy="291070"/>
              </a:xfrm>
              <a:custGeom>
                <a:avLst/>
                <a:gdLst/>
                <a:ahLst/>
                <a:cxnLst/>
                <a:rect l="l" t="t" r="r" b="b"/>
                <a:pathLst>
                  <a:path w="1605763" h="291070">
                    <a:moveTo>
                      <a:pt x="54602" y="0"/>
                    </a:moveTo>
                    <a:lnTo>
                      <a:pt x="1551160" y="0"/>
                    </a:lnTo>
                    <a:cubicBezTo>
                      <a:pt x="1581316" y="0"/>
                      <a:pt x="1605763" y="24446"/>
                      <a:pt x="1605763" y="54602"/>
                    </a:cubicBezTo>
                    <a:lnTo>
                      <a:pt x="1605763" y="236468"/>
                    </a:lnTo>
                    <a:cubicBezTo>
                      <a:pt x="1605763" y="266624"/>
                      <a:pt x="1581316" y="291070"/>
                      <a:pt x="1551160" y="291070"/>
                    </a:cubicBezTo>
                    <a:lnTo>
                      <a:pt x="54602" y="291070"/>
                    </a:lnTo>
                    <a:cubicBezTo>
                      <a:pt x="24446" y="291070"/>
                      <a:pt x="0" y="266624"/>
                      <a:pt x="0" y="236468"/>
                    </a:cubicBezTo>
                    <a:lnTo>
                      <a:pt x="0" y="54602"/>
                    </a:lnTo>
                    <a:cubicBezTo>
                      <a:pt x="0" y="24446"/>
                      <a:pt x="24446" y="0"/>
                      <a:pt x="54602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CC0DF">
                      <a:alpha val="100000"/>
                    </a:srgbClr>
                  </a:gs>
                  <a:gs pos="100000">
                    <a:srgbClr val="FFDE59">
                      <a:alpha val="100000"/>
                    </a:srgbClr>
                  </a:gs>
                </a:gsLst>
                <a:lin ang="0"/>
              </a:gradFill>
              <a:ln w="381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0" y="-38100"/>
                <a:ext cx="1605763" cy="3291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6" name="TextBox 6"/>
            <p:cNvSpPr txBox="1"/>
            <p:nvPr/>
          </p:nvSpPr>
          <p:spPr>
            <a:xfrm>
              <a:off x="398570" y="275895"/>
              <a:ext cx="7332033" cy="8360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208"/>
                </a:lnSpc>
                <a:spcBef>
                  <a:spcPct val="0"/>
                </a:spcBef>
              </a:pPr>
              <a:r>
                <a:rPr lang="en-US" sz="3720" b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ЛЮДИНА НЕ ТОВАР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7445405" y="1178927"/>
            <a:ext cx="10179534" cy="7035560"/>
            <a:chOff x="0" y="0"/>
            <a:chExt cx="13572712" cy="9380747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13572712" cy="9380747"/>
              <a:chOff x="0" y="0"/>
              <a:chExt cx="2313679" cy="1599094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2313679" cy="1599094"/>
              </a:xfrm>
              <a:custGeom>
                <a:avLst/>
                <a:gdLst/>
                <a:ahLst/>
                <a:cxnLst/>
                <a:rect l="l" t="t" r="r" b="b"/>
                <a:pathLst>
                  <a:path w="2313679" h="1599094">
                    <a:moveTo>
                      <a:pt x="28201" y="0"/>
                    </a:moveTo>
                    <a:lnTo>
                      <a:pt x="2285478" y="0"/>
                    </a:lnTo>
                    <a:cubicBezTo>
                      <a:pt x="2292958" y="0"/>
                      <a:pt x="2300131" y="2971"/>
                      <a:pt x="2305419" y="8260"/>
                    </a:cubicBezTo>
                    <a:cubicBezTo>
                      <a:pt x="2310708" y="13549"/>
                      <a:pt x="2313679" y="20722"/>
                      <a:pt x="2313679" y="28201"/>
                    </a:cubicBezTo>
                    <a:lnTo>
                      <a:pt x="2313679" y="1570892"/>
                    </a:lnTo>
                    <a:cubicBezTo>
                      <a:pt x="2313679" y="1586468"/>
                      <a:pt x="2301053" y="1599094"/>
                      <a:pt x="2285478" y="1599094"/>
                    </a:cubicBezTo>
                    <a:lnTo>
                      <a:pt x="28201" y="1599094"/>
                    </a:lnTo>
                    <a:cubicBezTo>
                      <a:pt x="20722" y="1599094"/>
                      <a:pt x="13549" y="1596123"/>
                      <a:pt x="8260" y="1590834"/>
                    </a:cubicBezTo>
                    <a:cubicBezTo>
                      <a:pt x="2971" y="1585545"/>
                      <a:pt x="0" y="1578372"/>
                      <a:pt x="0" y="1570892"/>
                    </a:cubicBezTo>
                    <a:lnTo>
                      <a:pt x="0" y="28201"/>
                    </a:lnTo>
                    <a:cubicBezTo>
                      <a:pt x="0" y="12626"/>
                      <a:pt x="12626" y="0"/>
                      <a:pt x="28201" y="0"/>
                    </a:cubicBezTo>
                    <a:close/>
                  </a:path>
                </a:pathLst>
              </a:custGeom>
              <a:solidFill>
                <a:srgbClr val="0CC0DF"/>
              </a:solidFill>
              <a:ln w="381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10" name="TextBox 10"/>
              <p:cNvSpPr txBox="1"/>
              <p:nvPr/>
            </p:nvSpPr>
            <p:spPr>
              <a:xfrm>
                <a:off x="0" y="-38100"/>
                <a:ext cx="2313679" cy="163719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1" name="TextBox 11"/>
            <p:cNvSpPr txBox="1"/>
            <p:nvPr/>
          </p:nvSpPr>
          <p:spPr>
            <a:xfrm>
              <a:off x="272021" y="203480"/>
              <a:ext cx="13028670" cy="898331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755287" lvl="1" indent="-377644" algn="l">
                <a:lnSpc>
                  <a:spcPts val="4128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en-US" sz="3498" b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Людина не товар. Життя, свобода і гідність — непорушні.</a:t>
              </a:r>
            </a:p>
            <a:p>
              <a:pPr marL="755287" lvl="1" indent="-377644" algn="l">
                <a:lnSpc>
                  <a:spcPts val="4128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en-US" sz="3498" b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Будь уважним та обережним. Перевіряй пропозиції роботи та поїздок, не передавай документи та фото незнайомцям.</a:t>
              </a:r>
            </a:p>
            <a:p>
              <a:pPr marL="755287" lvl="1" indent="-377644" algn="l">
                <a:lnSpc>
                  <a:spcPts val="4128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en-US" sz="3498" b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Не мовчи. Якщо тобі або комусь загрожує небезпека — дзвони на гарячі лінії 527, 0 800 505 501, 102 або 112.</a:t>
              </a:r>
            </a:p>
            <a:p>
              <a:pPr marL="755287" lvl="1" indent="-377644" algn="l">
                <a:lnSpc>
                  <a:spcPts val="4128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en-US" sz="3498" b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Допомагай іншим. Навіть маленька порада чи підтримка може врятувати життя.</a:t>
              </a:r>
            </a:p>
            <a:p>
              <a:pPr algn="l">
                <a:lnSpc>
                  <a:spcPts val="4128"/>
                </a:lnSpc>
                <a:spcBef>
                  <a:spcPct val="0"/>
                </a:spcBef>
              </a:pPr>
              <a:endParaRPr lang="en-US" sz="3498" b="1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endParaRPr>
            </a:p>
          </p:txBody>
        </p:sp>
      </p:grpSp>
      <p:sp>
        <p:nvSpPr>
          <p:cNvPr id="12" name="Freeform 12"/>
          <p:cNvSpPr/>
          <p:nvPr/>
        </p:nvSpPr>
        <p:spPr>
          <a:xfrm flipH="1">
            <a:off x="58275" y="1731506"/>
            <a:ext cx="8555494" cy="8555494"/>
          </a:xfrm>
          <a:custGeom>
            <a:avLst/>
            <a:gdLst/>
            <a:ahLst/>
            <a:cxnLst/>
            <a:rect l="l" t="t" r="r" b="b"/>
            <a:pathLst>
              <a:path w="8555494" h="8555494">
                <a:moveTo>
                  <a:pt x="8555495" y="0"/>
                </a:moveTo>
                <a:lnTo>
                  <a:pt x="0" y="0"/>
                </a:lnTo>
                <a:lnTo>
                  <a:pt x="0" y="8555494"/>
                </a:lnTo>
                <a:lnTo>
                  <a:pt x="8555495" y="8555494"/>
                </a:lnTo>
                <a:lnTo>
                  <a:pt x="8555495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CC0DF">
                <a:alpha val="100000"/>
              </a:srgbClr>
            </a:gs>
            <a:gs pos="100000">
              <a:srgbClr val="FFDE59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8766650" cy="10287000"/>
          </a:xfrm>
          <a:custGeom>
            <a:avLst/>
            <a:gdLst/>
            <a:ahLst/>
            <a:cxnLst/>
            <a:rect l="l" t="t" r="r" b="b"/>
            <a:pathLst>
              <a:path w="8766650" h="10287000">
                <a:moveTo>
                  <a:pt x="0" y="0"/>
                </a:moveTo>
                <a:lnTo>
                  <a:pt x="8766650" y="0"/>
                </a:lnTo>
                <a:lnTo>
                  <a:pt x="876665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310" r="-1310"/>
            </a:stretch>
          </a:blipFill>
        </p:spPr>
      </p:sp>
      <p:sp>
        <p:nvSpPr>
          <p:cNvPr id="3" name="Freeform 3"/>
          <p:cNvSpPr/>
          <p:nvPr/>
        </p:nvSpPr>
        <p:spPr>
          <a:xfrm flipH="1" flipV="1">
            <a:off x="9521350" y="0"/>
            <a:ext cx="8766650" cy="10287000"/>
          </a:xfrm>
          <a:custGeom>
            <a:avLst/>
            <a:gdLst/>
            <a:ahLst/>
            <a:cxnLst/>
            <a:rect l="l" t="t" r="r" b="b"/>
            <a:pathLst>
              <a:path w="8766650" h="10287000">
                <a:moveTo>
                  <a:pt x="876665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8766650" y="0"/>
                </a:lnTo>
                <a:lnTo>
                  <a:pt x="8766650" y="10287000"/>
                </a:lnTo>
                <a:close/>
              </a:path>
            </a:pathLst>
          </a:custGeom>
          <a:blipFill>
            <a:blip r:embed="rId3"/>
            <a:stretch>
              <a:fillRect l="-1310" r="-1310"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6705036" y="545939"/>
            <a:ext cx="10792233" cy="1968414"/>
            <a:chOff x="0" y="0"/>
            <a:chExt cx="14389644" cy="2624552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14389644" cy="2624552"/>
              <a:chOff x="0" y="0"/>
              <a:chExt cx="2646639" cy="482725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2646639" cy="482725"/>
              </a:xfrm>
              <a:custGeom>
                <a:avLst/>
                <a:gdLst/>
                <a:ahLst/>
                <a:cxnLst/>
                <a:rect l="l" t="t" r="r" b="b"/>
                <a:pathLst>
                  <a:path w="2646639" h="482725">
                    <a:moveTo>
                      <a:pt x="33128" y="0"/>
                    </a:moveTo>
                    <a:lnTo>
                      <a:pt x="2613511" y="0"/>
                    </a:lnTo>
                    <a:cubicBezTo>
                      <a:pt x="2631807" y="0"/>
                      <a:pt x="2646639" y="14832"/>
                      <a:pt x="2646639" y="33128"/>
                    </a:cubicBezTo>
                    <a:lnTo>
                      <a:pt x="2646639" y="449597"/>
                    </a:lnTo>
                    <a:cubicBezTo>
                      <a:pt x="2646639" y="467893"/>
                      <a:pt x="2631807" y="482725"/>
                      <a:pt x="2613511" y="482725"/>
                    </a:cubicBezTo>
                    <a:lnTo>
                      <a:pt x="33128" y="482725"/>
                    </a:lnTo>
                    <a:cubicBezTo>
                      <a:pt x="14832" y="482725"/>
                      <a:pt x="0" y="467893"/>
                      <a:pt x="0" y="449597"/>
                    </a:cubicBezTo>
                    <a:lnTo>
                      <a:pt x="0" y="33128"/>
                    </a:lnTo>
                    <a:cubicBezTo>
                      <a:pt x="0" y="14832"/>
                      <a:pt x="14832" y="0"/>
                      <a:pt x="33128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CC0DF">
                      <a:alpha val="100000"/>
                    </a:srgbClr>
                  </a:gs>
                  <a:gs pos="100000">
                    <a:srgbClr val="FFDE59">
                      <a:alpha val="100000"/>
                    </a:srgbClr>
                  </a:gs>
                </a:gsLst>
                <a:lin ang="0"/>
              </a:gradFill>
              <a:ln w="381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7" name="TextBox 7"/>
              <p:cNvSpPr txBox="1"/>
              <p:nvPr/>
            </p:nvSpPr>
            <p:spPr>
              <a:xfrm>
                <a:off x="0" y="-38100"/>
                <a:ext cx="2646639" cy="5208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8" name="TextBox 8"/>
            <p:cNvSpPr txBox="1"/>
            <p:nvPr/>
          </p:nvSpPr>
          <p:spPr>
            <a:xfrm>
              <a:off x="584634" y="161552"/>
              <a:ext cx="13448157" cy="21506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50"/>
                </a:lnSpc>
              </a:pPr>
              <a:r>
                <a:rPr lang="en-US" sz="4150" b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Торгівля людьми — це не лише історії “з новин”. Це може трапитися з будь-ким, незалежно від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345471" y="3066348"/>
            <a:ext cx="4255071" cy="2489989"/>
            <a:chOff x="0" y="0"/>
            <a:chExt cx="5673428" cy="3319985"/>
          </a:xfrm>
        </p:grpSpPr>
        <p:grpSp>
          <p:nvGrpSpPr>
            <p:cNvPr id="10" name="Group 10"/>
            <p:cNvGrpSpPr/>
            <p:nvPr/>
          </p:nvGrpSpPr>
          <p:grpSpPr>
            <a:xfrm>
              <a:off x="0" y="0"/>
              <a:ext cx="5673428" cy="3319985"/>
              <a:chOff x="0" y="0"/>
              <a:chExt cx="1043495" cy="610634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1043495" cy="610634"/>
              </a:xfrm>
              <a:custGeom>
                <a:avLst/>
                <a:gdLst/>
                <a:ahLst/>
                <a:cxnLst/>
                <a:rect l="l" t="t" r="r" b="b"/>
                <a:pathLst>
                  <a:path w="1043495" h="610634">
                    <a:moveTo>
                      <a:pt x="84023" y="0"/>
                    </a:moveTo>
                    <a:lnTo>
                      <a:pt x="959471" y="0"/>
                    </a:lnTo>
                    <a:cubicBezTo>
                      <a:pt x="981755" y="0"/>
                      <a:pt x="1003127" y="8852"/>
                      <a:pt x="1018885" y="24610"/>
                    </a:cubicBezTo>
                    <a:cubicBezTo>
                      <a:pt x="1034642" y="40367"/>
                      <a:pt x="1043495" y="61739"/>
                      <a:pt x="1043495" y="84023"/>
                    </a:cubicBezTo>
                    <a:lnTo>
                      <a:pt x="1043495" y="526610"/>
                    </a:lnTo>
                    <a:cubicBezTo>
                      <a:pt x="1043495" y="548895"/>
                      <a:pt x="1034642" y="570266"/>
                      <a:pt x="1018885" y="586024"/>
                    </a:cubicBezTo>
                    <a:cubicBezTo>
                      <a:pt x="1003127" y="601781"/>
                      <a:pt x="981755" y="610634"/>
                      <a:pt x="959471" y="610634"/>
                    </a:cubicBezTo>
                    <a:lnTo>
                      <a:pt x="84023" y="610634"/>
                    </a:lnTo>
                    <a:cubicBezTo>
                      <a:pt x="61739" y="610634"/>
                      <a:pt x="40367" y="601781"/>
                      <a:pt x="24610" y="586024"/>
                    </a:cubicBezTo>
                    <a:cubicBezTo>
                      <a:pt x="8852" y="570266"/>
                      <a:pt x="0" y="548895"/>
                      <a:pt x="0" y="526610"/>
                    </a:cubicBezTo>
                    <a:lnTo>
                      <a:pt x="0" y="84023"/>
                    </a:lnTo>
                    <a:cubicBezTo>
                      <a:pt x="0" y="61739"/>
                      <a:pt x="8852" y="40367"/>
                      <a:pt x="24610" y="24610"/>
                    </a:cubicBezTo>
                    <a:cubicBezTo>
                      <a:pt x="40367" y="8852"/>
                      <a:pt x="61739" y="0"/>
                      <a:pt x="84023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CC0DF">
                      <a:alpha val="100000"/>
                    </a:srgbClr>
                  </a:gs>
                  <a:gs pos="100000">
                    <a:srgbClr val="FFDE59">
                      <a:alpha val="100000"/>
                    </a:srgbClr>
                  </a:gs>
                </a:gsLst>
                <a:lin ang="0"/>
              </a:gradFill>
              <a:ln w="381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12" name="TextBox 12"/>
              <p:cNvSpPr txBox="1"/>
              <p:nvPr/>
            </p:nvSpPr>
            <p:spPr>
              <a:xfrm>
                <a:off x="0" y="-38100"/>
                <a:ext cx="1043495" cy="64873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3" name="TextBox 13"/>
            <p:cNvSpPr txBox="1"/>
            <p:nvPr/>
          </p:nvSpPr>
          <p:spPr>
            <a:xfrm>
              <a:off x="230505" y="161552"/>
              <a:ext cx="5302226" cy="28461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50"/>
                </a:lnSpc>
              </a:pPr>
              <a:r>
                <a:rPr lang="en-US" sz="4150" b="1" dirty="0" err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віку</a:t>
              </a:r>
              <a:r>
                <a:rPr lang="en-US" sz="4150" b="1" dirty="0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 - </a:t>
              </a:r>
              <a:r>
                <a:rPr lang="en-US" sz="4150" b="1" dirty="0" err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діти</a:t>
              </a:r>
              <a:r>
                <a:rPr lang="en-US" sz="4150" b="1" dirty="0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, </a:t>
              </a:r>
              <a:r>
                <a:rPr lang="en-US" sz="4150" b="1" dirty="0" err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підлітки</a:t>
              </a:r>
              <a:r>
                <a:rPr lang="en-US" sz="4150" b="1" dirty="0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, </a:t>
              </a:r>
              <a:r>
                <a:rPr lang="en-US" sz="4150" b="1" dirty="0" err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дорослі</a:t>
              </a:r>
              <a:r>
                <a:rPr lang="en-US" sz="4150" b="1" dirty="0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, </a:t>
              </a:r>
              <a:r>
                <a:rPr lang="en-US" sz="4150" b="1" dirty="0" err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навіть</a:t>
              </a:r>
              <a:r>
                <a:rPr lang="en-US" sz="4150" b="1" dirty="0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 </a:t>
              </a:r>
              <a:r>
                <a:rPr lang="en-US" sz="4150" b="1" dirty="0" err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літні</a:t>
              </a:r>
              <a:r>
                <a:rPr lang="en-US" sz="4150" b="1" dirty="0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 </a:t>
              </a:r>
              <a:r>
                <a:rPr lang="en-US" sz="4150" b="1" dirty="0" err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люди</a:t>
              </a:r>
              <a:endParaRPr lang="en-US" sz="4150" b="1" dirty="0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4865206" y="3066348"/>
            <a:ext cx="4255071" cy="2489989"/>
            <a:chOff x="0" y="0"/>
            <a:chExt cx="5673428" cy="3319985"/>
          </a:xfrm>
        </p:grpSpPr>
        <p:grpSp>
          <p:nvGrpSpPr>
            <p:cNvPr id="15" name="Group 15"/>
            <p:cNvGrpSpPr/>
            <p:nvPr/>
          </p:nvGrpSpPr>
          <p:grpSpPr>
            <a:xfrm>
              <a:off x="0" y="0"/>
              <a:ext cx="5673428" cy="3319985"/>
              <a:chOff x="0" y="0"/>
              <a:chExt cx="1043495" cy="610634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1043495" cy="610634"/>
              </a:xfrm>
              <a:custGeom>
                <a:avLst/>
                <a:gdLst/>
                <a:ahLst/>
                <a:cxnLst/>
                <a:rect l="l" t="t" r="r" b="b"/>
                <a:pathLst>
                  <a:path w="1043495" h="610634">
                    <a:moveTo>
                      <a:pt x="84023" y="0"/>
                    </a:moveTo>
                    <a:lnTo>
                      <a:pt x="959471" y="0"/>
                    </a:lnTo>
                    <a:cubicBezTo>
                      <a:pt x="981755" y="0"/>
                      <a:pt x="1003127" y="8852"/>
                      <a:pt x="1018885" y="24610"/>
                    </a:cubicBezTo>
                    <a:cubicBezTo>
                      <a:pt x="1034642" y="40367"/>
                      <a:pt x="1043495" y="61739"/>
                      <a:pt x="1043495" y="84023"/>
                    </a:cubicBezTo>
                    <a:lnTo>
                      <a:pt x="1043495" y="526610"/>
                    </a:lnTo>
                    <a:cubicBezTo>
                      <a:pt x="1043495" y="548895"/>
                      <a:pt x="1034642" y="570266"/>
                      <a:pt x="1018885" y="586024"/>
                    </a:cubicBezTo>
                    <a:cubicBezTo>
                      <a:pt x="1003127" y="601781"/>
                      <a:pt x="981755" y="610634"/>
                      <a:pt x="959471" y="610634"/>
                    </a:cubicBezTo>
                    <a:lnTo>
                      <a:pt x="84023" y="610634"/>
                    </a:lnTo>
                    <a:cubicBezTo>
                      <a:pt x="61739" y="610634"/>
                      <a:pt x="40367" y="601781"/>
                      <a:pt x="24610" y="586024"/>
                    </a:cubicBezTo>
                    <a:cubicBezTo>
                      <a:pt x="8852" y="570266"/>
                      <a:pt x="0" y="548895"/>
                      <a:pt x="0" y="526610"/>
                    </a:cubicBezTo>
                    <a:lnTo>
                      <a:pt x="0" y="84023"/>
                    </a:lnTo>
                    <a:cubicBezTo>
                      <a:pt x="0" y="61739"/>
                      <a:pt x="8852" y="40367"/>
                      <a:pt x="24610" y="24610"/>
                    </a:cubicBezTo>
                    <a:cubicBezTo>
                      <a:pt x="40367" y="8852"/>
                      <a:pt x="61739" y="0"/>
                      <a:pt x="84023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CC0DF">
                      <a:alpha val="100000"/>
                    </a:srgbClr>
                  </a:gs>
                  <a:gs pos="100000">
                    <a:srgbClr val="FFDE59">
                      <a:alpha val="100000"/>
                    </a:srgbClr>
                  </a:gs>
                </a:gsLst>
                <a:lin ang="0"/>
              </a:gradFill>
              <a:ln w="381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0" y="-38100"/>
                <a:ext cx="1043495" cy="64873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8" name="TextBox 18"/>
            <p:cNvSpPr txBox="1"/>
            <p:nvPr/>
          </p:nvSpPr>
          <p:spPr>
            <a:xfrm>
              <a:off x="230505" y="161552"/>
              <a:ext cx="5302226" cy="28461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50"/>
                </a:lnSpc>
              </a:pPr>
              <a:r>
                <a:rPr lang="en-US" sz="4150" b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освіти - як з вищою освітою, так і без неї</a:t>
              </a: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9384940" y="3066348"/>
            <a:ext cx="4255071" cy="2489989"/>
            <a:chOff x="0" y="0"/>
            <a:chExt cx="5673428" cy="3319985"/>
          </a:xfrm>
        </p:grpSpPr>
        <p:grpSp>
          <p:nvGrpSpPr>
            <p:cNvPr id="20" name="Group 20"/>
            <p:cNvGrpSpPr/>
            <p:nvPr/>
          </p:nvGrpSpPr>
          <p:grpSpPr>
            <a:xfrm>
              <a:off x="0" y="0"/>
              <a:ext cx="5673428" cy="3319985"/>
              <a:chOff x="0" y="0"/>
              <a:chExt cx="1043495" cy="610634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1043495" cy="610634"/>
              </a:xfrm>
              <a:custGeom>
                <a:avLst/>
                <a:gdLst/>
                <a:ahLst/>
                <a:cxnLst/>
                <a:rect l="l" t="t" r="r" b="b"/>
                <a:pathLst>
                  <a:path w="1043495" h="610634">
                    <a:moveTo>
                      <a:pt x="84023" y="0"/>
                    </a:moveTo>
                    <a:lnTo>
                      <a:pt x="959471" y="0"/>
                    </a:lnTo>
                    <a:cubicBezTo>
                      <a:pt x="981755" y="0"/>
                      <a:pt x="1003127" y="8852"/>
                      <a:pt x="1018885" y="24610"/>
                    </a:cubicBezTo>
                    <a:cubicBezTo>
                      <a:pt x="1034642" y="40367"/>
                      <a:pt x="1043495" y="61739"/>
                      <a:pt x="1043495" y="84023"/>
                    </a:cubicBezTo>
                    <a:lnTo>
                      <a:pt x="1043495" y="526610"/>
                    </a:lnTo>
                    <a:cubicBezTo>
                      <a:pt x="1043495" y="548895"/>
                      <a:pt x="1034642" y="570266"/>
                      <a:pt x="1018885" y="586024"/>
                    </a:cubicBezTo>
                    <a:cubicBezTo>
                      <a:pt x="1003127" y="601781"/>
                      <a:pt x="981755" y="610634"/>
                      <a:pt x="959471" y="610634"/>
                    </a:cubicBezTo>
                    <a:lnTo>
                      <a:pt x="84023" y="610634"/>
                    </a:lnTo>
                    <a:cubicBezTo>
                      <a:pt x="61739" y="610634"/>
                      <a:pt x="40367" y="601781"/>
                      <a:pt x="24610" y="586024"/>
                    </a:cubicBezTo>
                    <a:cubicBezTo>
                      <a:pt x="8852" y="570266"/>
                      <a:pt x="0" y="548895"/>
                      <a:pt x="0" y="526610"/>
                    </a:cubicBezTo>
                    <a:lnTo>
                      <a:pt x="0" y="84023"/>
                    </a:lnTo>
                    <a:cubicBezTo>
                      <a:pt x="0" y="61739"/>
                      <a:pt x="8852" y="40367"/>
                      <a:pt x="24610" y="24610"/>
                    </a:cubicBezTo>
                    <a:cubicBezTo>
                      <a:pt x="40367" y="8852"/>
                      <a:pt x="61739" y="0"/>
                      <a:pt x="84023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CC0DF">
                      <a:alpha val="100000"/>
                    </a:srgbClr>
                  </a:gs>
                  <a:gs pos="100000">
                    <a:srgbClr val="FFDE59">
                      <a:alpha val="100000"/>
                    </a:srgbClr>
                  </a:gs>
                </a:gsLst>
                <a:lin ang="0"/>
              </a:gradFill>
              <a:ln w="381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22" name="TextBox 22"/>
              <p:cNvSpPr txBox="1"/>
              <p:nvPr/>
            </p:nvSpPr>
            <p:spPr>
              <a:xfrm>
                <a:off x="0" y="-38100"/>
                <a:ext cx="1043495" cy="64873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23" name="TextBox 23"/>
            <p:cNvSpPr txBox="1"/>
            <p:nvPr/>
          </p:nvSpPr>
          <p:spPr>
            <a:xfrm>
              <a:off x="230505" y="161552"/>
              <a:ext cx="5302226" cy="28461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50"/>
                </a:lnSpc>
              </a:pPr>
              <a:r>
                <a:rPr lang="en-US" sz="4150" b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місця проживання - село, місто, інша країна</a:t>
              </a: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13904675" y="3066348"/>
            <a:ext cx="3798773" cy="2489989"/>
            <a:chOff x="0" y="0"/>
            <a:chExt cx="5065031" cy="3319985"/>
          </a:xfrm>
        </p:grpSpPr>
        <p:grpSp>
          <p:nvGrpSpPr>
            <p:cNvPr id="25" name="Group 25"/>
            <p:cNvGrpSpPr/>
            <p:nvPr/>
          </p:nvGrpSpPr>
          <p:grpSpPr>
            <a:xfrm>
              <a:off x="0" y="0"/>
              <a:ext cx="5065031" cy="3319985"/>
              <a:chOff x="0" y="0"/>
              <a:chExt cx="1126734" cy="738543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1126734" cy="738543"/>
              </a:xfrm>
              <a:custGeom>
                <a:avLst/>
                <a:gdLst/>
                <a:ahLst/>
                <a:cxnLst/>
                <a:rect l="l" t="t" r="r" b="b"/>
                <a:pathLst>
                  <a:path w="1126734" h="738543">
                    <a:moveTo>
                      <a:pt x="77816" y="0"/>
                    </a:moveTo>
                    <a:lnTo>
                      <a:pt x="1048918" y="0"/>
                    </a:lnTo>
                    <a:cubicBezTo>
                      <a:pt x="1069556" y="0"/>
                      <a:pt x="1089349" y="8198"/>
                      <a:pt x="1103942" y="22792"/>
                    </a:cubicBezTo>
                    <a:cubicBezTo>
                      <a:pt x="1118536" y="37385"/>
                      <a:pt x="1126734" y="57178"/>
                      <a:pt x="1126734" y="77816"/>
                    </a:cubicBezTo>
                    <a:lnTo>
                      <a:pt x="1126734" y="660726"/>
                    </a:lnTo>
                    <a:cubicBezTo>
                      <a:pt x="1126734" y="681365"/>
                      <a:pt x="1118536" y="701157"/>
                      <a:pt x="1103942" y="715751"/>
                    </a:cubicBezTo>
                    <a:cubicBezTo>
                      <a:pt x="1089349" y="730344"/>
                      <a:pt x="1069556" y="738543"/>
                      <a:pt x="1048918" y="738543"/>
                    </a:cubicBezTo>
                    <a:lnTo>
                      <a:pt x="77816" y="738543"/>
                    </a:lnTo>
                    <a:cubicBezTo>
                      <a:pt x="57178" y="738543"/>
                      <a:pt x="37385" y="730344"/>
                      <a:pt x="22792" y="715751"/>
                    </a:cubicBezTo>
                    <a:cubicBezTo>
                      <a:pt x="8198" y="701157"/>
                      <a:pt x="0" y="681365"/>
                      <a:pt x="0" y="660726"/>
                    </a:cubicBezTo>
                    <a:lnTo>
                      <a:pt x="0" y="77816"/>
                    </a:lnTo>
                    <a:cubicBezTo>
                      <a:pt x="0" y="57178"/>
                      <a:pt x="8198" y="37385"/>
                      <a:pt x="22792" y="22792"/>
                    </a:cubicBezTo>
                    <a:cubicBezTo>
                      <a:pt x="37385" y="8198"/>
                      <a:pt x="57178" y="0"/>
                      <a:pt x="77816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CC0DF">
                      <a:alpha val="100000"/>
                    </a:srgbClr>
                  </a:gs>
                  <a:gs pos="100000">
                    <a:srgbClr val="FFDE59">
                      <a:alpha val="100000"/>
                    </a:srgbClr>
                  </a:gs>
                </a:gsLst>
                <a:lin ang="0"/>
              </a:gradFill>
              <a:ln w="381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27" name="TextBox 27"/>
              <p:cNvSpPr txBox="1"/>
              <p:nvPr/>
            </p:nvSpPr>
            <p:spPr>
              <a:xfrm>
                <a:off x="0" y="-38100"/>
                <a:ext cx="1126734" cy="77664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28" name="TextBox 28"/>
            <p:cNvSpPr txBox="1"/>
            <p:nvPr/>
          </p:nvSpPr>
          <p:spPr>
            <a:xfrm>
              <a:off x="205786" y="137245"/>
              <a:ext cx="4733635" cy="29245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431"/>
                </a:lnSpc>
              </a:pPr>
              <a:r>
                <a:rPr lang="en-US" sz="3431" b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статі - жертвами можуть стати і жінки, і чоловіки</a:t>
              </a:r>
            </a:p>
          </p:txBody>
        </p:sp>
      </p:grpSp>
      <p:sp>
        <p:nvSpPr>
          <p:cNvPr id="29" name="Freeform 29"/>
          <p:cNvSpPr/>
          <p:nvPr/>
        </p:nvSpPr>
        <p:spPr>
          <a:xfrm>
            <a:off x="769797" y="5815750"/>
            <a:ext cx="3348418" cy="4114800"/>
          </a:xfrm>
          <a:custGeom>
            <a:avLst/>
            <a:gdLst/>
            <a:ahLst/>
            <a:cxnLst/>
            <a:rect l="l" t="t" r="r" b="b"/>
            <a:pathLst>
              <a:path w="3348418" h="4114800">
                <a:moveTo>
                  <a:pt x="0" y="0"/>
                </a:moveTo>
                <a:lnTo>
                  <a:pt x="3348418" y="0"/>
                </a:lnTo>
                <a:lnTo>
                  <a:pt x="334841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4821482" y="6370766"/>
            <a:ext cx="4342518" cy="3446873"/>
          </a:xfrm>
          <a:custGeom>
            <a:avLst/>
            <a:gdLst/>
            <a:ahLst/>
            <a:cxnLst/>
            <a:rect l="l" t="t" r="r" b="b"/>
            <a:pathLst>
              <a:path w="4342518" h="3446873">
                <a:moveTo>
                  <a:pt x="0" y="0"/>
                </a:moveTo>
                <a:lnTo>
                  <a:pt x="4342518" y="0"/>
                </a:lnTo>
                <a:lnTo>
                  <a:pt x="4342518" y="3446873"/>
                </a:lnTo>
                <a:lnTo>
                  <a:pt x="0" y="344687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>
            <a:off x="9462504" y="5948739"/>
            <a:ext cx="4099944" cy="3848822"/>
          </a:xfrm>
          <a:custGeom>
            <a:avLst/>
            <a:gdLst/>
            <a:ahLst/>
            <a:cxnLst/>
            <a:rect l="l" t="t" r="r" b="b"/>
            <a:pathLst>
              <a:path w="4099944" h="3848822">
                <a:moveTo>
                  <a:pt x="0" y="0"/>
                </a:moveTo>
                <a:lnTo>
                  <a:pt x="4099944" y="0"/>
                </a:lnTo>
                <a:lnTo>
                  <a:pt x="4099944" y="3848822"/>
                </a:lnTo>
                <a:lnTo>
                  <a:pt x="0" y="384882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>
            <a:off x="13904675" y="6219067"/>
            <a:ext cx="3841122" cy="3308166"/>
          </a:xfrm>
          <a:custGeom>
            <a:avLst/>
            <a:gdLst/>
            <a:ahLst/>
            <a:cxnLst/>
            <a:rect l="l" t="t" r="r" b="b"/>
            <a:pathLst>
              <a:path w="3841122" h="3308166">
                <a:moveTo>
                  <a:pt x="0" y="0"/>
                </a:moveTo>
                <a:lnTo>
                  <a:pt x="3841122" y="0"/>
                </a:lnTo>
                <a:lnTo>
                  <a:pt x="3841122" y="3308166"/>
                </a:lnTo>
                <a:lnTo>
                  <a:pt x="0" y="330816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grpSp>
        <p:nvGrpSpPr>
          <p:cNvPr id="33" name="Group 33"/>
          <p:cNvGrpSpPr/>
          <p:nvPr/>
        </p:nvGrpSpPr>
        <p:grpSpPr>
          <a:xfrm>
            <a:off x="769797" y="648954"/>
            <a:ext cx="5371951" cy="1762383"/>
            <a:chOff x="0" y="0"/>
            <a:chExt cx="7162601" cy="2349844"/>
          </a:xfrm>
        </p:grpSpPr>
        <p:grpSp>
          <p:nvGrpSpPr>
            <p:cNvPr id="34" name="Group 34"/>
            <p:cNvGrpSpPr/>
            <p:nvPr/>
          </p:nvGrpSpPr>
          <p:grpSpPr>
            <a:xfrm>
              <a:off x="0" y="0"/>
              <a:ext cx="7162601" cy="2349844"/>
              <a:chOff x="0" y="0"/>
              <a:chExt cx="1414835" cy="464167"/>
            </a:xfrm>
          </p:grpSpPr>
          <p:sp>
            <p:nvSpPr>
              <p:cNvPr id="35" name="Freeform 35"/>
              <p:cNvSpPr/>
              <p:nvPr/>
            </p:nvSpPr>
            <p:spPr>
              <a:xfrm>
                <a:off x="0" y="0"/>
                <a:ext cx="1414835" cy="464167"/>
              </a:xfrm>
              <a:custGeom>
                <a:avLst/>
                <a:gdLst/>
                <a:ahLst/>
                <a:cxnLst/>
                <a:rect l="l" t="t" r="r" b="b"/>
                <a:pathLst>
                  <a:path w="1414835" h="464167">
                    <a:moveTo>
                      <a:pt x="61971" y="0"/>
                    </a:moveTo>
                    <a:lnTo>
                      <a:pt x="1352864" y="0"/>
                    </a:lnTo>
                    <a:cubicBezTo>
                      <a:pt x="1387090" y="0"/>
                      <a:pt x="1414835" y="27745"/>
                      <a:pt x="1414835" y="61971"/>
                    </a:cubicBezTo>
                    <a:lnTo>
                      <a:pt x="1414835" y="402196"/>
                    </a:lnTo>
                    <a:cubicBezTo>
                      <a:pt x="1414835" y="436422"/>
                      <a:pt x="1387090" y="464167"/>
                      <a:pt x="1352864" y="464167"/>
                    </a:cubicBezTo>
                    <a:lnTo>
                      <a:pt x="61971" y="464167"/>
                    </a:lnTo>
                    <a:cubicBezTo>
                      <a:pt x="27745" y="464167"/>
                      <a:pt x="0" y="436422"/>
                      <a:pt x="0" y="402196"/>
                    </a:cubicBezTo>
                    <a:lnTo>
                      <a:pt x="0" y="61971"/>
                    </a:lnTo>
                    <a:cubicBezTo>
                      <a:pt x="0" y="27745"/>
                      <a:pt x="27745" y="0"/>
                      <a:pt x="61971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CC0DF">
                      <a:alpha val="100000"/>
                    </a:srgbClr>
                  </a:gs>
                  <a:gs pos="100000">
                    <a:srgbClr val="FFDE59">
                      <a:alpha val="100000"/>
                    </a:srgbClr>
                  </a:gs>
                </a:gsLst>
                <a:lin ang="0"/>
              </a:gradFill>
              <a:ln w="381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36" name="TextBox 36"/>
              <p:cNvSpPr txBox="1"/>
              <p:nvPr/>
            </p:nvSpPr>
            <p:spPr>
              <a:xfrm>
                <a:off x="0" y="-38100"/>
                <a:ext cx="1414835" cy="50226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37" name="TextBox 37"/>
            <p:cNvSpPr txBox="1"/>
            <p:nvPr/>
          </p:nvSpPr>
          <p:spPr>
            <a:xfrm>
              <a:off x="161095" y="174921"/>
              <a:ext cx="6460242" cy="17087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208"/>
                </a:lnSpc>
                <a:spcBef>
                  <a:spcPct val="0"/>
                </a:spcBef>
              </a:pPr>
              <a:r>
                <a:rPr lang="en-US" sz="3720" b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Хто може стати жертвою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CC0DF">
                <a:alpha val="100000"/>
              </a:srgbClr>
            </a:gs>
            <a:gs pos="100000">
              <a:srgbClr val="FFDE59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69797" y="310967"/>
            <a:ext cx="4292999" cy="1867683"/>
            <a:chOff x="0" y="0"/>
            <a:chExt cx="5723998" cy="2490244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5723998" cy="2490244"/>
              <a:chOff x="0" y="0"/>
              <a:chExt cx="1130666" cy="49190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1130666" cy="491900"/>
              </a:xfrm>
              <a:custGeom>
                <a:avLst/>
                <a:gdLst/>
                <a:ahLst/>
                <a:cxnLst/>
                <a:rect l="l" t="t" r="r" b="b"/>
                <a:pathLst>
                  <a:path w="1130666" h="491900">
                    <a:moveTo>
                      <a:pt x="77545" y="0"/>
                    </a:moveTo>
                    <a:lnTo>
                      <a:pt x="1053121" y="0"/>
                    </a:lnTo>
                    <a:cubicBezTo>
                      <a:pt x="1073687" y="0"/>
                      <a:pt x="1093411" y="8170"/>
                      <a:pt x="1107954" y="22713"/>
                    </a:cubicBezTo>
                    <a:cubicBezTo>
                      <a:pt x="1122496" y="37255"/>
                      <a:pt x="1130666" y="56979"/>
                      <a:pt x="1130666" y="77545"/>
                    </a:cubicBezTo>
                    <a:lnTo>
                      <a:pt x="1130666" y="414355"/>
                    </a:lnTo>
                    <a:cubicBezTo>
                      <a:pt x="1130666" y="434921"/>
                      <a:pt x="1122496" y="454645"/>
                      <a:pt x="1107954" y="469187"/>
                    </a:cubicBezTo>
                    <a:cubicBezTo>
                      <a:pt x="1093411" y="483730"/>
                      <a:pt x="1073687" y="491900"/>
                      <a:pt x="1053121" y="491900"/>
                    </a:cubicBezTo>
                    <a:lnTo>
                      <a:pt x="77545" y="491900"/>
                    </a:lnTo>
                    <a:cubicBezTo>
                      <a:pt x="56979" y="491900"/>
                      <a:pt x="37255" y="483730"/>
                      <a:pt x="22713" y="469187"/>
                    </a:cubicBezTo>
                    <a:cubicBezTo>
                      <a:pt x="8170" y="454645"/>
                      <a:pt x="0" y="434921"/>
                      <a:pt x="0" y="414355"/>
                    </a:cubicBezTo>
                    <a:lnTo>
                      <a:pt x="0" y="77545"/>
                    </a:lnTo>
                    <a:cubicBezTo>
                      <a:pt x="0" y="56979"/>
                      <a:pt x="8170" y="37255"/>
                      <a:pt x="22713" y="22713"/>
                    </a:cubicBezTo>
                    <a:cubicBezTo>
                      <a:pt x="37255" y="8170"/>
                      <a:pt x="56979" y="0"/>
                      <a:pt x="77545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CC0DF">
                      <a:alpha val="100000"/>
                    </a:srgbClr>
                  </a:gs>
                  <a:gs pos="100000">
                    <a:srgbClr val="FFDE59">
                      <a:alpha val="100000"/>
                    </a:srgbClr>
                  </a:gs>
                </a:gsLst>
                <a:lin ang="0"/>
              </a:gradFill>
              <a:ln w="381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0" y="-38100"/>
                <a:ext cx="1130666" cy="5300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6" name="TextBox 6"/>
            <p:cNvSpPr txBox="1"/>
            <p:nvPr/>
          </p:nvSpPr>
          <p:spPr>
            <a:xfrm>
              <a:off x="128739" y="384471"/>
              <a:ext cx="5162707" cy="16395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50"/>
                </a:lnSpc>
              </a:pPr>
              <a:r>
                <a:rPr lang="en-US" sz="3720" b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Чому люди потрапляють у пастку</a:t>
              </a:r>
            </a:p>
          </p:txBody>
        </p:sp>
      </p:grpSp>
      <p:sp>
        <p:nvSpPr>
          <p:cNvPr id="7" name="Freeform 7"/>
          <p:cNvSpPr/>
          <p:nvPr/>
        </p:nvSpPr>
        <p:spPr>
          <a:xfrm>
            <a:off x="5316282" y="2080703"/>
            <a:ext cx="8206297" cy="8206297"/>
          </a:xfrm>
          <a:custGeom>
            <a:avLst/>
            <a:gdLst/>
            <a:ahLst/>
            <a:cxnLst/>
            <a:rect l="l" t="t" r="r" b="b"/>
            <a:pathLst>
              <a:path w="8206297" h="8206297">
                <a:moveTo>
                  <a:pt x="0" y="0"/>
                </a:moveTo>
                <a:lnTo>
                  <a:pt x="8206297" y="0"/>
                </a:lnTo>
                <a:lnTo>
                  <a:pt x="8206297" y="8206297"/>
                </a:lnTo>
                <a:lnTo>
                  <a:pt x="0" y="820629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991877">
            <a:off x="238681" y="5301502"/>
            <a:ext cx="5435125" cy="4035580"/>
          </a:xfrm>
          <a:custGeom>
            <a:avLst/>
            <a:gdLst/>
            <a:ahLst/>
            <a:cxnLst/>
            <a:rect l="l" t="t" r="r" b="b"/>
            <a:pathLst>
              <a:path w="5435125" h="4035580">
                <a:moveTo>
                  <a:pt x="0" y="0"/>
                </a:moveTo>
                <a:lnTo>
                  <a:pt x="5435125" y="0"/>
                </a:lnTo>
                <a:lnTo>
                  <a:pt x="5435125" y="4035581"/>
                </a:lnTo>
                <a:lnTo>
                  <a:pt x="0" y="40355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3512950" y="150143"/>
            <a:ext cx="4775050" cy="3635007"/>
          </a:xfrm>
          <a:custGeom>
            <a:avLst/>
            <a:gdLst/>
            <a:ahLst/>
            <a:cxnLst/>
            <a:rect l="l" t="t" r="r" b="b"/>
            <a:pathLst>
              <a:path w="4775050" h="3635007">
                <a:moveTo>
                  <a:pt x="0" y="0"/>
                </a:moveTo>
                <a:lnTo>
                  <a:pt x="4775050" y="0"/>
                </a:lnTo>
                <a:lnTo>
                  <a:pt x="4775050" y="3635008"/>
                </a:lnTo>
                <a:lnTo>
                  <a:pt x="0" y="363500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1036792">
            <a:off x="14232865" y="3657678"/>
            <a:ext cx="3697224" cy="2971644"/>
          </a:xfrm>
          <a:custGeom>
            <a:avLst/>
            <a:gdLst/>
            <a:ahLst/>
            <a:cxnLst/>
            <a:rect l="l" t="t" r="r" b="b"/>
            <a:pathLst>
              <a:path w="3697224" h="2971644">
                <a:moveTo>
                  <a:pt x="0" y="0"/>
                </a:moveTo>
                <a:lnTo>
                  <a:pt x="3697224" y="0"/>
                </a:lnTo>
                <a:lnTo>
                  <a:pt x="3697224" y="2971644"/>
                </a:lnTo>
                <a:lnTo>
                  <a:pt x="0" y="297164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4323685">
            <a:off x="13537548" y="5240496"/>
            <a:ext cx="3684461" cy="4284257"/>
          </a:xfrm>
          <a:custGeom>
            <a:avLst/>
            <a:gdLst/>
            <a:ahLst/>
            <a:cxnLst/>
            <a:rect l="l" t="t" r="r" b="b"/>
            <a:pathLst>
              <a:path w="3684461" h="4284257">
                <a:moveTo>
                  <a:pt x="0" y="0"/>
                </a:moveTo>
                <a:lnTo>
                  <a:pt x="3684462" y="0"/>
                </a:lnTo>
                <a:lnTo>
                  <a:pt x="3684462" y="4284257"/>
                </a:lnTo>
                <a:lnTo>
                  <a:pt x="0" y="428425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5642534" y="310967"/>
            <a:ext cx="7880045" cy="1846566"/>
            <a:chOff x="0" y="0"/>
            <a:chExt cx="10506726" cy="2462088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10506726" cy="2462088"/>
              <a:chOff x="0" y="0"/>
              <a:chExt cx="2075403" cy="486338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2075403" cy="486338"/>
              </a:xfrm>
              <a:custGeom>
                <a:avLst/>
                <a:gdLst/>
                <a:ahLst/>
                <a:cxnLst/>
                <a:rect l="l" t="t" r="r" b="b"/>
                <a:pathLst>
                  <a:path w="2075403" h="486338">
                    <a:moveTo>
                      <a:pt x="42246" y="0"/>
                    </a:moveTo>
                    <a:lnTo>
                      <a:pt x="2033157" y="0"/>
                    </a:lnTo>
                    <a:cubicBezTo>
                      <a:pt x="2056488" y="0"/>
                      <a:pt x="2075403" y="18914"/>
                      <a:pt x="2075403" y="42246"/>
                    </a:cubicBezTo>
                    <a:lnTo>
                      <a:pt x="2075403" y="444092"/>
                    </a:lnTo>
                    <a:cubicBezTo>
                      <a:pt x="2075403" y="455297"/>
                      <a:pt x="2070952" y="466042"/>
                      <a:pt x="2063029" y="473965"/>
                    </a:cubicBezTo>
                    <a:cubicBezTo>
                      <a:pt x="2055106" y="481888"/>
                      <a:pt x="2044361" y="486338"/>
                      <a:pt x="2033157" y="486338"/>
                    </a:cubicBezTo>
                    <a:lnTo>
                      <a:pt x="42246" y="486338"/>
                    </a:lnTo>
                    <a:cubicBezTo>
                      <a:pt x="31042" y="486338"/>
                      <a:pt x="20296" y="481888"/>
                      <a:pt x="12374" y="473965"/>
                    </a:cubicBezTo>
                    <a:cubicBezTo>
                      <a:pt x="4451" y="466042"/>
                      <a:pt x="0" y="455297"/>
                      <a:pt x="0" y="444092"/>
                    </a:cubicBezTo>
                    <a:lnTo>
                      <a:pt x="0" y="42246"/>
                    </a:lnTo>
                    <a:cubicBezTo>
                      <a:pt x="0" y="31042"/>
                      <a:pt x="4451" y="20296"/>
                      <a:pt x="12374" y="12374"/>
                    </a:cubicBezTo>
                    <a:cubicBezTo>
                      <a:pt x="20296" y="4451"/>
                      <a:pt x="31042" y="0"/>
                      <a:pt x="42246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CC0DF">
                      <a:alpha val="100000"/>
                    </a:srgbClr>
                  </a:gs>
                  <a:gs pos="100000">
                    <a:srgbClr val="FFDE59">
                      <a:alpha val="100000"/>
                    </a:srgbClr>
                  </a:gs>
                </a:gsLst>
                <a:lin ang="0"/>
              </a:gradFill>
              <a:ln w="381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15" name="TextBox 15"/>
              <p:cNvSpPr txBox="1"/>
              <p:nvPr/>
            </p:nvSpPr>
            <p:spPr>
              <a:xfrm>
                <a:off x="0" y="-38100"/>
                <a:ext cx="2075403" cy="52443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6" name="TextBox 16"/>
            <p:cNvSpPr txBox="1"/>
            <p:nvPr/>
          </p:nvSpPr>
          <p:spPr>
            <a:xfrm>
              <a:off x="249450" y="123825"/>
              <a:ext cx="10003462" cy="21475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50"/>
                </a:lnSpc>
              </a:pPr>
              <a:r>
                <a:rPr lang="en-US" sz="3720" b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Торговці людьми часто виглядають дуже переконливо: вони ввічливі, усміхнені, створюють враження “друзів”</a:t>
              </a:r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345775" y="2914996"/>
            <a:ext cx="5545608" cy="1397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96"/>
              </a:lnSpc>
            </a:pPr>
            <a:r>
              <a:rPr lang="en-US" sz="5285" b="1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ДОВІРА ДО НЕЗНАЙОМЦІВ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CC0DF">
                <a:alpha val="100000"/>
              </a:srgbClr>
            </a:gs>
            <a:gs pos="100000">
              <a:srgbClr val="FFDE59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69797" y="310967"/>
            <a:ext cx="4292999" cy="1867683"/>
            <a:chOff x="0" y="0"/>
            <a:chExt cx="5723998" cy="2490244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5723998" cy="2490244"/>
              <a:chOff x="0" y="0"/>
              <a:chExt cx="1130666" cy="49190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1130666" cy="491900"/>
              </a:xfrm>
              <a:custGeom>
                <a:avLst/>
                <a:gdLst/>
                <a:ahLst/>
                <a:cxnLst/>
                <a:rect l="l" t="t" r="r" b="b"/>
                <a:pathLst>
                  <a:path w="1130666" h="491900">
                    <a:moveTo>
                      <a:pt x="77545" y="0"/>
                    </a:moveTo>
                    <a:lnTo>
                      <a:pt x="1053121" y="0"/>
                    </a:lnTo>
                    <a:cubicBezTo>
                      <a:pt x="1073687" y="0"/>
                      <a:pt x="1093411" y="8170"/>
                      <a:pt x="1107954" y="22713"/>
                    </a:cubicBezTo>
                    <a:cubicBezTo>
                      <a:pt x="1122496" y="37255"/>
                      <a:pt x="1130666" y="56979"/>
                      <a:pt x="1130666" y="77545"/>
                    </a:cubicBezTo>
                    <a:lnTo>
                      <a:pt x="1130666" y="414355"/>
                    </a:lnTo>
                    <a:cubicBezTo>
                      <a:pt x="1130666" y="434921"/>
                      <a:pt x="1122496" y="454645"/>
                      <a:pt x="1107954" y="469187"/>
                    </a:cubicBezTo>
                    <a:cubicBezTo>
                      <a:pt x="1093411" y="483730"/>
                      <a:pt x="1073687" y="491900"/>
                      <a:pt x="1053121" y="491900"/>
                    </a:cubicBezTo>
                    <a:lnTo>
                      <a:pt x="77545" y="491900"/>
                    </a:lnTo>
                    <a:cubicBezTo>
                      <a:pt x="56979" y="491900"/>
                      <a:pt x="37255" y="483730"/>
                      <a:pt x="22713" y="469187"/>
                    </a:cubicBezTo>
                    <a:cubicBezTo>
                      <a:pt x="8170" y="454645"/>
                      <a:pt x="0" y="434921"/>
                      <a:pt x="0" y="414355"/>
                    </a:cubicBezTo>
                    <a:lnTo>
                      <a:pt x="0" y="77545"/>
                    </a:lnTo>
                    <a:cubicBezTo>
                      <a:pt x="0" y="56979"/>
                      <a:pt x="8170" y="37255"/>
                      <a:pt x="22713" y="22713"/>
                    </a:cubicBezTo>
                    <a:cubicBezTo>
                      <a:pt x="37255" y="8170"/>
                      <a:pt x="56979" y="0"/>
                      <a:pt x="77545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CC0DF">
                      <a:alpha val="100000"/>
                    </a:srgbClr>
                  </a:gs>
                  <a:gs pos="100000">
                    <a:srgbClr val="FFDE59">
                      <a:alpha val="100000"/>
                    </a:srgbClr>
                  </a:gs>
                </a:gsLst>
                <a:lin ang="0"/>
              </a:gradFill>
              <a:ln w="381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0" y="-38100"/>
                <a:ext cx="1130666" cy="5300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6" name="TextBox 6"/>
            <p:cNvSpPr txBox="1"/>
            <p:nvPr/>
          </p:nvSpPr>
          <p:spPr>
            <a:xfrm>
              <a:off x="128739" y="384471"/>
              <a:ext cx="5162707" cy="16395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50"/>
                </a:lnSpc>
              </a:pPr>
              <a:r>
                <a:rPr lang="en-US" sz="3720" b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Чому люди потрапляють у пастку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5642534" y="310967"/>
            <a:ext cx="7880045" cy="1846566"/>
            <a:chOff x="0" y="0"/>
            <a:chExt cx="10506726" cy="2462088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10506726" cy="2462088"/>
              <a:chOff x="0" y="0"/>
              <a:chExt cx="2075403" cy="486338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2075403" cy="486338"/>
              </a:xfrm>
              <a:custGeom>
                <a:avLst/>
                <a:gdLst/>
                <a:ahLst/>
                <a:cxnLst/>
                <a:rect l="l" t="t" r="r" b="b"/>
                <a:pathLst>
                  <a:path w="2075403" h="486338">
                    <a:moveTo>
                      <a:pt x="42246" y="0"/>
                    </a:moveTo>
                    <a:lnTo>
                      <a:pt x="2033157" y="0"/>
                    </a:lnTo>
                    <a:cubicBezTo>
                      <a:pt x="2056488" y="0"/>
                      <a:pt x="2075403" y="18914"/>
                      <a:pt x="2075403" y="42246"/>
                    </a:cubicBezTo>
                    <a:lnTo>
                      <a:pt x="2075403" y="444092"/>
                    </a:lnTo>
                    <a:cubicBezTo>
                      <a:pt x="2075403" y="455297"/>
                      <a:pt x="2070952" y="466042"/>
                      <a:pt x="2063029" y="473965"/>
                    </a:cubicBezTo>
                    <a:cubicBezTo>
                      <a:pt x="2055106" y="481888"/>
                      <a:pt x="2044361" y="486338"/>
                      <a:pt x="2033157" y="486338"/>
                    </a:cubicBezTo>
                    <a:lnTo>
                      <a:pt x="42246" y="486338"/>
                    </a:lnTo>
                    <a:cubicBezTo>
                      <a:pt x="31042" y="486338"/>
                      <a:pt x="20296" y="481888"/>
                      <a:pt x="12374" y="473965"/>
                    </a:cubicBezTo>
                    <a:cubicBezTo>
                      <a:pt x="4451" y="466042"/>
                      <a:pt x="0" y="455297"/>
                      <a:pt x="0" y="444092"/>
                    </a:cubicBezTo>
                    <a:lnTo>
                      <a:pt x="0" y="42246"/>
                    </a:lnTo>
                    <a:cubicBezTo>
                      <a:pt x="0" y="31042"/>
                      <a:pt x="4451" y="20296"/>
                      <a:pt x="12374" y="12374"/>
                    </a:cubicBezTo>
                    <a:cubicBezTo>
                      <a:pt x="20296" y="4451"/>
                      <a:pt x="31042" y="0"/>
                      <a:pt x="42246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CC0DF">
                      <a:alpha val="100000"/>
                    </a:srgbClr>
                  </a:gs>
                  <a:gs pos="100000">
                    <a:srgbClr val="FFDE59">
                      <a:alpha val="100000"/>
                    </a:srgbClr>
                  </a:gs>
                </a:gsLst>
                <a:lin ang="0"/>
              </a:gradFill>
              <a:ln w="381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10" name="TextBox 10"/>
              <p:cNvSpPr txBox="1"/>
              <p:nvPr/>
            </p:nvSpPr>
            <p:spPr>
              <a:xfrm>
                <a:off x="0" y="-38100"/>
                <a:ext cx="2075403" cy="52443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1" name="TextBox 11"/>
            <p:cNvSpPr txBox="1"/>
            <p:nvPr/>
          </p:nvSpPr>
          <p:spPr>
            <a:xfrm>
              <a:off x="249450" y="123825"/>
              <a:ext cx="10003462" cy="21475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50"/>
                </a:lnSpc>
              </a:pPr>
              <a:r>
                <a:rPr lang="en-US" sz="3720" b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Людина може підписати договір, не читаючи його, або віддати паспорт, не підозрюючи небезпеки</a:t>
              </a:r>
            </a:p>
          </p:txBody>
        </p:sp>
      </p:grpSp>
      <p:sp>
        <p:nvSpPr>
          <p:cNvPr id="12" name="Freeform 12"/>
          <p:cNvSpPr/>
          <p:nvPr/>
        </p:nvSpPr>
        <p:spPr>
          <a:xfrm>
            <a:off x="13010740" y="310967"/>
            <a:ext cx="5167700" cy="4948073"/>
          </a:xfrm>
          <a:custGeom>
            <a:avLst/>
            <a:gdLst/>
            <a:ahLst/>
            <a:cxnLst/>
            <a:rect l="l" t="t" r="r" b="b"/>
            <a:pathLst>
              <a:path w="5167700" h="4948073">
                <a:moveTo>
                  <a:pt x="0" y="0"/>
                </a:moveTo>
                <a:lnTo>
                  <a:pt x="5167700" y="0"/>
                </a:lnTo>
                <a:lnTo>
                  <a:pt x="5167700" y="4948073"/>
                </a:lnTo>
                <a:lnTo>
                  <a:pt x="0" y="494807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4926738" y="2202998"/>
            <a:ext cx="8084002" cy="8084002"/>
          </a:xfrm>
          <a:custGeom>
            <a:avLst/>
            <a:gdLst/>
            <a:ahLst/>
            <a:cxnLst/>
            <a:rect l="l" t="t" r="r" b="b"/>
            <a:pathLst>
              <a:path w="8084002" h="8084002">
                <a:moveTo>
                  <a:pt x="0" y="0"/>
                </a:moveTo>
                <a:lnTo>
                  <a:pt x="8084002" y="0"/>
                </a:lnTo>
                <a:lnTo>
                  <a:pt x="8084002" y="8084002"/>
                </a:lnTo>
                <a:lnTo>
                  <a:pt x="0" y="808400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91568" y="5143500"/>
            <a:ext cx="4907875" cy="4926349"/>
          </a:xfrm>
          <a:custGeom>
            <a:avLst/>
            <a:gdLst/>
            <a:ahLst/>
            <a:cxnLst/>
            <a:rect l="l" t="t" r="r" b="b"/>
            <a:pathLst>
              <a:path w="4907875" h="4926349">
                <a:moveTo>
                  <a:pt x="0" y="0"/>
                </a:moveTo>
                <a:lnTo>
                  <a:pt x="4907875" y="0"/>
                </a:lnTo>
                <a:lnTo>
                  <a:pt x="4907875" y="4926349"/>
                </a:lnTo>
                <a:lnTo>
                  <a:pt x="0" y="492634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1185082">
            <a:off x="11901938" y="6384905"/>
            <a:ext cx="6142144" cy="3101783"/>
          </a:xfrm>
          <a:custGeom>
            <a:avLst/>
            <a:gdLst/>
            <a:ahLst/>
            <a:cxnLst/>
            <a:rect l="l" t="t" r="r" b="b"/>
            <a:pathLst>
              <a:path w="6142144" h="3101783">
                <a:moveTo>
                  <a:pt x="0" y="0"/>
                </a:moveTo>
                <a:lnTo>
                  <a:pt x="6142144" y="0"/>
                </a:lnTo>
                <a:lnTo>
                  <a:pt x="6142144" y="3101782"/>
                </a:lnTo>
                <a:lnTo>
                  <a:pt x="0" y="310178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345775" y="2785086"/>
            <a:ext cx="5545608" cy="20858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96"/>
              </a:lnSpc>
            </a:pPr>
            <a:r>
              <a:rPr lang="en-US" sz="5285" b="1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НАЇВНІСТЬ І ВІДСУТНІСТЬ ОБІЗНАНОСТІ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CC0DF">
                <a:alpha val="100000"/>
              </a:srgbClr>
            </a:gs>
            <a:gs pos="100000">
              <a:srgbClr val="FFDE59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69797" y="310967"/>
            <a:ext cx="4292999" cy="1867683"/>
            <a:chOff x="0" y="0"/>
            <a:chExt cx="5723998" cy="2490244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5723998" cy="2490244"/>
              <a:chOff x="0" y="0"/>
              <a:chExt cx="1130666" cy="49190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1130666" cy="491900"/>
              </a:xfrm>
              <a:custGeom>
                <a:avLst/>
                <a:gdLst/>
                <a:ahLst/>
                <a:cxnLst/>
                <a:rect l="l" t="t" r="r" b="b"/>
                <a:pathLst>
                  <a:path w="1130666" h="491900">
                    <a:moveTo>
                      <a:pt x="77545" y="0"/>
                    </a:moveTo>
                    <a:lnTo>
                      <a:pt x="1053121" y="0"/>
                    </a:lnTo>
                    <a:cubicBezTo>
                      <a:pt x="1073687" y="0"/>
                      <a:pt x="1093411" y="8170"/>
                      <a:pt x="1107954" y="22713"/>
                    </a:cubicBezTo>
                    <a:cubicBezTo>
                      <a:pt x="1122496" y="37255"/>
                      <a:pt x="1130666" y="56979"/>
                      <a:pt x="1130666" y="77545"/>
                    </a:cubicBezTo>
                    <a:lnTo>
                      <a:pt x="1130666" y="414355"/>
                    </a:lnTo>
                    <a:cubicBezTo>
                      <a:pt x="1130666" y="434921"/>
                      <a:pt x="1122496" y="454645"/>
                      <a:pt x="1107954" y="469187"/>
                    </a:cubicBezTo>
                    <a:cubicBezTo>
                      <a:pt x="1093411" y="483730"/>
                      <a:pt x="1073687" y="491900"/>
                      <a:pt x="1053121" y="491900"/>
                    </a:cubicBezTo>
                    <a:lnTo>
                      <a:pt x="77545" y="491900"/>
                    </a:lnTo>
                    <a:cubicBezTo>
                      <a:pt x="56979" y="491900"/>
                      <a:pt x="37255" y="483730"/>
                      <a:pt x="22713" y="469187"/>
                    </a:cubicBezTo>
                    <a:cubicBezTo>
                      <a:pt x="8170" y="454645"/>
                      <a:pt x="0" y="434921"/>
                      <a:pt x="0" y="414355"/>
                    </a:cubicBezTo>
                    <a:lnTo>
                      <a:pt x="0" y="77545"/>
                    </a:lnTo>
                    <a:cubicBezTo>
                      <a:pt x="0" y="56979"/>
                      <a:pt x="8170" y="37255"/>
                      <a:pt x="22713" y="22713"/>
                    </a:cubicBezTo>
                    <a:cubicBezTo>
                      <a:pt x="37255" y="8170"/>
                      <a:pt x="56979" y="0"/>
                      <a:pt x="77545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CC0DF">
                      <a:alpha val="100000"/>
                    </a:srgbClr>
                  </a:gs>
                  <a:gs pos="100000">
                    <a:srgbClr val="FFDE59">
                      <a:alpha val="100000"/>
                    </a:srgbClr>
                  </a:gs>
                </a:gsLst>
                <a:lin ang="0"/>
              </a:gradFill>
              <a:ln w="381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0" y="-38100"/>
                <a:ext cx="1130666" cy="5300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6" name="TextBox 6"/>
            <p:cNvSpPr txBox="1"/>
            <p:nvPr/>
          </p:nvSpPr>
          <p:spPr>
            <a:xfrm>
              <a:off x="128739" y="384471"/>
              <a:ext cx="5162707" cy="16395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50"/>
                </a:lnSpc>
              </a:pPr>
              <a:r>
                <a:rPr lang="en-US" sz="3720" b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Чому люди потрапляють у пастку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5371184" y="310967"/>
            <a:ext cx="8448129" cy="2537694"/>
            <a:chOff x="0" y="0"/>
            <a:chExt cx="11264172" cy="3383592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11264172" cy="3383592"/>
              <a:chOff x="0" y="0"/>
              <a:chExt cx="2225022" cy="668364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2225022" cy="668364"/>
              </a:xfrm>
              <a:custGeom>
                <a:avLst/>
                <a:gdLst/>
                <a:ahLst/>
                <a:cxnLst/>
                <a:rect l="l" t="t" r="r" b="b"/>
                <a:pathLst>
                  <a:path w="2225022" h="668364">
                    <a:moveTo>
                      <a:pt x="39405" y="0"/>
                    </a:moveTo>
                    <a:lnTo>
                      <a:pt x="2185616" y="0"/>
                    </a:lnTo>
                    <a:cubicBezTo>
                      <a:pt x="2207379" y="0"/>
                      <a:pt x="2225022" y="17642"/>
                      <a:pt x="2225022" y="39405"/>
                    </a:cubicBezTo>
                    <a:lnTo>
                      <a:pt x="2225022" y="628958"/>
                    </a:lnTo>
                    <a:cubicBezTo>
                      <a:pt x="2225022" y="650721"/>
                      <a:pt x="2207379" y="668364"/>
                      <a:pt x="2185616" y="668364"/>
                    </a:cubicBezTo>
                    <a:lnTo>
                      <a:pt x="39405" y="668364"/>
                    </a:lnTo>
                    <a:cubicBezTo>
                      <a:pt x="17642" y="668364"/>
                      <a:pt x="0" y="650721"/>
                      <a:pt x="0" y="628958"/>
                    </a:cubicBezTo>
                    <a:lnTo>
                      <a:pt x="0" y="39405"/>
                    </a:lnTo>
                    <a:cubicBezTo>
                      <a:pt x="0" y="17642"/>
                      <a:pt x="17642" y="0"/>
                      <a:pt x="39405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CC0DF">
                      <a:alpha val="100000"/>
                    </a:srgbClr>
                  </a:gs>
                  <a:gs pos="100000">
                    <a:srgbClr val="FFDE59">
                      <a:alpha val="100000"/>
                    </a:srgbClr>
                  </a:gs>
                </a:gsLst>
                <a:lin ang="0"/>
              </a:gradFill>
              <a:ln w="381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10" name="TextBox 10"/>
              <p:cNvSpPr txBox="1"/>
              <p:nvPr/>
            </p:nvSpPr>
            <p:spPr>
              <a:xfrm>
                <a:off x="0" y="-38100"/>
                <a:ext cx="2225022" cy="70646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1" name="TextBox 11"/>
            <p:cNvSpPr txBox="1"/>
            <p:nvPr/>
          </p:nvSpPr>
          <p:spPr>
            <a:xfrm>
              <a:off x="267434" y="66675"/>
              <a:ext cx="10724627" cy="31262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08"/>
                </a:lnSpc>
              </a:pPr>
              <a:r>
                <a:rPr lang="en-US" sz="3720" b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Молодь часто шукає легких шляхів до успіху - і це використовують шахраї.“Робота мрії” без досвіду та документів - одна з найчастіших пасток</a:t>
              </a:r>
            </a:p>
          </p:txBody>
        </p:sp>
      </p:grpSp>
      <p:sp>
        <p:nvSpPr>
          <p:cNvPr id="12" name="Freeform 12"/>
          <p:cNvSpPr/>
          <p:nvPr/>
        </p:nvSpPr>
        <p:spPr>
          <a:xfrm>
            <a:off x="13664395" y="474763"/>
            <a:ext cx="4493757" cy="3420873"/>
          </a:xfrm>
          <a:custGeom>
            <a:avLst/>
            <a:gdLst/>
            <a:ahLst/>
            <a:cxnLst/>
            <a:rect l="l" t="t" r="r" b="b"/>
            <a:pathLst>
              <a:path w="4493757" h="3420873">
                <a:moveTo>
                  <a:pt x="0" y="0"/>
                </a:moveTo>
                <a:lnTo>
                  <a:pt x="4493757" y="0"/>
                </a:lnTo>
                <a:lnTo>
                  <a:pt x="4493757" y="3420873"/>
                </a:lnTo>
                <a:lnTo>
                  <a:pt x="0" y="342087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917912">
            <a:off x="345775" y="6718124"/>
            <a:ext cx="5324372" cy="2675497"/>
          </a:xfrm>
          <a:custGeom>
            <a:avLst/>
            <a:gdLst/>
            <a:ahLst/>
            <a:cxnLst/>
            <a:rect l="l" t="t" r="r" b="b"/>
            <a:pathLst>
              <a:path w="5324372" h="2675497">
                <a:moveTo>
                  <a:pt x="0" y="0"/>
                </a:moveTo>
                <a:lnTo>
                  <a:pt x="5324373" y="0"/>
                </a:lnTo>
                <a:lnTo>
                  <a:pt x="5324373" y="2675497"/>
                </a:lnTo>
                <a:lnTo>
                  <a:pt x="0" y="267549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5577023" y="2848661"/>
            <a:ext cx="7438339" cy="7438339"/>
          </a:xfrm>
          <a:custGeom>
            <a:avLst/>
            <a:gdLst/>
            <a:ahLst/>
            <a:cxnLst/>
            <a:rect l="l" t="t" r="r" b="b"/>
            <a:pathLst>
              <a:path w="7438339" h="7438339">
                <a:moveTo>
                  <a:pt x="0" y="0"/>
                </a:moveTo>
                <a:lnTo>
                  <a:pt x="7438339" y="0"/>
                </a:lnTo>
                <a:lnTo>
                  <a:pt x="7438339" y="7438339"/>
                </a:lnTo>
                <a:lnTo>
                  <a:pt x="0" y="743833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2411561" y="4343699"/>
            <a:ext cx="5876439" cy="5943301"/>
          </a:xfrm>
          <a:custGeom>
            <a:avLst/>
            <a:gdLst/>
            <a:ahLst/>
            <a:cxnLst/>
            <a:rect l="l" t="t" r="r" b="b"/>
            <a:pathLst>
              <a:path w="5876439" h="5943301">
                <a:moveTo>
                  <a:pt x="0" y="0"/>
                </a:moveTo>
                <a:lnTo>
                  <a:pt x="5876439" y="0"/>
                </a:lnTo>
                <a:lnTo>
                  <a:pt x="5876439" y="5943301"/>
                </a:lnTo>
                <a:lnTo>
                  <a:pt x="0" y="594330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345775" y="2775561"/>
            <a:ext cx="4753668" cy="3212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95"/>
              </a:lnSpc>
            </a:pPr>
            <a:r>
              <a:rPr lang="en-US" sz="4899" b="1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БАЖАННЯ ШВИДКО ЗАРОБИТИ ЧИ “ПОБАЧИТИ СВІТ”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CC0DF">
                <a:alpha val="100000"/>
              </a:srgbClr>
            </a:gs>
            <a:gs pos="100000">
              <a:srgbClr val="FFDE59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69797" y="310967"/>
            <a:ext cx="4292999" cy="1867683"/>
            <a:chOff x="0" y="0"/>
            <a:chExt cx="5723998" cy="2490244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5723998" cy="2490244"/>
              <a:chOff x="0" y="0"/>
              <a:chExt cx="1130666" cy="49190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1130666" cy="491900"/>
              </a:xfrm>
              <a:custGeom>
                <a:avLst/>
                <a:gdLst/>
                <a:ahLst/>
                <a:cxnLst/>
                <a:rect l="l" t="t" r="r" b="b"/>
                <a:pathLst>
                  <a:path w="1130666" h="491900">
                    <a:moveTo>
                      <a:pt x="77545" y="0"/>
                    </a:moveTo>
                    <a:lnTo>
                      <a:pt x="1053121" y="0"/>
                    </a:lnTo>
                    <a:cubicBezTo>
                      <a:pt x="1073687" y="0"/>
                      <a:pt x="1093411" y="8170"/>
                      <a:pt x="1107954" y="22713"/>
                    </a:cubicBezTo>
                    <a:cubicBezTo>
                      <a:pt x="1122496" y="37255"/>
                      <a:pt x="1130666" y="56979"/>
                      <a:pt x="1130666" y="77545"/>
                    </a:cubicBezTo>
                    <a:lnTo>
                      <a:pt x="1130666" y="414355"/>
                    </a:lnTo>
                    <a:cubicBezTo>
                      <a:pt x="1130666" y="434921"/>
                      <a:pt x="1122496" y="454645"/>
                      <a:pt x="1107954" y="469187"/>
                    </a:cubicBezTo>
                    <a:cubicBezTo>
                      <a:pt x="1093411" y="483730"/>
                      <a:pt x="1073687" y="491900"/>
                      <a:pt x="1053121" y="491900"/>
                    </a:cubicBezTo>
                    <a:lnTo>
                      <a:pt x="77545" y="491900"/>
                    </a:lnTo>
                    <a:cubicBezTo>
                      <a:pt x="56979" y="491900"/>
                      <a:pt x="37255" y="483730"/>
                      <a:pt x="22713" y="469187"/>
                    </a:cubicBezTo>
                    <a:cubicBezTo>
                      <a:pt x="8170" y="454645"/>
                      <a:pt x="0" y="434921"/>
                      <a:pt x="0" y="414355"/>
                    </a:cubicBezTo>
                    <a:lnTo>
                      <a:pt x="0" y="77545"/>
                    </a:lnTo>
                    <a:cubicBezTo>
                      <a:pt x="0" y="56979"/>
                      <a:pt x="8170" y="37255"/>
                      <a:pt x="22713" y="22713"/>
                    </a:cubicBezTo>
                    <a:cubicBezTo>
                      <a:pt x="37255" y="8170"/>
                      <a:pt x="56979" y="0"/>
                      <a:pt x="77545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CC0DF">
                      <a:alpha val="100000"/>
                    </a:srgbClr>
                  </a:gs>
                  <a:gs pos="100000">
                    <a:srgbClr val="FFDE59">
                      <a:alpha val="100000"/>
                    </a:srgbClr>
                  </a:gs>
                </a:gsLst>
                <a:lin ang="0"/>
              </a:gradFill>
              <a:ln w="381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0" y="-38100"/>
                <a:ext cx="1130666" cy="5300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6" name="TextBox 6"/>
            <p:cNvSpPr txBox="1"/>
            <p:nvPr/>
          </p:nvSpPr>
          <p:spPr>
            <a:xfrm>
              <a:off x="128739" y="384471"/>
              <a:ext cx="5162707" cy="16395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50"/>
                </a:lnSpc>
              </a:pPr>
              <a:r>
                <a:rPr lang="en-US" sz="3720" b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Чому люди потрапляють у пастку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5642534" y="310967"/>
            <a:ext cx="7880045" cy="1846566"/>
            <a:chOff x="0" y="0"/>
            <a:chExt cx="10506726" cy="2462088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10506726" cy="2462088"/>
              <a:chOff x="0" y="0"/>
              <a:chExt cx="2075403" cy="486338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2075403" cy="486338"/>
              </a:xfrm>
              <a:custGeom>
                <a:avLst/>
                <a:gdLst/>
                <a:ahLst/>
                <a:cxnLst/>
                <a:rect l="l" t="t" r="r" b="b"/>
                <a:pathLst>
                  <a:path w="2075403" h="486338">
                    <a:moveTo>
                      <a:pt x="42246" y="0"/>
                    </a:moveTo>
                    <a:lnTo>
                      <a:pt x="2033157" y="0"/>
                    </a:lnTo>
                    <a:cubicBezTo>
                      <a:pt x="2056488" y="0"/>
                      <a:pt x="2075403" y="18914"/>
                      <a:pt x="2075403" y="42246"/>
                    </a:cubicBezTo>
                    <a:lnTo>
                      <a:pt x="2075403" y="444092"/>
                    </a:lnTo>
                    <a:cubicBezTo>
                      <a:pt x="2075403" y="455297"/>
                      <a:pt x="2070952" y="466042"/>
                      <a:pt x="2063029" y="473965"/>
                    </a:cubicBezTo>
                    <a:cubicBezTo>
                      <a:pt x="2055106" y="481888"/>
                      <a:pt x="2044361" y="486338"/>
                      <a:pt x="2033157" y="486338"/>
                    </a:cubicBezTo>
                    <a:lnTo>
                      <a:pt x="42246" y="486338"/>
                    </a:lnTo>
                    <a:cubicBezTo>
                      <a:pt x="31042" y="486338"/>
                      <a:pt x="20296" y="481888"/>
                      <a:pt x="12374" y="473965"/>
                    </a:cubicBezTo>
                    <a:cubicBezTo>
                      <a:pt x="4451" y="466042"/>
                      <a:pt x="0" y="455297"/>
                      <a:pt x="0" y="444092"/>
                    </a:cubicBezTo>
                    <a:lnTo>
                      <a:pt x="0" y="42246"/>
                    </a:lnTo>
                    <a:cubicBezTo>
                      <a:pt x="0" y="31042"/>
                      <a:pt x="4451" y="20296"/>
                      <a:pt x="12374" y="12374"/>
                    </a:cubicBezTo>
                    <a:cubicBezTo>
                      <a:pt x="20296" y="4451"/>
                      <a:pt x="31042" y="0"/>
                      <a:pt x="42246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CC0DF">
                      <a:alpha val="100000"/>
                    </a:srgbClr>
                  </a:gs>
                  <a:gs pos="100000">
                    <a:srgbClr val="FFDE59">
                      <a:alpha val="100000"/>
                    </a:srgbClr>
                  </a:gs>
                </a:gsLst>
                <a:lin ang="0"/>
              </a:gradFill>
              <a:ln w="381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10" name="TextBox 10"/>
              <p:cNvSpPr txBox="1"/>
              <p:nvPr/>
            </p:nvSpPr>
            <p:spPr>
              <a:xfrm>
                <a:off x="0" y="-38100"/>
                <a:ext cx="2075403" cy="52443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1" name="TextBox 11"/>
            <p:cNvSpPr txBox="1"/>
            <p:nvPr/>
          </p:nvSpPr>
          <p:spPr>
            <a:xfrm>
              <a:off x="249450" y="123825"/>
              <a:ext cx="10003462" cy="21475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50"/>
                </a:lnSpc>
              </a:pPr>
              <a:r>
                <a:rPr lang="en-US" sz="3720" b="1">
                  <a:solidFill>
                    <a:srgbClr val="000000"/>
                  </a:solidFill>
                  <a:latin typeface="Comic Sans Bold"/>
                  <a:ea typeface="Comic Sans Bold"/>
                  <a:cs typeface="Comic Sans Bold"/>
                  <a:sym typeface="Comic Sans Bold"/>
                </a:rPr>
                <a:t>Безробіття, бідність, сімейні проблеми, війна, вимушене переселення - усе це збільшує ризик стати жертвою</a:t>
              </a:r>
            </a:p>
          </p:txBody>
        </p:sp>
      </p:grpSp>
      <p:sp>
        <p:nvSpPr>
          <p:cNvPr id="12" name="Freeform 12"/>
          <p:cNvSpPr/>
          <p:nvPr/>
        </p:nvSpPr>
        <p:spPr>
          <a:xfrm>
            <a:off x="662676" y="5143500"/>
            <a:ext cx="4718422" cy="4802465"/>
          </a:xfrm>
          <a:custGeom>
            <a:avLst/>
            <a:gdLst/>
            <a:ahLst/>
            <a:cxnLst/>
            <a:rect l="l" t="t" r="r" b="b"/>
            <a:pathLst>
              <a:path w="4718422" h="4802465">
                <a:moveTo>
                  <a:pt x="0" y="0"/>
                </a:moveTo>
                <a:lnTo>
                  <a:pt x="4718421" y="0"/>
                </a:lnTo>
                <a:lnTo>
                  <a:pt x="4718421" y="4802465"/>
                </a:lnTo>
                <a:lnTo>
                  <a:pt x="0" y="480246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3752453" y="724803"/>
            <a:ext cx="4269314" cy="3949116"/>
          </a:xfrm>
          <a:custGeom>
            <a:avLst/>
            <a:gdLst/>
            <a:ahLst/>
            <a:cxnLst/>
            <a:rect l="l" t="t" r="r" b="b"/>
            <a:pathLst>
              <a:path w="4269314" h="3949116">
                <a:moveTo>
                  <a:pt x="0" y="0"/>
                </a:moveTo>
                <a:lnTo>
                  <a:pt x="4269314" y="0"/>
                </a:lnTo>
                <a:lnTo>
                  <a:pt x="4269314" y="3949116"/>
                </a:lnTo>
                <a:lnTo>
                  <a:pt x="0" y="394911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345775" y="2785086"/>
            <a:ext cx="5545608" cy="20858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96"/>
              </a:lnSpc>
            </a:pPr>
            <a:r>
              <a:rPr lang="en-US" sz="5285" b="1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СКЛАДНІ ЖИТТЄВІ ОБСТАВИНИ</a:t>
            </a:r>
          </a:p>
        </p:txBody>
      </p:sp>
      <p:sp>
        <p:nvSpPr>
          <p:cNvPr id="15" name="Freeform 15"/>
          <p:cNvSpPr/>
          <p:nvPr/>
        </p:nvSpPr>
        <p:spPr>
          <a:xfrm>
            <a:off x="5511054" y="2178650"/>
            <a:ext cx="8108350" cy="8108350"/>
          </a:xfrm>
          <a:custGeom>
            <a:avLst/>
            <a:gdLst/>
            <a:ahLst/>
            <a:cxnLst/>
            <a:rect l="l" t="t" r="r" b="b"/>
            <a:pathLst>
              <a:path w="8108350" h="8108350">
                <a:moveTo>
                  <a:pt x="0" y="0"/>
                </a:moveTo>
                <a:lnTo>
                  <a:pt x="8108350" y="0"/>
                </a:lnTo>
                <a:lnTo>
                  <a:pt x="8108350" y="8108350"/>
                </a:lnTo>
                <a:lnTo>
                  <a:pt x="0" y="810835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3029786" y="5424873"/>
            <a:ext cx="5131532" cy="4862127"/>
          </a:xfrm>
          <a:custGeom>
            <a:avLst/>
            <a:gdLst/>
            <a:ahLst/>
            <a:cxnLst/>
            <a:rect l="l" t="t" r="r" b="b"/>
            <a:pathLst>
              <a:path w="5131532" h="4862127">
                <a:moveTo>
                  <a:pt x="0" y="0"/>
                </a:moveTo>
                <a:lnTo>
                  <a:pt x="5131532" y="0"/>
                </a:lnTo>
                <a:lnTo>
                  <a:pt x="5131532" y="4862127"/>
                </a:lnTo>
                <a:lnTo>
                  <a:pt x="0" y="486212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2037</Words>
  <Application>Microsoft Office PowerPoint</Application>
  <PresentationFormat>Довільний</PresentationFormat>
  <Paragraphs>216</Paragraphs>
  <Slides>44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44</vt:i4>
      </vt:variant>
    </vt:vector>
  </HeadingPairs>
  <TitlesOfParts>
    <vt:vector size="49" baseType="lpstr">
      <vt:lpstr>Comic Sans</vt:lpstr>
      <vt:lpstr>Arial</vt:lpstr>
      <vt:lpstr>Calibri</vt:lpstr>
      <vt:lpstr>Comic Sans Bold</vt:lpstr>
      <vt:lpstr>Office Theme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Людина не товар</dc:title>
  <cp:lastModifiedBy>Administrator</cp:lastModifiedBy>
  <cp:revision>3</cp:revision>
  <dcterms:created xsi:type="dcterms:W3CDTF">2006-08-16T00:00:00Z</dcterms:created>
  <dcterms:modified xsi:type="dcterms:W3CDTF">2025-10-10T08:12:45Z</dcterms:modified>
  <dc:identifier>DAG1SwqW2C0</dc:identifier>
</cp:coreProperties>
</file>