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Lst>
  <p:sldSz cx="18288000" cy="10287000"/>
  <p:notesSz cx="6858000" cy="9144000"/>
  <p:embeddedFontLst>
    <p:embeddedFont>
      <p:font typeface="Aileron Bold" panose="020B0604020202020204" charset="0"/>
      <p:regular r:id="rId26"/>
    </p:embeddedFont>
    <p:embeddedFont>
      <p:font typeface="Aileron Bold Italics" panose="020B0604020202020204" charset="0"/>
      <p:regular r:id="rId27"/>
    </p:embeddedFont>
    <p:embeddedFont>
      <p:font typeface="Balmy" charset="-52"/>
      <p:regular r:id="rId28"/>
    </p:embeddedFont>
    <p:embeddedFont>
      <p:font typeface="Calibri" panose="020F0502020204030204" pitchFamily="34" charset="0"/>
      <p:regular r:id="rId29"/>
      <p:bold r:id="rId30"/>
      <p:italic r:id="rId31"/>
      <p:boldItalic r:id="rId32"/>
    </p:embeddedFont>
    <p:embeddedFont>
      <p:font typeface="Koho" panose="020B0604020202020204" charset="-34"/>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131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2.sv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17" Type="http://schemas.openxmlformats.org/officeDocument/2006/relationships/image" Target="../media/image38.svg"/><Relationship Id="rId2" Type="http://schemas.openxmlformats.org/officeDocument/2006/relationships/image" Target="../media/image1.jpe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44.svg"/><Relationship Id="rId10" Type="http://schemas.openxmlformats.org/officeDocument/2006/relationships/image" Target="../media/image9.png"/><Relationship Id="rId19" Type="http://schemas.openxmlformats.org/officeDocument/2006/relationships/image" Target="../media/image40.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2.sv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17" Type="http://schemas.openxmlformats.org/officeDocument/2006/relationships/image" Target="../media/image38.svg"/><Relationship Id="rId2" Type="http://schemas.openxmlformats.org/officeDocument/2006/relationships/image" Target="../media/image1.jpe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44.svg"/><Relationship Id="rId10" Type="http://schemas.openxmlformats.org/officeDocument/2006/relationships/image" Target="../media/image9.png"/><Relationship Id="rId19" Type="http://schemas.openxmlformats.org/officeDocument/2006/relationships/image" Target="../media/image40.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2.sv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17" Type="http://schemas.openxmlformats.org/officeDocument/2006/relationships/image" Target="../media/image38.svg"/><Relationship Id="rId2" Type="http://schemas.openxmlformats.org/officeDocument/2006/relationships/image" Target="../media/image1.jpe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44.svg"/><Relationship Id="rId10" Type="http://schemas.openxmlformats.org/officeDocument/2006/relationships/image" Target="../media/image9.png"/><Relationship Id="rId19" Type="http://schemas.openxmlformats.org/officeDocument/2006/relationships/image" Target="../media/image40.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2.sv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17" Type="http://schemas.openxmlformats.org/officeDocument/2006/relationships/image" Target="../media/image38.svg"/><Relationship Id="rId2" Type="http://schemas.openxmlformats.org/officeDocument/2006/relationships/image" Target="../media/image1.jpe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44.svg"/><Relationship Id="rId10" Type="http://schemas.openxmlformats.org/officeDocument/2006/relationships/image" Target="../media/image9.png"/><Relationship Id="rId19" Type="http://schemas.openxmlformats.org/officeDocument/2006/relationships/image" Target="../media/image40.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2.sv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17" Type="http://schemas.openxmlformats.org/officeDocument/2006/relationships/image" Target="../media/image38.svg"/><Relationship Id="rId2" Type="http://schemas.openxmlformats.org/officeDocument/2006/relationships/image" Target="../media/image1.jpe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44.svg"/><Relationship Id="rId10" Type="http://schemas.openxmlformats.org/officeDocument/2006/relationships/image" Target="../media/image9.png"/><Relationship Id="rId19" Type="http://schemas.openxmlformats.org/officeDocument/2006/relationships/image" Target="../media/image40.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3.png"/></Relationships>
</file>

<file path=ppt/slides/_rels/slide1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6.svg"/><Relationship Id="rId18" Type="http://schemas.openxmlformats.org/officeDocument/2006/relationships/image" Target="../media/image4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5.png"/><Relationship Id="rId17" Type="http://schemas.openxmlformats.org/officeDocument/2006/relationships/image" Target="../media/image48.svg"/><Relationship Id="rId2" Type="http://schemas.openxmlformats.org/officeDocument/2006/relationships/image" Target="../media/image1.jpeg"/><Relationship Id="rId16"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26.svg"/><Relationship Id="rId10" Type="http://schemas.openxmlformats.org/officeDocument/2006/relationships/image" Target="../media/image9.png"/><Relationship Id="rId19" Type="http://schemas.openxmlformats.org/officeDocument/2006/relationships/image" Target="../media/image50.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5.png"/></Relationships>
</file>

<file path=ppt/slides/_rels/slide1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5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1.png"/><Relationship Id="rId2" Type="http://schemas.openxmlformats.org/officeDocument/2006/relationships/image" Target="../media/image1.jpe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5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1.png"/><Relationship Id="rId17" Type="http://schemas.openxmlformats.org/officeDocument/2006/relationships/image" Target="../media/image55.svg"/><Relationship Id="rId2" Type="http://schemas.openxmlformats.org/officeDocument/2006/relationships/image" Target="../media/image1.jpe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5.png"/></Relationships>
</file>

<file path=ppt/slides/_rels/slide1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17" Type="http://schemas.openxmlformats.org/officeDocument/2006/relationships/image" Target="../media/image57.svg"/><Relationship Id="rId2" Type="http://schemas.openxmlformats.org/officeDocument/2006/relationships/image" Target="../media/image1.jpe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44.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17" Type="http://schemas.openxmlformats.org/officeDocument/2006/relationships/image" Target="../media/image57.svg"/><Relationship Id="rId2" Type="http://schemas.openxmlformats.org/officeDocument/2006/relationships/image" Target="../media/image1.jpe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44.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0.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16.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17" Type="http://schemas.openxmlformats.org/officeDocument/2006/relationships/image" Target="../media/image57.svg"/><Relationship Id="rId2" Type="http://schemas.openxmlformats.org/officeDocument/2006/relationships/image" Target="../media/image1.jpe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44.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17" Type="http://schemas.openxmlformats.org/officeDocument/2006/relationships/image" Target="../media/image57.svg"/><Relationship Id="rId2" Type="http://schemas.openxmlformats.org/officeDocument/2006/relationships/image" Target="../media/image1.jpe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44.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3.png"/></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4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1.png"/><Relationship Id="rId17" Type="http://schemas.openxmlformats.org/officeDocument/2006/relationships/image" Target="../media/image57.svg"/><Relationship Id="rId2" Type="http://schemas.openxmlformats.org/officeDocument/2006/relationships/image" Target="../media/image1.jpe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44.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43.png"/></Relationships>
</file>

<file path=ppt/slides/_rels/slide2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59.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8.png"/><Relationship Id="rId17" Type="http://schemas.openxmlformats.org/officeDocument/2006/relationships/image" Target="../media/image61.svg"/><Relationship Id="rId2" Type="http://schemas.openxmlformats.org/officeDocument/2006/relationships/image" Target="../media/image1.jpe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5.png"/></Relationships>
</file>

<file path=ppt/slides/_rels/slide2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59.svg"/><Relationship Id="rId18" Type="http://schemas.openxmlformats.org/officeDocument/2006/relationships/image" Target="../media/image66.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58.png"/><Relationship Id="rId17" Type="http://schemas.openxmlformats.org/officeDocument/2006/relationships/image" Target="../media/image65.svg"/><Relationship Id="rId2" Type="http://schemas.openxmlformats.org/officeDocument/2006/relationships/image" Target="../media/image1.jpeg"/><Relationship Id="rId16"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63.svg"/><Relationship Id="rId10" Type="http://schemas.openxmlformats.org/officeDocument/2006/relationships/image" Target="../media/image9.png"/><Relationship Id="rId19" Type="http://schemas.openxmlformats.org/officeDocument/2006/relationships/image" Target="../media/image67.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62.png"/></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3.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2.png"/><Relationship Id="rId2" Type="http://schemas.openxmlformats.org/officeDocument/2006/relationships/image" Target="../media/image1.jpeg"/><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25.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7.png"/><Relationship Id="rId17" Type="http://schemas.openxmlformats.org/officeDocument/2006/relationships/image" Target="../media/image30.svg"/><Relationship Id="rId2" Type="http://schemas.openxmlformats.org/officeDocument/2006/relationships/image" Target="../media/image1.jpeg"/><Relationship Id="rId16"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26.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1.jpe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34.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1.jpe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34.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32.sv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31.png"/><Relationship Id="rId17" Type="http://schemas.openxmlformats.org/officeDocument/2006/relationships/image" Target="../media/image36.svg"/><Relationship Id="rId2" Type="http://schemas.openxmlformats.org/officeDocument/2006/relationships/image" Target="../media/image1.jpeg"/><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34.sv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28.svg"/><Relationship Id="rId1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7.png"/><Relationship Id="rId17" Type="http://schemas.openxmlformats.org/officeDocument/2006/relationships/image" Target="../media/image38.svg"/><Relationship Id="rId2" Type="http://schemas.openxmlformats.org/officeDocument/2006/relationships/image" Target="../media/image1.jpe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5" Type="http://schemas.openxmlformats.org/officeDocument/2006/relationships/image" Target="../media/image26.svg"/><Relationship Id="rId10" Type="http://schemas.openxmlformats.org/officeDocument/2006/relationships/image" Target="../media/image9.png"/><Relationship Id="rId19" Type="http://schemas.openxmlformats.org/officeDocument/2006/relationships/image" Target="../media/image40.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2" name="Group 12"/>
          <p:cNvGrpSpPr/>
          <p:nvPr/>
        </p:nvGrpSpPr>
        <p:grpSpPr>
          <a:xfrm>
            <a:off x="1157443" y="449140"/>
            <a:ext cx="16101857" cy="9388721"/>
            <a:chOff x="0" y="0"/>
            <a:chExt cx="4240818" cy="2472749"/>
          </a:xfrm>
        </p:grpSpPr>
        <p:sp>
          <p:nvSpPr>
            <p:cNvPr id="13" name="Freeform 13"/>
            <p:cNvSpPr/>
            <p:nvPr/>
          </p:nvSpPr>
          <p:spPr>
            <a:xfrm>
              <a:off x="0" y="0"/>
              <a:ext cx="4240818" cy="2472749"/>
            </a:xfrm>
            <a:custGeom>
              <a:avLst/>
              <a:gdLst/>
              <a:ahLst/>
              <a:cxnLst/>
              <a:rect l="l" t="t" r="r" b="b"/>
              <a:pathLst>
                <a:path w="4240818" h="2472749">
                  <a:moveTo>
                    <a:pt x="24521" y="0"/>
                  </a:moveTo>
                  <a:lnTo>
                    <a:pt x="4216297" y="0"/>
                  </a:lnTo>
                  <a:cubicBezTo>
                    <a:pt x="4229840" y="0"/>
                    <a:pt x="4240818" y="10979"/>
                    <a:pt x="4240818" y="24521"/>
                  </a:cubicBezTo>
                  <a:lnTo>
                    <a:pt x="4240818" y="2448228"/>
                  </a:lnTo>
                  <a:cubicBezTo>
                    <a:pt x="4240818" y="2461771"/>
                    <a:pt x="4229840" y="2472749"/>
                    <a:pt x="4216297" y="2472749"/>
                  </a:cubicBezTo>
                  <a:lnTo>
                    <a:pt x="24521" y="2472749"/>
                  </a:lnTo>
                  <a:cubicBezTo>
                    <a:pt x="10979" y="2472749"/>
                    <a:pt x="0" y="2461771"/>
                    <a:pt x="0" y="2448228"/>
                  </a:cubicBezTo>
                  <a:lnTo>
                    <a:pt x="0" y="24521"/>
                  </a:lnTo>
                  <a:cubicBezTo>
                    <a:pt x="0" y="10979"/>
                    <a:pt x="10979" y="0"/>
                    <a:pt x="24521" y="0"/>
                  </a:cubicBezTo>
                  <a:close/>
                </a:path>
              </a:pathLst>
            </a:custGeom>
            <a:solidFill>
              <a:srgbClr val="F5F5F5"/>
            </a:solidFill>
          </p:spPr>
        </p:sp>
        <p:sp>
          <p:nvSpPr>
            <p:cNvPr id="14" name="TextBox 14"/>
            <p:cNvSpPr txBox="1"/>
            <p:nvPr/>
          </p:nvSpPr>
          <p:spPr>
            <a:xfrm>
              <a:off x="0" y="-38100"/>
              <a:ext cx="4240818" cy="2510849"/>
            </a:xfrm>
            <a:prstGeom prst="rect">
              <a:avLst/>
            </a:prstGeom>
          </p:spPr>
          <p:txBody>
            <a:bodyPr lIns="50800" tIns="50800" rIns="50800" bIns="50800" rtlCol="0" anchor="ctr"/>
            <a:lstStyle/>
            <a:p>
              <a:pPr algn="ctr">
                <a:lnSpc>
                  <a:spcPts val="2659"/>
                </a:lnSpc>
                <a:spcBef>
                  <a:spcPct val="0"/>
                </a:spcBef>
              </a:pPr>
              <a:endParaRPr/>
            </a:p>
          </p:txBody>
        </p:sp>
      </p:grpSp>
      <p:sp>
        <p:nvSpPr>
          <p:cNvPr id="15" name="Freeform 15"/>
          <p:cNvSpPr/>
          <p:nvPr/>
        </p:nvSpPr>
        <p:spPr>
          <a:xfrm>
            <a:off x="13888504" y="88835"/>
            <a:ext cx="4195372" cy="10109330"/>
          </a:xfrm>
          <a:custGeom>
            <a:avLst/>
            <a:gdLst/>
            <a:ahLst/>
            <a:cxnLst/>
            <a:rect l="l" t="t" r="r" b="b"/>
            <a:pathLst>
              <a:path w="4195372" h="10109330">
                <a:moveTo>
                  <a:pt x="0" y="0"/>
                </a:moveTo>
                <a:lnTo>
                  <a:pt x="4195372" y="0"/>
                </a:lnTo>
                <a:lnTo>
                  <a:pt x="4195372" y="10109330"/>
                </a:lnTo>
                <a:lnTo>
                  <a:pt x="0" y="1010933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6" name="Freeform 16"/>
          <p:cNvSpPr/>
          <p:nvPr/>
        </p:nvSpPr>
        <p:spPr>
          <a:xfrm>
            <a:off x="270424" y="444170"/>
            <a:ext cx="4728660" cy="9842830"/>
          </a:xfrm>
          <a:custGeom>
            <a:avLst/>
            <a:gdLst/>
            <a:ahLst/>
            <a:cxnLst/>
            <a:rect l="l" t="t" r="r" b="b"/>
            <a:pathLst>
              <a:path w="4728660" h="9842830">
                <a:moveTo>
                  <a:pt x="0" y="0"/>
                </a:moveTo>
                <a:lnTo>
                  <a:pt x="4728659" y="0"/>
                </a:lnTo>
                <a:lnTo>
                  <a:pt x="4728659" y="9842830"/>
                </a:lnTo>
                <a:lnTo>
                  <a:pt x="0" y="984283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7" name="TextBox 17"/>
          <p:cNvSpPr txBox="1"/>
          <p:nvPr/>
        </p:nvSpPr>
        <p:spPr>
          <a:xfrm>
            <a:off x="2935003" y="1859698"/>
            <a:ext cx="12417994" cy="6596178"/>
          </a:xfrm>
          <a:prstGeom prst="rect">
            <a:avLst/>
          </a:prstGeom>
        </p:spPr>
        <p:txBody>
          <a:bodyPr lIns="0" tIns="0" rIns="0" bIns="0" rtlCol="0" anchor="t">
            <a:spAutoFit/>
          </a:bodyPr>
          <a:lstStyle/>
          <a:p>
            <a:pPr algn="ctr">
              <a:lnSpc>
                <a:spcPts val="12988"/>
              </a:lnSpc>
            </a:pPr>
            <a:r>
              <a:rPr lang="en-US" sz="11101">
                <a:solidFill>
                  <a:srgbClr val="FF3131"/>
                </a:solidFill>
                <a:latin typeface="Balmy"/>
                <a:ea typeface="Balmy"/>
                <a:cs typeface="Balmy"/>
                <a:sym typeface="Balmy"/>
              </a:rPr>
              <a:t>«ТОРГІВЛЯ ЛЮДЬМИ: РЕАЛЬНІСТЬ, ПРО ЯКУ ТРЕБА ЗНАТИ»</a:t>
            </a:r>
          </a:p>
        </p:txBody>
      </p:sp>
      <p:sp>
        <p:nvSpPr>
          <p:cNvPr id="18" name="Freeform 18"/>
          <p:cNvSpPr/>
          <p:nvPr/>
        </p:nvSpPr>
        <p:spPr>
          <a:xfrm>
            <a:off x="3714317" y="-620355"/>
            <a:ext cx="7315200" cy="2129051"/>
          </a:xfrm>
          <a:custGeom>
            <a:avLst/>
            <a:gdLst/>
            <a:ahLst/>
            <a:cxnLst/>
            <a:rect l="l" t="t" r="r" b="b"/>
            <a:pathLst>
              <a:path w="7315200" h="2129051">
                <a:moveTo>
                  <a:pt x="0" y="0"/>
                </a:moveTo>
                <a:lnTo>
                  <a:pt x="7315200" y="0"/>
                </a:lnTo>
                <a:lnTo>
                  <a:pt x="7315200" y="2129050"/>
                </a:lnTo>
                <a:lnTo>
                  <a:pt x="0" y="212905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9" name="Freeform 19"/>
          <p:cNvSpPr/>
          <p:nvPr/>
        </p:nvSpPr>
        <p:spPr>
          <a:xfrm>
            <a:off x="8358240" y="9258300"/>
            <a:ext cx="7315200" cy="2129051"/>
          </a:xfrm>
          <a:custGeom>
            <a:avLst/>
            <a:gdLst/>
            <a:ahLst/>
            <a:cxnLst/>
            <a:rect l="l" t="t" r="r" b="b"/>
            <a:pathLst>
              <a:path w="7315200" h="2129051">
                <a:moveTo>
                  <a:pt x="0" y="0"/>
                </a:moveTo>
                <a:lnTo>
                  <a:pt x="7315200" y="0"/>
                </a:lnTo>
                <a:lnTo>
                  <a:pt x="7315200" y="2129051"/>
                </a:lnTo>
                <a:lnTo>
                  <a:pt x="0" y="21290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1022068" y="778046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Freeform 21"/>
          <p:cNvSpPr/>
          <p:nvPr/>
        </p:nvSpPr>
        <p:spPr>
          <a:xfrm>
            <a:off x="16471623" y="-857001"/>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3023228" y="677730"/>
            <a:ext cx="11964855" cy="5025239"/>
          </a:xfrm>
          <a:custGeom>
            <a:avLst/>
            <a:gdLst/>
            <a:ahLst/>
            <a:cxnLst/>
            <a:rect l="l" t="t" r="r" b="b"/>
            <a:pathLst>
              <a:path w="11964855" h="5025239">
                <a:moveTo>
                  <a:pt x="0" y="0"/>
                </a:moveTo>
                <a:lnTo>
                  <a:pt x="11964855" y="0"/>
                </a:lnTo>
                <a:lnTo>
                  <a:pt x="11964855" y="5025239"/>
                </a:lnTo>
                <a:lnTo>
                  <a:pt x="0" y="50252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0667298" y="5329958"/>
            <a:ext cx="4510910" cy="4510910"/>
          </a:xfrm>
          <a:custGeom>
            <a:avLst/>
            <a:gdLst/>
            <a:ahLst/>
            <a:cxnLst/>
            <a:rect l="l" t="t" r="r" b="b"/>
            <a:pathLst>
              <a:path w="4510910" h="4510910">
                <a:moveTo>
                  <a:pt x="0" y="0"/>
                </a:moveTo>
                <a:lnTo>
                  <a:pt x="4510910" y="0"/>
                </a:lnTo>
                <a:lnTo>
                  <a:pt x="4510910" y="4510910"/>
                </a:lnTo>
                <a:lnTo>
                  <a:pt x="0" y="451091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4044035" y="5329958"/>
            <a:ext cx="4510910" cy="4510910"/>
          </a:xfrm>
          <a:custGeom>
            <a:avLst/>
            <a:gdLst/>
            <a:ahLst/>
            <a:cxnLst/>
            <a:rect l="l" t="t" r="r" b="b"/>
            <a:pathLst>
              <a:path w="4510910" h="4510910">
                <a:moveTo>
                  <a:pt x="0" y="0"/>
                </a:moveTo>
                <a:lnTo>
                  <a:pt x="4510910" y="0"/>
                </a:lnTo>
                <a:lnTo>
                  <a:pt x="4510910" y="4510910"/>
                </a:lnTo>
                <a:lnTo>
                  <a:pt x="0" y="45109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TextBox 21"/>
          <p:cNvSpPr txBox="1"/>
          <p:nvPr/>
        </p:nvSpPr>
        <p:spPr>
          <a:xfrm>
            <a:off x="4044035" y="2990850"/>
            <a:ext cx="9811831" cy="2080866"/>
          </a:xfrm>
          <a:prstGeom prst="rect">
            <a:avLst/>
          </a:prstGeom>
        </p:spPr>
        <p:txBody>
          <a:bodyPr lIns="0" tIns="0" rIns="0" bIns="0" rtlCol="0" anchor="t">
            <a:spAutoFit/>
          </a:bodyPr>
          <a:lstStyle/>
          <a:p>
            <a:pPr algn="ctr">
              <a:lnSpc>
                <a:spcPts val="5523"/>
              </a:lnSpc>
              <a:spcBef>
                <a:spcPct val="0"/>
              </a:spcBef>
            </a:pPr>
            <a:r>
              <a:rPr lang="en-US" sz="3945">
                <a:solidFill>
                  <a:srgbClr val="000000"/>
                </a:solidFill>
                <a:latin typeface="Balmy"/>
                <a:ea typeface="Balmy"/>
                <a:cs typeface="Balmy"/>
                <a:sym typeface="Balmy"/>
              </a:rPr>
              <a:t>"Тобі пропонують роботу за кордоном і надають офіційний контракт, який ти можеш прочитати з батьками."</a:t>
            </a:r>
          </a:p>
        </p:txBody>
      </p:sp>
      <p:sp>
        <p:nvSpPr>
          <p:cNvPr id="22" name="TextBox 22"/>
          <p:cNvSpPr txBox="1"/>
          <p:nvPr/>
        </p:nvSpPr>
        <p:spPr>
          <a:xfrm>
            <a:off x="5231020" y="692641"/>
            <a:ext cx="17249692" cy="1219888"/>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Ситуація 1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3023228" y="677730"/>
            <a:ext cx="11964855" cy="5025239"/>
          </a:xfrm>
          <a:custGeom>
            <a:avLst/>
            <a:gdLst/>
            <a:ahLst/>
            <a:cxnLst/>
            <a:rect l="l" t="t" r="r" b="b"/>
            <a:pathLst>
              <a:path w="11964855" h="5025239">
                <a:moveTo>
                  <a:pt x="0" y="0"/>
                </a:moveTo>
                <a:lnTo>
                  <a:pt x="11964855" y="0"/>
                </a:lnTo>
                <a:lnTo>
                  <a:pt x="11964855" y="5025239"/>
                </a:lnTo>
                <a:lnTo>
                  <a:pt x="0" y="50252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0667298" y="5329958"/>
            <a:ext cx="4510910" cy="4510910"/>
          </a:xfrm>
          <a:custGeom>
            <a:avLst/>
            <a:gdLst/>
            <a:ahLst/>
            <a:cxnLst/>
            <a:rect l="l" t="t" r="r" b="b"/>
            <a:pathLst>
              <a:path w="4510910" h="4510910">
                <a:moveTo>
                  <a:pt x="0" y="0"/>
                </a:moveTo>
                <a:lnTo>
                  <a:pt x="4510910" y="0"/>
                </a:lnTo>
                <a:lnTo>
                  <a:pt x="4510910" y="4510910"/>
                </a:lnTo>
                <a:lnTo>
                  <a:pt x="0" y="451091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4044035" y="5329958"/>
            <a:ext cx="4510910" cy="4510910"/>
          </a:xfrm>
          <a:custGeom>
            <a:avLst/>
            <a:gdLst/>
            <a:ahLst/>
            <a:cxnLst/>
            <a:rect l="l" t="t" r="r" b="b"/>
            <a:pathLst>
              <a:path w="4510910" h="4510910">
                <a:moveTo>
                  <a:pt x="0" y="0"/>
                </a:moveTo>
                <a:lnTo>
                  <a:pt x="4510910" y="0"/>
                </a:lnTo>
                <a:lnTo>
                  <a:pt x="4510910" y="4510910"/>
                </a:lnTo>
                <a:lnTo>
                  <a:pt x="0" y="45109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TextBox 21"/>
          <p:cNvSpPr txBox="1"/>
          <p:nvPr/>
        </p:nvSpPr>
        <p:spPr>
          <a:xfrm>
            <a:off x="4044035" y="2990850"/>
            <a:ext cx="9811831" cy="2080866"/>
          </a:xfrm>
          <a:prstGeom prst="rect">
            <a:avLst/>
          </a:prstGeom>
        </p:spPr>
        <p:txBody>
          <a:bodyPr lIns="0" tIns="0" rIns="0" bIns="0" rtlCol="0" anchor="t">
            <a:spAutoFit/>
          </a:bodyPr>
          <a:lstStyle/>
          <a:p>
            <a:pPr algn="ctr">
              <a:lnSpc>
                <a:spcPts val="5523"/>
              </a:lnSpc>
              <a:spcBef>
                <a:spcPct val="0"/>
              </a:spcBef>
            </a:pPr>
            <a:r>
              <a:rPr lang="ru-RU" sz="3945" dirty="0">
                <a:solidFill>
                  <a:srgbClr val="000000"/>
                </a:solidFill>
                <a:latin typeface="Balmy"/>
                <a:ea typeface="Balmy"/>
                <a:cs typeface="Balmy"/>
                <a:sym typeface="Balmy"/>
              </a:rPr>
              <a:t>"</a:t>
            </a:r>
            <a:r>
              <a:rPr lang="ru-RU" sz="3945" dirty="0" err="1">
                <a:solidFill>
                  <a:srgbClr val="000000"/>
                </a:solidFill>
                <a:latin typeface="Balmy"/>
                <a:ea typeface="Balmy"/>
                <a:cs typeface="Balmy"/>
                <a:sym typeface="Balmy"/>
              </a:rPr>
              <a:t>Незнайомець</a:t>
            </a:r>
            <a:r>
              <a:rPr lang="ru-RU" sz="3945" dirty="0">
                <a:solidFill>
                  <a:srgbClr val="000000"/>
                </a:solidFill>
                <a:latin typeface="Balmy"/>
                <a:ea typeface="Balmy"/>
                <a:cs typeface="Balmy"/>
                <a:sym typeface="Balmy"/>
              </a:rPr>
              <a:t> у </a:t>
            </a:r>
            <a:r>
              <a:rPr lang="ru-RU" sz="3945" dirty="0" err="1">
                <a:solidFill>
                  <a:srgbClr val="000000"/>
                </a:solidFill>
                <a:latin typeface="Balmy"/>
                <a:ea typeface="Balmy"/>
                <a:cs typeface="Balmy"/>
                <a:sym typeface="Balmy"/>
              </a:rPr>
              <a:t>соцмережах</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пропонує</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високооплачувану</a:t>
            </a:r>
            <a:r>
              <a:rPr lang="ru-RU" sz="3945" dirty="0">
                <a:solidFill>
                  <a:srgbClr val="000000"/>
                </a:solidFill>
                <a:latin typeface="Balmy"/>
                <a:ea typeface="Balmy"/>
                <a:cs typeface="Balmy"/>
                <a:sym typeface="Balmy"/>
              </a:rPr>
              <a:t> роботу, але просить </a:t>
            </a:r>
            <a:r>
              <a:rPr lang="ru-RU" sz="3945" dirty="0" err="1">
                <a:solidFill>
                  <a:srgbClr val="000000"/>
                </a:solidFill>
                <a:latin typeface="Balmy"/>
                <a:ea typeface="Balmy"/>
                <a:cs typeface="Balmy"/>
                <a:sym typeface="Balmy"/>
              </a:rPr>
              <a:t>нікому</a:t>
            </a:r>
            <a:r>
              <a:rPr lang="ru-RU" sz="3945" dirty="0">
                <a:solidFill>
                  <a:srgbClr val="000000"/>
                </a:solidFill>
                <a:latin typeface="Balmy"/>
                <a:ea typeface="Balmy"/>
                <a:cs typeface="Balmy"/>
                <a:sym typeface="Balmy"/>
              </a:rPr>
              <a:t> не </a:t>
            </a:r>
            <a:r>
              <a:rPr lang="ru-RU" sz="3945" dirty="0" err="1">
                <a:solidFill>
                  <a:srgbClr val="000000"/>
                </a:solidFill>
                <a:latin typeface="Balmy"/>
                <a:ea typeface="Balmy"/>
                <a:cs typeface="Balmy"/>
                <a:sym typeface="Balmy"/>
              </a:rPr>
              <a:t>розповідати</a:t>
            </a:r>
            <a:r>
              <a:rPr lang="ru-RU" sz="3945" dirty="0">
                <a:solidFill>
                  <a:srgbClr val="000000"/>
                </a:solidFill>
                <a:latin typeface="Balmy"/>
                <a:ea typeface="Balmy"/>
                <a:cs typeface="Balmy"/>
                <a:sym typeface="Balmy"/>
              </a:rPr>
              <a:t>."</a:t>
            </a:r>
            <a:endParaRPr lang="en-US" sz="3945" dirty="0">
              <a:solidFill>
                <a:srgbClr val="000000"/>
              </a:solidFill>
              <a:latin typeface="Balmy"/>
              <a:ea typeface="Balmy"/>
              <a:cs typeface="Balmy"/>
              <a:sym typeface="Balmy"/>
            </a:endParaRPr>
          </a:p>
        </p:txBody>
      </p:sp>
      <p:sp>
        <p:nvSpPr>
          <p:cNvPr id="22" name="TextBox 22"/>
          <p:cNvSpPr txBox="1"/>
          <p:nvPr/>
        </p:nvSpPr>
        <p:spPr>
          <a:xfrm>
            <a:off x="5231020" y="692641"/>
            <a:ext cx="17249692" cy="1219888"/>
          </a:xfrm>
          <a:prstGeom prst="rect">
            <a:avLst/>
          </a:prstGeom>
        </p:spPr>
        <p:txBody>
          <a:bodyPr lIns="0" tIns="0" rIns="0" bIns="0" rtlCol="0" anchor="t">
            <a:spAutoFit/>
          </a:bodyPr>
          <a:lstStyle/>
          <a:p>
            <a:pPr algn="ctr">
              <a:lnSpc>
                <a:spcPts val="9939"/>
              </a:lnSpc>
              <a:spcBef>
                <a:spcPct val="0"/>
              </a:spcBef>
            </a:pPr>
            <a:r>
              <a:rPr lang="en-US" sz="7099" dirty="0" err="1">
                <a:solidFill>
                  <a:srgbClr val="FF3131"/>
                </a:solidFill>
                <a:latin typeface="Balmy"/>
                <a:ea typeface="Balmy"/>
                <a:cs typeface="Balmy"/>
                <a:sym typeface="Balmy"/>
              </a:rPr>
              <a:t>Ситуація</a:t>
            </a:r>
            <a:r>
              <a:rPr lang="en-US" sz="7099" dirty="0">
                <a:solidFill>
                  <a:srgbClr val="FF3131"/>
                </a:solidFill>
                <a:latin typeface="Balmy"/>
                <a:ea typeface="Balmy"/>
                <a:cs typeface="Balmy"/>
                <a:sym typeface="Balmy"/>
              </a:rPr>
              <a:t> </a:t>
            </a:r>
            <a:r>
              <a:rPr lang="uk-UA" sz="7099" dirty="0">
                <a:solidFill>
                  <a:srgbClr val="FF3131"/>
                </a:solidFill>
                <a:latin typeface="Balmy"/>
                <a:ea typeface="Balmy"/>
                <a:cs typeface="Balmy"/>
                <a:sym typeface="Balmy"/>
              </a:rPr>
              <a:t>2</a:t>
            </a:r>
            <a:r>
              <a:rPr lang="en-US" sz="7099" dirty="0">
                <a:solidFill>
                  <a:srgbClr val="FF3131"/>
                </a:solidFill>
                <a:latin typeface="Balmy"/>
                <a:ea typeface="Balmy"/>
                <a:cs typeface="Balmy"/>
                <a:sym typeface="Balmy"/>
              </a:rPr>
              <a:t>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3023228" y="677730"/>
            <a:ext cx="11964855" cy="5025239"/>
          </a:xfrm>
          <a:custGeom>
            <a:avLst/>
            <a:gdLst/>
            <a:ahLst/>
            <a:cxnLst/>
            <a:rect l="l" t="t" r="r" b="b"/>
            <a:pathLst>
              <a:path w="11964855" h="5025239">
                <a:moveTo>
                  <a:pt x="0" y="0"/>
                </a:moveTo>
                <a:lnTo>
                  <a:pt x="11964855" y="0"/>
                </a:lnTo>
                <a:lnTo>
                  <a:pt x="11964855" y="5025239"/>
                </a:lnTo>
                <a:lnTo>
                  <a:pt x="0" y="50252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0667298" y="5329958"/>
            <a:ext cx="4510910" cy="4510910"/>
          </a:xfrm>
          <a:custGeom>
            <a:avLst/>
            <a:gdLst/>
            <a:ahLst/>
            <a:cxnLst/>
            <a:rect l="l" t="t" r="r" b="b"/>
            <a:pathLst>
              <a:path w="4510910" h="4510910">
                <a:moveTo>
                  <a:pt x="0" y="0"/>
                </a:moveTo>
                <a:lnTo>
                  <a:pt x="4510910" y="0"/>
                </a:lnTo>
                <a:lnTo>
                  <a:pt x="4510910" y="4510910"/>
                </a:lnTo>
                <a:lnTo>
                  <a:pt x="0" y="451091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4044035" y="5329958"/>
            <a:ext cx="4510910" cy="4510910"/>
          </a:xfrm>
          <a:custGeom>
            <a:avLst/>
            <a:gdLst/>
            <a:ahLst/>
            <a:cxnLst/>
            <a:rect l="l" t="t" r="r" b="b"/>
            <a:pathLst>
              <a:path w="4510910" h="4510910">
                <a:moveTo>
                  <a:pt x="0" y="0"/>
                </a:moveTo>
                <a:lnTo>
                  <a:pt x="4510910" y="0"/>
                </a:lnTo>
                <a:lnTo>
                  <a:pt x="4510910" y="4510910"/>
                </a:lnTo>
                <a:lnTo>
                  <a:pt x="0" y="45109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TextBox 21"/>
          <p:cNvSpPr txBox="1"/>
          <p:nvPr/>
        </p:nvSpPr>
        <p:spPr>
          <a:xfrm>
            <a:off x="4044035" y="2990850"/>
            <a:ext cx="9811831" cy="2080866"/>
          </a:xfrm>
          <a:prstGeom prst="rect">
            <a:avLst/>
          </a:prstGeom>
        </p:spPr>
        <p:txBody>
          <a:bodyPr lIns="0" tIns="0" rIns="0" bIns="0" rtlCol="0" anchor="t">
            <a:spAutoFit/>
          </a:bodyPr>
          <a:lstStyle/>
          <a:p>
            <a:pPr algn="ctr">
              <a:lnSpc>
                <a:spcPts val="5523"/>
              </a:lnSpc>
              <a:spcBef>
                <a:spcPct val="0"/>
              </a:spcBef>
            </a:pPr>
            <a:r>
              <a:rPr lang="ru-RU" sz="3945" dirty="0">
                <a:solidFill>
                  <a:srgbClr val="000000"/>
                </a:solidFill>
                <a:latin typeface="Balmy"/>
                <a:ea typeface="Balmy"/>
                <a:cs typeface="Balmy"/>
                <a:sym typeface="Balmy"/>
              </a:rPr>
              <a:t>"</a:t>
            </a:r>
            <a:r>
              <a:rPr lang="ru-RU" sz="3945" dirty="0" err="1">
                <a:solidFill>
                  <a:srgbClr val="000000"/>
                </a:solidFill>
                <a:latin typeface="Balmy"/>
                <a:ea typeface="Balmy"/>
                <a:cs typeface="Balmy"/>
                <a:sym typeface="Balmy"/>
              </a:rPr>
              <a:t>Твій</a:t>
            </a:r>
            <a:r>
              <a:rPr lang="ru-RU" sz="3945" dirty="0">
                <a:solidFill>
                  <a:srgbClr val="000000"/>
                </a:solidFill>
                <a:latin typeface="Balmy"/>
                <a:ea typeface="Balmy"/>
                <a:cs typeface="Balmy"/>
                <a:sym typeface="Balmy"/>
              </a:rPr>
              <a:t> друг </a:t>
            </a:r>
            <a:r>
              <a:rPr lang="ru-RU" sz="3945" dirty="0" err="1">
                <a:solidFill>
                  <a:srgbClr val="000000"/>
                </a:solidFill>
                <a:latin typeface="Balmy"/>
                <a:ea typeface="Balmy"/>
                <a:cs typeface="Balmy"/>
                <a:sym typeface="Balmy"/>
              </a:rPr>
              <a:t>їде</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працювати</a:t>
            </a:r>
            <a:r>
              <a:rPr lang="ru-RU" sz="3945" dirty="0">
                <a:solidFill>
                  <a:srgbClr val="000000"/>
                </a:solidFill>
                <a:latin typeface="Balmy"/>
                <a:ea typeface="Balmy"/>
                <a:cs typeface="Balmy"/>
                <a:sym typeface="Balmy"/>
              </a:rPr>
              <a:t> за кордон і </a:t>
            </a:r>
            <a:r>
              <a:rPr lang="ru-RU" sz="3945" dirty="0" err="1">
                <a:solidFill>
                  <a:srgbClr val="000000"/>
                </a:solidFill>
                <a:latin typeface="Balmy"/>
                <a:ea typeface="Balmy"/>
                <a:cs typeface="Balmy"/>
                <a:sym typeface="Balmy"/>
              </a:rPr>
              <a:t>залишає</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рідним</a:t>
            </a:r>
            <a:r>
              <a:rPr lang="ru-RU" sz="3945" dirty="0">
                <a:solidFill>
                  <a:srgbClr val="000000"/>
                </a:solidFill>
                <a:latin typeface="Balmy"/>
                <a:ea typeface="Balmy"/>
                <a:cs typeface="Balmy"/>
                <a:sym typeface="Balmy"/>
              </a:rPr>
              <a:t> адресу </a:t>
            </a:r>
            <a:r>
              <a:rPr lang="ru-RU" sz="3945" dirty="0" err="1">
                <a:solidFill>
                  <a:srgbClr val="000000"/>
                </a:solidFill>
                <a:latin typeface="Balmy"/>
                <a:ea typeface="Balmy"/>
                <a:cs typeface="Balmy"/>
                <a:sym typeface="Balmy"/>
              </a:rPr>
              <a:t>роботодавця</a:t>
            </a:r>
            <a:r>
              <a:rPr lang="ru-RU" sz="3945" dirty="0">
                <a:solidFill>
                  <a:srgbClr val="000000"/>
                </a:solidFill>
                <a:latin typeface="Balmy"/>
                <a:ea typeface="Balmy"/>
                <a:cs typeface="Balmy"/>
                <a:sym typeface="Balmy"/>
              </a:rPr>
              <a:t> та </a:t>
            </a:r>
            <a:r>
              <a:rPr lang="ru-RU" sz="3945" dirty="0" err="1">
                <a:solidFill>
                  <a:srgbClr val="000000"/>
                </a:solidFill>
                <a:latin typeface="Balmy"/>
                <a:ea typeface="Balmy"/>
                <a:cs typeface="Balmy"/>
                <a:sym typeface="Balmy"/>
              </a:rPr>
              <a:t>свої</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контакти</a:t>
            </a:r>
            <a:r>
              <a:rPr lang="ru-RU" sz="3945" dirty="0">
                <a:solidFill>
                  <a:srgbClr val="000000"/>
                </a:solidFill>
                <a:latin typeface="Balmy"/>
                <a:ea typeface="Balmy"/>
                <a:cs typeface="Balmy"/>
                <a:sym typeface="Balmy"/>
              </a:rPr>
              <a:t>."</a:t>
            </a:r>
            <a:endParaRPr lang="en-US" sz="3945" dirty="0">
              <a:solidFill>
                <a:srgbClr val="000000"/>
              </a:solidFill>
              <a:latin typeface="Balmy"/>
              <a:ea typeface="Balmy"/>
              <a:cs typeface="Balmy"/>
              <a:sym typeface="Balmy"/>
            </a:endParaRPr>
          </a:p>
        </p:txBody>
      </p:sp>
      <p:sp>
        <p:nvSpPr>
          <p:cNvPr id="22" name="TextBox 22"/>
          <p:cNvSpPr txBox="1"/>
          <p:nvPr/>
        </p:nvSpPr>
        <p:spPr>
          <a:xfrm>
            <a:off x="5231020" y="692641"/>
            <a:ext cx="17249692" cy="1219888"/>
          </a:xfrm>
          <a:prstGeom prst="rect">
            <a:avLst/>
          </a:prstGeom>
        </p:spPr>
        <p:txBody>
          <a:bodyPr lIns="0" tIns="0" rIns="0" bIns="0" rtlCol="0" anchor="t">
            <a:spAutoFit/>
          </a:bodyPr>
          <a:lstStyle/>
          <a:p>
            <a:pPr algn="ctr">
              <a:lnSpc>
                <a:spcPts val="9939"/>
              </a:lnSpc>
              <a:spcBef>
                <a:spcPct val="0"/>
              </a:spcBef>
            </a:pPr>
            <a:r>
              <a:rPr lang="en-US" sz="7099" dirty="0" err="1">
                <a:solidFill>
                  <a:srgbClr val="FF3131"/>
                </a:solidFill>
                <a:latin typeface="Balmy"/>
                <a:ea typeface="Balmy"/>
                <a:cs typeface="Balmy"/>
                <a:sym typeface="Balmy"/>
              </a:rPr>
              <a:t>Ситуація</a:t>
            </a:r>
            <a:r>
              <a:rPr lang="en-US" sz="7099" dirty="0">
                <a:solidFill>
                  <a:srgbClr val="FF3131"/>
                </a:solidFill>
                <a:latin typeface="Balmy"/>
                <a:ea typeface="Balmy"/>
                <a:cs typeface="Balmy"/>
                <a:sym typeface="Balmy"/>
              </a:rPr>
              <a:t> </a:t>
            </a:r>
            <a:r>
              <a:rPr lang="uk-UA" sz="7099" dirty="0">
                <a:solidFill>
                  <a:srgbClr val="FF3131"/>
                </a:solidFill>
                <a:latin typeface="Balmy"/>
                <a:ea typeface="Balmy"/>
                <a:cs typeface="Balmy"/>
                <a:sym typeface="Balmy"/>
              </a:rPr>
              <a:t>3</a:t>
            </a:r>
            <a:r>
              <a:rPr lang="en-US" sz="7099" dirty="0">
                <a:solidFill>
                  <a:srgbClr val="FF3131"/>
                </a:solidFill>
                <a:latin typeface="Balmy"/>
                <a:ea typeface="Balmy"/>
                <a:cs typeface="Balmy"/>
                <a:sym typeface="Balmy"/>
              </a:rPr>
              <a:t>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3023228" y="677730"/>
            <a:ext cx="11964855" cy="5025239"/>
          </a:xfrm>
          <a:custGeom>
            <a:avLst/>
            <a:gdLst/>
            <a:ahLst/>
            <a:cxnLst/>
            <a:rect l="l" t="t" r="r" b="b"/>
            <a:pathLst>
              <a:path w="11964855" h="5025239">
                <a:moveTo>
                  <a:pt x="0" y="0"/>
                </a:moveTo>
                <a:lnTo>
                  <a:pt x="11964855" y="0"/>
                </a:lnTo>
                <a:lnTo>
                  <a:pt x="11964855" y="5025239"/>
                </a:lnTo>
                <a:lnTo>
                  <a:pt x="0" y="50252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0667298" y="5329958"/>
            <a:ext cx="4510910" cy="4510910"/>
          </a:xfrm>
          <a:custGeom>
            <a:avLst/>
            <a:gdLst/>
            <a:ahLst/>
            <a:cxnLst/>
            <a:rect l="l" t="t" r="r" b="b"/>
            <a:pathLst>
              <a:path w="4510910" h="4510910">
                <a:moveTo>
                  <a:pt x="0" y="0"/>
                </a:moveTo>
                <a:lnTo>
                  <a:pt x="4510910" y="0"/>
                </a:lnTo>
                <a:lnTo>
                  <a:pt x="4510910" y="4510910"/>
                </a:lnTo>
                <a:lnTo>
                  <a:pt x="0" y="451091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4044035" y="5329958"/>
            <a:ext cx="4510910" cy="4510910"/>
          </a:xfrm>
          <a:custGeom>
            <a:avLst/>
            <a:gdLst/>
            <a:ahLst/>
            <a:cxnLst/>
            <a:rect l="l" t="t" r="r" b="b"/>
            <a:pathLst>
              <a:path w="4510910" h="4510910">
                <a:moveTo>
                  <a:pt x="0" y="0"/>
                </a:moveTo>
                <a:lnTo>
                  <a:pt x="4510910" y="0"/>
                </a:lnTo>
                <a:lnTo>
                  <a:pt x="4510910" y="4510910"/>
                </a:lnTo>
                <a:lnTo>
                  <a:pt x="0" y="45109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TextBox 21"/>
          <p:cNvSpPr txBox="1"/>
          <p:nvPr/>
        </p:nvSpPr>
        <p:spPr>
          <a:xfrm>
            <a:off x="4017597" y="2761951"/>
            <a:ext cx="9811831" cy="2784480"/>
          </a:xfrm>
          <a:prstGeom prst="rect">
            <a:avLst/>
          </a:prstGeom>
        </p:spPr>
        <p:txBody>
          <a:bodyPr lIns="0" tIns="0" rIns="0" bIns="0" rtlCol="0" anchor="t">
            <a:spAutoFit/>
          </a:bodyPr>
          <a:lstStyle/>
          <a:p>
            <a:pPr algn="ctr">
              <a:lnSpc>
                <a:spcPts val="5523"/>
              </a:lnSpc>
              <a:spcBef>
                <a:spcPct val="0"/>
              </a:spcBef>
            </a:pP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Тобі</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телефонують</a:t>
            </a:r>
            <a:r>
              <a:rPr lang="ru-RU" sz="3945" dirty="0">
                <a:solidFill>
                  <a:srgbClr val="000000"/>
                </a:solidFill>
                <a:latin typeface="Balmy"/>
                <a:ea typeface="Balmy"/>
                <a:cs typeface="Balmy"/>
                <a:sym typeface="Balmy"/>
              </a:rPr>
              <a:t> і </a:t>
            </a:r>
            <a:r>
              <a:rPr lang="ru-RU" sz="3945" dirty="0" err="1">
                <a:solidFill>
                  <a:srgbClr val="000000"/>
                </a:solidFill>
                <a:latin typeface="Balmy"/>
                <a:ea typeface="Balmy"/>
                <a:cs typeface="Balmy"/>
                <a:sym typeface="Balmy"/>
              </a:rPr>
              <a:t>кажуть</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що</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ти</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виграв</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безкоштовну</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поїздку</a:t>
            </a:r>
            <a:r>
              <a:rPr lang="ru-RU" sz="3945" dirty="0">
                <a:solidFill>
                  <a:srgbClr val="000000"/>
                </a:solidFill>
                <a:latin typeface="Balmy"/>
                <a:ea typeface="Balmy"/>
                <a:cs typeface="Balmy"/>
                <a:sym typeface="Balmy"/>
              </a:rPr>
              <a:t>, але </a:t>
            </a:r>
            <a:r>
              <a:rPr lang="ru-RU" sz="3945" dirty="0" err="1">
                <a:solidFill>
                  <a:srgbClr val="000000"/>
                </a:solidFill>
                <a:latin typeface="Balmy"/>
                <a:ea typeface="Balmy"/>
                <a:cs typeface="Balmy"/>
                <a:sym typeface="Balmy"/>
              </a:rPr>
              <a:t>потрібно</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терміново</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надіслати</a:t>
            </a:r>
            <a:r>
              <a:rPr lang="ru-RU" sz="3945" dirty="0">
                <a:solidFill>
                  <a:srgbClr val="000000"/>
                </a:solidFill>
                <a:latin typeface="Balmy"/>
                <a:ea typeface="Balmy"/>
                <a:cs typeface="Balmy"/>
                <a:sym typeface="Balmy"/>
              </a:rPr>
              <a:t> фото паспорта."</a:t>
            </a:r>
            <a:endParaRPr lang="en-US" sz="3945" dirty="0">
              <a:solidFill>
                <a:srgbClr val="000000"/>
              </a:solidFill>
              <a:latin typeface="Balmy"/>
              <a:ea typeface="Balmy"/>
              <a:cs typeface="Balmy"/>
              <a:sym typeface="Balmy"/>
            </a:endParaRPr>
          </a:p>
        </p:txBody>
      </p:sp>
      <p:sp>
        <p:nvSpPr>
          <p:cNvPr id="22" name="TextBox 22"/>
          <p:cNvSpPr txBox="1"/>
          <p:nvPr/>
        </p:nvSpPr>
        <p:spPr>
          <a:xfrm>
            <a:off x="5231020" y="692641"/>
            <a:ext cx="17249692" cy="1219888"/>
          </a:xfrm>
          <a:prstGeom prst="rect">
            <a:avLst/>
          </a:prstGeom>
        </p:spPr>
        <p:txBody>
          <a:bodyPr lIns="0" tIns="0" rIns="0" bIns="0" rtlCol="0" anchor="t">
            <a:spAutoFit/>
          </a:bodyPr>
          <a:lstStyle/>
          <a:p>
            <a:pPr algn="ctr">
              <a:lnSpc>
                <a:spcPts val="9939"/>
              </a:lnSpc>
              <a:spcBef>
                <a:spcPct val="0"/>
              </a:spcBef>
            </a:pPr>
            <a:r>
              <a:rPr lang="en-US" sz="7099" dirty="0" err="1">
                <a:solidFill>
                  <a:srgbClr val="FF3131"/>
                </a:solidFill>
                <a:latin typeface="Balmy"/>
                <a:ea typeface="Balmy"/>
                <a:cs typeface="Balmy"/>
                <a:sym typeface="Balmy"/>
              </a:rPr>
              <a:t>Ситуація</a:t>
            </a:r>
            <a:r>
              <a:rPr lang="en-US" sz="7099" dirty="0">
                <a:solidFill>
                  <a:srgbClr val="FF3131"/>
                </a:solidFill>
                <a:latin typeface="Balmy"/>
                <a:ea typeface="Balmy"/>
                <a:cs typeface="Balmy"/>
                <a:sym typeface="Balmy"/>
              </a:rPr>
              <a:t> </a:t>
            </a:r>
            <a:r>
              <a:rPr lang="uk-UA" sz="7099" dirty="0">
                <a:solidFill>
                  <a:srgbClr val="FF3131"/>
                </a:solidFill>
                <a:latin typeface="Balmy"/>
                <a:ea typeface="Balmy"/>
                <a:cs typeface="Balmy"/>
                <a:sym typeface="Balmy"/>
              </a:rPr>
              <a:t>4</a:t>
            </a:r>
            <a:r>
              <a:rPr lang="en-US" sz="7099" dirty="0">
                <a:solidFill>
                  <a:srgbClr val="FF3131"/>
                </a:solidFill>
                <a:latin typeface="Balmy"/>
                <a:ea typeface="Balmy"/>
                <a:cs typeface="Balmy"/>
                <a:sym typeface="Balmy"/>
              </a:rPr>
              <a:t>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1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3023228" y="677730"/>
            <a:ext cx="11964855" cy="5025239"/>
          </a:xfrm>
          <a:custGeom>
            <a:avLst/>
            <a:gdLst/>
            <a:ahLst/>
            <a:cxnLst/>
            <a:rect l="l" t="t" r="r" b="b"/>
            <a:pathLst>
              <a:path w="11964855" h="5025239">
                <a:moveTo>
                  <a:pt x="0" y="0"/>
                </a:moveTo>
                <a:lnTo>
                  <a:pt x="11964855" y="0"/>
                </a:lnTo>
                <a:lnTo>
                  <a:pt x="11964855" y="5025239"/>
                </a:lnTo>
                <a:lnTo>
                  <a:pt x="0" y="50252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0667298" y="5329958"/>
            <a:ext cx="4510910" cy="4510910"/>
          </a:xfrm>
          <a:custGeom>
            <a:avLst/>
            <a:gdLst/>
            <a:ahLst/>
            <a:cxnLst/>
            <a:rect l="l" t="t" r="r" b="b"/>
            <a:pathLst>
              <a:path w="4510910" h="4510910">
                <a:moveTo>
                  <a:pt x="0" y="0"/>
                </a:moveTo>
                <a:lnTo>
                  <a:pt x="4510910" y="0"/>
                </a:lnTo>
                <a:lnTo>
                  <a:pt x="4510910" y="4510910"/>
                </a:lnTo>
                <a:lnTo>
                  <a:pt x="0" y="451091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a:off x="4044035" y="5329958"/>
            <a:ext cx="4510910" cy="4510910"/>
          </a:xfrm>
          <a:custGeom>
            <a:avLst/>
            <a:gdLst/>
            <a:ahLst/>
            <a:cxnLst/>
            <a:rect l="l" t="t" r="r" b="b"/>
            <a:pathLst>
              <a:path w="4510910" h="4510910">
                <a:moveTo>
                  <a:pt x="0" y="0"/>
                </a:moveTo>
                <a:lnTo>
                  <a:pt x="4510910" y="0"/>
                </a:lnTo>
                <a:lnTo>
                  <a:pt x="4510910" y="4510910"/>
                </a:lnTo>
                <a:lnTo>
                  <a:pt x="0" y="451091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TextBox 21"/>
          <p:cNvSpPr txBox="1"/>
          <p:nvPr/>
        </p:nvSpPr>
        <p:spPr>
          <a:xfrm>
            <a:off x="4044035" y="2990850"/>
            <a:ext cx="9811831" cy="2080866"/>
          </a:xfrm>
          <a:prstGeom prst="rect">
            <a:avLst/>
          </a:prstGeom>
        </p:spPr>
        <p:txBody>
          <a:bodyPr lIns="0" tIns="0" rIns="0" bIns="0" rtlCol="0" anchor="t">
            <a:spAutoFit/>
          </a:bodyPr>
          <a:lstStyle/>
          <a:p>
            <a:pPr algn="ctr">
              <a:lnSpc>
                <a:spcPts val="5523"/>
              </a:lnSpc>
              <a:spcBef>
                <a:spcPct val="0"/>
              </a:spcBef>
            </a:pP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Ти</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знаходиш</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вакансію</a:t>
            </a:r>
            <a:r>
              <a:rPr lang="ru-RU" sz="3945" dirty="0">
                <a:solidFill>
                  <a:srgbClr val="000000"/>
                </a:solidFill>
                <a:latin typeface="Balmy"/>
                <a:ea typeface="Balmy"/>
                <a:cs typeface="Balmy"/>
                <a:sym typeface="Balmy"/>
              </a:rPr>
              <a:t> через </a:t>
            </a:r>
            <a:r>
              <a:rPr lang="ru-RU" sz="3945" dirty="0" err="1">
                <a:solidFill>
                  <a:srgbClr val="000000"/>
                </a:solidFill>
                <a:latin typeface="Balmy"/>
                <a:ea typeface="Balmy"/>
                <a:cs typeface="Balmy"/>
                <a:sym typeface="Balmy"/>
              </a:rPr>
              <a:t>офіційний</a:t>
            </a:r>
            <a:r>
              <a:rPr lang="ru-RU" sz="3945" dirty="0">
                <a:solidFill>
                  <a:srgbClr val="000000"/>
                </a:solidFill>
                <a:latin typeface="Balmy"/>
                <a:ea typeface="Balmy"/>
                <a:cs typeface="Balmy"/>
                <a:sym typeface="Balmy"/>
              </a:rPr>
              <a:t> сайт, де є </a:t>
            </a:r>
            <a:r>
              <a:rPr lang="ru-RU" sz="3945" dirty="0" err="1">
                <a:solidFill>
                  <a:srgbClr val="000000"/>
                </a:solidFill>
                <a:latin typeface="Balmy"/>
                <a:ea typeface="Balmy"/>
                <a:cs typeface="Balmy"/>
                <a:sym typeface="Balmy"/>
              </a:rPr>
              <a:t>ліцензія</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компанії</a:t>
            </a:r>
            <a:r>
              <a:rPr lang="ru-RU" sz="3945" dirty="0">
                <a:solidFill>
                  <a:srgbClr val="000000"/>
                </a:solidFill>
                <a:latin typeface="Balmy"/>
                <a:ea typeface="Balmy"/>
                <a:cs typeface="Balmy"/>
                <a:sym typeface="Balmy"/>
              </a:rPr>
              <a:t> та </a:t>
            </a:r>
            <a:r>
              <a:rPr lang="ru-RU" sz="3945" dirty="0" err="1">
                <a:solidFill>
                  <a:srgbClr val="000000"/>
                </a:solidFill>
                <a:latin typeface="Balmy"/>
                <a:ea typeface="Balmy"/>
                <a:cs typeface="Balmy"/>
                <a:sym typeface="Balmy"/>
              </a:rPr>
              <a:t>відгуки</a:t>
            </a:r>
            <a:r>
              <a:rPr lang="ru-RU" sz="3945" dirty="0">
                <a:solidFill>
                  <a:srgbClr val="000000"/>
                </a:solidFill>
                <a:latin typeface="Balmy"/>
                <a:ea typeface="Balmy"/>
                <a:cs typeface="Balmy"/>
                <a:sym typeface="Balmy"/>
              </a:rPr>
              <a:t> </a:t>
            </a:r>
            <a:r>
              <a:rPr lang="ru-RU" sz="3945" dirty="0" err="1">
                <a:solidFill>
                  <a:srgbClr val="000000"/>
                </a:solidFill>
                <a:latin typeface="Balmy"/>
                <a:ea typeface="Balmy"/>
                <a:cs typeface="Balmy"/>
                <a:sym typeface="Balmy"/>
              </a:rPr>
              <a:t>працівників</a:t>
            </a:r>
            <a:r>
              <a:rPr lang="ru-RU" sz="3945" dirty="0">
                <a:solidFill>
                  <a:srgbClr val="000000"/>
                </a:solidFill>
                <a:latin typeface="Balmy"/>
                <a:ea typeface="Balmy"/>
                <a:cs typeface="Balmy"/>
                <a:sym typeface="Balmy"/>
              </a:rPr>
              <a:t>."</a:t>
            </a:r>
            <a:endParaRPr lang="en-US" sz="3945" dirty="0">
              <a:solidFill>
                <a:srgbClr val="000000"/>
              </a:solidFill>
              <a:latin typeface="Balmy"/>
              <a:ea typeface="Balmy"/>
              <a:cs typeface="Balmy"/>
              <a:sym typeface="Balmy"/>
            </a:endParaRPr>
          </a:p>
        </p:txBody>
      </p:sp>
      <p:sp>
        <p:nvSpPr>
          <p:cNvPr id="22" name="TextBox 22"/>
          <p:cNvSpPr txBox="1"/>
          <p:nvPr/>
        </p:nvSpPr>
        <p:spPr>
          <a:xfrm>
            <a:off x="5231020" y="692641"/>
            <a:ext cx="17249692" cy="1219888"/>
          </a:xfrm>
          <a:prstGeom prst="rect">
            <a:avLst/>
          </a:prstGeom>
        </p:spPr>
        <p:txBody>
          <a:bodyPr lIns="0" tIns="0" rIns="0" bIns="0" rtlCol="0" anchor="t">
            <a:spAutoFit/>
          </a:bodyPr>
          <a:lstStyle/>
          <a:p>
            <a:pPr algn="ctr">
              <a:lnSpc>
                <a:spcPts val="9939"/>
              </a:lnSpc>
              <a:spcBef>
                <a:spcPct val="0"/>
              </a:spcBef>
            </a:pPr>
            <a:r>
              <a:rPr lang="en-US" sz="7099" dirty="0" err="1">
                <a:solidFill>
                  <a:srgbClr val="FF3131"/>
                </a:solidFill>
                <a:latin typeface="Balmy"/>
                <a:ea typeface="Balmy"/>
                <a:cs typeface="Balmy"/>
                <a:sym typeface="Balmy"/>
              </a:rPr>
              <a:t>Ситуація</a:t>
            </a:r>
            <a:r>
              <a:rPr lang="en-US" sz="7099" dirty="0">
                <a:solidFill>
                  <a:srgbClr val="FF3131"/>
                </a:solidFill>
                <a:latin typeface="Balmy"/>
                <a:ea typeface="Balmy"/>
                <a:cs typeface="Balmy"/>
                <a:sym typeface="Balmy"/>
              </a:rPr>
              <a:t> </a:t>
            </a:r>
            <a:r>
              <a:rPr lang="uk-UA" sz="7099" dirty="0">
                <a:solidFill>
                  <a:srgbClr val="FF3131"/>
                </a:solidFill>
                <a:latin typeface="Balmy"/>
                <a:ea typeface="Balmy"/>
                <a:cs typeface="Balmy"/>
                <a:sym typeface="Balmy"/>
              </a:rPr>
              <a:t>5</a:t>
            </a:r>
            <a:endParaRPr lang="en-US" sz="7099" dirty="0">
              <a:solidFill>
                <a:srgbClr val="FF3131"/>
              </a:solidFill>
              <a:latin typeface="Balmy"/>
              <a:ea typeface="Balmy"/>
              <a:cs typeface="Balmy"/>
              <a:sym typeface="Balmy"/>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782029" y="1783840"/>
            <a:ext cx="14363437" cy="4889553"/>
          </a:xfrm>
          <a:custGeom>
            <a:avLst/>
            <a:gdLst/>
            <a:ahLst/>
            <a:cxnLst/>
            <a:rect l="l" t="t" r="r" b="b"/>
            <a:pathLst>
              <a:path w="14363437" h="4889553">
                <a:moveTo>
                  <a:pt x="0" y="0"/>
                </a:moveTo>
                <a:lnTo>
                  <a:pt x="14363437" y="0"/>
                </a:lnTo>
                <a:lnTo>
                  <a:pt x="14363437" y="4889554"/>
                </a:lnTo>
                <a:lnTo>
                  <a:pt x="0" y="48895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1311258" y="3363062"/>
            <a:ext cx="7041880" cy="7200900"/>
          </a:xfrm>
          <a:custGeom>
            <a:avLst/>
            <a:gdLst/>
            <a:ahLst/>
            <a:cxnLst/>
            <a:rect l="l" t="t" r="r" b="b"/>
            <a:pathLst>
              <a:path w="7041880" h="7200900">
                <a:moveTo>
                  <a:pt x="0" y="0"/>
                </a:moveTo>
                <a:lnTo>
                  <a:pt x="7041880" y="0"/>
                </a:lnTo>
                <a:lnTo>
                  <a:pt x="7041880" y="7200900"/>
                </a:lnTo>
                <a:lnTo>
                  <a:pt x="0" y="72009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Freeform 20"/>
          <p:cNvSpPr/>
          <p:nvPr/>
        </p:nvSpPr>
        <p:spPr>
          <a:xfrm rot="1407311">
            <a:off x="13858141" y="2195903"/>
            <a:ext cx="2497602" cy="2057400"/>
          </a:xfrm>
          <a:custGeom>
            <a:avLst/>
            <a:gdLst/>
            <a:ahLst/>
            <a:cxnLst/>
            <a:rect l="l" t="t" r="r" b="b"/>
            <a:pathLst>
              <a:path w="2497602" h="2057400">
                <a:moveTo>
                  <a:pt x="0" y="0"/>
                </a:moveTo>
                <a:lnTo>
                  <a:pt x="2497602" y="0"/>
                </a:lnTo>
                <a:lnTo>
                  <a:pt x="2497602" y="2057400"/>
                </a:lnTo>
                <a:lnTo>
                  <a:pt x="0" y="20574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1" name="TextBox 21"/>
          <p:cNvSpPr txBox="1"/>
          <p:nvPr/>
        </p:nvSpPr>
        <p:spPr>
          <a:xfrm>
            <a:off x="1022500" y="885825"/>
            <a:ext cx="17249692" cy="2477237"/>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Завдання 4: Меседж безпеки</a:t>
            </a:r>
          </a:p>
          <a:p>
            <a:pPr algn="ctr">
              <a:lnSpc>
                <a:spcPts val="9939"/>
              </a:lnSpc>
              <a:spcBef>
                <a:spcPct val="0"/>
              </a:spcBef>
            </a:pPr>
            <a:endParaRPr lang="en-US" sz="7099">
              <a:solidFill>
                <a:srgbClr val="FF3131"/>
              </a:solidFill>
              <a:latin typeface="Balmy"/>
              <a:ea typeface="Balmy"/>
              <a:cs typeface="Balmy"/>
              <a:sym typeface="Balmy"/>
            </a:endParaRPr>
          </a:p>
        </p:txBody>
      </p:sp>
      <p:sp>
        <p:nvSpPr>
          <p:cNvPr id="22" name="TextBox 22"/>
          <p:cNvSpPr txBox="1"/>
          <p:nvPr/>
        </p:nvSpPr>
        <p:spPr>
          <a:xfrm>
            <a:off x="3688020" y="2797797"/>
            <a:ext cx="7623238" cy="3471416"/>
          </a:xfrm>
          <a:prstGeom prst="rect">
            <a:avLst/>
          </a:prstGeom>
        </p:spPr>
        <p:txBody>
          <a:bodyPr lIns="0" tIns="0" rIns="0" bIns="0" rtlCol="0" anchor="t">
            <a:spAutoFit/>
          </a:bodyPr>
          <a:lstStyle/>
          <a:p>
            <a:pPr algn="ctr">
              <a:lnSpc>
                <a:spcPts val="5523"/>
              </a:lnSpc>
              <a:spcBef>
                <a:spcPct val="0"/>
              </a:spcBef>
            </a:pPr>
            <a:r>
              <a:rPr lang="en-US" sz="3945" u="sng">
                <a:solidFill>
                  <a:srgbClr val="000000"/>
                </a:solidFill>
                <a:latin typeface="Balmy"/>
                <a:ea typeface="Balmy"/>
                <a:cs typeface="Balmy"/>
                <a:sym typeface="Balmy"/>
              </a:rPr>
              <a:t>Завдання: </a:t>
            </a:r>
            <a:r>
              <a:rPr lang="en-US" sz="3945">
                <a:solidFill>
                  <a:srgbClr val="000000"/>
                </a:solidFill>
                <a:latin typeface="Balmy"/>
                <a:ea typeface="Balmy"/>
                <a:cs typeface="Balmy"/>
                <a:sym typeface="Balmy"/>
              </a:rPr>
              <a:t>створіть гасло, вірш чи мем про торгівлю людьми для соцмереж. Має бути яскравим і запам'ятовуваним</a:t>
            </a:r>
          </a:p>
        </p:txBody>
      </p:sp>
      <p:sp>
        <p:nvSpPr>
          <p:cNvPr id="23" name="TextBox 23"/>
          <p:cNvSpPr txBox="1"/>
          <p:nvPr/>
        </p:nvSpPr>
        <p:spPr>
          <a:xfrm>
            <a:off x="2014619" y="7879095"/>
            <a:ext cx="9606655" cy="976730"/>
          </a:xfrm>
          <a:prstGeom prst="rect">
            <a:avLst/>
          </a:prstGeom>
        </p:spPr>
        <p:txBody>
          <a:bodyPr lIns="0" tIns="0" rIns="0" bIns="0" rtlCol="0" anchor="t">
            <a:spAutoFit/>
          </a:bodyPr>
          <a:lstStyle/>
          <a:p>
            <a:pPr algn="ctr">
              <a:lnSpc>
                <a:spcPts val="3919"/>
              </a:lnSpc>
              <a:spcBef>
                <a:spcPct val="0"/>
              </a:spcBef>
            </a:pPr>
            <a:r>
              <a:rPr lang="en-US" sz="2799" b="1">
                <a:solidFill>
                  <a:srgbClr val="000000"/>
                </a:solidFill>
                <a:latin typeface="Aileron Bold"/>
                <a:ea typeface="Aileron Bold"/>
                <a:cs typeface="Aileron Bold"/>
                <a:sym typeface="Aileron Bold"/>
              </a:rPr>
              <a:t>Кампанії в соцмережах зменшують ризики на 30%, за даними ЄС.</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782029" y="1942806"/>
            <a:ext cx="14363437" cy="4889553"/>
          </a:xfrm>
          <a:custGeom>
            <a:avLst/>
            <a:gdLst/>
            <a:ahLst/>
            <a:cxnLst/>
            <a:rect l="l" t="t" r="r" b="b"/>
            <a:pathLst>
              <a:path w="14363437" h="4889553">
                <a:moveTo>
                  <a:pt x="0" y="0"/>
                </a:moveTo>
                <a:lnTo>
                  <a:pt x="14363437" y="0"/>
                </a:lnTo>
                <a:lnTo>
                  <a:pt x="14363437" y="4889554"/>
                </a:lnTo>
                <a:lnTo>
                  <a:pt x="0" y="48895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1621274" y="1028700"/>
            <a:ext cx="6820362" cy="9258300"/>
          </a:xfrm>
          <a:custGeom>
            <a:avLst/>
            <a:gdLst/>
            <a:ahLst/>
            <a:cxnLst/>
            <a:rect l="l" t="t" r="r" b="b"/>
            <a:pathLst>
              <a:path w="6820362" h="9258300">
                <a:moveTo>
                  <a:pt x="0" y="0"/>
                </a:moveTo>
                <a:lnTo>
                  <a:pt x="6820362" y="0"/>
                </a:lnTo>
                <a:lnTo>
                  <a:pt x="6820362" y="9258300"/>
                </a:lnTo>
                <a:lnTo>
                  <a:pt x="0" y="9258300"/>
                </a:lnTo>
                <a:lnTo>
                  <a:pt x="0" y="0"/>
                </a:lnTo>
                <a:close/>
              </a:path>
            </a:pathLst>
          </a:custGeom>
          <a:blipFill>
            <a:blip r:embed="rId16"/>
            <a:stretch>
              <a:fillRect l="-4467" r="-4467"/>
            </a:stretch>
          </a:blipFill>
        </p:spPr>
      </p:sp>
      <p:sp>
        <p:nvSpPr>
          <p:cNvPr id="20" name="TextBox 20"/>
          <p:cNvSpPr txBox="1"/>
          <p:nvPr/>
        </p:nvSpPr>
        <p:spPr>
          <a:xfrm>
            <a:off x="0" y="608863"/>
            <a:ext cx="17249692" cy="2477237"/>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Завдання 5: Безпечний шлях</a:t>
            </a:r>
          </a:p>
          <a:p>
            <a:pPr algn="ctr">
              <a:lnSpc>
                <a:spcPts val="9939"/>
              </a:lnSpc>
              <a:spcBef>
                <a:spcPct val="0"/>
              </a:spcBef>
            </a:pPr>
            <a:endParaRPr lang="en-US" sz="7099">
              <a:solidFill>
                <a:srgbClr val="FF3131"/>
              </a:solidFill>
              <a:latin typeface="Balmy"/>
              <a:ea typeface="Balmy"/>
              <a:cs typeface="Balmy"/>
              <a:sym typeface="Balmy"/>
            </a:endParaRPr>
          </a:p>
        </p:txBody>
      </p:sp>
      <p:sp>
        <p:nvSpPr>
          <p:cNvPr id="21" name="TextBox 21"/>
          <p:cNvSpPr txBox="1"/>
          <p:nvPr/>
        </p:nvSpPr>
        <p:spPr>
          <a:xfrm>
            <a:off x="3529252" y="2555518"/>
            <a:ext cx="8154494" cy="4166692"/>
          </a:xfrm>
          <a:prstGeom prst="rect">
            <a:avLst/>
          </a:prstGeom>
        </p:spPr>
        <p:txBody>
          <a:bodyPr lIns="0" tIns="0" rIns="0" bIns="0" rtlCol="0" anchor="t">
            <a:spAutoFit/>
          </a:bodyPr>
          <a:lstStyle/>
          <a:p>
            <a:pPr algn="ctr">
              <a:lnSpc>
                <a:spcPts val="5523"/>
              </a:lnSpc>
              <a:spcBef>
                <a:spcPct val="0"/>
              </a:spcBef>
            </a:pPr>
            <a:r>
              <a:rPr lang="en-US" sz="3945" u="sng">
                <a:solidFill>
                  <a:srgbClr val="000000"/>
                </a:solidFill>
                <a:latin typeface="Balmy"/>
                <a:ea typeface="Balmy"/>
                <a:cs typeface="Balmy"/>
                <a:sym typeface="Balmy"/>
              </a:rPr>
              <a:t>Завдання:  </a:t>
            </a:r>
            <a:r>
              <a:rPr lang="en-US" sz="3945">
                <a:solidFill>
                  <a:srgbClr val="000000"/>
                </a:solidFill>
                <a:latin typeface="Balmy"/>
                <a:ea typeface="Balmy"/>
                <a:cs typeface="Balmy"/>
                <a:sym typeface="Balmy"/>
              </a:rPr>
              <a:t> за 3 хвилини записують свої кроки щодо запропонованої ситуації: “Ви плануєте поїхати працювати за кордон. Які 3 кроки для безпеки? “</a:t>
            </a:r>
          </a:p>
        </p:txBody>
      </p:sp>
      <p:sp>
        <p:nvSpPr>
          <p:cNvPr id="22" name="TextBox 22"/>
          <p:cNvSpPr txBox="1"/>
          <p:nvPr/>
        </p:nvSpPr>
        <p:spPr>
          <a:xfrm>
            <a:off x="2077091" y="8570954"/>
            <a:ext cx="9606655" cy="481380"/>
          </a:xfrm>
          <a:prstGeom prst="rect">
            <a:avLst/>
          </a:prstGeom>
        </p:spPr>
        <p:txBody>
          <a:bodyPr lIns="0" tIns="0" rIns="0" bIns="0" rtlCol="0" anchor="t">
            <a:spAutoFit/>
          </a:bodyPr>
          <a:lstStyle/>
          <a:p>
            <a:pPr algn="ctr">
              <a:lnSpc>
                <a:spcPts val="3919"/>
              </a:lnSpc>
              <a:spcBef>
                <a:spcPct val="0"/>
              </a:spcBef>
            </a:pPr>
            <a:r>
              <a:rPr lang="en-US" sz="2799" b="1" dirty="0">
                <a:solidFill>
                  <a:srgbClr val="000000"/>
                </a:solidFill>
                <a:latin typeface="Aileron Bold"/>
                <a:ea typeface="Aileron Bold"/>
                <a:cs typeface="Aileron Bold"/>
                <a:sym typeface="Aileron Bold"/>
              </a:rPr>
              <a:t>90% </a:t>
            </a:r>
            <a:r>
              <a:rPr lang="en-US" sz="2799" b="1" dirty="0" err="1">
                <a:solidFill>
                  <a:srgbClr val="000000"/>
                </a:solidFill>
                <a:latin typeface="Aileron Bold"/>
                <a:ea typeface="Aileron Bold"/>
                <a:cs typeface="Aileron Bold"/>
                <a:sym typeface="Aileron Bold"/>
              </a:rPr>
              <a:t>жертв</a:t>
            </a:r>
            <a:r>
              <a:rPr lang="en-US" sz="2799" b="1" dirty="0">
                <a:solidFill>
                  <a:srgbClr val="000000"/>
                </a:solidFill>
                <a:latin typeface="Aileron Bold"/>
                <a:ea typeface="Aileron Bold"/>
                <a:cs typeface="Aileron Bold"/>
                <a:sym typeface="Aileron Bold"/>
              </a:rPr>
              <a:t> </a:t>
            </a:r>
            <a:r>
              <a:rPr lang="en-US" sz="2799" b="1" dirty="0" err="1">
                <a:solidFill>
                  <a:srgbClr val="000000"/>
                </a:solidFill>
                <a:latin typeface="Aileron Bold"/>
                <a:ea typeface="Aileron Bold"/>
                <a:cs typeface="Aileron Bold"/>
                <a:sym typeface="Aileron Bold"/>
              </a:rPr>
              <a:t>не</a:t>
            </a:r>
            <a:r>
              <a:rPr lang="en-US" sz="2799" b="1" dirty="0">
                <a:solidFill>
                  <a:srgbClr val="000000"/>
                </a:solidFill>
                <a:latin typeface="Aileron Bold"/>
                <a:ea typeface="Aileron Bold"/>
                <a:cs typeface="Aileron Bold"/>
                <a:sym typeface="Aileron Bold"/>
              </a:rPr>
              <a:t> </a:t>
            </a:r>
            <a:r>
              <a:rPr lang="en-US" sz="2799" b="1" dirty="0" err="1">
                <a:solidFill>
                  <a:srgbClr val="000000"/>
                </a:solidFill>
                <a:latin typeface="Aileron Bold"/>
                <a:ea typeface="Aileron Bold"/>
                <a:cs typeface="Aileron Bold"/>
                <a:sym typeface="Aileron Bold"/>
              </a:rPr>
              <a:t>перевіряли</a:t>
            </a:r>
            <a:r>
              <a:rPr lang="en-US" sz="2799" b="1" dirty="0">
                <a:solidFill>
                  <a:srgbClr val="000000"/>
                </a:solidFill>
                <a:latin typeface="Aileron Bold"/>
                <a:ea typeface="Aileron Bold"/>
                <a:cs typeface="Aileron Bold"/>
                <a:sym typeface="Aileron Bold"/>
              </a:rPr>
              <a:t> </a:t>
            </a:r>
            <a:r>
              <a:rPr lang="en-US" sz="2799" b="1" dirty="0" err="1">
                <a:solidFill>
                  <a:srgbClr val="000000"/>
                </a:solidFill>
                <a:latin typeface="Aileron Bold"/>
                <a:ea typeface="Aileron Bold"/>
                <a:cs typeface="Aileron Bold"/>
                <a:sym typeface="Aileron Bold"/>
              </a:rPr>
              <a:t>роботодавця</a:t>
            </a:r>
            <a:r>
              <a:rPr lang="en-US" sz="2799" b="1" dirty="0">
                <a:solidFill>
                  <a:srgbClr val="000000"/>
                </a:solidFill>
                <a:latin typeface="Aileron Bold"/>
                <a:ea typeface="Aileron Bold"/>
                <a:cs typeface="Aileron Bold"/>
                <a:sym typeface="Aileron Bold"/>
              </a:rPr>
              <a:t> </a:t>
            </a:r>
            <a:r>
              <a:rPr lang="en-US" sz="2799" b="1" dirty="0" err="1">
                <a:solidFill>
                  <a:srgbClr val="000000"/>
                </a:solidFill>
                <a:latin typeface="Aileron Bold"/>
                <a:ea typeface="Aileron Bold"/>
                <a:cs typeface="Aileron Bold"/>
                <a:sym typeface="Aileron Bold"/>
              </a:rPr>
              <a:t>заздалегідь</a:t>
            </a:r>
            <a:endParaRPr lang="en-US" sz="2799" b="1" dirty="0">
              <a:solidFill>
                <a:srgbClr val="000000"/>
              </a:solidFill>
              <a:latin typeface="Aileron Bold"/>
              <a:ea typeface="Aileron Bold"/>
              <a:cs typeface="Aileron Bold"/>
              <a:sym typeface="Aileron Bo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584575" y="1832656"/>
            <a:ext cx="14363437" cy="4889553"/>
          </a:xfrm>
          <a:custGeom>
            <a:avLst/>
            <a:gdLst/>
            <a:ahLst/>
            <a:cxnLst/>
            <a:rect l="l" t="t" r="r" b="b"/>
            <a:pathLst>
              <a:path w="14363437" h="4889553">
                <a:moveTo>
                  <a:pt x="0" y="0"/>
                </a:moveTo>
                <a:lnTo>
                  <a:pt x="14363437" y="0"/>
                </a:lnTo>
                <a:lnTo>
                  <a:pt x="14363437" y="4889554"/>
                </a:lnTo>
                <a:lnTo>
                  <a:pt x="0" y="48895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TextBox 19"/>
          <p:cNvSpPr txBox="1"/>
          <p:nvPr/>
        </p:nvSpPr>
        <p:spPr>
          <a:xfrm>
            <a:off x="590185" y="608863"/>
            <a:ext cx="17249692" cy="2477237"/>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Завдання 6: Хто швидший?</a:t>
            </a:r>
          </a:p>
          <a:p>
            <a:pPr algn="ctr">
              <a:lnSpc>
                <a:spcPts val="9939"/>
              </a:lnSpc>
              <a:spcBef>
                <a:spcPct val="0"/>
              </a:spcBef>
            </a:pPr>
            <a:endParaRPr lang="en-US" sz="7099">
              <a:solidFill>
                <a:srgbClr val="FF3131"/>
              </a:solidFill>
              <a:latin typeface="Balmy"/>
              <a:ea typeface="Balmy"/>
              <a:cs typeface="Balmy"/>
              <a:sym typeface="Balmy"/>
            </a:endParaRPr>
          </a:p>
        </p:txBody>
      </p:sp>
      <p:sp>
        <p:nvSpPr>
          <p:cNvPr id="20" name="TextBox 20"/>
          <p:cNvSpPr txBox="1"/>
          <p:nvPr/>
        </p:nvSpPr>
        <p:spPr>
          <a:xfrm>
            <a:off x="3529252" y="2555518"/>
            <a:ext cx="10784343" cy="4166692"/>
          </a:xfrm>
          <a:prstGeom prst="rect">
            <a:avLst/>
          </a:prstGeom>
        </p:spPr>
        <p:txBody>
          <a:bodyPr lIns="0" tIns="0" rIns="0" bIns="0" rtlCol="0" anchor="t">
            <a:spAutoFit/>
          </a:bodyPr>
          <a:lstStyle/>
          <a:p>
            <a:pPr algn="ctr">
              <a:lnSpc>
                <a:spcPts val="5523"/>
              </a:lnSpc>
              <a:spcBef>
                <a:spcPct val="0"/>
              </a:spcBef>
            </a:pPr>
            <a:r>
              <a:rPr lang="en-US" sz="3945">
                <a:solidFill>
                  <a:srgbClr val="000000"/>
                </a:solidFill>
                <a:latin typeface="Balmy"/>
                <a:ea typeface="Balmy"/>
                <a:cs typeface="Balmy"/>
                <a:sym typeface="Balmy"/>
              </a:rPr>
              <a:t>Команда, яка першою піднімає руку і правильно відповідає, отримує 5 балів за запитання. Якщо відповідь неправильна, право відповіді переходить до іншої команди</a:t>
            </a:r>
            <a:r>
              <a:rPr lang="en-US" sz="3945" u="sng">
                <a:solidFill>
                  <a:srgbClr val="000000"/>
                </a:solidFill>
                <a:latin typeface="Balmy"/>
                <a:ea typeface="Balmy"/>
                <a:cs typeface="Balmy"/>
                <a:sym typeface="Balmy"/>
              </a:rPr>
              <a:t>.</a:t>
            </a:r>
          </a:p>
          <a:p>
            <a:pPr algn="ctr">
              <a:lnSpc>
                <a:spcPts val="5523"/>
              </a:lnSpc>
              <a:spcBef>
                <a:spcPct val="0"/>
              </a:spcBef>
            </a:pPr>
            <a:endParaRPr lang="en-US" sz="3945" u="sng">
              <a:solidFill>
                <a:srgbClr val="000000"/>
              </a:solidFill>
              <a:latin typeface="Balmy"/>
              <a:ea typeface="Balmy"/>
              <a:cs typeface="Balmy"/>
              <a:sym typeface="Balmy"/>
            </a:endParaRPr>
          </a:p>
        </p:txBody>
      </p:sp>
      <p:sp>
        <p:nvSpPr>
          <p:cNvPr id="21" name="Freeform 21"/>
          <p:cNvSpPr/>
          <p:nvPr/>
        </p:nvSpPr>
        <p:spPr>
          <a:xfrm>
            <a:off x="4816575" y="6021324"/>
            <a:ext cx="8976996" cy="3972321"/>
          </a:xfrm>
          <a:custGeom>
            <a:avLst/>
            <a:gdLst/>
            <a:ahLst/>
            <a:cxnLst/>
            <a:rect l="l" t="t" r="r" b="b"/>
            <a:pathLst>
              <a:path w="8976996" h="3972321">
                <a:moveTo>
                  <a:pt x="0" y="0"/>
                </a:moveTo>
                <a:lnTo>
                  <a:pt x="8976995" y="0"/>
                </a:lnTo>
                <a:lnTo>
                  <a:pt x="8976995" y="3972321"/>
                </a:lnTo>
                <a:lnTo>
                  <a:pt x="0" y="397232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3023228" y="677730"/>
            <a:ext cx="11964855" cy="5025239"/>
          </a:xfrm>
          <a:custGeom>
            <a:avLst/>
            <a:gdLst/>
            <a:ahLst/>
            <a:cxnLst/>
            <a:rect l="l" t="t" r="r" b="b"/>
            <a:pathLst>
              <a:path w="11964855" h="5025239">
                <a:moveTo>
                  <a:pt x="0" y="0"/>
                </a:moveTo>
                <a:lnTo>
                  <a:pt x="11964855" y="0"/>
                </a:lnTo>
                <a:lnTo>
                  <a:pt x="11964855" y="5025239"/>
                </a:lnTo>
                <a:lnTo>
                  <a:pt x="0" y="50252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2112824" y="4725419"/>
            <a:ext cx="4928991" cy="4928991"/>
          </a:xfrm>
          <a:custGeom>
            <a:avLst/>
            <a:gdLst/>
            <a:ahLst/>
            <a:cxnLst/>
            <a:rect l="l" t="t" r="r" b="b"/>
            <a:pathLst>
              <a:path w="4928991" h="4928991">
                <a:moveTo>
                  <a:pt x="0" y="0"/>
                </a:moveTo>
                <a:lnTo>
                  <a:pt x="4928991" y="0"/>
                </a:lnTo>
                <a:lnTo>
                  <a:pt x="4928991" y="4928991"/>
                </a:lnTo>
                <a:lnTo>
                  <a:pt x="0" y="49289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20"/>
          <p:cNvSpPr txBox="1"/>
          <p:nvPr/>
        </p:nvSpPr>
        <p:spPr>
          <a:xfrm>
            <a:off x="3480957" y="2834551"/>
            <a:ext cx="11096362" cy="2340816"/>
          </a:xfrm>
          <a:prstGeom prst="rect">
            <a:avLst/>
          </a:prstGeom>
        </p:spPr>
        <p:txBody>
          <a:bodyPr lIns="0" tIns="0" rIns="0" bIns="0" rtlCol="0" anchor="t">
            <a:spAutoFit/>
          </a:bodyPr>
          <a:lstStyle/>
          <a:p>
            <a:pPr algn="ctr">
              <a:lnSpc>
                <a:spcPts val="6246"/>
              </a:lnSpc>
              <a:spcBef>
                <a:spcPct val="0"/>
              </a:spcBef>
            </a:pPr>
            <a:r>
              <a:rPr lang="en-US" sz="4461">
                <a:solidFill>
                  <a:srgbClr val="000000"/>
                </a:solidFill>
                <a:latin typeface="Balmy"/>
                <a:ea typeface="Balmy"/>
                <a:cs typeface="Balmy"/>
                <a:sym typeface="Balmy"/>
              </a:rPr>
              <a:t>Назви один номер телефону для допомоги жертвам торгівлі людьми в Україні.</a:t>
            </a:r>
          </a:p>
        </p:txBody>
      </p:sp>
      <p:sp>
        <p:nvSpPr>
          <p:cNvPr id="21" name="TextBox 21"/>
          <p:cNvSpPr txBox="1"/>
          <p:nvPr/>
        </p:nvSpPr>
        <p:spPr>
          <a:xfrm>
            <a:off x="5231020" y="692641"/>
            <a:ext cx="17249692" cy="1219888"/>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Ситуація 1 </a:t>
            </a:r>
          </a:p>
        </p:txBody>
      </p:sp>
      <p:sp>
        <p:nvSpPr>
          <p:cNvPr id="25" name="TextBox 24">
            <a:extLst>
              <a:ext uri="{FF2B5EF4-FFF2-40B4-BE49-F238E27FC236}">
                <a16:creationId xmlns:a16="http://schemas.microsoft.com/office/drawing/2014/main" id="{D5AB7278-5DA6-4AC0-B217-89E471A1E8DC}"/>
              </a:ext>
            </a:extLst>
          </p:cNvPr>
          <p:cNvSpPr txBox="1"/>
          <p:nvPr/>
        </p:nvSpPr>
        <p:spPr>
          <a:xfrm>
            <a:off x="1564991" y="6211871"/>
            <a:ext cx="10159359" cy="2485787"/>
          </a:xfrm>
          <a:prstGeom prst="roundRect">
            <a:avLst/>
          </a:prstGeom>
          <a:ln w="76200"/>
        </p:spPr>
        <p:style>
          <a:lnRef idx="2">
            <a:schemeClr val="accent2"/>
          </a:lnRef>
          <a:fillRef idx="1">
            <a:schemeClr val="lt1"/>
          </a:fillRef>
          <a:effectRef idx="0">
            <a:schemeClr val="accent2"/>
          </a:effectRef>
          <a:fontRef idx="minor">
            <a:schemeClr val="dk1"/>
          </a:fontRef>
        </p:style>
        <p:txBody>
          <a:bodyPr wrap="square">
            <a:spAutoFit/>
          </a:bodyPr>
          <a:lstStyle/>
          <a:p>
            <a:r>
              <a:rPr lang="ru-RU" sz="2800" b="1" dirty="0">
                <a:latin typeface="Aileron Bold" panose="020B0604020202020204" charset="0"/>
              </a:rPr>
              <a:t>1547- </a:t>
            </a:r>
            <a:r>
              <a:rPr lang="ru-RU" sz="2800" b="1" dirty="0" err="1">
                <a:latin typeface="Aileron Bold" panose="020B0604020202020204" charset="0"/>
              </a:rPr>
              <a:t>Гаряча</a:t>
            </a:r>
            <a:r>
              <a:rPr lang="ru-RU" sz="2800" b="1" dirty="0">
                <a:latin typeface="Aileron Bold" panose="020B0604020202020204" charset="0"/>
              </a:rPr>
              <a:t> </a:t>
            </a:r>
            <a:r>
              <a:rPr lang="ru-RU" sz="2800" b="1" dirty="0" err="1">
                <a:latin typeface="Aileron Bold" panose="020B0604020202020204" charset="0"/>
              </a:rPr>
              <a:t>лінія</a:t>
            </a:r>
            <a:r>
              <a:rPr lang="ru-RU" sz="2800" b="1" dirty="0">
                <a:latin typeface="Aileron Bold" panose="020B0604020202020204" charset="0"/>
              </a:rPr>
              <a:t> з </a:t>
            </a:r>
            <a:r>
              <a:rPr lang="ru-RU" sz="2800" b="1" dirty="0" err="1">
                <a:latin typeface="Aileron Bold" panose="020B0604020202020204" charset="0"/>
              </a:rPr>
              <a:t>протидії</a:t>
            </a:r>
            <a:r>
              <a:rPr lang="ru-RU" sz="2800" b="1" dirty="0">
                <a:latin typeface="Aileron Bold" panose="020B0604020202020204" charset="0"/>
              </a:rPr>
              <a:t> </a:t>
            </a:r>
            <a:r>
              <a:rPr lang="ru-RU" sz="2800" b="1" dirty="0" err="1">
                <a:latin typeface="Aileron Bold" panose="020B0604020202020204" charset="0"/>
              </a:rPr>
              <a:t>торгівлі</a:t>
            </a:r>
            <a:r>
              <a:rPr lang="ru-RU" sz="2800" b="1" dirty="0">
                <a:latin typeface="Aileron Bold" panose="020B0604020202020204" charset="0"/>
              </a:rPr>
              <a:t> людьми;</a:t>
            </a:r>
          </a:p>
          <a:p>
            <a:r>
              <a:rPr lang="ru-RU" sz="2800" b="1" dirty="0">
                <a:latin typeface="Aileron Bold" panose="020B0604020202020204" charset="0"/>
              </a:rPr>
              <a:t>527- </a:t>
            </a:r>
            <a:r>
              <a:rPr lang="ru-RU" sz="2800" b="1" dirty="0" err="1">
                <a:latin typeface="Aileron Bold" panose="020B0604020202020204" charset="0"/>
              </a:rPr>
              <a:t>Національна</a:t>
            </a:r>
            <a:r>
              <a:rPr lang="ru-RU" sz="2800" b="1" dirty="0">
                <a:latin typeface="Aileron Bold" panose="020B0604020202020204" charset="0"/>
              </a:rPr>
              <a:t> </a:t>
            </a:r>
            <a:r>
              <a:rPr lang="ru-RU" sz="2800" b="1" dirty="0" err="1">
                <a:latin typeface="Aileron Bold" panose="020B0604020202020204" charset="0"/>
              </a:rPr>
              <a:t>Гаряча</a:t>
            </a:r>
            <a:r>
              <a:rPr lang="ru-RU" sz="2800" b="1" dirty="0">
                <a:latin typeface="Aileron Bold" panose="020B0604020202020204" charset="0"/>
              </a:rPr>
              <a:t> </a:t>
            </a:r>
            <a:r>
              <a:rPr lang="ru-RU" sz="2800" b="1" dirty="0" err="1">
                <a:latin typeface="Aileron Bold" panose="020B0604020202020204" charset="0"/>
              </a:rPr>
              <a:t>лінія</a:t>
            </a:r>
            <a:r>
              <a:rPr lang="ru-RU" sz="2800" b="1" dirty="0">
                <a:latin typeface="Aileron Bold" panose="020B0604020202020204" charset="0"/>
              </a:rPr>
              <a:t> з </a:t>
            </a:r>
            <a:r>
              <a:rPr lang="ru-RU" sz="2800" b="1" dirty="0" err="1">
                <a:latin typeface="Aileron Bold" panose="020B0604020202020204" charset="0"/>
              </a:rPr>
              <a:t>питань</a:t>
            </a:r>
            <a:r>
              <a:rPr lang="ru-RU" sz="2800" b="1" dirty="0">
                <a:latin typeface="Aileron Bold" panose="020B0604020202020204" charset="0"/>
              </a:rPr>
              <a:t> </a:t>
            </a:r>
            <a:r>
              <a:rPr lang="ru-RU" sz="2800" b="1" dirty="0" err="1">
                <a:latin typeface="Aileron Bold" panose="020B0604020202020204" charset="0"/>
              </a:rPr>
              <a:t>протидії</a:t>
            </a:r>
            <a:r>
              <a:rPr lang="ru-RU" sz="2800" b="1" dirty="0">
                <a:latin typeface="Aileron Bold" panose="020B0604020202020204" charset="0"/>
              </a:rPr>
              <a:t> </a:t>
            </a:r>
            <a:r>
              <a:rPr lang="ru-RU" sz="2800" b="1" dirty="0" err="1">
                <a:latin typeface="Aileron Bold" panose="020B0604020202020204" charset="0"/>
              </a:rPr>
              <a:t>торгівлі</a:t>
            </a:r>
            <a:r>
              <a:rPr lang="ru-RU" sz="2800" b="1" dirty="0">
                <a:latin typeface="Aileron Bold" panose="020B0604020202020204" charset="0"/>
              </a:rPr>
              <a:t> людьми;</a:t>
            </a:r>
          </a:p>
          <a:p>
            <a:r>
              <a:rPr lang="ru-RU" sz="2800" b="1" dirty="0">
                <a:latin typeface="Aileron Bold" panose="020B0604020202020204" charset="0"/>
              </a:rPr>
              <a:t>102 – </a:t>
            </a:r>
            <a:r>
              <a:rPr lang="ru-RU" sz="2800" b="1" dirty="0" err="1">
                <a:latin typeface="Aileron Bold" panose="020B0604020202020204" charset="0"/>
              </a:rPr>
              <a:t>Поліція</a:t>
            </a:r>
            <a:r>
              <a:rPr lang="ru-RU" sz="2800" b="1" dirty="0">
                <a:latin typeface="Aileron Bold" panose="020B0604020202020204" charset="0"/>
              </a:rPr>
              <a:t>;</a:t>
            </a:r>
          </a:p>
          <a:p>
            <a:r>
              <a:rPr lang="ru-RU" sz="2800" b="1" dirty="0">
                <a:latin typeface="Aileron Bold" panose="020B0604020202020204" charset="0"/>
              </a:rPr>
              <a:t>112 – Служба </a:t>
            </a:r>
            <a:r>
              <a:rPr lang="ru-RU" sz="2800" b="1" dirty="0" err="1">
                <a:latin typeface="Aileron Bold" panose="020B0604020202020204" charset="0"/>
              </a:rPr>
              <a:t>екстреної</a:t>
            </a:r>
            <a:r>
              <a:rPr lang="ru-RU" sz="2800" b="1" dirty="0">
                <a:latin typeface="Aileron Bold" panose="020B0604020202020204" charset="0"/>
              </a:rPr>
              <a:t> </a:t>
            </a:r>
            <a:r>
              <a:rPr lang="ru-RU" sz="2800" b="1" dirty="0" err="1">
                <a:latin typeface="Aileron Bold" panose="020B0604020202020204" charset="0"/>
              </a:rPr>
              <a:t>допомоги</a:t>
            </a:r>
            <a:r>
              <a:rPr lang="ru-RU" sz="2800" b="1" dirty="0">
                <a:latin typeface="Aileron Bold" panose="020B0604020202020204" charset="0"/>
              </a:rPr>
              <a:t> в ЄС.</a:t>
            </a:r>
            <a:endParaRPr lang="ru-RU" sz="28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3023228" y="677730"/>
            <a:ext cx="11964855" cy="5025239"/>
          </a:xfrm>
          <a:custGeom>
            <a:avLst/>
            <a:gdLst/>
            <a:ahLst/>
            <a:cxnLst/>
            <a:rect l="l" t="t" r="r" b="b"/>
            <a:pathLst>
              <a:path w="11964855" h="5025239">
                <a:moveTo>
                  <a:pt x="0" y="0"/>
                </a:moveTo>
                <a:lnTo>
                  <a:pt x="11964855" y="0"/>
                </a:lnTo>
                <a:lnTo>
                  <a:pt x="11964855" y="5025239"/>
                </a:lnTo>
                <a:lnTo>
                  <a:pt x="0" y="50252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2112824" y="4725419"/>
            <a:ext cx="4928991" cy="4928991"/>
          </a:xfrm>
          <a:custGeom>
            <a:avLst/>
            <a:gdLst/>
            <a:ahLst/>
            <a:cxnLst/>
            <a:rect l="l" t="t" r="r" b="b"/>
            <a:pathLst>
              <a:path w="4928991" h="4928991">
                <a:moveTo>
                  <a:pt x="0" y="0"/>
                </a:moveTo>
                <a:lnTo>
                  <a:pt x="4928991" y="0"/>
                </a:lnTo>
                <a:lnTo>
                  <a:pt x="4928991" y="4928991"/>
                </a:lnTo>
                <a:lnTo>
                  <a:pt x="0" y="49289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20"/>
          <p:cNvSpPr txBox="1"/>
          <p:nvPr/>
        </p:nvSpPr>
        <p:spPr>
          <a:xfrm>
            <a:off x="3480957" y="2834551"/>
            <a:ext cx="11096362" cy="2340816"/>
          </a:xfrm>
          <a:prstGeom prst="rect">
            <a:avLst/>
          </a:prstGeom>
        </p:spPr>
        <p:txBody>
          <a:bodyPr lIns="0" tIns="0" rIns="0" bIns="0" rtlCol="0" anchor="t">
            <a:spAutoFit/>
          </a:bodyPr>
          <a:lstStyle/>
          <a:p>
            <a:pPr algn="ctr">
              <a:lnSpc>
                <a:spcPts val="6246"/>
              </a:lnSpc>
              <a:spcBef>
                <a:spcPct val="0"/>
              </a:spcBef>
            </a:pPr>
            <a:r>
              <a:rPr lang="ru-RU" sz="4461" dirty="0" err="1">
                <a:solidFill>
                  <a:srgbClr val="000000"/>
                </a:solidFill>
                <a:latin typeface="Balmy"/>
                <a:ea typeface="Balmy"/>
                <a:cs typeface="Balmy"/>
                <a:sym typeface="Balmy"/>
              </a:rPr>
              <a:t>Що</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ти</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зробиш</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якщо</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незнайомець</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пропонує</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поїхати</a:t>
            </a:r>
            <a:r>
              <a:rPr lang="ru-RU" sz="4461" dirty="0">
                <a:solidFill>
                  <a:srgbClr val="000000"/>
                </a:solidFill>
                <a:latin typeface="Balmy"/>
                <a:ea typeface="Balmy"/>
                <a:cs typeface="Balmy"/>
                <a:sym typeface="Balmy"/>
              </a:rPr>
              <a:t> за кордон без контракту?</a:t>
            </a:r>
            <a:endParaRPr lang="en-US" sz="4461" dirty="0">
              <a:solidFill>
                <a:srgbClr val="000000"/>
              </a:solidFill>
              <a:latin typeface="Balmy"/>
              <a:ea typeface="Balmy"/>
              <a:cs typeface="Balmy"/>
              <a:sym typeface="Balmy"/>
            </a:endParaRPr>
          </a:p>
        </p:txBody>
      </p:sp>
      <p:sp>
        <p:nvSpPr>
          <p:cNvPr id="21" name="TextBox 21"/>
          <p:cNvSpPr txBox="1"/>
          <p:nvPr/>
        </p:nvSpPr>
        <p:spPr>
          <a:xfrm>
            <a:off x="5231020" y="692641"/>
            <a:ext cx="17249692" cy="1219888"/>
          </a:xfrm>
          <a:prstGeom prst="rect">
            <a:avLst/>
          </a:prstGeom>
        </p:spPr>
        <p:txBody>
          <a:bodyPr lIns="0" tIns="0" rIns="0" bIns="0" rtlCol="0" anchor="t">
            <a:spAutoFit/>
          </a:bodyPr>
          <a:lstStyle/>
          <a:p>
            <a:pPr algn="ctr">
              <a:lnSpc>
                <a:spcPts val="9939"/>
              </a:lnSpc>
              <a:spcBef>
                <a:spcPct val="0"/>
              </a:spcBef>
            </a:pPr>
            <a:r>
              <a:rPr lang="uk-UA" sz="7099" dirty="0">
                <a:solidFill>
                  <a:srgbClr val="FF3131"/>
                </a:solidFill>
                <a:latin typeface="Balmy"/>
                <a:ea typeface="Balmy"/>
                <a:cs typeface="Balmy"/>
                <a:sym typeface="Balmy"/>
              </a:rPr>
              <a:t>Питання</a:t>
            </a:r>
            <a:r>
              <a:rPr lang="en-US" sz="7099" dirty="0">
                <a:solidFill>
                  <a:srgbClr val="FF3131"/>
                </a:solidFill>
                <a:latin typeface="Balmy"/>
                <a:ea typeface="Balmy"/>
                <a:cs typeface="Balmy"/>
                <a:sym typeface="Balmy"/>
              </a:rPr>
              <a:t> </a:t>
            </a:r>
            <a:r>
              <a:rPr lang="uk-UA" sz="7099" dirty="0">
                <a:solidFill>
                  <a:srgbClr val="FF3131"/>
                </a:solidFill>
                <a:latin typeface="Balmy"/>
                <a:ea typeface="Balmy"/>
                <a:cs typeface="Balmy"/>
                <a:sym typeface="Balmy"/>
              </a:rPr>
              <a:t>2</a:t>
            </a:r>
            <a:r>
              <a:rPr lang="en-US" sz="7099" dirty="0">
                <a:solidFill>
                  <a:srgbClr val="FF3131"/>
                </a:solidFill>
                <a:latin typeface="Balmy"/>
                <a:ea typeface="Balmy"/>
                <a:cs typeface="Balmy"/>
                <a:sym typeface="Balmy"/>
              </a:rPr>
              <a:t> </a:t>
            </a:r>
          </a:p>
        </p:txBody>
      </p:sp>
      <p:sp>
        <p:nvSpPr>
          <p:cNvPr id="22" name="TextBox 21">
            <a:extLst>
              <a:ext uri="{FF2B5EF4-FFF2-40B4-BE49-F238E27FC236}">
                <a16:creationId xmlns:a16="http://schemas.microsoft.com/office/drawing/2014/main" id="{58E60DC9-5C94-4358-94BA-B0A21C6C6158}"/>
              </a:ext>
            </a:extLst>
          </p:cNvPr>
          <p:cNvSpPr txBox="1"/>
          <p:nvPr/>
        </p:nvSpPr>
        <p:spPr>
          <a:xfrm>
            <a:off x="1881996" y="6544404"/>
            <a:ext cx="6740809" cy="2009061"/>
          </a:xfrm>
          <a:prstGeom prst="roundRect">
            <a:avLst/>
          </a:prstGeom>
          <a:ln w="76200"/>
        </p:spPr>
        <p:style>
          <a:lnRef idx="2">
            <a:schemeClr val="accent2"/>
          </a:lnRef>
          <a:fillRef idx="1">
            <a:schemeClr val="lt1"/>
          </a:fillRef>
          <a:effectRef idx="0">
            <a:schemeClr val="accent2"/>
          </a:effectRef>
          <a:fontRef idx="minor">
            <a:schemeClr val="dk1"/>
          </a:fontRef>
        </p:style>
        <p:txBody>
          <a:bodyPr wrap="square">
            <a:spAutoFit/>
          </a:bodyPr>
          <a:lstStyle/>
          <a:p>
            <a:pPr algn="ctr"/>
            <a:endParaRPr lang="uk-UA" sz="2800" b="1" dirty="0">
              <a:latin typeface="Aileron Bold" panose="020B0604020202020204" charset="0"/>
            </a:endParaRPr>
          </a:p>
          <a:p>
            <a:pPr algn="ctr"/>
            <a:r>
              <a:rPr lang="uk-UA" sz="2800" b="1" dirty="0">
                <a:latin typeface="Aileron Bold" panose="020B0604020202020204" charset="0"/>
              </a:rPr>
              <a:t>Треба відмовитися та і повідомити  дорослих.</a:t>
            </a:r>
          </a:p>
          <a:p>
            <a:pPr algn="ctr"/>
            <a:endParaRPr lang="uk-UA" sz="28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44914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TextBox 16"/>
          <p:cNvSpPr txBox="1"/>
          <p:nvPr/>
        </p:nvSpPr>
        <p:spPr>
          <a:xfrm>
            <a:off x="618867" y="775225"/>
            <a:ext cx="10692391" cy="8849822"/>
          </a:xfrm>
          <a:prstGeom prst="rect">
            <a:avLst/>
          </a:prstGeom>
        </p:spPr>
        <p:txBody>
          <a:bodyPr lIns="0" tIns="0" rIns="0" bIns="0" rtlCol="0" anchor="t">
            <a:spAutoFit/>
          </a:bodyPr>
          <a:lstStyle/>
          <a:p>
            <a:pPr algn="ctr">
              <a:lnSpc>
                <a:spcPts val="4705"/>
              </a:lnSpc>
              <a:spcBef>
                <a:spcPct val="0"/>
              </a:spcBef>
            </a:pPr>
            <a:r>
              <a:rPr lang="en-US" sz="3361" b="1" i="1" u="sng">
                <a:solidFill>
                  <a:srgbClr val="FF3131"/>
                </a:solidFill>
                <a:latin typeface="Aileron Bold Italics"/>
                <a:ea typeface="Aileron Bold Italics"/>
                <a:cs typeface="Aileron Bold Italics"/>
                <a:sym typeface="Aileron Bold Italics"/>
              </a:rPr>
              <a:t>18 ЖОВТНЯ  - ЄВРОПЕЙСЬКИЙ  ДЕНЬ БОРОТЬБИ З ТОРГІВЛЕЮ ЛЮДЬМИ.</a:t>
            </a:r>
          </a:p>
          <a:p>
            <a:pPr algn="ctr">
              <a:lnSpc>
                <a:spcPts val="4705"/>
              </a:lnSpc>
              <a:spcBef>
                <a:spcPct val="0"/>
              </a:spcBef>
            </a:pPr>
            <a:r>
              <a:rPr lang="en-US" sz="3361" b="1">
                <a:solidFill>
                  <a:srgbClr val="000000"/>
                </a:solidFill>
                <a:latin typeface="Aileron Bold"/>
                <a:ea typeface="Aileron Bold"/>
                <a:cs typeface="Aileron Bold"/>
                <a:sym typeface="Aileron Bold"/>
              </a:rPr>
              <a:t> ЦЕЙ ДЕНЬ БУВ ЗАПОЧАТКОВАНИЙ У 2007 РОЦІ РАДОЮ ЄВРОПИ, ЩОБ ПРИВЕРНУТИ УВАГУ ДО ПРОБЛЕМИ ТОРГІВЛІ ЛЮДЬМИ – СУЧАСНОГО РАБСТВА, ЯКЕ ЗАЧІПАЄ МІЛЬЙОНИ ЛЮДЕЙ У СВІТІ, ВКЛЮЧАЮЧИ ДІТЕЙ І ПІДЛІТКІВ. ЗА ДАНИМИ ООН, ЩОРОКУ ПОНАД 20 МІЛЬЙОНІВ ЛЮДЕЙ СТАЮТЬ ЖЕРТВАМИ ТОРГІВЛІ ЛЮДЬМИ, А В УКРАЇНІ З 2014 РОКУ ЗАРЕЄСТРОВАНО ПОНАД 1000 ВИПАДКІВ. </a:t>
            </a:r>
          </a:p>
          <a:p>
            <a:pPr algn="ctr">
              <a:lnSpc>
                <a:spcPts val="4705"/>
              </a:lnSpc>
              <a:spcBef>
                <a:spcPct val="0"/>
              </a:spcBef>
            </a:pPr>
            <a:r>
              <a:rPr lang="en-US" sz="3361" b="1">
                <a:solidFill>
                  <a:srgbClr val="FF3131"/>
                </a:solidFill>
                <a:latin typeface="Aileron Bold"/>
                <a:ea typeface="Aileron Bold"/>
                <a:cs typeface="Aileron Bold"/>
                <a:sym typeface="Aileron Bold"/>
              </a:rPr>
              <a:t>ТОРГІВЛЯ ЛЮДЬМИ</a:t>
            </a:r>
            <a:r>
              <a:rPr lang="en-US" sz="3361" b="1">
                <a:solidFill>
                  <a:srgbClr val="000000"/>
                </a:solidFill>
                <a:latin typeface="Aileron Bold"/>
                <a:ea typeface="Aileron Bold"/>
                <a:cs typeface="Aileron Bold"/>
                <a:sym typeface="Aileron Bold"/>
              </a:rPr>
              <a:t> – ЦЕ ЗЛОЧИН, КОЛИ ЛЮДЕЙ ОБМАНЮЮТЬ, ВИКРАДАЮТЬ АБО ПРИМУШУЮТЬ ДО ПРАЦІ, ЕКСПЛУАТАЦІЇ ЧИ ІНШИХ ФОРМ НАСИЛЬСТВА. </a:t>
            </a:r>
          </a:p>
        </p:txBody>
      </p:sp>
      <p:sp>
        <p:nvSpPr>
          <p:cNvPr id="17" name="Freeform 17"/>
          <p:cNvSpPr/>
          <p:nvPr/>
        </p:nvSpPr>
        <p:spPr>
          <a:xfrm>
            <a:off x="11469240" y="664440"/>
            <a:ext cx="6069575" cy="8780579"/>
          </a:xfrm>
          <a:custGeom>
            <a:avLst/>
            <a:gdLst/>
            <a:ahLst/>
            <a:cxnLst/>
            <a:rect l="l" t="t" r="r" b="b"/>
            <a:pathLst>
              <a:path w="6069575" h="8780579">
                <a:moveTo>
                  <a:pt x="0" y="0"/>
                </a:moveTo>
                <a:lnTo>
                  <a:pt x="6069575" y="0"/>
                </a:lnTo>
                <a:lnTo>
                  <a:pt x="6069575" y="8780579"/>
                </a:lnTo>
                <a:lnTo>
                  <a:pt x="0" y="87805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5695487" y="-213100"/>
            <a:ext cx="7315200" cy="2129051"/>
          </a:xfrm>
          <a:custGeom>
            <a:avLst/>
            <a:gdLst/>
            <a:ahLst/>
            <a:cxnLst/>
            <a:rect l="l" t="t" r="r" b="b"/>
            <a:pathLst>
              <a:path w="7315200" h="2129051">
                <a:moveTo>
                  <a:pt x="0" y="0"/>
                </a:moveTo>
                <a:lnTo>
                  <a:pt x="7315200" y="0"/>
                </a:lnTo>
                <a:lnTo>
                  <a:pt x="7315200" y="2129051"/>
                </a:lnTo>
                <a:lnTo>
                  <a:pt x="0" y="21290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4243225" y="8768568"/>
            <a:ext cx="7315200" cy="2129051"/>
          </a:xfrm>
          <a:custGeom>
            <a:avLst/>
            <a:gdLst/>
            <a:ahLst/>
            <a:cxnLst/>
            <a:rect l="l" t="t" r="r" b="b"/>
            <a:pathLst>
              <a:path w="7315200" h="2129051">
                <a:moveTo>
                  <a:pt x="0" y="0"/>
                </a:moveTo>
                <a:lnTo>
                  <a:pt x="7315200" y="0"/>
                </a:lnTo>
                <a:lnTo>
                  <a:pt x="7315200" y="2129051"/>
                </a:lnTo>
                <a:lnTo>
                  <a:pt x="0" y="21290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3023228" y="677730"/>
            <a:ext cx="11964855" cy="5025239"/>
          </a:xfrm>
          <a:custGeom>
            <a:avLst/>
            <a:gdLst/>
            <a:ahLst/>
            <a:cxnLst/>
            <a:rect l="l" t="t" r="r" b="b"/>
            <a:pathLst>
              <a:path w="11964855" h="5025239">
                <a:moveTo>
                  <a:pt x="0" y="0"/>
                </a:moveTo>
                <a:lnTo>
                  <a:pt x="11964855" y="0"/>
                </a:lnTo>
                <a:lnTo>
                  <a:pt x="11964855" y="5025239"/>
                </a:lnTo>
                <a:lnTo>
                  <a:pt x="0" y="50252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2112824" y="4725419"/>
            <a:ext cx="4928991" cy="4928991"/>
          </a:xfrm>
          <a:custGeom>
            <a:avLst/>
            <a:gdLst/>
            <a:ahLst/>
            <a:cxnLst/>
            <a:rect l="l" t="t" r="r" b="b"/>
            <a:pathLst>
              <a:path w="4928991" h="4928991">
                <a:moveTo>
                  <a:pt x="0" y="0"/>
                </a:moveTo>
                <a:lnTo>
                  <a:pt x="4928991" y="0"/>
                </a:lnTo>
                <a:lnTo>
                  <a:pt x="4928991" y="4928991"/>
                </a:lnTo>
                <a:lnTo>
                  <a:pt x="0" y="49289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20"/>
          <p:cNvSpPr txBox="1"/>
          <p:nvPr/>
        </p:nvSpPr>
        <p:spPr>
          <a:xfrm>
            <a:off x="3480957" y="3263029"/>
            <a:ext cx="11096362" cy="1549142"/>
          </a:xfrm>
          <a:prstGeom prst="rect">
            <a:avLst/>
          </a:prstGeom>
        </p:spPr>
        <p:txBody>
          <a:bodyPr lIns="0" tIns="0" rIns="0" bIns="0" rtlCol="0" anchor="t">
            <a:spAutoFit/>
          </a:bodyPr>
          <a:lstStyle/>
          <a:p>
            <a:pPr algn="ctr">
              <a:lnSpc>
                <a:spcPts val="6246"/>
              </a:lnSpc>
              <a:spcBef>
                <a:spcPct val="0"/>
              </a:spcBef>
            </a:pPr>
            <a:r>
              <a:rPr lang="ru-RU" sz="4461" dirty="0" err="1">
                <a:solidFill>
                  <a:srgbClr val="000000"/>
                </a:solidFill>
                <a:latin typeface="Balmy"/>
                <a:ea typeface="Balmy"/>
                <a:cs typeface="Balmy"/>
                <a:sym typeface="Balmy"/>
              </a:rPr>
              <a:t>Назви</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місця</a:t>
            </a:r>
            <a:r>
              <a:rPr lang="ru-RU" sz="4461" dirty="0">
                <a:solidFill>
                  <a:srgbClr val="000000"/>
                </a:solidFill>
                <a:latin typeface="Balmy"/>
                <a:ea typeface="Balmy"/>
                <a:cs typeface="Balmy"/>
                <a:sym typeface="Balmy"/>
              </a:rPr>
              <a:t>, де </a:t>
            </a:r>
            <a:r>
              <a:rPr lang="ru-RU" sz="4461" dirty="0" err="1">
                <a:solidFill>
                  <a:srgbClr val="000000"/>
                </a:solidFill>
                <a:latin typeface="Balmy"/>
                <a:ea typeface="Balmy"/>
                <a:cs typeface="Balmy"/>
                <a:sym typeface="Balmy"/>
              </a:rPr>
              <a:t>шахраї</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можуть</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пропонувати</a:t>
            </a:r>
            <a:r>
              <a:rPr lang="ru-RU" sz="4461" dirty="0">
                <a:solidFill>
                  <a:srgbClr val="000000"/>
                </a:solidFill>
                <a:latin typeface="Balmy"/>
                <a:ea typeface="Balmy"/>
                <a:cs typeface="Balmy"/>
                <a:sym typeface="Balmy"/>
              </a:rPr>
              <a:t> "роботу".</a:t>
            </a:r>
            <a:endParaRPr lang="en-US" sz="4461" dirty="0">
              <a:solidFill>
                <a:srgbClr val="000000"/>
              </a:solidFill>
              <a:latin typeface="Balmy"/>
              <a:ea typeface="Balmy"/>
              <a:cs typeface="Balmy"/>
              <a:sym typeface="Balmy"/>
            </a:endParaRPr>
          </a:p>
        </p:txBody>
      </p:sp>
      <p:sp>
        <p:nvSpPr>
          <p:cNvPr id="21" name="TextBox 21"/>
          <p:cNvSpPr txBox="1"/>
          <p:nvPr/>
        </p:nvSpPr>
        <p:spPr>
          <a:xfrm>
            <a:off x="5231020" y="692641"/>
            <a:ext cx="17249692" cy="1219888"/>
          </a:xfrm>
          <a:prstGeom prst="rect">
            <a:avLst/>
          </a:prstGeom>
        </p:spPr>
        <p:txBody>
          <a:bodyPr lIns="0" tIns="0" rIns="0" bIns="0" rtlCol="0" anchor="t">
            <a:spAutoFit/>
          </a:bodyPr>
          <a:lstStyle/>
          <a:p>
            <a:pPr algn="ctr">
              <a:lnSpc>
                <a:spcPts val="9939"/>
              </a:lnSpc>
              <a:spcBef>
                <a:spcPct val="0"/>
              </a:spcBef>
            </a:pPr>
            <a:r>
              <a:rPr lang="uk-UA" sz="7099" dirty="0">
                <a:solidFill>
                  <a:srgbClr val="FF3131"/>
                </a:solidFill>
                <a:latin typeface="Balmy"/>
                <a:ea typeface="Balmy"/>
                <a:cs typeface="Balmy"/>
                <a:sym typeface="Balmy"/>
              </a:rPr>
              <a:t>Питання</a:t>
            </a:r>
            <a:r>
              <a:rPr lang="en-US" sz="7099" dirty="0">
                <a:solidFill>
                  <a:srgbClr val="FF3131"/>
                </a:solidFill>
                <a:latin typeface="Balmy"/>
                <a:ea typeface="Balmy"/>
                <a:cs typeface="Balmy"/>
                <a:sym typeface="Balmy"/>
              </a:rPr>
              <a:t> </a:t>
            </a:r>
            <a:r>
              <a:rPr lang="uk-UA" sz="7099" dirty="0">
                <a:solidFill>
                  <a:srgbClr val="FF3131"/>
                </a:solidFill>
                <a:latin typeface="Balmy"/>
                <a:ea typeface="Balmy"/>
                <a:cs typeface="Balmy"/>
                <a:sym typeface="Balmy"/>
              </a:rPr>
              <a:t>3</a:t>
            </a:r>
            <a:r>
              <a:rPr lang="en-US" sz="7099" dirty="0">
                <a:solidFill>
                  <a:srgbClr val="FF3131"/>
                </a:solidFill>
                <a:latin typeface="Balmy"/>
                <a:ea typeface="Balmy"/>
                <a:cs typeface="Balmy"/>
                <a:sym typeface="Balmy"/>
              </a:rPr>
              <a:t> </a:t>
            </a:r>
          </a:p>
        </p:txBody>
      </p:sp>
      <p:sp>
        <p:nvSpPr>
          <p:cNvPr id="22" name="TextBox 21">
            <a:extLst>
              <a:ext uri="{FF2B5EF4-FFF2-40B4-BE49-F238E27FC236}">
                <a16:creationId xmlns:a16="http://schemas.microsoft.com/office/drawing/2014/main" id="{89717E2E-FEF9-4890-A985-C8A83F55DDE4}"/>
              </a:ext>
            </a:extLst>
          </p:cNvPr>
          <p:cNvSpPr txBox="1"/>
          <p:nvPr/>
        </p:nvSpPr>
        <p:spPr>
          <a:xfrm>
            <a:off x="2193398" y="6933454"/>
            <a:ext cx="5304770" cy="1532334"/>
          </a:xfrm>
          <a:prstGeom prst="roundRect">
            <a:avLst/>
          </a:prstGeom>
          <a:ln w="76200"/>
        </p:spPr>
        <p:style>
          <a:lnRef idx="2">
            <a:schemeClr val="accent2"/>
          </a:lnRef>
          <a:fillRef idx="1">
            <a:schemeClr val="lt1"/>
          </a:fillRef>
          <a:effectRef idx="0">
            <a:schemeClr val="accent2"/>
          </a:effectRef>
          <a:fontRef idx="minor">
            <a:schemeClr val="dk1"/>
          </a:fontRef>
        </p:style>
        <p:txBody>
          <a:bodyPr wrap="square">
            <a:spAutoFit/>
          </a:bodyPr>
          <a:lstStyle/>
          <a:p>
            <a:endParaRPr lang="uk-UA" sz="2800" b="1" dirty="0">
              <a:latin typeface="Aileron Bold" panose="020B0604020202020204" charset="0"/>
            </a:endParaRPr>
          </a:p>
          <a:p>
            <a:r>
              <a:rPr lang="en-US" sz="2800" b="1" dirty="0">
                <a:latin typeface="Aileron Bold" panose="020B0604020202020204" charset="0"/>
              </a:rPr>
              <a:t>Instagram, Telegram, </a:t>
            </a:r>
            <a:r>
              <a:rPr lang="en-US" sz="2800" b="1" dirty="0" err="1">
                <a:latin typeface="Aileron Bold" panose="020B0604020202020204" charset="0"/>
              </a:rPr>
              <a:t>TikTok</a:t>
            </a:r>
            <a:r>
              <a:rPr lang="ru-RU" sz="2800" b="1" dirty="0">
                <a:latin typeface="Aileron Bold" panose="020B0604020202020204" charset="0"/>
              </a:rPr>
              <a:t>.</a:t>
            </a:r>
          </a:p>
          <a:p>
            <a:endParaRPr lang="ru-RU" sz="28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3023228" y="677730"/>
            <a:ext cx="11964855" cy="5025239"/>
          </a:xfrm>
          <a:custGeom>
            <a:avLst/>
            <a:gdLst/>
            <a:ahLst/>
            <a:cxnLst/>
            <a:rect l="l" t="t" r="r" b="b"/>
            <a:pathLst>
              <a:path w="11964855" h="5025239">
                <a:moveTo>
                  <a:pt x="0" y="0"/>
                </a:moveTo>
                <a:lnTo>
                  <a:pt x="11964855" y="0"/>
                </a:lnTo>
                <a:lnTo>
                  <a:pt x="11964855" y="5025239"/>
                </a:lnTo>
                <a:lnTo>
                  <a:pt x="0" y="50252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2112824" y="4725419"/>
            <a:ext cx="4928991" cy="4928991"/>
          </a:xfrm>
          <a:custGeom>
            <a:avLst/>
            <a:gdLst/>
            <a:ahLst/>
            <a:cxnLst/>
            <a:rect l="l" t="t" r="r" b="b"/>
            <a:pathLst>
              <a:path w="4928991" h="4928991">
                <a:moveTo>
                  <a:pt x="0" y="0"/>
                </a:moveTo>
                <a:lnTo>
                  <a:pt x="4928991" y="0"/>
                </a:lnTo>
                <a:lnTo>
                  <a:pt x="4928991" y="4928991"/>
                </a:lnTo>
                <a:lnTo>
                  <a:pt x="0" y="49289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20"/>
          <p:cNvSpPr txBox="1"/>
          <p:nvPr/>
        </p:nvSpPr>
        <p:spPr>
          <a:xfrm>
            <a:off x="3480957" y="3403791"/>
            <a:ext cx="11096362" cy="1549142"/>
          </a:xfrm>
          <a:prstGeom prst="rect">
            <a:avLst/>
          </a:prstGeom>
        </p:spPr>
        <p:txBody>
          <a:bodyPr lIns="0" tIns="0" rIns="0" bIns="0" rtlCol="0" anchor="t">
            <a:spAutoFit/>
          </a:bodyPr>
          <a:lstStyle/>
          <a:p>
            <a:pPr algn="ctr">
              <a:lnSpc>
                <a:spcPts val="6246"/>
              </a:lnSpc>
              <a:spcBef>
                <a:spcPct val="0"/>
              </a:spcBef>
            </a:pPr>
            <a:r>
              <a:rPr lang="ru-RU" sz="4461" dirty="0" err="1">
                <a:solidFill>
                  <a:srgbClr val="000000"/>
                </a:solidFill>
                <a:latin typeface="Balmy"/>
                <a:ea typeface="Balmy"/>
                <a:cs typeface="Balmy"/>
                <a:sym typeface="Balmy"/>
              </a:rPr>
              <a:t>Що</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таке</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торгівля</a:t>
            </a:r>
            <a:r>
              <a:rPr lang="ru-RU" sz="4461" dirty="0">
                <a:solidFill>
                  <a:srgbClr val="000000"/>
                </a:solidFill>
                <a:latin typeface="Balmy"/>
                <a:ea typeface="Balmy"/>
                <a:cs typeface="Balmy"/>
                <a:sym typeface="Balmy"/>
              </a:rPr>
              <a:t> людьми одним словом?</a:t>
            </a:r>
            <a:endParaRPr lang="en-US" sz="4461" dirty="0">
              <a:solidFill>
                <a:srgbClr val="000000"/>
              </a:solidFill>
              <a:latin typeface="Balmy"/>
              <a:ea typeface="Balmy"/>
              <a:cs typeface="Balmy"/>
              <a:sym typeface="Balmy"/>
            </a:endParaRPr>
          </a:p>
        </p:txBody>
      </p:sp>
      <p:sp>
        <p:nvSpPr>
          <p:cNvPr id="21" name="TextBox 21"/>
          <p:cNvSpPr txBox="1"/>
          <p:nvPr/>
        </p:nvSpPr>
        <p:spPr>
          <a:xfrm>
            <a:off x="5231020" y="692641"/>
            <a:ext cx="17249692" cy="1219888"/>
          </a:xfrm>
          <a:prstGeom prst="rect">
            <a:avLst/>
          </a:prstGeom>
        </p:spPr>
        <p:txBody>
          <a:bodyPr lIns="0" tIns="0" rIns="0" bIns="0" rtlCol="0" anchor="t">
            <a:spAutoFit/>
          </a:bodyPr>
          <a:lstStyle/>
          <a:p>
            <a:pPr algn="ctr">
              <a:lnSpc>
                <a:spcPts val="9939"/>
              </a:lnSpc>
              <a:spcBef>
                <a:spcPct val="0"/>
              </a:spcBef>
            </a:pPr>
            <a:r>
              <a:rPr lang="uk-UA" sz="7099" dirty="0">
                <a:solidFill>
                  <a:srgbClr val="FF3131"/>
                </a:solidFill>
                <a:latin typeface="Balmy"/>
                <a:ea typeface="Balmy"/>
                <a:cs typeface="Balmy"/>
                <a:sym typeface="Balmy"/>
              </a:rPr>
              <a:t>Питання</a:t>
            </a:r>
            <a:r>
              <a:rPr lang="en-US" sz="7099" dirty="0">
                <a:solidFill>
                  <a:srgbClr val="FF3131"/>
                </a:solidFill>
                <a:latin typeface="Balmy"/>
                <a:ea typeface="Balmy"/>
                <a:cs typeface="Balmy"/>
                <a:sym typeface="Balmy"/>
              </a:rPr>
              <a:t> </a:t>
            </a:r>
            <a:r>
              <a:rPr lang="uk-UA" sz="7099" dirty="0">
                <a:solidFill>
                  <a:srgbClr val="FF3131"/>
                </a:solidFill>
                <a:latin typeface="Balmy"/>
                <a:ea typeface="Balmy"/>
                <a:cs typeface="Balmy"/>
                <a:sym typeface="Balmy"/>
              </a:rPr>
              <a:t>4</a:t>
            </a:r>
            <a:r>
              <a:rPr lang="en-US" sz="7099" dirty="0">
                <a:solidFill>
                  <a:srgbClr val="FF3131"/>
                </a:solidFill>
                <a:latin typeface="Balmy"/>
                <a:ea typeface="Balmy"/>
                <a:cs typeface="Balmy"/>
                <a:sym typeface="Balmy"/>
              </a:rPr>
              <a:t> </a:t>
            </a:r>
          </a:p>
        </p:txBody>
      </p:sp>
      <p:sp>
        <p:nvSpPr>
          <p:cNvPr id="22" name="TextBox 21">
            <a:extLst>
              <a:ext uri="{FF2B5EF4-FFF2-40B4-BE49-F238E27FC236}">
                <a16:creationId xmlns:a16="http://schemas.microsoft.com/office/drawing/2014/main" id="{DE4615E9-72E9-4528-AED2-F13BCFDD93D2}"/>
              </a:ext>
            </a:extLst>
          </p:cNvPr>
          <p:cNvSpPr txBox="1"/>
          <p:nvPr/>
        </p:nvSpPr>
        <p:spPr>
          <a:xfrm>
            <a:off x="2193398" y="6933454"/>
            <a:ext cx="5304770" cy="1532334"/>
          </a:xfrm>
          <a:prstGeom prst="roundRect">
            <a:avLst/>
          </a:prstGeom>
          <a:ln w="76200"/>
        </p:spPr>
        <p:style>
          <a:lnRef idx="2">
            <a:schemeClr val="accent2"/>
          </a:lnRef>
          <a:fillRef idx="1">
            <a:schemeClr val="lt1"/>
          </a:fillRef>
          <a:effectRef idx="0">
            <a:schemeClr val="accent2"/>
          </a:effectRef>
          <a:fontRef idx="minor">
            <a:schemeClr val="dk1"/>
          </a:fontRef>
        </p:style>
        <p:txBody>
          <a:bodyPr wrap="square">
            <a:spAutoFit/>
          </a:bodyPr>
          <a:lstStyle/>
          <a:p>
            <a:endParaRPr lang="uk-UA" sz="2800" b="1" dirty="0">
              <a:latin typeface="Aileron Bold" panose="020B0604020202020204" charset="0"/>
            </a:endParaRPr>
          </a:p>
          <a:p>
            <a:pPr algn="ctr"/>
            <a:r>
              <a:rPr lang="uk-UA" sz="2800" b="1" dirty="0">
                <a:latin typeface="Aileron Bold" panose="020B0604020202020204" charset="0"/>
              </a:rPr>
              <a:t>Злочин</a:t>
            </a:r>
            <a:endParaRPr lang="ru-RU" sz="2800" b="1" dirty="0">
              <a:latin typeface="Aileron Bold" panose="020B0604020202020204" charset="0"/>
            </a:endParaRPr>
          </a:p>
          <a:p>
            <a:endParaRPr lang="ru-RU" sz="28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3023228" y="677730"/>
            <a:ext cx="11964855" cy="5025239"/>
          </a:xfrm>
          <a:custGeom>
            <a:avLst/>
            <a:gdLst/>
            <a:ahLst/>
            <a:cxnLst/>
            <a:rect l="l" t="t" r="r" b="b"/>
            <a:pathLst>
              <a:path w="11964855" h="5025239">
                <a:moveTo>
                  <a:pt x="0" y="0"/>
                </a:moveTo>
                <a:lnTo>
                  <a:pt x="11964855" y="0"/>
                </a:lnTo>
                <a:lnTo>
                  <a:pt x="11964855" y="5025239"/>
                </a:lnTo>
                <a:lnTo>
                  <a:pt x="0" y="502523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2112824" y="4725419"/>
            <a:ext cx="4928991" cy="4928991"/>
          </a:xfrm>
          <a:custGeom>
            <a:avLst/>
            <a:gdLst/>
            <a:ahLst/>
            <a:cxnLst/>
            <a:rect l="l" t="t" r="r" b="b"/>
            <a:pathLst>
              <a:path w="4928991" h="4928991">
                <a:moveTo>
                  <a:pt x="0" y="0"/>
                </a:moveTo>
                <a:lnTo>
                  <a:pt x="4928991" y="0"/>
                </a:lnTo>
                <a:lnTo>
                  <a:pt x="4928991" y="4928991"/>
                </a:lnTo>
                <a:lnTo>
                  <a:pt x="0" y="49289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20"/>
          <p:cNvSpPr txBox="1"/>
          <p:nvPr/>
        </p:nvSpPr>
        <p:spPr>
          <a:xfrm>
            <a:off x="3480957" y="2834551"/>
            <a:ext cx="11096362" cy="1549142"/>
          </a:xfrm>
          <a:prstGeom prst="rect">
            <a:avLst/>
          </a:prstGeom>
        </p:spPr>
        <p:txBody>
          <a:bodyPr lIns="0" tIns="0" rIns="0" bIns="0" rtlCol="0" anchor="t">
            <a:spAutoFit/>
          </a:bodyPr>
          <a:lstStyle/>
          <a:p>
            <a:pPr algn="ctr">
              <a:lnSpc>
                <a:spcPts val="6246"/>
              </a:lnSpc>
              <a:spcBef>
                <a:spcPct val="0"/>
              </a:spcBef>
            </a:pPr>
            <a:r>
              <a:rPr lang="ru-RU" sz="4461" dirty="0" err="1">
                <a:solidFill>
                  <a:srgbClr val="000000"/>
                </a:solidFill>
                <a:latin typeface="Balmy"/>
                <a:ea typeface="Balmy"/>
                <a:cs typeface="Balmy"/>
                <a:sym typeface="Balmy"/>
              </a:rPr>
              <a:t>Чи</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можуть</a:t>
            </a:r>
            <a:r>
              <a:rPr lang="ru-RU" sz="4461" dirty="0">
                <a:solidFill>
                  <a:srgbClr val="000000"/>
                </a:solidFill>
                <a:latin typeface="Balmy"/>
                <a:ea typeface="Balmy"/>
                <a:cs typeface="Balmy"/>
                <a:sym typeface="Balmy"/>
              </a:rPr>
              <a:t> </a:t>
            </a:r>
            <a:r>
              <a:rPr lang="ru-RU" sz="4461" dirty="0" err="1">
                <a:solidFill>
                  <a:srgbClr val="000000"/>
                </a:solidFill>
                <a:latin typeface="Balmy"/>
                <a:ea typeface="Balmy"/>
                <a:cs typeface="Balmy"/>
                <a:sym typeface="Balmy"/>
              </a:rPr>
              <a:t>діти</a:t>
            </a:r>
            <a:r>
              <a:rPr lang="ru-RU" sz="4461" dirty="0">
                <a:solidFill>
                  <a:srgbClr val="000000"/>
                </a:solidFill>
                <a:latin typeface="Balmy"/>
                <a:ea typeface="Balmy"/>
                <a:cs typeface="Balmy"/>
                <a:sym typeface="Balmy"/>
              </a:rPr>
              <a:t> бути жертвами </a:t>
            </a:r>
            <a:r>
              <a:rPr lang="ru-RU" sz="4461" dirty="0" err="1">
                <a:solidFill>
                  <a:srgbClr val="000000"/>
                </a:solidFill>
                <a:latin typeface="Balmy"/>
                <a:ea typeface="Balmy"/>
                <a:cs typeface="Balmy"/>
                <a:sym typeface="Balmy"/>
              </a:rPr>
              <a:t>торгівлі</a:t>
            </a:r>
            <a:r>
              <a:rPr lang="ru-RU" sz="4461" dirty="0">
                <a:solidFill>
                  <a:srgbClr val="000000"/>
                </a:solidFill>
                <a:latin typeface="Balmy"/>
                <a:ea typeface="Balmy"/>
                <a:cs typeface="Balmy"/>
                <a:sym typeface="Balmy"/>
              </a:rPr>
              <a:t> людьми?</a:t>
            </a:r>
            <a:endParaRPr lang="en-US" sz="4461" dirty="0">
              <a:solidFill>
                <a:srgbClr val="000000"/>
              </a:solidFill>
              <a:latin typeface="Balmy"/>
              <a:ea typeface="Balmy"/>
              <a:cs typeface="Balmy"/>
              <a:sym typeface="Balmy"/>
            </a:endParaRPr>
          </a:p>
        </p:txBody>
      </p:sp>
      <p:sp>
        <p:nvSpPr>
          <p:cNvPr id="21" name="TextBox 21"/>
          <p:cNvSpPr txBox="1"/>
          <p:nvPr/>
        </p:nvSpPr>
        <p:spPr>
          <a:xfrm>
            <a:off x="5231020" y="692641"/>
            <a:ext cx="17249692" cy="1219888"/>
          </a:xfrm>
          <a:prstGeom prst="rect">
            <a:avLst/>
          </a:prstGeom>
        </p:spPr>
        <p:txBody>
          <a:bodyPr lIns="0" tIns="0" rIns="0" bIns="0" rtlCol="0" anchor="t">
            <a:spAutoFit/>
          </a:bodyPr>
          <a:lstStyle/>
          <a:p>
            <a:pPr algn="ctr">
              <a:lnSpc>
                <a:spcPts val="9939"/>
              </a:lnSpc>
              <a:spcBef>
                <a:spcPct val="0"/>
              </a:spcBef>
            </a:pPr>
            <a:r>
              <a:rPr lang="uk-UA" sz="7099" dirty="0">
                <a:solidFill>
                  <a:srgbClr val="FF3131"/>
                </a:solidFill>
                <a:latin typeface="Balmy"/>
                <a:ea typeface="Balmy"/>
                <a:cs typeface="Balmy"/>
                <a:sym typeface="Balmy"/>
              </a:rPr>
              <a:t>Питання</a:t>
            </a:r>
            <a:r>
              <a:rPr lang="en-US" sz="7099" dirty="0">
                <a:solidFill>
                  <a:srgbClr val="FF3131"/>
                </a:solidFill>
                <a:latin typeface="Balmy"/>
                <a:ea typeface="Balmy"/>
                <a:cs typeface="Balmy"/>
                <a:sym typeface="Balmy"/>
              </a:rPr>
              <a:t> </a:t>
            </a:r>
            <a:r>
              <a:rPr lang="uk-UA" sz="7099" dirty="0">
                <a:solidFill>
                  <a:srgbClr val="FF3131"/>
                </a:solidFill>
                <a:latin typeface="Balmy"/>
                <a:ea typeface="Balmy"/>
                <a:cs typeface="Balmy"/>
                <a:sym typeface="Balmy"/>
              </a:rPr>
              <a:t>5</a:t>
            </a:r>
            <a:endParaRPr lang="en-US" sz="7099" dirty="0">
              <a:solidFill>
                <a:srgbClr val="FF3131"/>
              </a:solidFill>
              <a:latin typeface="Balmy"/>
              <a:ea typeface="Balmy"/>
              <a:cs typeface="Balmy"/>
              <a:sym typeface="Balmy"/>
            </a:endParaRPr>
          </a:p>
        </p:txBody>
      </p:sp>
      <p:sp>
        <p:nvSpPr>
          <p:cNvPr id="22" name="TextBox 21">
            <a:extLst>
              <a:ext uri="{FF2B5EF4-FFF2-40B4-BE49-F238E27FC236}">
                <a16:creationId xmlns:a16="http://schemas.microsoft.com/office/drawing/2014/main" id="{1C875209-D800-414D-9C33-748B4E3831AF}"/>
              </a:ext>
            </a:extLst>
          </p:cNvPr>
          <p:cNvSpPr txBox="1"/>
          <p:nvPr/>
        </p:nvSpPr>
        <p:spPr>
          <a:xfrm>
            <a:off x="2193398" y="6933454"/>
            <a:ext cx="5304770" cy="1532334"/>
          </a:xfrm>
          <a:prstGeom prst="roundRect">
            <a:avLst/>
          </a:prstGeom>
          <a:ln w="76200"/>
        </p:spPr>
        <p:style>
          <a:lnRef idx="2">
            <a:schemeClr val="accent2"/>
          </a:lnRef>
          <a:fillRef idx="1">
            <a:schemeClr val="lt1"/>
          </a:fillRef>
          <a:effectRef idx="0">
            <a:schemeClr val="accent2"/>
          </a:effectRef>
          <a:fontRef idx="minor">
            <a:schemeClr val="dk1"/>
          </a:fontRef>
        </p:style>
        <p:txBody>
          <a:bodyPr wrap="square">
            <a:spAutoFit/>
          </a:bodyPr>
          <a:lstStyle/>
          <a:p>
            <a:endParaRPr lang="uk-UA" sz="2800" b="1" dirty="0">
              <a:latin typeface="Aileron Bold" panose="020B0604020202020204" charset="0"/>
            </a:endParaRPr>
          </a:p>
          <a:p>
            <a:pPr algn="ctr"/>
            <a:r>
              <a:rPr lang="uk-UA" sz="2800" b="1" dirty="0">
                <a:latin typeface="Aileron Bold" panose="020B0604020202020204" charset="0"/>
              </a:rPr>
              <a:t>Так </a:t>
            </a:r>
            <a:endParaRPr lang="ru-RU" sz="2800" b="1" dirty="0">
              <a:latin typeface="Aileron Bold" panose="020B0604020202020204" charset="0"/>
            </a:endParaRPr>
          </a:p>
          <a:p>
            <a:endParaRPr lang="ru-RU" sz="2800" b="1" dirty="0"/>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480495"/>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298802" y="2235070"/>
            <a:ext cx="11163234" cy="3800151"/>
          </a:xfrm>
          <a:custGeom>
            <a:avLst/>
            <a:gdLst/>
            <a:ahLst/>
            <a:cxnLst/>
            <a:rect l="l" t="t" r="r" b="b"/>
            <a:pathLst>
              <a:path w="11163234" h="3800151">
                <a:moveTo>
                  <a:pt x="0" y="0"/>
                </a:moveTo>
                <a:lnTo>
                  <a:pt x="11163233" y="0"/>
                </a:lnTo>
                <a:lnTo>
                  <a:pt x="11163233" y="3800151"/>
                </a:lnTo>
                <a:lnTo>
                  <a:pt x="0" y="380015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0622189" y="3439376"/>
            <a:ext cx="7665811" cy="6554268"/>
          </a:xfrm>
          <a:custGeom>
            <a:avLst/>
            <a:gdLst/>
            <a:ahLst/>
            <a:cxnLst/>
            <a:rect l="l" t="t" r="r" b="b"/>
            <a:pathLst>
              <a:path w="7665811" h="6554268">
                <a:moveTo>
                  <a:pt x="0" y="0"/>
                </a:moveTo>
                <a:lnTo>
                  <a:pt x="7665811" y="0"/>
                </a:lnTo>
                <a:lnTo>
                  <a:pt x="7665811" y="6554269"/>
                </a:lnTo>
                <a:lnTo>
                  <a:pt x="0" y="655426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20"/>
          <p:cNvSpPr txBox="1"/>
          <p:nvPr/>
        </p:nvSpPr>
        <p:spPr>
          <a:xfrm>
            <a:off x="590185" y="608863"/>
            <a:ext cx="17249692" cy="2477237"/>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Завдання 7: Безпека в соцмережах</a:t>
            </a:r>
          </a:p>
          <a:p>
            <a:pPr algn="ctr">
              <a:lnSpc>
                <a:spcPts val="9939"/>
              </a:lnSpc>
              <a:spcBef>
                <a:spcPct val="0"/>
              </a:spcBef>
            </a:pPr>
            <a:endParaRPr lang="en-US" sz="7099">
              <a:solidFill>
                <a:srgbClr val="FF3131"/>
              </a:solidFill>
              <a:latin typeface="Balmy"/>
              <a:ea typeface="Balmy"/>
              <a:cs typeface="Balmy"/>
              <a:sym typeface="Balmy"/>
            </a:endParaRPr>
          </a:p>
        </p:txBody>
      </p:sp>
      <p:sp>
        <p:nvSpPr>
          <p:cNvPr id="21" name="TextBox 21"/>
          <p:cNvSpPr txBox="1"/>
          <p:nvPr/>
        </p:nvSpPr>
        <p:spPr>
          <a:xfrm>
            <a:off x="2450296" y="3059128"/>
            <a:ext cx="8860245" cy="2270830"/>
          </a:xfrm>
          <a:prstGeom prst="rect">
            <a:avLst/>
          </a:prstGeom>
        </p:spPr>
        <p:txBody>
          <a:bodyPr lIns="0" tIns="0" rIns="0" bIns="0" rtlCol="0" anchor="t">
            <a:spAutoFit/>
          </a:bodyPr>
          <a:lstStyle/>
          <a:p>
            <a:pPr algn="ctr">
              <a:lnSpc>
                <a:spcPts val="6051"/>
              </a:lnSpc>
              <a:spcBef>
                <a:spcPct val="0"/>
              </a:spcBef>
            </a:pPr>
            <a:r>
              <a:rPr lang="en-US" sz="4322">
                <a:solidFill>
                  <a:srgbClr val="000000"/>
                </a:solidFill>
                <a:latin typeface="Balmy"/>
                <a:ea typeface="Balmy"/>
                <a:cs typeface="Balmy"/>
                <a:sym typeface="Balmy"/>
              </a:rPr>
              <a:t>складіть 4 правила безпеки, щоб уникнути торгівлі </a:t>
            </a:r>
          </a:p>
          <a:p>
            <a:pPr algn="ctr">
              <a:lnSpc>
                <a:spcPts val="6051"/>
              </a:lnSpc>
              <a:spcBef>
                <a:spcPct val="0"/>
              </a:spcBef>
            </a:pPr>
            <a:r>
              <a:rPr lang="en-US" sz="4322">
                <a:solidFill>
                  <a:srgbClr val="000000"/>
                </a:solidFill>
                <a:latin typeface="Balmy"/>
                <a:ea typeface="Balmy"/>
                <a:cs typeface="Balmy"/>
                <a:sym typeface="Balmy"/>
              </a:rPr>
              <a:t>людьми онлайн</a:t>
            </a:r>
          </a:p>
        </p:txBody>
      </p:sp>
      <p:sp>
        <p:nvSpPr>
          <p:cNvPr id="22" name="TextBox 22"/>
          <p:cNvSpPr txBox="1"/>
          <p:nvPr/>
        </p:nvSpPr>
        <p:spPr>
          <a:xfrm>
            <a:off x="1859759" y="8391310"/>
            <a:ext cx="9606655" cy="481380"/>
          </a:xfrm>
          <a:prstGeom prst="rect">
            <a:avLst/>
          </a:prstGeom>
        </p:spPr>
        <p:txBody>
          <a:bodyPr lIns="0" tIns="0" rIns="0" bIns="0" rtlCol="0" anchor="t">
            <a:spAutoFit/>
          </a:bodyPr>
          <a:lstStyle/>
          <a:p>
            <a:pPr algn="ctr">
              <a:lnSpc>
                <a:spcPts val="3919"/>
              </a:lnSpc>
              <a:spcBef>
                <a:spcPct val="0"/>
              </a:spcBef>
            </a:pPr>
            <a:r>
              <a:rPr lang="en-US" sz="2799" b="1" dirty="0">
                <a:solidFill>
                  <a:srgbClr val="000000"/>
                </a:solidFill>
                <a:latin typeface="Aileron Bold"/>
                <a:ea typeface="Aileron Bold"/>
                <a:cs typeface="Aileron Bold"/>
                <a:sym typeface="Aileron Bold"/>
              </a:rPr>
              <a:t>60% </a:t>
            </a:r>
            <a:r>
              <a:rPr lang="en-US" sz="2799" b="1" dirty="0" err="1">
                <a:solidFill>
                  <a:srgbClr val="000000"/>
                </a:solidFill>
                <a:latin typeface="Aileron Bold"/>
                <a:ea typeface="Aileron Bold"/>
                <a:cs typeface="Aileron Bold"/>
                <a:sym typeface="Aileron Bold"/>
              </a:rPr>
              <a:t>випадків</a:t>
            </a:r>
            <a:r>
              <a:rPr lang="en-US" sz="2799" b="1" dirty="0">
                <a:solidFill>
                  <a:srgbClr val="000000"/>
                </a:solidFill>
                <a:latin typeface="Aileron Bold"/>
                <a:ea typeface="Aileron Bold"/>
                <a:cs typeface="Aileron Bold"/>
                <a:sym typeface="Aileron Bold"/>
              </a:rPr>
              <a:t> </a:t>
            </a:r>
            <a:r>
              <a:rPr lang="en-US" sz="2799" b="1" dirty="0" err="1">
                <a:solidFill>
                  <a:srgbClr val="000000"/>
                </a:solidFill>
                <a:latin typeface="Aileron Bold"/>
                <a:ea typeface="Aileron Bold"/>
                <a:cs typeface="Aileron Bold"/>
                <a:sym typeface="Aileron Bold"/>
              </a:rPr>
              <a:t>починаються</a:t>
            </a:r>
            <a:r>
              <a:rPr lang="en-US" sz="2799" b="1" dirty="0">
                <a:solidFill>
                  <a:srgbClr val="000000"/>
                </a:solidFill>
                <a:latin typeface="Aileron Bold"/>
                <a:ea typeface="Aileron Bold"/>
                <a:cs typeface="Aileron Bold"/>
                <a:sym typeface="Aileron Bold"/>
              </a:rPr>
              <a:t> в </a:t>
            </a:r>
            <a:r>
              <a:rPr lang="en-US" sz="2799" b="1" dirty="0" err="1">
                <a:solidFill>
                  <a:srgbClr val="000000"/>
                </a:solidFill>
                <a:latin typeface="Aileron Bold"/>
                <a:ea typeface="Aileron Bold"/>
                <a:cs typeface="Aileron Bold"/>
                <a:sym typeface="Aileron Bold"/>
              </a:rPr>
              <a:t>чатах</a:t>
            </a:r>
            <a:endParaRPr lang="en-US" sz="2799" b="1" dirty="0">
              <a:solidFill>
                <a:srgbClr val="000000"/>
              </a:solidFill>
              <a:latin typeface="Aileron Bold"/>
              <a:ea typeface="Aileron Bold"/>
              <a:cs typeface="Aileron Bold"/>
              <a:sym typeface="Aileron Bo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480495"/>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8"/>
          <p:cNvSpPr txBox="1"/>
          <p:nvPr/>
        </p:nvSpPr>
        <p:spPr>
          <a:xfrm>
            <a:off x="259442" y="608863"/>
            <a:ext cx="17249692" cy="3742371"/>
          </a:xfrm>
          <a:prstGeom prst="rect">
            <a:avLst/>
          </a:prstGeom>
        </p:spPr>
        <p:txBody>
          <a:bodyPr lIns="0" tIns="0" rIns="0" bIns="0" rtlCol="0" anchor="t">
            <a:spAutoFit/>
          </a:bodyPr>
          <a:lstStyle/>
          <a:p>
            <a:pPr algn="ctr">
              <a:lnSpc>
                <a:spcPts val="9939"/>
              </a:lnSpc>
              <a:spcBef>
                <a:spcPct val="0"/>
              </a:spcBef>
            </a:pPr>
            <a:r>
              <a:rPr lang="ru-RU" sz="7099" dirty="0" err="1">
                <a:solidFill>
                  <a:srgbClr val="FF3131"/>
                </a:solidFill>
                <a:latin typeface="Balmy"/>
                <a:ea typeface="Balmy"/>
                <a:cs typeface="Balmy"/>
                <a:sym typeface="Balmy"/>
              </a:rPr>
              <a:t>Звернись</a:t>
            </a:r>
            <a:r>
              <a:rPr lang="ru-RU" sz="7099" dirty="0">
                <a:solidFill>
                  <a:srgbClr val="FF3131"/>
                </a:solidFill>
                <a:latin typeface="Balmy"/>
                <a:ea typeface="Balmy"/>
                <a:cs typeface="Balmy"/>
                <a:sym typeface="Balmy"/>
              </a:rPr>
              <a:t> за </a:t>
            </a:r>
            <a:r>
              <a:rPr lang="ru-RU" sz="7099" dirty="0" err="1">
                <a:solidFill>
                  <a:srgbClr val="FF3131"/>
                </a:solidFill>
                <a:latin typeface="Balmy"/>
                <a:ea typeface="Balmy"/>
                <a:cs typeface="Balmy"/>
                <a:sym typeface="Balmy"/>
              </a:rPr>
              <a:t>допомогою</a:t>
            </a:r>
            <a:endParaRPr lang="ru-RU" sz="7099" dirty="0">
              <a:solidFill>
                <a:srgbClr val="FF3131"/>
              </a:solidFill>
              <a:latin typeface="Balmy"/>
              <a:ea typeface="Balmy"/>
              <a:cs typeface="Balmy"/>
              <a:sym typeface="Balmy"/>
            </a:endParaRPr>
          </a:p>
          <a:p>
            <a:pPr algn="ctr">
              <a:lnSpc>
                <a:spcPts val="9939"/>
              </a:lnSpc>
              <a:spcBef>
                <a:spcPct val="0"/>
              </a:spcBef>
            </a:pPr>
            <a:r>
              <a:rPr lang="ru-RU" sz="7099" dirty="0">
                <a:solidFill>
                  <a:srgbClr val="FF3131"/>
                </a:solidFill>
                <a:latin typeface="Balmy"/>
                <a:ea typeface="Balmy"/>
                <a:cs typeface="Balmy"/>
                <a:sym typeface="Balmy"/>
              </a:rPr>
              <a:t> </a:t>
            </a:r>
            <a:r>
              <a:rPr lang="ru-RU" sz="7099" dirty="0" err="1">
                <a:solidFill>
                  <a:srgbClr val="FF3131"/>
                </a:solidFill>
                <a:latin typeface="Balmy"/>
                <a:ea typeface="Balmy"/>
                <a:cs typeface="Balmy"/>
                <a:sym typeface="Balmy"/>
              </a:rPr>
              <a:t>безкоштовно</a:t>
            </a:r>
            <a:r>
              <a:rPr lang="ru-RU" sz="7099" dirty="0">
                <a:solidFill>
                  <a:srgbClr val="FF3131"/>
                </a:solidFill>
                <a:latin typeface="Balmy"/>
                <a:ea typeface="Balmy"/>
                <a:cs typeface="Balmy"/>
                <a:sym typeface="Balmy"/>
              </a:rPr>
              <a:t> та </a:t>
            </a:r>
            <a:r>
              <a:rPr lang="ru-RU" sz="7099" dirty="0" err="1">
                <a:solidFill>
                  <a:srgbClr val="FF3131"/>
                </a:solidFill>
                <a:latin typeface="Balmy"/>
                <a:ea typeface="Balmy"/>
                <a:cs typeface="Balmy"/>
                <a:sym typeface="Balmy"/>
              </a:rPr>
              <a:t>конфіденційно</a:t>
            </a:r>
            <a:r>
              <a:rPr lang="ru-RU" sz="7099" dirty="0">
                <a:solidFill>
                  <a:srgbClr val="FF3131"/>
                </a:solidFill>
                <a:latin typeface="Balmy"/>
                <a:ea typeface="Balmy"/>
                <a:cs typeface="Balmy"/>
                <a:sym typeface="Balmy"/>
              </a:rPr>
              <a:t>!</a:t>
            </a:r>
          </a:p>
          <a:p>
            <a:pPr algn="ctr">
              <a:lnSpc>
                <a:spcPts val="9939"/>
              </a:lnSpc>
              <a:spcBef>
                <a:spcPct val="0"/>
              </a:spcBef>
            </a:pPr>
            <a:endParaRPr lang="en-US" sz="7099" dirty="0">
              <a:solidFill>
                <a:srgbClr val="FF3131"/>
              </a:solidFill>
              <a:latin typeface="Balmy"/>
              <a:ea typeface="Balmy"/>
              <a:cs typeface="Balmy"/>
              <a:sym typeface="Balmy"/>
            </a:endParaRPr>
          </a:p>
        </p:txBody>
      </p:sp>
      <p:sp>
        <p:nvSpPr>
          <p:cNvPr id="19" name="Freeform 8">
            <a:extLst>
              <a:ext uri="{FF2B5EF4-FFF2-40B4-BE49-F238E27FC236}">
                <a16:creationId xmlns:a16="http://schemas.microsoft.com/office/drawing/2014/main" id="{92B4D9D9-E4E1-49B1-8405-CC97AB838E58}"/>
              </a:ext>
            </a:extLst>
          </p:cNvPr>
          <p:cNvSpPr/>
          <p:nvPr/>
        </p:nvSpPr>
        <p:spPr>
          <a:xfrm>
            <a:off x="10909754" y="3182291"/>
            <a:ext cx="4932086" cy="3117858"/>
          </a:xfrm>
          <a:custGeom>
            <a:avLst/>
            <a:gdLst/>
            <a:ahLst/>
            <a:cxnLst/>
            <a:rect l="l" t="t" r="r" b="b"/>
            <a:pathLst>
              <a:path w="5833148" h="4114800">
                <a:moveTo>
                  <a:pt x="0" y="0"/>
                </a:moveTo>
                <a:lnTo>
                  <a:pt x="5833148" y="0"/>
                </a:lnTo>
                <a:lnTo>
                  <a:pt x="5833148"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9">
            <a:extLst>
              <a:ext uri="{FF2B5EF4-FFF2-40B4-BE49-F238E27FC236}">
                <a16:creationId xmlns:a16="http://schemas.microsoft.com/office/drawing/2014/main" id="{73E7C92F-6E69-4170-8868-73C07A7B1872}"/>
              </a:ext>
            </a:extLst>
          </p:cNvPr>
          <p:cNvSpPr/>
          <p:nvPr/>
        </p:nvSpPr>
        <p:spPr>
          <a:xfrm flipH="1">
            <a:off x="10810863" y="6857228"/>
            <a:ext cx="5124010" cy="2782071"/>
          </a:xfrm>
          <a:custGeom>
            <a:avLst/>
            <a:gdLst/>
            <a:ahLst/>
            <a:cxnLst/>
            <a:rect l="l" t="t" r="r" b="b"/>
            <a:pathLst>
              <a:path w="5913036" h="4171154">
                <a:moveTo>
                  <a:pt x="5913035" y="0"/>
                </a:moveTo>
                <a:lnTo>
                  <a:pt x="0" y="0"/>
                </a:lnTo>
                <a:lnTo>
                  <a:pt x="0" y="4171154"/>
                </a:lnTo>
                <a:lnTo>
                  <a:pt x="5913035" y="4171154"/>
                </a:lnTo>
                <a:lnTo>
                  <a:pt x="5913035"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12">
            <a:extLst>
              <a:ext uri="{FF2B5EF4-FFF2-40B4-BE49-F238E27FC236}">
                <a16:creationId xmlns:a16="http://schemas.microsoft.com/office/drawing/2014/main" id="{BDAAEE19-73F7-470D-8A15-1FA3D616BB68}"/>
              </a:ext>
            </a:extLst>
          </p:cNvPr>
          <p:cNvSpPr/>
          <p:nvPr/>
        </p:nvSpPr>
        <p:spPr>
          <a:xfrm>
            <a:off x="556802" y="2992230"/>
            <a:ext cx="10214295" cy="6819684"/>
          </a:xfrm>
          <a:custGeom>
            <a:avLst/>
            <a:gdLst/>
            <a:ahLst/>
            <a:cxnLst/>
            <a:rect l="l" t="t" r="r" b="b"/>
            <a:pathLst>
              <a:path w="7438316" h="4255337">
                <a:moveTo>
                  <a:pt x="0" y="0"/>
                </a:moveTo>
                <a:lnTo>
                  <a:pt x="7438316" y="0"/>
                </a:lnTo>
                <a:lnTo>
                  <a:pt x="7438316" y="4255337"/>
                </a:lnTo>
                <a:lnTo>
                  <a:pt x="0" y="425533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TextBox 22">
            <a:extLst>
              <a:ext uri="{FF2B5EF4-FFF2-40B4-BE49-F238E27FC236}">
                <a16:creationId xmlns:a16="http://schemas.microsoft.com/office/drawing/2014/main" id="{9CC28497-EBDE-4F77-97E5-6C0ADC2B1C75}"/>
              </a:ext>
            </a:extLst>
          </p:cNvPr>
          <p:cNvSpPr txBox="1"/>
          <p:nvPr/>
        </p:nvSpPr>
        <p:spPr>
          <a:xfrm>
            <a:off x="10994502" y="3444268"/>
            <a:ext cx="4626480" cy="1846659"/>
          </a:xfrm>
          <a:prstGeom prst="rect">
            <a:avLst/>
          </a:prstGeom>
        </p:spPr>
        <p:txBody>
          <a:bodyPr wrap="square" lIns="0" tIns="0" rIns="0" bIns="0" rtlCol="0" anchor="t">
            <a:spAutoFit/>
          </a:bodyPr>
          <a:lstStyle/>
          <a:p>
            <a:pPr algn="ctr">
              <a:spcBef>
                <a:spcPct val="0"/>
              </a:spcBef>
            </a:pPr>
            <a:r>
              <a:rPr lang="ru-RU" sz="2000" b="1" dirty="0">
                <a:solidFill>
                  <a:srgbClr val="000000"/>
                </a:solidFill>
                <a:latin typeface="Aileron Bold"/>
                <a:ea typeface="Aileron Bold"/>
                <a:cs typeface="Aileron Bold"/>
                <a:sym typeface="Aileron Bold"/>
              </a:rPr>
              <a:t>(044) 238 16 57 - </a:t>
            </a:r>
          </a:p>
          <a:p>
            <a:pPr algn="ctr">
              <a:spcBef>
                <a:spcPct val="0"/>
              </a:spcBef>
            </a:pPr>
            <a:r>
              <a:rPr lang="ru-RU" sz="2000" b="1" dirty="0" err="1">
                <a:solidFill>
                  <a:srgbClr val="000000"/>
                </a:solidFill>
                <a:latin typeface="Aileron Bold"/>
                <a:ea typeface="Aileron Bold"/>
                <a:cs typeface="Aileron Bold"/>
                <a:sym typeface="Aileron Bold"/>
              </a:rPr>
              <a:t>гаряча</a:t>
            </a: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лінія</a:t>
            </a: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Міністерства</a:t>
            </a: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закордонних</a:t>
            </a:r>
            <a:r>
              <a:rPr lang="ru-RU" sz="2000" b="1" dirty="0">
                <a:solidFill>
                  <a:srgbClr val="000000"/>
                </a:solidFill>
                <a:latin typeface="Aileron Bold"/>
                <a:ea typeface="Aileron Bold"/>
                <a:cs typeface="Aileron Bold"/>
                <a:sym typeface="Aileron Bold"/>
              </a:rPr>
              <a:t> справ </a:t>
            </a:r>
            <a:r>
              <a:rPr lang="ru-RU" sz="2000" b="1" dirty="0" err="1">
                <a:solidFill>
                  <a:srgbClr val="000000"/>
                </a:solidFill>
                <a:latin typeface="Aileron Bold"/>
                <a:ea typeface="Aileron Bold"/>
                <a:cs typeface="Aileron Bold"/>
                <a:sym typeface="Aileron Bold"/>
              </a:rPr>
              <a:t>України</a:t>
            </a:r>
            <a:r>
              <a:rPr lang="ru-RU" sz="2000" b="1" dirty="0">
                <a:solidFill>
                  <a:srgbClr val="000000"/>
                </a:solidFill>
                <a:latin typeface="Aileron Bold"/>
                <a:ea typeface="Aileron Bold"/>
                <a:cs typeface="Aileron Bold"/>
                <a:sym typeface="Aileron Bold"/>
              </a:rPr>
              <a:t> для </a:t>
            </a:r>
            <a:r>
              <a:rPr lang="ru-RU" sz="2000" b="1" dirty="0" err="1">
                <a:solidFill>
                  <a:srgbClr val="000000"/>
                </a:solidFill>
                <a:latin typeface="Aileron Bold"/>
                <a:ea typeface="Aileron Bold"/>
                <a:cs typeface="Aileron Bold"/>
                <a:sym typeface="Aileron Bold"/>
              </a:rPr>
              <a:t>громадян</a:t>
            </a: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України</a:t>
            </a: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які</a:t>
            </a: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опинилися</a:t>
            </a:r>
            <a:r>
              <a:rPr lang="ru-RU" sz="2000" b="1" dirty="0">
                <a:solidFill>
                  <a:srgbClr val="000000"/>
                </a:solidFill>
                <a:latin typeface="Aileron Bold"/>
                <a:ea typeface="Aileron Bold"/>
                <a:cs typeface="Aileron Bold"/>
                <a:sym typeface="Aileron Bold"/>
              </a:rPr>
              <a:t> в </a:t>
            </a:r>
            <a:r>
              <a:rPr lang="ru-RU" sz="2000" b="1" dirty="0" err="1">
                <a:solidFill>
                  <a:srgbClr val="000000"/>
                </a:solidFill>
                <a:latin typeface="Aileron Bold"/>
                <a:ea typeface="Aileron Bold"/>
                <a:cs typeface="Aileron Bold"/>
                <a:sym typeface="Aileron Bold"/>
              </a:rPr>
              <a:t>надзвичайних</a:t>
            </a:r>
            <a:r>
              <a:rPr lang="ru-RU" sz="2000" b="1" dirty="0">
                <a:solidFill>
                  <a:srgbClr val="000000"/>
                </a:solidFill>
                <a:latin typeface="Aileron Bold"/>
                <a:ea typeface="Aileron Bold"/>
                <a:cs typeface="Aileron Bold"/>
                <a:sym typeface="Aileron Bold"/>
              </a:rPr>
              <a:t> </a:t>
            </a:r>
          </a:p>
          <a:p>
            <a:pPr algn="ctr">
              <a:spcBef>
                <a:spcPct val="0"/>
              </a:spcBef>
            </a:pP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ситуаціях</a:t>
            </a:r>
            <a:r>
              <a:rPr lang="ru-RU" sz="2000" b="1" dirty="0">
                <a:solidFill>
                  <a:srgbClr val="000000"/>
                </a:solidFill>
                <a:latin typeface="Aileron Bold"/>
                <a:ea typeface="Aileron Bold"/>
                <a:cs typeface="Aileron Bold"/>
                <a:sym typeface="Aileron Bold"/>
              </a:rPr>
              <a:t> за кордоном </a:t>
            </a:r>
            <a:endParaRPr lang="en-US" sz="2799" b="1" dirty="0">
              <a:solidFill>
                <a:srgbClr val="000000"/>
              </a:solidFill>
              <a:latin typeface="Aileron Bold"/>
              <a:ea typeface="Aileron Bold"/>
              <a:cs typeface="Aileron Bold"/>
              <a:sym typeface="Aileron Bold"/>
            </a:endParaRPr>
          </a:p>
        </p:txBody>
      </p:sp>
      <p:sp>
        <p:nvSpPr>
          <p:cNvPr id="24" name="TextBox 23">
            <a:extLst>
              <a:ext uri="{FF2B5EF4-FFF2-40B4-BE49-F238E27FC236}">
                <a16:creationId xmlns:a16="http://schemas.microsoft.com/office/drawing/2014/main" id="{14520B8C-076E-4DDF-9B28-236F22B7C00F}"/>
              </a:ext>
            </a:extLst>
          </p:cNvPr>
          <p:cNvSpPr txBox="1"/>
          <p:nvPr/>
        </p:nvSpPr>
        <p:spPr>
          <a:xfrm>
            <a:off x="10951420" y="7039221"/>
            <a:ext cx="4626480" cy="2277418"/>
          </a:xfrm>
          <a:prstGeom prst="rect">
            <a:avLst/>
          </a:prstGeom>
        </p:spPr>
        <p:txBody>
          <a:bodyPr wrap="square" lIns="0" tIns="0" rIns="0" bIns="0" rtlCol="0" anchor="t">
            <a:spAutoFit/>
          </a:bodyPr>
          <a:lstStyle/>
          <a:p>
            <a:pPr algn="ctr">
              <a:spcBef>
                <a:spcPct val="0"/>
              </a:spcBef>
            </a:pPr>
            <a:r>
              <a:rPr lang="ru-RU" sz="2000" b="1" dirty="0">
                <a:solidFill>
                  <a:srgbClr val="000000"/>
                </a:solidFill>
                <a:latin typeface="Aileron Bold"/>
                <a:ea typeface="Aileron Bold"/>
                <a:cs typeface="Aileron Bold"/>
                <a:sym typeface="Aileron Bold"/>
              </a:rPr>
              <a:t>527 та 0 800 505 501 – </a:t>
            </a:r>
          </a:p>
          <a:p>
            <a:pPr algn="ctr">
              <a:spcBef>
                <a:spcPct val="0"/>
              </a:spcBef>
            </a:pPr>
            <a:r>
              <a:rPr lang="ru-RU" sz="2000" b="1" dirty="0" err="1">
                <a:solidFill>
                  <a:srgbClr val="000000"/>
                </a:solidFill>
                <a:latin typeface="Aileron Bold"/>
                <a:ea typeface="Aileron Bold"/>
                <a:cs typeface="Aileron Bold"/>
                <a:sym typeface="Aileron Bold"/>
              </a:rPr>
              <a:t>номери</a:t>
            </a:r>
            <a:r>
              <a:rPr lang="ru-RU" sz="2000" b="1" dirty="0">
                <a:solidFill>
                  <a:srgbClr val="000000"/>
                </a:solidFill>
                <a:latin typeface="Aileron Bold"/>
                <a:ea typeface="Aileron Bold"/>
                <a:cs typeface="Aileron Bold"/>
                <a:sym typeface="Aileron Bold"/>
              </a:rPr>
              <a:t> телефону</a:t>
            </a:r>
          </a:p>
          <a:p>
            <a:pPr algn="ctr">
              <a:spcBef>
                <a:spcPct val="0"/>
              </a:spcBef>
            </a:pPr>
            <a:r>
              <a:rPr lang="ru-RU" sz="2000" b="1" dirty="0" err="1">
                <a:solidFill>
                  <a:srgbClr val="000000"/>
                </a:solidFill>
                <a:latin typeface="Aileron Bold"/>
                <a:ea typeface="Aileron Bold"/>
                <a:cs typeface="Aileron Bold"/>
                <a:sym typeface="Aileron Bold"/>
              </a:rPr>
              <a:t>Національної</a:t>
            </a: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безкоштовної</a:t>
            </a: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гарячої</a:t>
            </a: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лінії</a:t>
            </a:r>
            <a:r>
              <a:rPr lang="ru-RU" sz="2000" b="1" dirty="0">
                <a:solidFill>
                  <a:srgbClr val="000000"/>
                </a:solidFill>
                <a:latin typeface="Aileron Bold"/>
                <a:ea typeface="Aileron Bold"/>
                <a:cs typeface="Aileron Bold"/>
                <a:sym typeface="Aileron Bold"/>
              </a:rPr>
              <a:t> з </a:t>
            </a:r>
            <a:r>
              <a:rPr lang="ru-RU" sz="2000" b="1" dirty="0" err="1">
                <a:solidFill>
                  <a:srgbClr val="000000"/>
                </a:solidFill>
                <a:latin typeface="Aileron Bold"/>
                <a:ea typeface="Aileron Bold"/>
                <a:cs typeface="Aileron Bold"/>
                <a:sym typeface="Aileron Bold"/>
              </a:rPr>
              <a:t>питань</a:t>
            </a:r>
            <a:r>
              <a:rPr lang="ru-RU" sz="2000" b="1" dirty="0">
                <a:solidFill>
                  <a:srgbClr val="000000"/>
                </a:solidFill>
                <a:latin typeface="Aileron Bold"/>
                <a:ea typeface="Aileron Bold"/>
                <a:cs typeface="Aileron Bold"/>
                <a:sym typeface="Aileron Bold"/>
              </a:rPr>
              <a:t> </a:t>
            </a:r>
          </a:p>
          <a:p>
            <a:pPr algn="ctr">
              <a:spcBef>
                <a:spcPct val="0"/>
              </a:spcBef>
            </a:pPr>
            <a:r>
              <a:rPr lang="ru-RU" sz="2000" b="1" dirty="0" err="1">
                <a:solidFill>
                  <a:srgbClr val="000000"/>
                </a:solidFill>
                <a:latin typeface="Aileron Bold"/>
                <a:ea typeface="Aileron Bold"/>
                <a:cs typeface="Aileron Bold"/>
                <a:sym typeface="Aileron Bold"/>
              </a:rPr>
              <a:t>протидії</a:t>
            </a: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торгівлі</a:t>
            </a:r>
            <a:r>
              <a:rPr lang="ru-RU" sz="2000" b="1" dirty="0">
                <a:solidFill>
                  <a:srgbClr val="000000"/>
                </a:solidFill>
                <a:latin typeface="Aileron Bold"/>
                <a:ea typeface="Aileron Bold"/>
                <a:cs typeface="Aileron Bold"/>
                <a:sym typeface="Aileron Bold"/>
              </a:rPr>
              <a:t> людьми </a:t>
            </a:r>
          </a:p>
          <a:p>
            <a:pPr algn="ctr">
              <a:spcBef>
                <a:spcPct val="0"/>
              </a:spcBef>
            </a:pPr>
            <a:r>
              <a:rPr lang="ru-RU" sz="2000" b="1" dirty="0">
                <a:solidFill>
                  <a:srgbClr val="000000"/>
                </a:solidFill>
                <a:latin typeface="Aileron Bold"/>
                <a:ea typeface="Aileron Bold"/>
                <a:cs typeface="Aileron Bold"/>
                <a:sym typeface="Aileron Bold"/>
              </a:rPr>
              <a:t>та </a:t>
            </a:r>
            <a:r>
              <a:rPr lang="ru-RU" sz="2000" b="1" dirty="0" err="1">
                <a:solidFill>
                  <a:srgbClr val="000000"/>
                </a:solidFill>
                <a:latin typeface="Aileron Bold"/>
                <a:ea typeface="Aileron Bold"/>
                <a:cs typeface="Aileron Bold"/>
                <a:sym typeface="Aileron Bold"/>
              </a:rPr>
              <a:t>консультування</a:t>
            </a:r>
            <a:r>
              <a:rPr lang="ru-RU" sz="2000" b="1" dirty="0">
                <a:solidFill>
                  <a:srgbClr val="000000"/>
                </a:solidFill>
                <a:latin typeface="Aileron Bold"/>
                <a:ea typeface="Aileron Bold"/>
                <a:cs typeface="Aileron Bold"/>
                <a:sym typeface="Aileron Bold"/>
              </a:rPr>
              <a:t> </a:t>
            </a:r>
            <a:r>
              <a:rPr lang="ru-RU" sz="2000" b="1" dirty="0" err="1">
                <a:solidFill>
                  <a:srgbClr val="000000"/>
                </a:solidFill>
                <a:latin typeface="Aileron Bold"/>
                <a:ea typeface="Aileron Bold"/>
                <a:cs typeface="Aileron Bold"/>
                <a:sym typeface="Aileron Bold"/>
              </a:rPr>
              <a:t>мігрантів</a:t>
            </a:r>
            <a:endParaRPr lang="ru-RU" sz="2000" b="1" dirty="0">
              <a:solidFill>
                <a:srgbClr val="000000"/>
              </a:solidFill>
              <a:latin typeface="Aileron Bold"/>
              <a:ea typeface="Aileron Bold"/>
              <a:cs typeface="Aileron Bold"/>
              <a:sym typeface="Aileron Bold"/>
            </a:endParaRPr>
          </a:p>
          <a:p>
            <a:pPr algn="ctr">
              <a:spcBef>
                <a:spcPct val="0"/>
              </a:spcBef>
            </a:pPr>
            <a:endParaRPr lang="en-US" sz="2799" b="1" dirty="0">
              <a:solidFill>
                <a:srgbClr val="000000"/>
              </a:solidFill>
              <a:latin typeface="Aileron Bold"/>
              <a:ea typeface="Aileron Bold"/>
              <a:cs typeface="Aileron Bold"/>
              <a:sym typeface="Aileron Bo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44914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055981" y="-584392"/>
            <a:ext cx="3224507" cy="4114800"/>
          </a:xfrm>
          <a:custGeom>
            <a:avLst/>
            <a:gdLst/>
            <a:ahLst/>
            <a:cxnLst/>
            <a:rect l="l" t="t" r="r" b="b"/>
            <a:pathLst>
              <a:path w="3224507" h="4114800">
                <a:moveTo>
                  <a:pt x="0" y="0"/>
                </a:moveTo>
                <a:lnTo>
                  <a:pt x="3224506" y="0"/>
                </a:lnTo>
                <a:lnTo>
                  <a:pt x="3224506"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454180" y="1258797"/>
            <a:ext cx="11024405" cy="8516353"/>
          </a:xfrm>
          <a:custGeom>
            <a:avLst/>
            <a:gdLst/>
            <a:ahLst/>
            <a:cxnLst/>
            <a:rect l="l" t="t" r="r" b="b"/>
            <a:pathLst>
              <a:path w="11024405" h="8516353">
                <a:moveTo>
                  <a:pt x="0" y="0"/>
                </a:moveTo>
                <a:lnTo>
                  <a:pt x="11024405" y="0"/>
                </a:lnTo>
                <a:lnTo>
                  <a:pt x="11024405" y="8516353"/>
                </a:lnTo>
                <a:lnTo>
                  <a:pt x="0" y="8516353"/>
                </a:lnTo>
                <a:lnTo>
                  <a:pt x="0" y="0"/>
                </a:lnTo>
                <a:close/>
              </a:path>
            </a:pathLst>
          </a:custGeom>
          <a:blipFill>
            <a:blip r:embed="rId14"/>
            <a:stretch>
              <a:fillRect/>
            </a:stretch>
          </a:blipFill>
        </p:spPr>
      </p:sp>
      <p:sp>
        <p:nvSpPr>
          <p:cNvPr id="19" name="TextBox 19"/>
          <p:cNvSpPr txBox="1"/>
          <p:nvPr/>
        </p:nvSpPr>
        <p:spPr>
          <a:xfrm>
            <a:off x="11621274" y="1334092"/>
            <a:ext cx="5780715" cy="7886958"/>
          </a:xfrm>
          <a:prstGeom prst="rect">
            <a:avLst/>
          </a:prstGeom>
        </p:spPr>
        <p:txBody>
          <a:bodyPr lIns="0" tIns="0" rIns="0" bIns="0" rtlCol="0" anchor="t">
            <a:spAutoFit/>
          </a:bodyPr>
          <a:lstStyle/>
          <a:p>
            <a:pPr algn="ctr">
              <a:lnSpc>
                <a:spcPts val="7849"/>
              </a:lnSpc>
              <a:spcBef>
                <a:spcPct val="0"/>
              </a:spcBef>
            </a:pPr>
            <a:r>
              <a:rPr lang="en-US" sz="5607">
                <a:solidFill>
                  <a:srgbClr val="000000"/>
                </a:solidFill>
                <a:latin typeface="Balmy"/>
                <a:ea typeface="Balmy"/>
                <a:cs typeface="Balmy"/>
                <a:sym typeface="Balmy"/>
              </a:rPr>
              <a:t>факт. </a:t>
            </a:r>
            <a:r>
              <a:rPr lang="en-US" sz="5607">
                <a:solidFill>
                  <a:srgbClr val="FF3131"/>
                </a:solidFill>
                <a:latin typeface="Balmy"/>
                <a:ea typeface="Balmy"/>
                <a:cs typeface="Balmy"/>
                <a:sym typeface="Balmy"/>
              </a:rPr>
              <a:t>Торгівля людьми – третій за прибутковістю злочин після торгівлі зброєю та наркотиками.</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891953" y="2668019"/>
            <a:ext cx="5987034" cy="8229600"/>
          </a:xfrm>
          <a:custGeom>
            <a:avLst/>
            <a:gdLst/>
            <a:ahLst/>
            <a:cxnLst/>
            <a:rect l="l" t="t" r="r" b="b"/>
            <a:pathLst>
              <a:path w="5987034" h="8229600">
                <a:moveTo>
                  <a:pt x="0" y="0"/>
                </a:moveTo>
                <a:lnTo>
                  <a:pt x="5987034" y="0"/>
                </a:lnTo>
                <a:lnTo>
                  <a:pt x="5987034" y="8229600"/>
                </a:lnTo>
                <a:lnTo>
                  <a:pt x="0" y="8229600"/>
                </a:lnTo>
                <a:lnTo>
                  <a:pt x="0" y="0"/>
                </a:lnTo>
                <a:close/>
              </a:path>
            </a:pathLst>
          </a:custGeom>
          <a:blipFill>
            <a:blip r:embed="rId14"/>
            <a:stretch>
              <a:fillRect/>
            </a:stretch>
          </a:blipFill>
        </p:spPr>
      </p:sp>
      <p:sp>
        <p:nvSpPr>
          <p:cNvPr id="18" name="Freeform 18"/>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4373464" y="2966504"/>
            <a:ext cx="13312106" cy="4531663"/>
          </a:xfrm>
          <a:custGeom>
            <a:avLst/>
            <a:gdLst/>
            <a:ahLst/>
            <a:cxnLst/>
            <a:rect l="l" t="t" r="r" b="b"/>
            <a:pathLst>
              <a:path w="13312106" h="4531663">
                <a:moveTo>
                  <a:pt x="0" y="0"/>
                </a:moveTo>
                <a:lnTo>
                  <a:pt x="13312107" y="0"/>
                </a:lnTo>
                <a:lnTo>
                  <a:pt x="13312107" y="4531662"/>
                </a:lnTo>
                <a:lnTo>
                  <a:pt x="0" y="453166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0" name="TextBox 20"/>
          <p:cNvSpPr txBox="1"/>
          <p:nvPr/>
        </p:nvSpPr>
        <p:spPr>
          <a:xfrm>
            <a:off x="1022500" y="885825"/>
            <a:ext cx="17249692" cy="1219888"/>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Завдання 1: Сигнал небезпеки</a:t>
            </a:r>
          </a:p>
        </p:txBody>
      </p:sp>
      <p:sp>
        <p:nvSpPr>
          <p:cNvPr id="21" name="TextBox 21"/>
          <p:cNvSpPr txBox="1"/>
          <p:nvPr/>
        </p:nvSpPr>
        <p:spPr>
          <a:xfrm>
            <a:off x="6850181" y="3899138"/>
            <a:ext cx="9811831" cy="2766390"/>
          </a:xfrm>
          <a:prstGeom prst="rect">
            <a:avLst/>
          </a:prstGeom>
        </p:spPr>
        <p:txBody>
          <a:bodyPr lIns="0" tIns="0" rIns="0" bIns="0" rtlCol="0" anchor="t">
            <a:spAutoFit/>
          </a:bodyPr>
          <a:lstStyle/>
          <a:p>
            <a:pPr algn="ctr">
              <a:lnSpc>
                <a:spcPts val="5523"/>
              </a:lnSpc>
              <a:spcBef>
                <a:spcPct val="0"/>
              </a:spcBef>
            </a:pPr>
            <a:r>
              <a:rPr lang="en-US" sz="3945" u="sng">
                <a:solidFill>
                  <a:srgbClr val="000000"/>
                </a:solidFill>
                <a:latin typeface="Balmy"/>
                <a:ea typeface="Balmy"/>
                <a:cs typeface="Balmy"/>
                <a:sym typeface="Balmy"/>
              </a:rPr>
              <a:t>ЗАВДАННЯ:</a:t>
            </a:r>
            <a:r>
              <a:rPr lang="en-US" sz="3945">
                <a:solidFill>
                  <a:srgbClr val="000000"/>
                </a:solidFill>
                <a:latin typeface="Balmy"/>
                <a:ea typeface="Balmy"/>
                <a:cs typeface="Balmy"/>
                <a:sym typeface="Balmy"/>
              </a:rPr>
              <a:t>  скласти список трьох "червоних прапорців" (ознак небезпеки), які можуть вказувати на торгівлю людьми</a:t>
            </a:r>
          </a:p>
        </p:txBody>
      </p:sp>
      <p:sp>
        <p:nvSpPr>
          <p:cNvPr id="22" name="TextBox 22"/>
          <p:cNvSpPr txBox="1"/>
          <p:nvPr/>
        </p:nvSpPr>
        <p:spPr>
          <a:xfrm>
            <a:off x="2853242" y="8246614"/>
            <a:ext cx="14986635" cy="1407796"/>
          </a:xfrm>
          <a:prstGeom prst="rect">
            <a:avLst/>
          </a:prstGeom>
        </p:spPr>
        <p:txBody>
          <a:bodyPr lIns="0" tIns="0" rIns="0" bIns="0" rtlCol="0" anchor="t">
            <a:spAutoFit/>
          </a:bodyPr>
          <a:lstStyle/>
          <a:p>
            <a:pPr algn="ctr">
              <a:lnSpc>
                <a:spcPts val="3779"/>
              </a:lnSpc>
              <a:spcBef>
                <a:spcPct val="0"/>
              </a:spcBef>
            </a:pPr>
            <a:r>
              <a:rPr lang="en-US" sz="2699" b="1">
                <a:solidFill>
                  <a:srgbClr val="000000"/>
                </a:solidFill>
                <a:latin typeface="Aileron Bold"/>
                <a:ea typeface="Aileron Bold"/>
                <a:cs typeface="Aileron Bold"/>
                <a:sym typeface="Aileron Bold"/>
              </a:rPr>
              <a:t>'Червоні прапорці' – це ключ до безпеки. Пам'ятайте, торгівля людьми часто починається з обману, як запит паспорта без контракту чи тиск на швидке рішення.</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437345" y="2105713"/>
            <a:ext cx="11739332" cy="3996264"/>
          </a:xfrm>
          <a:custGeom>
            <a:avLst/>
            <a:gdLst/>
            <a:ahLst/>
            <a:cxnLst/>
            <a:rect l="l" t="t" r="r" b="b"/>
            <a:pathLst>
              <a:path w="11739332" h="3996264">
                <a:moveTo>
                  <a:pt x="0" y="0"/>
                </a:moveTo>
                <a:lnTo>
                  <a:pt x="11739332" y="0"/>
                </a:lnTo>
                <a:lnTo>
                  <a:pt x="11739332" y="3996264"/>
                </a:lnTo>
                <a:lnTo>
                  <a:pt x="0" y="399626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Freeform 19"/>
          <p:cNvSpPr/>
          <p:nvPr/>
        </p:nvSpPr>
        <p:spPr>
          <a:xfrm>
            <a:off x="12176677" y="2287913"/>
            <a:ext cx="5919324" cy="7999087"/>
          </a:xfrm>
          <a:custGeom>
            <a:avLst/>
            <a:gdLst/>
            <a:ahLst/>
            <a:cxnLst/>
            <a:rect l="l" t="t" r="r" b="b"/>
            <a:pathLst>
              <a:path w="5919324" h="7999087">
                <a:moveTo>
                  <a:pt x="0" y="0"/>
                </a:moveTo>
                <a:lnTo>
                  <a:pt x="5919324" y="0"/>
                </a:lnTo>
                <a:lnTo>
                  <a:pt x="5919324" y="7999087"/>
                </a:lnTo>
                <a:lnTo>
                  <a:pt x="0" y="79990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0" name="TextBox 20"/>
          <p:cNvSpPr txBox="1"/>
          <p:nvPr/>
        </p:nvSpPr>
        <p:spPr>
          <a:xfrm>
            <a:off x="1022500" y="885825"/>
            <a:ext cx="17249692" cy="1219888"/>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Завдання 2: Швидкий детектив</a:t>
            </a:r>
          </a:p>
        </p:txBody>
      </p:sp>
      <p:sp>
        <p:nvSpPr>
          <p:cNvPr id="21" name="TextBox 21"/>
          <p:cNvSpPr txBox="1"/>
          <p:nvPr/>
        </p:nvSpPr>
        <p:spPr>
          <a:xfrm>
            <a:off x="2147514" y="3610690"/>
            <a:ext cx="9811831" cy="1380715"/>
          </a:xfrm>
          <a:prstGeom prst="rect">
            <a:avLst/>
          </a:prstGeom>
        </p:spPr>
        <p:txBody>
          <a:bodyPr lIns="0" tIns="0" rIns="0" bIns="0" rtlCol="0" anchor="t">
            <a:spAutoFit/>
          </a:bodyPr>
          <a:lstStyle/>
          <a:p>
            <a:pPr algn="ctr">
              <a:lnSpc>
                <a:spcPts val="5523"/>
              </a:lnSpc>
              <a:spcBef>
                <a:spcPct val="0"/>
              </a:spcBef>
            </a:pPr>
            <a:r>
              <a:rPr lang="en-US" sz="3945" u="sng">
                <a:solidFill>
                  <a:srgbClr val="000000"/>
                </a:solidFill>
                <a:latin typeface="Balmy"/>
                <a:ea typeface="Balmy"/>
                <a:cs typeface="Balmy"/>
                <a:sym typeface="Balmy"/>
              </a:rPr>
              <a:t>ЗАВДАННЯ:</a:t>
            </a:r>
            <a:r>
              <a:rPr lang="en-US" sz="3945">
                <a:solidFill>
                  <a:srgbClr val="000000"/>
                </a:solidFill>
                <a:latin typeface="Balmy"/>
                <a:ea typeface="Balmy"/>
                <a:cs typeface="Balmy"/>
                <a:sym typeface="Balmy"/>
              </a:rPr>
              <a:t>   обговорити що в поданій ситуації небезпечне і як діяти.</a:t>
            </a:r>
          </a:p>
        </p:txBody>
      </p:sp>
      <p:sp>
        <p:nvSpPr>
          <p:cNvPr id="22" name="TextBox 22"/>
          <p:cNvSpPr txBox="1"/>
          <p:nvPr/>
        </p:nvSpPr>
        <p:spPr>
          <a:xfrm>
            <a:off x="1939351" y="6919066"/>
            <a:ext cx="9681922" cy="2039782"/>
          </a:xfrm>
          <a:prstGeom prst="rect">
            <a:avLst/>
          </a:prstGeom>
        </p:spPr>
        <p:txBody>
          <a:bodyPr lIns="0" tIns="0" rIns="0" bIns="0" rtlCol="0" anchor="t">
            <a:spAutoFit/>
          </a:bodyPr>
          <a:lstStyle/>
          <a:p>
            <a:pPr algn="ctr">
              <a:lnSpc>
                <a:spcPts val="5514"/>
              </a:lnSpc>
              <a:spcBef>
                <a:spcPct val="0"/>
              </a:spcBef>
            </a:pPr>
            <a:r>
              <a:rPr lang="en-US" sz="3939" b="1">
                <a:solidFill>
                  <a:srgbClr val="000000"/>
                </a:solidFill>
                <a:latin typeface="Aileron Bold"/>
                <a:ea typeface="Aileron Bold"/>
                <a:cs typeface="Aileron Bold"/>
                <a:sym typeface="Aileron Bold"/>
              </a:rPr>
              <a:t>Соцмережі – головний канал для шахраїв, де 40% пропозицій про 'роботу' – пастки. </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327505" y="1990488"/>
            <a:ext cx="10580534" cy="7141861"/>
          </a:xfrm>
          <a:custGeom>
            <a:avLst/>
            <a:gdLst/>
            <a:ahLst/>
            <a:cxnLst/>
            <a:rect l="l" t="t" r="r" b="b"/>
            <a:pathLst>
              <a:path w="10580534" h="7141861">
                <a:moveTo>
                  <a:pt x="0" y="0"/>
                </a:moveTo>
                <a:lnTo>
                  <a:pt x="10580535" y="0"/>
                </a:lnTo>
                <a:lnTo>
                  <a:pt x="10580535" y="7141860"/>
                </a:lnTo>
                <a:lnTo>
                  <a:pt x="0" y="71418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TextBox 19"/>
          <p:cNvSpPr txBox="1"/>
          <p:nvPr/>
        </p:nvSpPr>
        <p:spPr>
          <a:xfrm>
            <a:off x="0" y="475325"/>
            <a:ext cx="17249692" cy="1219888"/>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СИТУАЦІЯ 1</a:t>
            </a:r>
          </a:p>
        </p:txBody>
      </p:sp>
      <p:sp>
        <p:nvSpPr>
          <p:cNvPr id="20" name="TextBox 20"/>
          <p:cNvSpPr txBox="1"/>
          <p:nvPr/>
        </p:nvSpPr>
        <p:spPr>
          <a:xfrm>
            <a:off x="2905749" y="3091341"/>
            <a:ext cx="6898546" cy="4844903"/>
          </a:xfrm>
          <a:prstGeom prst="rect">
            <a:avLst/>
          </a:prstGeom>
        </p:spPr>
        <p:txBody>
          <a:bodyPr lIns="0" tIns="0" rIns="0" bIns="0" rtlCol="0" anchor="t">
            <a:spAutoFit/>
          </a:bodyPr>
          <a:lstStyle/>
          <a:p>
            <a:pPr algn="ctr">
              <a:lnSpc>
                <a:spcPts val="5523"/>
              </a:lnSpc>
              <a:spcBef>
                <a:spcPct val="0"/>
              </a:spcBef>
            </a:pPr>
            <a:r>
              <a:rPr lang="en-US" sz="3945" u="sng">
                <a:solidFill>
                  <a:srgbClr val="000000"/>
                </a:solidFill>
                <a:latin typeface="Balmy"/>
                <a:ea typeface="Balmy"/>
                <a:cs typeface="Balmy"/>
                <a:sym typeface="Balmy"/>
              </a:rPr>
              <a:t>"Катя отримала повідомлення в Instagram від агенції, яка пропонує роботу моделлю в Європі за великі гроші, але просить надіслати копію паспорта."</a:t>
            </a:r>
          </a:p>
        </p:txBody>
      </p:sp>
      <p:sp>
        <p:nvSpPr>
          <p:cNvPr id="21" name="Freeform 21"/>
          <p:cNvSpPr/>
          <p:nvPr/>
        </p:nvSpPr>
        <p:spPr>
          <a:xfrm>
            <a:off x="10070995" y="1844591"/>
            <a:ext cx="7332256" cy="8068507"/>
          </a:xfrm>
          <a:custGeom>
            <a:avLst/>
            <a:gdLst/>
            <a:ahLst/>
            <a:cxnLst/>
            <a:rect l="l" t="t" r="r" b="b"/>
            <a:pathLst>
              <a:path w="7332256" h="8068507">
                <a:moveTo>
                  <a:pt x="0" y="0"/>
                </a:moveTo>
                <a:lnTo>
                  <a:pt x="7332256" y="0"/>
                </a:lnTo>
                <a:lnTo>
                  <a:pt x="7332256" y="8068507"/>
                </a:lnTo>
                <a:lnTo>
                  <a:pt x="0" y="80685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327505" y="1990488"/>
            <a:ext cx="10580534" cy="7141861"/>
          </a:xfrm>
          <a:custGeom>
            <a:avLst/>
            <a:gdLst/>
            <a:ahLst/>
            <a:cxnLst/>
            <a:rect l="l" t="t" r="r" b="b"/>
            <a:pathLst>
              <a:path w="10580534" h="7141861">
                <a:moveTo>
                  <a:pt x="0" y="0"/>
                </a:moveTo>
                <a:lnTo>
                  <a:pt x="10580535" y="0"/>
                </a:lnTo>
                <a:lnTo>
                  <a:pt x="10580535" y="7141860"/>
                </a:lnTo>
                <a:lnTo>
                  <a:pt x="0" y="71418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TextBox 19"/>
          <p:cNvSpPr txBox="1"/>
          <p:nvPr/>
        </p:nvSpPr>
        <p:spPr>
          <a:xfrm>
            <a:off x="0" y="475325"/>
            <a:ext cx="17249692" cy="1219888"/>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СИТУАЦІЯ 2</a:t>
            </a:r>
          </a:p>
        </p:txBody>
      </p:sp>
      <p:sp>
        <p:nvSpPr>
          <p:cNvPr id="20" name="TextBox 20"/>
          <p:cNvSpPr txBox="1"/>
          <p:nvPr/>
        </p:nvSpPr>
        <p:spPr>
          <a:xfrm>
            <a:off x="2441999" y="2990850"/>
            <a:ext cx="7852488" cy="6290337"/>
          </a:xfrm>
          <a:prstGeom prst="rect">
            <a:avLst/>
          </a:prstGeom>
        </p:spPr>
        <p:txBody>
          <a:bodyPr lIns="0" tIns="0" rIns="0" bIns="0" rtlCol="0" anchor="t">
            <a:spAutoFit/>
          </a:bodyPr>
          <a:lstStyle/>
          <a:p>
            <a:pPr algn="ctr">
              <a:lnSpc>
                <a:spcPts val="6287"/>
              </a:lnSpc>
              <a:spcBef>
                <a:spcPct val="0"/>
              </a:spcBef>
            </a:pPr>
            <a:r>
              <a:rPr lang="en-US" sz="4490" u="sng">
                <a:solidFill>
                  <a:srgbClr val="000000"/>
                </a:solidFill>
                <a:latin typeface="Balmy"/>
                <a:ea typeface="Balmy"/>
                <a:cs typeface="Balmy"/>
                <a:sym typeface="Balmy"/>
              </a:rPr>
              <a:t>"Микола побачив оголошення про безкоштовну поїздку на море, але потрібно швидко зібрати речі і нікому не розповідати."</a:t>
            </a:r>
          </a:p>
          <a:p>
            <a:pPr algn="ctr">
              <a:lnSpc>
                <a:spcPts val="6287"/>
              </a:lnSpc>
              <a:spcBef>
                <a:spcPct val="0"/>
              </a:spcBef>
            </a:pPr>
            <a:endParaRPr lang="en-US" sz="4490" u="sng">
              <a:solidFill>
                <a:srgbClr val="000000"/>
              </a:solidFill>
              <a:latin typeface="Balmy"/>
              <a:ea typeface="Balmy"/>
              <a:cs typeface="Balmy"/>
              <a:sym typeface="Balmy"/>
            </a:endParaRPr>
          </a:p>
          <a:p>
            <a:pPr algn="ctr">
              <a:lnSpc>
                <a:spcPts val="6287"/>
              </a:lnSpc>
              <a:spcBef>
                <a:spcPct val="0"/>
              </a:spcBef>
            </a:pPr>
            <a:endParaRPr lang="en-US" sz="4490" u="sng">
              <a:solidFill>
                <a:srgbClr val="000000"/>
              </a:solidFill>
              <a:latin typeface="Balmy"/>
              <a:ea typeface="Balmy"/>
              <a:cs typeface="Balmy"/>
              <a:sym typeface="Balmy"/>
            </a:endParaRPr>
          </a:p>
        </p:txBody>
      </p:sp>
      <p:sp>
        <p:nvSpPr>
          <p:cNvPr id="21" name="Freeform 21"/>
          <p:cNvSpPr/>
          <p:nvPr/>
        </p:nvSpPr>
        <p:spPr>
          <a:xfrm>
            <a:off x="10070995" y="1844591"/>
            <a:ext cx="7332256" cy="8068507"/>
          </a:xfrm>
          <a:custGeom>
            <a:avLst/>
            <a:gdLst/>
            <a:ahLst/>
            <a:cxnLst/>
            <a:rect l="l" t="t" r="r" b="b"/>
            <a:pathLst>
              <a:path w="7332256" h="8068507">
                <a:moveTo>
                  <a:pt x="0" y="0"/>
                </a:moveTo>
                <a:lnTo>
                  <a:pt x="7332256" y="0"/>
                </a:lnTo>
                <a:lnTo>
                  <a:pt x="7332256" y="8068507"/>
                </a:lnTo>
                <a:lnTo>
                  <a:pt x="0" y="80685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1327505" y="1990488"/>
            <a:ext cx="10580534" cy="7141861"/>
          </a:xfrm>
          <a:custGeom>
            <a:avLst/>
            <a:gdLst/>
            <a:ahLst/>
            <a:cxnLst/>
            <a:rect l="l" t="t" r="r" b="b"/>
            <a:pathLst>
              <a:path w="10580534" h="7141861">
                <a:moveTo>
                  <a:pt x="0" y="0"/>
                </a:moveTo>
                <a:lnTo>
                  <a:pt x="10580535" y="0"/>
                </a:lnTo>
                <a:lnTo>
                  <a:pt x="10580535" y="7141860"/>
                </a:lnTo>
                <a:lnTo>
                  <a:pt x="0" y="714186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TextBox 19"/>
          <p:cNvSpPr txBox="1"/>
          <p:nvPr/>
        </p:nvSpPr>
        <p:spPr>
          <a:xfrm>
            <a:off x="0" y="475325"/>
            <a:ext cx="17249692" cy="1219888"/>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СИТУАЦІЯ 1</a:t>
            </a:r>
          </a:p>
        </p:txBody>
      </p:sp>
      <p:sp>
        <p:nvSpPr>
          <p:cNvPr id="20" name="TextBox 20"/>
          <p:cNvSpPr txBox="1"/>
          <p:nvPr/>
        </p:nvSpPr>
        <p:spPr>
          <a:xfrm>
            <a:off x="2634754" y="2889995"/>
            <a:ext cx="7415442" cy="5882448"/>
          </a:xfrm>
          <a:prstGeom prst="rect">
            <a:avLst/>
          </a:prstGeom>
        </p:spPr>
        <p:txBody>
          <a:bodyPr lIns="0" tIns="0" rIns="0" bIns="0" rtlCol="0" anchor="t">
            <a:spAutoFit/>
          </a:bodyPr>
          <a:lstStyle/>
          <a:p>
            <a:pPr algn="ctr">
              <a:lnSpc>
                <a:spcPts val="6729"/>
              </a:lnSpc>
              <a:spcBef>
                <a:spcPct val="0"/>
              </a:spcBef>
            </a:pPr>
            <a:r>
              <a:rPr lang="en-US" sz="4807" u="sng">
                <a:solidFill>
                  <a:srgbClr val="000000"/>
                </a:solidFill>
                <a:latin typeface="Balmy"/>
                <a:ea typeface="Balmy"/>
                <a:cs typeface="Balmy"/>
                <a:sym typeface="Balmy"/>
              </a:rPr>
              <a:t>"Олена знайшла в інтернеті вакансію прибиральниці за кордоном, але контракт обіцяють підписати вже на місці."</a:t>
            </a:r>
          </a:p>
          <a:p>
            <a:pPr algn="ctr">
              <a:lnSpc>
                <a:spcPts val="6729"/>
              </a:lnSpc>
              <a:spcBef>
                <a:spcPct val="0"/>
              </a:spcBef>
            </a:pPr>
            <a:endParaRPr lang="en-US" sz="4807" u="sng">
              <a:solidFill>
                <a:srgbClr val="000000"/>
              </a:solidFill>
              <a:latin typeface="Balmy"/>
              <a:ea typeface="Balmy"/>
              <a:cs typeface="Balmy"/>
              <a:sym typeface="Balmy"/>
            </a:endParaRPr>
          </a:p>
        </p:txBody>
      </p:sp>
      <p:sp>
        <p:nvSpPr>
          <p:cNvPr id="21" name="Freeform 21"/>
          <p:cNvSpPr/>
          <p:nvPr/>
        </p:nvSpPr>
        <p:spPr>
          <a:xfrm>
            <a:off x="10070995" y="1844591"/>
            <a:ext cx="7332256" cy="8068507"/>
          </a:xfrm>
          <a:custGeom>
            <a:avLst/>
            <a:gdLst/>
            <a:ahLst/>
            <a:cxnLst/>
            <a:rect l="l" t="t" r="r" b="b"/>
            <a:pathLst>
              <a:path w="7332256" h="8068507">
                <a:moveTo>
                  <a:pt x="0" y="0"/>
                </a:moveTo>
                <a:lnTo>
                  <a:pt x="7332256" y="0"/>
                </a:lnTo>
                <a:lnTo>
                  <a:pt x="7332256" y="8068507"/>
                </a:lnTo>
                <a:lnTo>
                  <a:pt x="0" y="806850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4600491" y="7137907"/>
            <a:ext cx="8385425" cy="7519424"/>
          </a:xfrm>
          <a:custGeom>
            <a:avLst/>
            <a:gdLst/>
            <a:ahLst/>
            <a:cxnLst/>
            <a:rect l="l" t="t" r="r" b="b"/>
            <a:pathLst>
              <a:path w="8385425" h="7519424">
                <a:moveTo>
                  <a:pt x="0" y="0"/>
                </a:moveTo>
                <a:lnTo>
                  <a:pt x="8385425" y="0"/>
                </a:lnTo>
                <a:lnTo>
                  <a:pt x="8385425"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4095287" y="-4797584"/>
            <a:ext cx="8385425" cy="7519424"/>
          </a:xfrm>
          <a:custGeom>
            <a:avLst/>
            <a:gdLst/>
            <a:ahLst/>
            <a:cxnLst/>
            <a:rect l="l" t="t" r="r" b="b"/>
            <a:pathLst>
              <a:path w="8385425" h="7519424">
                <a:moveTo>
                  <a:pt x="0" y="0"/>
                </a:moveTo>
                <a:lnTo>
                  <a:pt x="8385426" y="0"/>
                </a:lnTo>
                <a:lnTo>
                  <a:pt x="8385426" y="7519424"/>
                </a:lnTo>
                <a:lnTo>
                  <a:pt x="0" y="751942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1739449" flipH="1">
            <a:off x="12609182" y="6907545"/>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rot="-1739449" flipH="1">
            <a:off x="-2725325" y="-3362204"/>
            <a:ext cx="8105660" cy="6172200"/>
          </a:xfrm>
          <a:custGeom>
            <a:avLst/>
            <a:gdLst/>
            <a:ahLst/>
            <a:cxnLst/>
            <a:rect l="l" t="t" r="r" b="b"/>
            <a:pathLst>
              <a:path w="8105660" h="6172200">
                <a:moveTo>
                  <a:pt x="8105660" y="0"/>
                </a:moveTo>
                <a:lnTo>
                  <a:pt x="0" y="0"/>
                </a:lnTo>
                <a:lnTo>
                  <a:pt x="0" y="6172200"/>
                </a:lnTo>
                <a:lnTo>
                  <a:pt x="8105660" y="6172200"/>
                </a:lnTo>
                <a:lnTo>
                  <a:pt x="810566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2634754" y="8840219"/>
            <a:ext cx="6131540" cy="4114800"/>
          </a:xfrm>
          <a:custGeom>
            <a:avLst/>
            <a:gdLst/>
            <a:ahLst/>
            <a:cxnLst/>
            <a:rect l="l" t="t" r="r" b="b"/>
            <a:pathLst>
              <a:path w="6131540" h="4114800">
                <a:moveTo>
                  <a:pt x="0" y="0"/>
                </a:moveTo>
                <a:lnTo>
                  <a:pt x="6131540" y="0"/>
                </a:lnTo>
                <a:lnTo>
                  <a:pt x="613154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8" name="Freeform 8"/>
          <p:cNvSpPr/>
          <p:nvPr/>
        </p:nvSpPr>
        <p:spPr>
          <a:xfrm>
            <a:off x="7963748" y="-1879730"/>
            <a:ext cx="6131540" cy="4114800"/>
          </a:xfrm>
          <a:custGeom>
            <a:avLst/>
            <a:gdLst/>
            <a:ahLst/>
            <a:cxnLst/>
            <a:rect l="l" t="t" r="r" b="b"/>
            <a:pathLst>
              <a:path w="6131540" h="4114800">
                <a:moveTo>
                  <a:pt x="0" y="0"/>
                </a:moveTo>
                <a:lnTo>
                  <a:pt x="6131539" y="0"/>
                </a:lnTo>
                <a:lnTo>
                  <a:pt x="613153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3324018" y="5878845"/>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0" name="Freeform 10"/>
          <p:cNvSpPr/>
          <p:nvPr/>
        </p:nvSpPr>
        <p:spPr>
          <a:xfrm>
            <a:off x="12747809" y="-4390904"/>
            <a:ext cx="7828407" cy="8229600"/>
          </a:xfrm>
          <a:custGeom>
            <a:avLst/>
            <a:gdLst/>
            <a:ahLst/>
            <a:cxnLst/>
            <a:rect l="l" t="t" r="r" b="b"/>
            <a:pathLst>
              <a:path w="7828407" h="8229600">
                <a:moveTo>
                  <a:pt x="0" y="0"/>
                </a:moveTo>
                <a:lnTo>
                  <a:pt x="7828407" y="0"/>
                </a:lnTo>
                <a:lnTo>
                  <a:pt x="7828407" y="8229600"/>
                </a:lnTo>
                <a:lnTo>
                  <a:pt x="0" y="8229600"/>
                </a:lnTo>
                <a:lnTo>
                  <a:pt x="0" y="0"/>
                </a:lnTo>
                <a:close/>
              </a:path>
            </a:pathLst>
          </a:custGeom>
          <a:blipFill>
            <a:blip r:embed="rId9"/>
            <a:stretch>
              <a:fillRect/>
            </a:stretch>
          </a:blipFill>
        </p:spPr>
      </p:sp>
      <p:sp>
        <p:nvSpPr>
          <p:cNvPr id="11" name="Freeform 11"/>
          <p:cNvSpPr/>
          <p:nvPr/>
        </p:nvSpPr>
        <p:spPr>
          <a:xfrm>
            <a:off x="14313595" y="8229600"/>
            <a:ext cx="5287710" cy="4114800"/>
          </a:xfrm>
          <a:custGeom>
            <a:avLst/>
            <a:gdLst/>
            <a:ahLst/>
            <a:cxnLst/>
            <a:rect l="l" t="t" r="r" b="b"/>
            <a:pathLst>
              <a:path w="5287710" h="4114800">
                <a:moveTo>
                  <a:pt x="0" y="0"/>
                </a:moveTo>
                <a:lnTo>
                  <a:pt x="5287711" y="0"/>
                </a:lnTo>
                <a:lnTo>
                  <a:pt x="5287711"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5700524" y="5253758"/>
            <a:ext cx="11221469" cy="3406817"/>
          </a:xfrm>
          <a:prstGeom prst="rect">
            <a:avLst/>
          </a:prstGeom>
        </p:spPr>
        <p:txBody>
          <a:bodyPr lIns="0" tIns="0" rIns="0" bIns="0" rtlCol="0" anchor="t">
            <a:spAutoFit/>
          </a:bodyPr>
          <a:lstStyle/>
          <a:p>
            <a:pPr algn="ctr">
              <a:lnSpc>
                <a:spcPts val="5422"/>
              </a:lnSpc>
            </a:pPr>
            <a:r>
              <a:rPr lang="en-US" sz="3873">
                <a:solidFill>
                  <a:srgbClr val="000000"/>
                </a:solidFill>
                <a:latin typeface="Koho"/>
                <a:ea typeface="Koho"/>
                <a:cs typeface="Koho"/>
                <a:sym typeface="Koho"/>
              </a:rPr>
              <a:t>Lorem ipsum dolor sit amet, consectetur adipiscing elit. Cras arcu metus, feugiat vitae ante ac, aliquet tempus ante. In euismod nibh eget lacinia imperdiet. Maecenas tristique risus felis, ut ultrices lectus ultrices lobortis.</a:t>
            </a:r>
          </a:p>
        </p:txBody>
      </p:sp>
      <p:grpSp>
        <p:nvGrpSpPr>
          <p:cNvPr id="13" name="Group 13"/>
          <p:cNvGrpSpPr/>
          <p:nvPr/>
        </p:nvGrpSpPr>
        <p:grpSpPr>
          <a:xfrm>
            <a:off x="590185" y="328400"/>
            <a:ext cx="17249692" cy="9326010"/>
            <a:chOff x="0" y="0"/>
            <a:chExt cx="4543129" cy="2456233"/>
          </a:xfrm>
        </p:grpSpPr>
        <p:sp>
          <p:nvSpPr>
            <p:cNvPr id="14" name="Freeform 14"/>
            <p:cNvSpPr/>
            <p:nvPr/>
          </p:nvSpPr>
          <p:spPr>
            <a:xfrm>
              <a:off x="0" y="0"/>
              <a:ext cx="4543129" cy="2456233"/>
            </a:xfrm>
            <a:custGeom>
              <a:avLst/>
              <a:gdLst/>
              <a:ahLst/>
              <a:cxnLst/>
              <a:rect l="l" t="t" r="r" b="b"/>
              <a:pathLst>
                <a:path w="4543129" h="2456233">
                  <a:moveTo>
                    <a:pt x="22890" y="0"/>
                  </a:moveTo>
                  <a:lnTo>
                    <a:pt x="4520239" y="0"/>
                  </a:lnTo>
                  <a:cubicBezTo>
                    <a:pt x="4532881" y="0"/>
                    <a:pt x="4543129" y="10248"/>
                    <a:pt x="4543129" y="22890"/>
                  </a:cubicBezTo>
                  <a:lnTo>
                    <a:pt x="4543129" y="2433344"/>
                  </a:lnTo>
                  <a:cubicBezTo>
                    <a:pt x="4543129" y="2445985"/>
                    <a:pt x="4532881" y="2456233"/>
                    <a:pt x="4520239" y="2456233"/>
                  </a:cubicBezTo>
                  <a:lnTo>
                    <a:pt x="22890" y="2456233"/>
                  </a:lnTo>
                  <a:cubicBezTo>
                    <a:pt x="10248" y="2456233"/>
                    <a:pt x="0" y="2445985"/>
                    <a:pt x="0" y="2433344"/>
                  </a:cubicBezTo>
                  <a:lnTo>
                    <a:pt x="0" y="22890"/>
                  </a:lnTo>
                  <a:cubicBezTo>
                    <a:pt x="0" y="10248"/>
                    <a:pt x="10248" y="0"/>
                    <a:pt x="22890" y="0"/>
                  </a:cubicBezTo>
                  <a:close/>
                </a:path>
              </a:pathLst>
            </a:custGeom>
            <a:solidFill>
              <a:srgbClr val="FFFFFF"/>
            </a:solidFill>
          </p:spPr>
        </p:sp>
        <p:sp>
          <p:nvSpPr>
            <p:cNvPr id="15" name="TextBox 15"/>
            <p:cNvSpPr txBox="1"/>
            <p:nvPr/>
          </p:nvSpPr>
          <p:spPr>
            <a:xfrm>
              <a:off x="0" y="-38100"/>
              <a:ext cx="4543129" cy="2494333"/>
            </a:xfrm>
            <a:prstGeom prst="rect">
              <a:avLst/>
            </a:prstGeom>
          </p:spPr>
          <p:txBody>
            <a:bodyPr lIns="50800" tIns="50800" rIns="50800" bIns="50800" rtlCol="0" anchor="ctr"/>
            <a:lstStyle/>
            <a:p>
              <a:pPr algn="ctr">
                <a:lnSpc>
                  <a:spcPts val="2659"/>
                </a:lnSpc>
                <a:spcBef>
                  <a:spcPct val="0"/>
                </a:spcBef>
              </a:pPr>
              <a:endParaRPr/>
            </a:p>
          </p:txBody>
        </p:sp>
      </p:grpSp>
      <p:sp>
        <p:nvSpPr>
          <p:cNvPr id="16" name="Freeform 16"/>
          <p:cNvSpPr/>
          <p:nvPr/>
        </p:nvSpPr>
        <p:spPr>
          <a:xfrm>
            <a:off x="16227624" y="-1028700"/>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7" name="Freeform 17"/>
          <p:cNvSpPr/>
          <p:nvPr/>
        </p:nvSpPr>
        <p:spPr>
          <a:xfrm>
            <a:off x="-589753" y="7936245"/>
            <a:ext cx="3224507" cy="4114800"/>
          </a:xfrm>
          <a:custGeom>
            <a:avLst/>
            <a:gdLst/>
            <a:ahLst/>
            <a:cxnLst/>
            <a:rect l="l" t="t" r="r" b="b"/>
            <a:pathLst>
              <a:path w="3224507" h="4114800">
                <a:moveTo>
                  <a:pt x="0" y="0"/>
                </a:moveTo>
                <a:lnTo>
                  <a:pt x="3224507" y="0"/>
                </a:lnTo>
                <a:lnTo>
                  <a:pt x="3224507"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a:off x="782029" y="2195881"/>
            <a:ext cx="14363437" cy="4889553"/>
          </a:xfrm>
          <a:custGeom>
            <a:avLst/>
            <a:gdLst/>
            <a:ahLst/>
            <a:cxnLst/>
            <a:rect l="l" t="t" r="r" b="b"/>
            <a:pathLst>
              <a:path w="14363437" h="4889553">
                <a:moveTo>
                  <a:pt x="0" y="0"/>
                </a:moveTo>
                <a:lnTo>
                  <a:pt x="14363437" y="0"/>
                </a:lnTo>
                <a:lnTo>
                  <a:pt x="14363437" y="4889554"/>
                </a:lnTo>
                <a:lnTo>
                  <a:pt x="0" y="488955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9" name="TextBox 19"/>
          <p:cNvSpPr txBox="1"/>
          <p:nvPr/>
        </p:nvSpPr>
        <p:spPr>
          <a:xfrm>
            <a:off x="1022500" y="885825"/>
            <a:ext cx="17249692" cy="2477237"/>
          </a:xfrm>
          <a:prstGeom prst="rect">
            <a:avLst/>
          </a:prstGeom>
        </p:spPr>
        <p:txBody>
          <a:bodyPr lIns="0" tIns="0" rIns="0" bIns="0" rtlCol="0" anchor="t">
            <a:spAutoFit/>
          </a:bodyPr>
          <a:lstStyle/>
          <a:p>
            <a:pPr algn="ctr">
              <a:lnSpc>
                <a:spcPts val="9939"/>
              </a:lnSpc>
              <a:spcBef>
                <a:spcPct val="0"/>
              </a:spcBef>
            </a:pPr>
            <a:r>
              <a:rPr lang="en-US" sz="7099">
                <a:solidFill>
                  <a:srgbClr val="FF3131"/>
                </a:solidFill>
                <a:latin typeface="Balmy"/>
                <a:ea typeface="Balmy"/>
                <a:cs typeface="Balmy"/>
                <a:sym typeface="Balmy"/>
              </a:rPr>
              <a:t>Завдання 3: Стрьом/Норм</a:t>
            </a:r>
          </a:p>
          <a:p>
            <a:pPr algn="ctr">
              <a:lnSpc>
                <a:spcPts val="9939"/>
              </a:lnSpc>
              <a:spcBef>
                <a:spcPct val="0"/>
              </a:spcBef>
            </a:pPr>
            <a:endParaRPr lang="en-US" sz="7099">
              <a:solidFill>
                <a:srgbClr val="FF3131"/>
              </a:solidFill>
              <a:latin typeface="Balmy"/>
              <a:ea typeface="Balmy"/>
              <a:cs typeface="Balmy"/>
              <a:sym typeface="Balmy"/>
            </a:endParaRPr>
          </a:p>
        </p:txBody>
      </p:sp>
      <p:sp>
        <p:nvSpPr>
          <p:cNvPr id="20" name="TextBox 20"/>
          <p:cNvSpPr txBox="1"/>
          <p:nvPr/>
        </p:nvSpPr>
        <p:spPr>
          <a:xfrm>
            <a:off x="3640047" y="3214166"/>
            <a:ext cx="9811831" cy="3459228"/>
          </a:xfrm>
          <a:prstGeom prst="rect">
            <a:avLst/>
          </a:prstGeom>
        </p:spPr>
        <p:txBody>
          <a:bodyPr lIns="0" tIns="0" rIns="0" bIns="0" rtlCol="0" anchor="t">
            <a:spAutoFit/>
          </a:bodyPr>
          <a:lstStyle/>
          <a:p>
            <a:pPr algn="ctr">
              <a:lnSpc>
                <a:spcPts val="5523"/>
              </a:lnSpc>
              <a:spcBef>
                <a:spcPct val="0"/>
              </a:spcBef>
            </a:pPr>
            <a:r>
              <a:rPr lang="en-US" sz="3945" u="sng">
                <a:solidFill>
                  <a:srgbClr val="000000"/>
                </a:solidFill>
                <a:latin typeface="Balmy"/>
                <a:ea typeface="Balmy"/>
                <a:cs typeface="Balmy"/>
                <a:sym typeface="Balmy"/>
              </a:rPr>
              <a:t>ЗАВДАННЯ:</a:t>
            </a:r>
            <a:r>
              <a:rPr lang="en-US" sz="3945">
                <a:solidFill>
                  <a:srgbClr val="000000"/>
                </a:solidFill>
                <a:latin typeface="Balmy"/>
                <a:ea typeface="Balmy"/>
                <a:cs typeface="Balmy"/>
                <a:sym typeface="Balmy"/>
              </a:rPr>
              <a:t>   Команда мають за 10 секунд обрати що це за ситуація  -  "СТьом!" (небезпечна ситуація) або "Норм!" (безпечна ситуація) і пояснити свій вибір за 30 секунд.</a:t>
            </a:r>
          </a:p>
        </p:txBody>
      </p:sp>
      <p:sp>
        <p:nvSpPr>
          <p:cNvPr id="21" name="Freeform 21"/>
          <p:cNvSpPr/>
          <p:nvPr/>
        </p:nvSpPr>
        <p:spPr>
          <a:xfrm>
            <a:off x="13144500" y="5539610"/>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2" name="Freeform 22"/>
          <p:cNvSpPr/>
          <p:nvPr/>
        </p:nvSpPr>
        <p:spPr>
          <a:xfrm>
            <a:off x="13088066" y="2047737"/>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3" name="TextBox 23"/>
          <p:cNvSpPr txBox="1"/>
          <p:nvPr/>
        </p:nvSpPr>
        <p:spPr>
          <a:xfrm>
            <a:off x="4125863" y="8104610"/>
            <a:ext cx="9280862" cy="905411"/>
          </a:xfrm>
          <a:prstGeom prst="rect">
            <a:avLst/>
          </a:prstGeom>
        </p:spPr>
        <p:txBody>
          <a:bodyPr lIns="0" tIns="0" rIns="0" bIns="0" rtlCol="0" anchor="t">
            <a:spAutoFit/>
          </a:bodyPr>
          <a:lstStyle/>
          <a:p>
            <a:pPr algn="ctr">
              <a:lnSpc>
                <a:spcPts val="3639"/>
              </a:lnSpc>
              <a:spcBef>
                <a:spcPct val="0"/>
              </a:spcBef>
            </a:pPr>
            <a:r>
              <a:rPr lang="en-US" sz="2599" b="1">
                <a:solidFill>
                  <a:srgbClr val="000000"/>
                </a:solidFill>
                <a:latin typeface="Aileron Bold"/>
                <a:ea typeface="Aileron Bold"/>
                <a:cs typeface="Aileron Bold"/>
                <a:sym typeface="Aileron Bold"/>
              </a:rPr>
              <a:t>Діти віком 12-17 років – 20% жертв в Європі, часто через соцмережі</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1656</Words>
  <Application>Microsoft Office PowerPoint</Application>
  <PresentationFormat>Произвольный</PresentationFormat>
  <Paragraphs>97</Paragraphs>
  <Slides>24</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24</vt:i4>
      </vt:variant>
    </vt:vector>
  </HeadingPairs>
  <TitlesOfParts>
    <vt:vector size="31" baseType="lpstr">
      <vt:lpstr>Calibri</vt:lpstr>
      <vt:lpstr>Koho</vt:lpstr>
      <vt:lpstr>Aileron Bold</vt:lpstr>
      <vt:lpstr>Aileron Bold Italics</vt:lpstr>
      <vt:lpstr>Arial</vt:lpstr>
      <vt:lpstr>Balmy</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«Людина ≠ товар»</dc:title>
  <cp:lastModifiedBy>Ирина</cp:lastModifiedBy>
  <cp:revision>3</cp:revision>
  <dcterms:created xsi:type="dcterms:W3CDTF">2006-08-16T00:00:00Z</dcterms:created>
  <dcterms:modified xsi:type="dcterms:W3CDTF">2025-10-13T11:09:01Z</dcterms:modified>
  <dc:identifier>DAG1qTqAJKE</dc:identifier>
</cp:coreProperties>
</file>