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9" r:id="rId1"/>
  </p:sldMasterIdLst>
  <p:notesMasterIdLst>
    <p:notesMasterId r:id="rId20"/>
  </p:notesMasterIdLst>
  <p:sldIdLst>
    <p:sldId id="257" r:id="rId2"/>
    <p:sldId id="259" r:id="rId3"/>
    <p:sldId id="260" r:id="rId4"/>
    <p:sldId id="272" r:id="rId5"/>
    <p:sldId id="277" r:id="rId6"/>
    <p:sldId id="278" r:id="rId7"/>
    <p:sldId id="279" r:id="rId8"/>
    <p:sldId id="280" r:id="rId9"/>
    <p:sldId id="273" r:id="rId10"/>
    <p:sldId id="281" r:id="rId11"/>
    <p:sldId id="261" r:id="rId12"/>
    <p:sldId id="282" r:id="rId13"/>
    <p:sldId id="283" r:id="rId14"/>
    <p:sldId id="270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97E9-2EA1-4297-AF01-E632E153880A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EDCB-A0CD-4E85-A58F-50F305BAE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53A9-211B-4C5F-84B5-A4990952D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438B-F35F-4930-9084-C6FFE3D6C15C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66E8-78A1-49C2-87C4-E91E4F8D6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tsii/fizkultura/Vrednye-privychki/Vrednye-privychki-cheloveka.html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www.google.com.ua/search?q=&#1042;&#1080;&#1076;&#1072;&#1090;&#1085;&#1110;+&#1083;&#1102;&#1076;&#1080;+&#1082;&#1072;&#1088;&#1090;&#1080;&#1085;&#1082;&#1080;&amp;hlhttp:/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cherjournal.com.ua/" TargetMode="External"/><Relationship Id="rId5" Type="http://schemas.openxmlformats.org/officeDocument/2006/relationships/hyperlink" Target="http://www.google.com.ua/url?sa" TargetMode="External"/><Relationship Id="rId4" Type="http://schemas.openxmlformats.org/officeDocument/2006/relationships/hyperlink" Target="http://tverezo.com/photo/1-7-0-0-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package" Target="../embeddings/______Microsoft_Office_PowerPoint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0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Негативний вплив шкідливих звичок на здоров'я: </a:t>
            </a:r>
            <a:b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куріння, вживання алкоголю, наркотичних і токсичних речовин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2580"/>
            <a:ext cx="2736304" cy="353477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3001144" cy="3528318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465632" cy="35277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64704"/>
            <a:ext cx="37147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 smtClean="0"/>
              <a:t>печінка </a:t>
            </a:r>
            <a:r>
              <a:rPr lang="uk-UA" sz="2800" b="1" dirty="0"/>
              <a:t>є у здорової людини, що не вживає </a:t>
            </a:r>
            <a:r>
              <a:rPr lang="uk-UA" sz="2800" b="1" dirty="0" smtClean="0"/>
              <a:t>алкоголь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077072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хвора печінка, як наслідок вживання алкоголю</a:t>
            </a:r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716" t="2789" r="6673" b="50210"/>
          <a:stretch>
            <a:fillRect/>
          </a:stretch>
        </p:blipFill>
        <p:spPr bwMode="auto">
          <a:xfrm>
            <a:off x="4572000" y="476672"/>
            <a:ext cx="3905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6775" t="55510" r="4046" b="2319"/>
          <a:stretch>
            <a:fillRect/>
          </a:stretch>
        </p:blipFill>
        <p:spPr bwMode="auto">
          <a:xfrm>
            <a:off x="467544" y="3789040"/>
            <a:ext cx="3886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pitchFamily="34" charset="0"/>
              </a:rPr>
              <a:t>Прояви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pitchFamily="34" charset="0"/>
              </a:rPr>
              <a:t>алкогольного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pitchFamily="34" charset="0"/>
              </a:rPr>
              <a:t>отруєння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3033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cs typeface="Arial" pitchFamily="34" charset="0"/>
              </a:rPr>
              <a:t>  </a:t>
            </a:r>
            <a:r>
              <a:rPr lang="uk-UA" sz="2800" b="1" dirty="0" err="1" smtClean="0">
                <a:cs typeface="Arial" pitchFamily="34" charset="0"/>
              </a:rPr>
              <a:t>блідність</a:t>
            </a:r>
            <a:r>
              <a:rPr lang="uk-UA" sz="2800" b="1" dirty="0" smtClean="0">
                <a:cs typeface="Arial" pitchFamily="34" charset="0"/>
              </a:rPr>
              <a:t> шкіри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420888"/>
            <a:ext cx="362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cs typeface="Arial" pitchFamily="34" charset="0"/>
              </a:rPr>
              <a:t>  </a:t>
            </a:r>
            <a:r>
              <a:rPr lang="ru-RU" sz="2800" b="1" dirty="0" err="1" smtClean="0">
                <a:cs typeface="Arial" pitchFamily="34" charset="0"/>
              </a:rPr>
              <a:t>багаторазова</a:t>
            </a:r>
            <a:r>
              <a:rPr lang="ru-RU" sz="2800" b="1" dirty="0" smtClean="0">
                <a:cs typeface="Arial" pitchFamily="34" charset="0"/>
              </a:rPr>
              <a:t> рвота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96952"/>
            <a:ext cx="3118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cs typeface="Arial" pitchFamily="34" charset="0"/>
              </a:rPr>
              <a:t>  </a:t>
            </a:r>
            <a:r>
              <a:rPr lang="uk-UA" sz="2800" b="1" dirty="0" smtClean="0">
                <a:cs typeface="Arial" pitchFamily="34" charset="0"/>
              </a:rPr>
              <a:t>головокружіння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01008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cs typeface="Arial" pitchFamily="34" charset="0"/>
              </a:rPr>
              <a:t>  </a:t>
            </a:r>
            <a:r>
              <a:rPr lang="uk-UA" sz="2800" b="1" dirty="0" err="1" smtClean="0">
                <a:cs typeface="Arial" pitchFamily="34" charset="0"/>
              </a:rPr>
              <a:t>м’язева</a:t>
            </a:r>
            <a:r>
              <a:rPr lang="uk-UA" sz="28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uk-UA" sz="2800" b="1" dirty="0" smtClean="0">
                <a:cs typeface="Arial" pitchFamily="34" charset="0"/>
              </a:rPr>
              <a:t>слабкість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93305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cs typeface="Arial" pitchFamily="34" charset="0"/>
              </a:rPr>
              <a:t>  </a:t>
            </a:r>
            <a:r>
              <a:rPr lang="uk-UA" sz="2800" b="1" dirty="0" smtClean="0">
                <a:cs typeface="Arial" pitchFamily="34" charset="0"/>
              </a:rPr>
              <a:t>ускладнення</a:t>
            </a:r>
            <a:r>
              <a:rPr lang="uk-UA" sz="2800" dirty="0" smtClean="0">
                <a:cs typeface="Arial" pitchFamily="34" charset="0"/>
              </a:rPr>
              <a:t> </a:t>
            </a:r>
            <a:r>
              <a:rPr lang="uk-UA" sz="2800" b="1" dirty="0" smtClean="0">
                <a:cs typeface="Arial" pitchFamily="34" charset="0"/>
              </a:rPr>
              <a:t>дихання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437112"/>
            <a:ext cx="21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cs typeface="Arial" pitchFamily="34" charset="0"/>
              </a:rPr>
              <a:t>  </a:t>
            </a:r>
            <a:r>
              <a:rPr lang="uk-UA" sz="2800" b="1" dirty="0" smtClean="0">
                <a:cs typeface="Arial" pitchFamily="34" charset="0"/>
              </a:rPr>
              <a:t>тахікардія</a:t>
            </a:r>
            <a:endParaRPr lang="ru-RU" sz="2800" dirty="0"/>
          </a:p>
        </p:txBody>
      </p:sp>
      <p:pic>
        <p:nvPicPr>
          <p:cNvPr id="9" name="Picture 3" descr="C:\Users\Марианна\Desktop\Влияние на организм челоека\07_01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808312" cy="237632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8" descr="355952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073400" cy="2359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836712"/>
            <a:ext cx="37798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Підлітковий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алкоголізм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пива та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напоїв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Марианна\Desktop\Влияние на организм челоека\Алкоголь\картинки\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12976"/>
            <a:ext cx="2736304" cy="266429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7" descr="C:\Users\Марианна\Desktop\1172935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84984"/>
            <a:ext cx="2644899" cy="25202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 descr="C:\Users\Марианна\Desktop\Влияние на организм челоека\Алкоголь\картинки\7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82378"/>
            <a:ext cx="2808312" cy="277562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7" descr="0917e083bc818c26ff2986a2ca10536b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20072" y="836712"/>
            <a:ext cx="3600400" cy="2295525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pitchFamily="34" charset="0"/>
              </a:rPr>
              <a:t>Підлітковий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pitchFamily="34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pitchFamily="34" charset="0"/>
              </a:rPr>
              <a:t>алкоголізм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12"/>
          <p:cNvPicPr>
            <a:picLocks noChangeAspect="1" noChangeArrowheads="1"/>
          </p:cNvPicPr>
          <p:nvPr/>
        </p:nvPicPr>
        <p:blipFill>
          <a:blip r:embed="rId2" cstate="print"/>
          <a:srcRect t="4849" b="4543"/>
          <a:stretch>
            <a:fillRect/>
          </a:stretch>
        </p:blipFill>
        <p:spPr bwMode="auto">
          <a:xfrm>
            <a:off x="6084168" y="3789040"/>
            <a:ext cx="2624558" cy="27924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6887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Наркотики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речовини, які згубно впливають на психіку людини, руйнують її пам'ять, загрожують серцевими нападами, отруєннями, нервовим виснаженням, розумовою відсталістю та спричиняють швидку, стійку та сильну залежність</a:t>
            </a:r>
            <a:endParaRPr lang="ru-RU" sz="2400" b="1" dirty="0"/>
          </a:p>
        </p:txBody>
      </p:sp>
      <p:pic>
        <p:nvPicPr>
          <p:cNvPr id="8" name="Picture 7" descr="narkot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16632"/>
            <a:ext cx="2808312" cy="2736304"/>
          </a:xfrm>
          <a:prstGeom prst="rect">
            <a:avLst/>
          </a:prstGeom>
          <a:noFill/>
          <a:ln/>
        </p:spPr>
      </p:pic>
      <p:pic>
        <p:nvPicPr>
          <p:cNvPr id="7" name="Picture 7" descr="1289309171_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3861048"/>
            <a:ext cx="3168352" cy="2640293"/>
          </a:xfrm>
          <a:prstGeom prst="rect">
            <a:avLst/>
          </a:prstGeom>
          <a:noFill/>
          <a:ln/>
        </p:spPr>
      </p:pic>
      <p:pic>
        <p:nvPicPr>
          <p:cNvPr id="9" name="Picture 4" descr="STOP_GRUGS[1]"/>
          <p:cNvPicPr>
            <a:picLocks noChangeAspect="1" noChangeArrowheads="1"/>
          </p:cNvPicPr>
          <p:nvPr/>
        </p:nvPicPr>
        <p:blipFill>
          <a:blip r:embed="rId5" cstate="print">
            <a:lum bright="30000" contrast="16000"/>
          </a:blip>
          <a:srcRect l="9213" r="11339" b="6146"/>
          <a:stretch>
            <a:fillRect/>
          </a:stretch>
        </p:blipFill>
        <p:spPr bwMode="auto">
          <a:xfrm>
            <a:off x="3131840" y="3573016"/>
            <a:ext cx="306839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04800"/>
            <a:ext cx="7173416" cy="7479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Токсичні речовини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7" name="Picture 3" descr="ацетон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3851920" y="4572000"/>
            <a:ext cx="1872208" cy="2286000"/>
          </a:xfrm>
          <a:prstGeom prst="rect">
            <a:avLst/>
          </a:prstGeom>
          <a:noFill/>
        </p:spPr>
      </p:pic>
      <p:pic>
        <p:nvPicPr>
          <p:cNvPr id="21508" name="Picture 4" descr="бен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2776676" cy="2304256"/>
          </a:xfrm>
          <a:prstGeom prst="rect">
            <a:avLst/>
          </a:prstGeom>
          <a:noFill/>
        </p:spPr>
      </p:pic>
      <p:pic>
        <p:nvPicPr>
          <p:cNvPr id="21510" name="Picture 6" descr="момент"/>
          <p:cNvPicPr>
            <a:picLocks noChangeAspect="1" noChangeArrowheads="1"/>
          </p:cNvPicPr>
          <p:nvPr/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6012160" y="2852936"/>
            <a:ext cx="1944216" cy="2358008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5536" y="2348880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бензин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43808" y="3933056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ацетон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652120" y="2132856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клей </a:t>
            </a:r>
            <a:r>
              <a:rPr lang="ru-RU" sz="2800" b="1" dirty="0">
                <a:solidFill>
                  <a:srgbClr val="FF0000"/>
                </a:solidFill>
              </a:rPr>
              <a:t>«Момент»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05273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>
                  <a:solidFill>
                    <a:schemeClr val="tx1"/>
                  </a:solidFill>
                </a:ln>
              </a:rPr>
              <a:t>отруйні хімічні речовини, які шкідливо діють на живі організми, вид наркотичних речовин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/>
      <p:bldP spid="21512" grpId="0"/>
      <p:bldP spid="215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575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 наркотиків на організм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3518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</a:rPr>
              <a:t>  починаються марення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</a:rPr>
              <a:t>  загальмовується на досить тривалий час розумова діяльність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</a:rPr>
              <a:t> зміни у головному мозку необоротні та призводять до деградації особистості (занепад, втрата найважливіших властивостей і здібностей людини)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12776"/>
            <a:ext cx="3268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</a:rPr>
              <a:t>  порушується психіка</a:t>
            </a:r>
            <a:endParaRPr lang="ru-RU" sz="2400" dirty="0"/>
          </a:p>
        </p:txBody>
      </p:sp>
      <p:pic>
        <p:nvPicPr>
          <p:cNvPr id="17" name="Picture 2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08720"/>
            <a:ext cx="2628404" cy="2628758"/>
          </a:xfrm>
          <a:prstGeom prst="rect">
            <a:avLst/>
          </a:prstGeom>
          <a:noFill/>
        </p:spPr>
      </p:pic>
      <p:pic>
        <p:nvPicPr>
          <p:cNvPr id="18" name="Picture 3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592288" cy="309634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5536" y="32129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n>
                  <a:solidFill>
                    <a:schemeClr val="tx1"/>
                  </a:solidFill>
                </a:ln>
              </a:rPr>
              <a:t>розкладається печінка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7.jpg"/>
          <p:cNvPicPr>
            <a:picLocks noChangeAspect="1"/>
          </p:cNvPicPr>
          <p:nvPr/>
        </p:nvPicPr>
        <p:blipFill>
          <a:blip r:embed="rId2" cstate="print"/>
          <a:srcRect l="6641" r="7034"/>
          <a:stretch>
            <a:fillRect/>
          </a:stretch>
        </p:blipFill>
        <p:spPr bwMode="auto">
          <a:xfrm>
            <a:off x="4390616" y="908720"/>
            <a:ext cx="4753384" cy="542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12474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 бажання мати вигляд дорослого, незалежного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 копіювання та переймання   звичок та манер спілкування дорослих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321297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 легке піддавання сторонньому впливу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7707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 реклама алкоголю, куріння у фільмах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97152"/>
            <a:ext cx="387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 бажання нових вражень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7321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/>
              <a:t>  бажання бути </a:t>
            </a:r>
            <a:r>
              <a:rPr lang="uk-UA" sz="2400" b="1" dirty="0" err="1" smtClean="0"/>
              <a:t>“як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усі”</a:t>
            </a:r>
            <a:r>
              <a:rPr lang="uk-UA" sz="2400" b="1" dirty="0" smtClean="0"/>
              <a:t> в компанії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Причини паління, вживання алкоголю та наркоманії, токсикоманії серед підлітків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56101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піддавайся шкідливим звичкам, бережи своє  здоров’я!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4744"/>
            <a:ext cx="8351837" cy="3240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http://www.google.com.ua/search?q=</a:t>
            </a:r>
            <a:r>
              <a:rPr lang="ru-RU" sz="2400" dirty="0" err="1" smtClean="0">
                <a:hlinkClick r:id="rId2"/>
              </a:rPr>
              <a:t>Видатні+люди+картинки&amp;</a:t>
            </a:r>
            <a:r>
              <a:rPr lang="en-US" sz="2400" dirty="0" smtClean="0">
                <a:hlinkClick r:id="rId2"/>
              </a:rPr>
              <a:t>hl</a:t>
            </a:r>
            <a:r>
              <a:rPr lang="uk-UA" sz="2400" u="sng" dirty="0" smtClean="0">
                <a:hlinkClick r:id="rId2"/>
              </a:rPr>
              <a:t>http://</a:t>
            </a:r>
            <a:endParaRPr lang="uk-UA" sz="2400" u="sng" dirty="0" smtClean="0"/>
          </a:p>
          <a:p>
            <a:r>
              <a:rPr lang="uk-UA" sz="2400" u="sng" dirty="0" smtClean="0">
                <a:hlinkClick r:id="rId3"/>
              </a:rPr>
              <a:t>http://900igr.net/prezentatsii/fizkultura/Vrednye-privychki/Vrednye-privychki-cheloveka.html</a:t>
            </a:r>
            <a:endParaRPr lang="uk-UA" sz="2400" dirty="0" smtClean="0"/>
          </a:p>
          <a:p>
            <a:r>
              <a:rPr lang="en-US" sz="2400" dirty="0" smtClean="0">
                <a:hlinkClick r:id="rId4"/>
              </a:rPr>
              <a:t>http://tverezo.com/photo/1-7-0-0-2</a:t>
            </a:r>
            <a:endParaRPr lang="uk-UA" sz="2400" dirty="0" smtClean="0"/>
          </a:p>
          <a:p>
            <a:r>
              <a:rPr lang="en-US" sz="2400" dirty="0" smtClean="0">
                <a:hlinkClick r:id="rId5"/>
              </a:rPr>
              <a:t>http://www.google.com.ua/url?sa</a:t>
            </a:r>
            <a:endParaRPr lang="uk-UA" sz="2400" dirty="0" smtClean="0"/>
          </a:p>
          <a:p>
            <a:r>
              <a:rPr lang="en-US" sz="2400" dirty="0" smtClean="0">
                <a:hlinkClick r:id="rId6"/>
              </a:rPr>
              <a:t>http://teacherjournal.com.ua</a:t>
            </a:r>
            <a:endParaRPr lang="uk-UA" sz="24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79708" y="332656"/>
            <a:ext cx="5144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Використані джерела: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861048"/>
            <a:ext cx="299761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uk-UA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</a:t>
            </a:r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684213" y="47244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400" dirty="0" smtClean="0"/>
          </a:p>
          <a:p>
            <a:r>
              <a:rPr lang="uk-UA" sz="2400" dirty="0" smtClean="0"/>
              <a:t>вчитель </a:t>
            </a:r>
            <a:r>
              <a:rPr lang="uk-UA" sz="2400" dirty="0"/>
              <a:t>початкових класів</a:t>
            </a:r>
          </a:p>
          <a:p>
            <a:r>
              <a:rPr lang="uk-UA" sz="2400" dirty="0" smtClean="0"/>
              <a:t>СЗШ І – ІІІ ст. </a:t>
            </a:r>
            <a:r>
              <a:rPr lang="uk-UA" sz="2400" dirty="0"/>
              <a:t>№ </a:t>
            </a:r>
            <a:r>
              <a:rPr lang="uk-UA" sz="2400" dirty="0" smtClean="0"/>
              <a:t>78 м. Львова</a:t>
            </a:r>
            <a:endParaRPr lang="uk-UA" sz="2400" dirty="0"/>
          </a:p>
          <a:p>
            <a:r>
              <a:rPr lang="uk-UA" sz="2400" dirty="0" err="1" smtClean="0"/>
              <a:t>Дроботій</a:t>
            </a:r>
            <a:r>
              <a:rPr lang="uk-UA" sz="2400" dirty="0" smtClean="0"/>
              <a:t> Людмила Леонідівна</a:t>
            </a:r>
            <a:endParaRPr lang="ru-RU" sz="2400" dirty="0"/>
          </a:p>
        </p:txBody>
      </p:sp>
      <p:pic>
        <p:nvPicPr>
          <p:cNvPr id="7" name="Рисунок 4" descr="62546183_per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284984"/>
            <a:ext cx="3340100" cy="312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2378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Звичка –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поведінка, яка стала для людини постійною та звичною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3003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Корисні звички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45224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Шкідливі звички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7744" y="141277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ранкова гімнастика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060848"/>
            <a:ext cx="2336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 загартовування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3356992"/>
            <a:ext cx="243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читання книжок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995936" y="2996952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миття рук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rot="7610977" flipH="1">
            <a:off x="2898063" y="2098990"/>
            <a:ext cx="937609" cy="244669"/>
          </a:xfrm>
          <a:prstGeom prst="rightArrow">
            <a:avLst>
              <a:gd name="adj1" fmla="val 50000"/>
              <a:gd name="adj2" fmla="val 85797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20239391">
            <a:off x="3217477" y="2424927"/>
            <a:ext cx="836838" cy="238502"/>
          </a:xfrm>
          <a:prstGeom prst="rightArrow">
            <a:avLst>
              <a:gd name="adj1" fmla="val 50000"/>
              <a:gd name="adj2" fmla="val 78431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1617515">
            <a:off x="3208160" y="2891657"/>
            <a:ext cx="860148" cy="225194"/>
          </a:xfrm>
          <a:prstGeom prst="rightArrow">
            <a:avLst>
              <a:gd name="adj1" fmla="val 50000"/>
              <a:gd name="adj2" fmla="val 81553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 rot="13652791" flipH="1">
            <a:off x="2994857" y="3103591"/>
            <a:ext cx="775811" cy="218770"/>
          </a:xfrm>
          <a:prstGeom prst="rightArrow">
            <a:avLst>
              <a:gd name="adj1" fmla="val 50000"/>
              <a:gd name="adj2" fmla="val 98938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87824" y="4653136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куріння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48064" y="465313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алкоголізм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5877272"/>
            <a:ext cx="1777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наркоманія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87824" y="623731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/>
              <a:t>токсикоманія</a:t>
            </a:r>
            <a:endParaRPr lang="ru-RU" sz="2400" b="1" dirty="0"/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 rot="19389023">
            <a:off x="2981264" y="5194306"/>
            <a:ext cx="671256" cy="201739"/>
          </a:xfrm>
          <a:prstGeom prst="rightArrow">
            <a:avLst>
              <a:gd name="adj1" fmla="val 50000"/>
              <a:gd name="adj2" fmla="val 85797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20239391">
            <a:off x="3018443" y="5076429"/>
            <a:ext cx="2243016" cy="235053"/>
          </a:xfrm>
          <a:prstGeom prst="rightArrow">
            <a:avLst>
              <a:gd name="adj1" fmla="val 50000"/>
              <a:gd name="adj2" fmla="val 78431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 rot="1617515">
            <a:off x="3130645" y="5805419"/>
            <a:ext cx="1010502" cy="236940"/>
          </a:xfrm>
          <a:prstGeom prst="rightArrow">
            <a:avLst>
              <a:gd name="adj1" fmla="val 50000"/>
              <a:gd name="adj2" fmla="val 81553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 rot="2547209">
            <a:off x="3017443" y="5941400"/>
            <a:ext cx="920118" cy="231785"/>
          </a:xfrm>
          <a:prstGeom prst="rightArrow">
            <a:avLst>
              <a:gd name="adj1" fmla="val 50000"/>
              <a:gd name="adj2" fmla="val 98938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" name="il_fi" descr="rankova-zarjadka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12307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 descr="imagesCA0OFT2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1738573" cy="14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C:\Users\PC\Desktop\wash-ha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DSCN0166"/>
          <p:cNvPicPr/>
          <p:nvPr/>
        </p:nvPicPr>
        <p:blipFill>
          <a:blip r:embed="rId5" cstate="print"/>
          <a:srcRect l="51562" t="14583"/>
          <a:stretch>
            <a:fillRect/>
          </a:stretch>
        </p:blipFill>
        <p:spPr bwMode="auto">
          <a:xfrm>
            <a:off x="683568" y="3068960"/>
            <a:ext cx="125310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0968"/>
            <a:ext cx="14055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" descr="1289309171_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868144" y="5085184"/>
            <a:ext cx="1576458" cy="1656184"/>
          </a:xfrm>
          <a:prstGeom prst="rect">
            <a:avLst/>
          </a:prstGeom>
          <a:noFill/>
          <a:ln/>
        </p:spPr>
      </p:pic>
      <p:pic>
        <p:nvPicPr>
          <p:cNvPr id="45" name="Picture 4" descr="1243172823_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3968" y="3429000"/>
            <a:ext cx="1188809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16632"/>
            <a:ext cx="1921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Куріння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це шкідлива звичка, що полягає у вдиханні диму тліючого тютюну</a:t>
            </a:r>
            <a:endParaRPr lang="ru-RU" sz="3200" dirty="0"/>
          </a:p>
        </p:txBody>
      </p:sp>
      <p:pic>
        <p:nvPicPr>
          <p:cNvPr id="9" name="Picture 6" descr="C:\Documents and Settings\1\Мои документы\Мои рисунки\Окурк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4077072"/>
            <a:ext cx="2915816" cy="239677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73606_20080410194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83768" y="2276872"/>
            <a:ext cx="3960440" cy="263109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Вплив</a:t>
            </a:r>
            <a:r>
              <a:rPr kumimoji="0" lang="ru-RU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тютюнового</a:t>
            </a:r>
            <a:r>
              <a:rPr kumimoji="0" lang="ru-RU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диму</a:t>
            </a:r>
            <a:r>
              <a:rPr kumimoji="0" lang="ru-RU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4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організм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nformation_items_1220472006.jpg"/>
          <p:cNvPicPr>
            <a:picLocks noChangeAspect="1"/>
          </p:cNvPicPr>
          <p:nvPr/>
        </p:nvPicPr>
        <p:blipFill>
          <a:blip r:embed="rId2" cstate="print"/>
          <a:srcRect l="18802" r="19759" b="5717"/>
          <a:stretch>
            <a:fillRect/>
          </a:stretch>
        </p:blipFill>
        <p:spPr bwMode="auto">
          <a:xfrm>
            <a:off x="3352800" y="14478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04800" y="985838"/>
            <a:ext cx="4114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Нездоровий вигляд волосся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09600" y="1655763"/>
            <a:ext cx="2438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Втрата слуху</a:t>
            </a:r>
            <a:endParaRPr lang="ru-RU" sz="2500" b="1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28600" y="2286000"/>
            <a:ext cx="2971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500" b="1" dirty="0"/>
              <a:t>Захворювання серця</a:t>
            </a:r>
            <a:endParaRPr lang="ru-RU" sz="2500" b="1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71600" y="2996952"/>
            <a:ext cx="1600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Бронхіт</a:t>
            </a:r>
            <a:endParaRPr lang="ru-RU" sz="2500" b="1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28600" y="3862388"/>
            <a:ext cx="28194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Рак легенів та інших органів</a:t>
            </a:r>
            <a:endParaRPr lang="ru-RU" sz="2500" b="1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9600" y="5181600"/>
            <a:ext cx="24860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Жовті пальці</a:t>
            </a:r>
            <a:endParaRPr lang="ru-RU" sz="2500" b="1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019800" y="1119188"/>
            <a:ext cx="2971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Жовтуватий колір шкіри, зморшки</a:t>
            </a:r>
            <a:endParaRPr lang="ru-RU" sz="2500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019800" y="2370138"/>
            <a:ext cx="2971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Погіршення зору та захворювання очей</a:t>
            </a:r>
            <a:endParaRPr lang="ru-RU" sz="2500" b="1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943600" y="3505200"/>
            <a:ext cx="29718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Жовті зуби, неприємний запах з роту</a:t>
            </a:r>
            <a:endParaRPr lang="ru-RU" sz="2500" b="1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264275" y="5029200"/>
            <a:ext cx="24225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500" b="1" dirty="0"/>
              <a:t>Виразка шлунку</a:t>
            </a:r>
            <a:endParaRPr lang="ru-RU" sz="2500" b="1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76400" y="6096000"/>
            <a:ext cx="5867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 dirty="0"/>
              <a:t>Запалення вен, артерій і нервів у ногах</a:t>
            </a:r>
            <a:endParaRPr lang="ru-RU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1"/>
          <p:cNvPicPr>
            <a:picLocks noChangeAspect="1" noChangeArrowheads="1"/>
          </p:cNvPicPr>
          <p:nvPr/>
        </p:nvPicPr>
        <p:blipFill>
          <a:blip r:embed="rId2" cstate="print"/>
          <a:srcRect l="12280" r="7022"/>
          <a:stretch>
            <a:fillRect/>
          </a:stretch>
        </p:blipFill>
        <p:spPr bwMode="auto">
          <a:xfrm>
            <a:off x="395536" y="1052736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g2"/>
          <p:cNvPicPr>
            <a:picLocks noChangeAspect="1" noChangeArrowheads="1"/>
          </p:cNvPicPr>
          <p:nvPr/>
        </p:nvPicPr>
        <p:blipFill>
          <a:blip r:embed="rId3" cstate="print"/>
          <a:srcRect l="16636" r="1679" b="2704"/>
          <a:stretch>
            <a:fillRect/>
          </a:stretch>
        </p:blipFill>
        <p:spPr bwMode="auto">
          <a:xfrm>
            <a:off x="5508104" y="1052736"/>
            <a:ext cx="3240360" cy="238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3672210" cy="232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116632"/>
            <a:ext cx="9382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Куріння</a:t>
            </a:r>
            <a:r>
              <a:rPr kumimoji="0" lang="ru-RU" sz="4000" b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призводить</a:t>
            </a:r>
            <a:r>
              <a:rPr kumimoji="0" lang="ru-RU" sz="4000" b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до раку </a:t>
            </a:r>
            <a:r>
              <a:rPr kumimoji="0" lang="ru-RU" sz="4000" b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легенів</a:t>
            </a:r>
            <a:endParaRPr kumimoji="0" lang="ru-RU" sz="4000" b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7947209">
            <a:off x="6178855" y="3719601"/>
            <a:ext cx="963239" cy="485775"/>
          </a:xfrm>
          <a:prstGeom prst="rightArrow">
            <a:avLst>
              <a:gd name="adj1" fmla="val 50000"/>
              <a:gd name="adj2" fmla="val 98938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39952" y="206084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5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76200"/>
            <a:ext cx="6436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Підлітки, які курять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1-14.jpg"/>
          <p:cNvPicPr>
            <a:picLocks noChangeAspect="1"/>
          </p:cNvPicPr>
          <p:nvPr/>
        </p:nvPicPr>
        <p:blipFill>
          <a:blip r:embed="rId2" cstate="print"/>
          <a:srcRect r="30019"/>
          <a:stretch>
            <a:fillRect/>
          </a:stretch>
        </p:blipFill>
        <p:spPr bwMode="auto">
          <a:xfrm>
            <a:off x="4486275" y="1752600"/>
            <a:ext cx="44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143000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000" dirty="0" smtClean="0"/>
              <a:t>  </a:t>
            </a:r>
            <a:r>
              <a:rPr lang="uk-UA" sz="3000" b="1" dirty="0" smtClean="0"/>
              <a:t>відстають </a:t>
            </a:r>
            <a:r>
              <a:rPr lang="uk-UA" sz="3000" b="1" dirty="0"/>
              <a:t>у фізичному та статевому розвитку від своїх однолітків </a:t>
            </a:r>
            <a:endParaRPr lang="ru-RU" sz="30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352800"/>
            <a:ext cx="4114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000" dirty="0" smtClean="0"/>
              <a:t>  </a:t>
            </a:r>
            <a:r>
              <a:rPr lang="uk-UA" sz="3000" b="1" dirty="0" smtClean="0"/>
              <a:t>мають </a:t>
            </a:r>
            <a:r>
              <a:rPr lang="uk-UA" sz="3000" b="1" dirty="0"/>
              <a:t>проблеми із шлунково-кишковим трактом</a:t>
            </a:r>
            <a:endParaRPr lang="ru-RU" sz="30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381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000" dirty="0" smtClean="0"/>
              <a:t>  </a:t>
            </a:r>
            <a:r>
              <a:rPr lang="uk-UA" sz="3000" b="1" dirty="0" smtClean="0"/>
              <a:t>частіше </a:t>
            </a:r>
            <a:r>
              <a:rPr lang="uk-UA" sz="3000" b="1" dirty="0"/>
              <a:t>хворіють на застуди </a:t>
            </a:r>
            <a:endParaRPr lang="ru-RU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24056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Пасивний курець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2468" name="Picture 6" descr="C:\Documents and Settings\1\Мои документы\Мои рисунки\Курець.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143001"/>
            <a:ext cx="4680520" cy="2646039"/>
          </a:xfrm>
          <a:noFill/>
        </p:spPr>
      </p:pic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219200"/>
            <a:ext cx="4038600" cy="1273696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500" b="1" dirty="0" smtClean="0"/>
              <a:t>людина, яка вдихає повітря , насичене тютюновим димом</a:t>
            </a:r>
            <a:endParaRPr lang="ru-RU" sz="2500" dirty="0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51520" y="2636912"/>
          <a:ext cx="2952328" cy="2209826"/>
        </p:xfrm>
        <a:graphic>
          <a:graphicData uri="http://schemas.openxmlformats.org/presentationml/2006/ole">
            <p:oleObj spid="_x0000_s40961" name="Слайд" r:id="rId4" imgW="4568900" imgH="3425883" progId="PowerPoint.Slide.12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5021451"/>
            <a:ext cx="586814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твоїй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присутності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хтось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курить,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порушує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твоє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право на 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здоров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ʹ</a:t>
            </a:r>
            <a:r>
              <a:rPr kumimoji="0" lang="ru-RU" sz="25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5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5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5" descr="{60948C64-3001-4DCF-9C4C-9B1925FD6C4A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24128" y="4293096"/>
            <a:ext cx="3110204" cy="22592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409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60338"/>
            <a:ext cx="8735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Алкоголь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1052737"/>
            <a:ext cx="63367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600" b="1" dirty="0"/>
              <a:t>Постійне вживання алкогольних напоїв (горілки, коньяку, вина, пива, слабоалкогольних напоїв тощо ) у значних кількостях призводить до виникнення </a:t>
            </a:r>
            <a:r>
              <a:rPr lang="uk-UA" sz="2600" b="1" dirty="0" smtClean="0"/>
              <a:t>залежності -</a:t>
            </a:r>
            <a:endParaRPr lang="ru-RU" sz="2600" b="1" dirty="0"/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3671887" cy="26241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 descr="C:\Users\Марианна\Desktop\Влияние на организм челоека\71196372_15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1"/>
            <a:ext cx="2514848" cy="327390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635896" y="4005064"/>
            <a:ext cx="2952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алкоголізму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C:\Users\Марианна\Desktop\1172935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36712"/>
            <a:ext cx="2428875" cy="24288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5" descr="C:\Users\Марианна\Desktop\Влияние на организм челоека\Алкоголь\картинки\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53012"/>
            <a:ext cx="3143250" cy="18049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40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260648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 алкоголю на організм людини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3429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865313"/>
            <a:ext cx="1600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 smtClean="0"/>
              <a:t>хвора </a:t>
            </a:r>
            <a:r>
              <a:rPr lang="uk-UA" sz="2800" b="1" dirty="0"/>
              <a:t>печінка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573016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800" b="1" dirty="0" smtClean="0"/>
              <a:t>порушення </a:t>
            </a:r>
            <a:r>
              <a:rPr lang="uk-UA" sz="2800" b="1" dirty="0"/>
              <a:t>роботи серця</a:t>
            </a:r>
            <a:endParaRPr lang="ru-RU" sz="28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8382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 smtClean="0"/>
              <a:t>порушення </a:t>
            </a:r>
            <a:r>
              <a:rPr lang="uk-UA" sz="2800" b="1" dirty="0"/>
              <a:t>розумових здібностей</a:t>
            </a:r>
            <a:endParaRPr lang="ru-RU" sz="28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60293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 smtClean="0"/>
              <a:t>руйнування </a:t>
            </a:r>
            <a:r>
              <a:rPr lang="uk-UA" sz="2800" b="1" dirty="0"/>
              <a:t>особистості</a:t>
            </a:r>
            <a:endParaRPr lang="ru-RU" sz="28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4114800"/>
            <a:ext cx="266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800" b="1" dirty="0" smtClean="0"/>
              <a:t>руйнування </a:t>
            </a:r>
            <a:r>
              <a:rPr lang="uk-UA" sz="2800" b="1" dirty="0"/>
              <a:t>всіх органів та тканин організму</a:t>
            </a:r>
            <a:endParaRPr lang="ru-RU" sz="28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6176" y="1484784"/>
            <a:ext cx="266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 smtClean="0"/>
              <a:t>зниження </a:t>
            </a:r>
            <a:r>
              <a:rPr lang="uk-UA" sz="2800" b="1" dirty="0"/>
              <a:t>загальної фізичної сили та витривалості</a:t>
            </a:r>
            <a:endParaRPr lang="ru-RU" sz="2800" b="1" dirty="0"/>
          </a:p>
        </p:txBody>
      </p:sp>
      <p:pic>
        <p:nvPicPr>
          <p:cNvPr id="10" name="Рисунок 9" descr="image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35052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451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Негативний вплив шкідливих звичок на здоров'я:  куріння, вживання алкоголю, наркотичних і токсичних речовин</vt:lpstr>
      <vt:lpstr>Слайд 2</vt:lpstr>
      <vt:lpstr>Слайд 3</vt:lpstr>
      <vt:lpstr>Слайд 4</vt:lpstr>
      <vt:lpstr>Слайд 5</vt:lpstr>
      <vt:lpstr>Слайд 6</vt:lpstr>
      <vt:lpstr>Пасивний курець</vt:lpstr>
      <vt:lpstr>Слайд 8</vt:lpstr>
      <vt:lpstr>Слайд 9</vt:lpstr>
      <vt:lpstr>Слайд 10</vt:lpstr>
      <vt:lpstr>Слайд 11</vt:lpstr>
      <vt:lpstr>Слайд 12</vt:lpstr>
      <vt:lpstr>Слайд 13</vt:lpstr>
      <vt:lpstr>Токсичні речовини </vt:lpstr>
      <vt:lpstr>Слайд 15</vt:lpstr>
      <vt:lpstr>Слайд 16</vt:lpstr>
      <vt:lpstr>Не піддавайся шкідливим звичкам, бережи своє  здоров’я!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89</cp:revision>
  <dcterms:created xsi:type="dcterms:W3CDTF">2012-02-25T16:58:45Z</dcterms:created>
  <dcterms:modified xsi:type="dcterms:W3CDTF">2012-02-29T22:25:12Z</dcterms:modified>
</cp:coreProperties>
</file>