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8" r:id="rId2"/>
    <p:sldId id="511" r:id="rId3"/>
    <p:sldId id="510" r:id="rId4"/>
    <p:sldId id="539" r:id="rId5"/>
    <p:sldId id="540" r:id="rId6"/>
    <p:sldId id="541" r:id="rId7"/>
    <p:sldId id="542" r:id="rId8"/>
    <p:sldId id="536" r:id="rId9"/>
    <p:sldId id="543" r:id="rId10"/>
    <p:sldId id="545" r:id="rId11"/>
    <p:sldId id="554" r:id="rId12"/>
    <p:sldId id="544" r:id="rId13"/>
    <p:sldId id="380" r:id="rId14"/>
    <p:sldId id="546" r:id="rId15"/>
    <p:sldId id="547" r:id="rId16"/>
    <p:sldId id="548" r:id="rId17"/>
    <p:sldId id="550" r:id="rId18"/>
    <p:sldId id="537" r:id="rId19"/>
    <p:sldId id="551" r:id="rId20"/>
    <p:sldId id="552" r:id="rId21"/>
    <p:sldId id="512" r:id="rId22"/>
    <p:sldId id="538" r:id="rId23"/>
    <p:sldId id="555" r:id="rId24"/>
    <p:sldId id="556" r:id="rId25"/>
    <p:sldId id="441" r:id="rId26"/>
    <p:sldId id="262" r:id="rId27"/>
    <p:sldId id="289" r:id="rId28"/>
    <p:sldId id="557" r:id="rId29"/>
    <p:sldId id="288" r:id="rId30"/>
    <p:sldId id="290" r:id="rId31"/>
    <p:sldId id="286" r:id="rId3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a" initials="L" lastIdx="1" clrIdx="0">
    <p:extLst>
      <p:ext uri="{19B8F6BF-5375-455C-9EA6-DF929625EA0E}">
        <p15:presenceInfo xmlns:p15="http://schemas.microsoft.com/office/powerpoint/2012/main" userId="Li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66"/>
    <a:srgbClr val="BBA939"/>
    <a:srgbClr val="DCF3EB"/>
    <a:srgbClr val="A9E2CF"/>
    <a:srgbClr val="D64242"/>
    <a:srgbClr val="E3BEA7"/>
    <a:srgbClr val="000066"/>
    <a:srgbClr val="990033"/>
    <a:srgbClr val="B6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ітлий стиль 3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7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990033"/>
                </a:solidFill>
                <a:latin typeface="+mn-lt"/>
                <a:ea typeface="+mn-ea"/>
                <a:cs typeface="+mn-cs"/>
              </a:defRPr>
            </a:pPr>
            <a:r>
              <a:rPr lang="uk-UA">
                <a:solidFill>
                  <a:srgbClr val="990033"/>
                </a:solidFill>
              </a:rPr>
              <a:t>Обсяги експорту збіжжя</a:t>
            </a:r>
          </a:p>
          <a:p>
            <a:pPr>
              <a:defRPr>
                <a:solidFill>
                  <a:srgbClr val="990033"/>
                </a:solidFill>
              </a:defRPr>
            </a:pPr>
            <a:r>
              <a:rPr lang="uk-UA">
                <a:solidFill>
                  <a:srgbClr val="990033"/>
                </a:solidFill>
              </a:rPr>
              <a:t>через порт Гданська </a:t>
            </a:r>
            <a:r>
              <a:rPr lang="uk-UA" sz="1400">
                <a:solidFill>
                  <a:srgbClr val="990033"/>
                </a:solidFill>
              </a:rPr>
              <a:t>(у тис. лаштів)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990033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Аркуш1!$A$1:$A$3</c:f>
              <c:strCache>
                <c:ptCount val="3"/>
                <c:pt idx="0">
                  <c:v>1557 р.</c:v>
                </c:pt>
                <c:pt idx="1">
                  <c:v>1583 р.</c:v>
                </c:pt>
                <c:pt idx="2">
                  <c:v>1608 р.</c:v>
                </c:pt>
              </c:strCache>
            </c:strRef>
          </c:cat>
          <c:val>
            <c:numRef>
              <c:f>Аркуш1!$B$1:$B$3</c:f>
              <c:numCache>
                <c:formatCode>#,##0</c:formatCode>
                <c:ptCount val="3"/>
                <c:pt idx="0">
                  <c:v>40000</c:v>
                </c:pt>
                <c:pt idx="1">
                  <c:v>63000</c:v>
                </c:pt>
                <c:pt idx="2">
                  <c:v>87000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2-4EF7-969D-4116F4B0BE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968079520"/>
        <c:axId val="968080768"/>
      </c:barChart>
      <c:catAx>
        <c:axId val="968079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990033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68080768"/>
        <c:crosses val="autoZero"/>
        <c:auto val="1"/>
        <c:lblAlgn val="ctr"/>
        <c:lblOffset val="100"/>
        <c:noMultiLvlLbl val="0"/>
      </c:catAx>
      <c:valAx>
        <c:axId val="968080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6807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331A3-E2AD-4DC3-91E5-4E9F5DA33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8FA8186-2F5D-4E41-AE0D-F9D55AAAF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CBAB923-CFBA-466B-850F-EC79F71D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9BC05D-5F8B-4BF9-87DD-3F585C33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0E9012-49BC-492B-82DA-337CDB73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02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817E-39CC-4038-9ACA-269A5832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B25F77F-6480-405A-B63E-91F87945B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4881719-7549-4200-BF6F-55CD725C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5FB714-AAB5-423A-AB0A-DD8B1BD8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188B88-3AF5-4AC1-9773-79967F7F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93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47E055-8484-4C56-97A7-930A6F6C6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EF8434-A2AC-42C0-8327-446BE6903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E2FBA1-4571-4ED8-9897-E2151D21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1EBC3-5237-4D2C-A7D4-63616BAF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12B272-FB80-433E-8D12-114BC4FE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13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24CBC-8F63-451D-82EA-A724719CA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B2EA777-1050-4C88-9DBE-BD45D1852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EE31D5-D2C5-4E0B-A1B0-3481832AA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2A2AC8-E3C2-4594-B189-B6795AC4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D4AD0E-EAFE-4797-9CC2-75A191D6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64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9CF9-851F-4395-94F5-422C2833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1D663B6-4602-438C-8610-914ADDD0D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823815-531E-44A1-B5A2-D3E9D04F3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10946E-4A07-4C9A-AE23-D626D68F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D68359-C50B-4C3A-B03D-3C887F7E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987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F8EE5-B7CD-4AE6-BB4C-7713BC8E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759B14F-003C-4FE7-A7C0-22B29A859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CD940FF-2E04-4261-BCD3-D792B71AE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3758B45-2199-47E6-B7E2-E7EC0016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77CA4B1-30B4-40F0-B096-8E1D0095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977217D-A177-4682-B27A-D9F1F659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856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90B-ECAF-4A77-A09F-96BD6D861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0F3099-6B17-4695-B67B-67A446A0E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F79CD68-A2F9-4A2D-8B93-766C72160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16588AB-0B28-400E-9EAF-79A8B0416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A6A3B37-E15E-44AB-A2C0-69F0F7415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C0705C-EC03-4F50-AD0A-B4868F78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6837ADC-38AC-4B77-90C7-3D0AF45B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FA58791-91C8-4FFB-9B8D-9B67768F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33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1429D-812E-49C9-9032-0B9E05EF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208AEAA-1347-4D7D-A716-965FBA43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74BF846-4D6E-4092-AC6A-A7D4CFD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D14A2E0-0186-4048-80E3-5174CA05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43D2C12-36C4-4C50-B612-3CFCFB58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D1C2477-6F05-4E9E-957F-A1E0BA8F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D728017-7EE3-4CD3-9408-69F0440B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72AFA-2D3D-4665-9F38-AAA21E0D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3582C9-34F1-4F81-98F3-F07D970CD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8D095BC-D8BF-4B1B-A3DA-F0422CD2A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744132-DD25-41E0-8277-B6DE14B1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2582BB9-A501-42F9-A9E8-CB32DED9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1CEF2C0-DC53-42A7-B0B7-0E9C06A8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0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8B49-38D3-48F8-A50F-E94B1051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AB3A273-7744-4474-9D6B-33851E453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FBF565B-58D9-4184-81A9-C6CBDA0EB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EE77B-3536-491B-8F22-13C76BF9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88CBC1-97E8-408C-B4FC-294F436F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DEFB84-8896-47BC-BE43-2CADB1F3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14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22710AA-D45F-4D2E-B1E2-285372EC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AB6F29-7B3F-49A2-B512-EE1378308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8FEC6F-F3B2-464D-BD2D-ECDF58EF1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5CB4-FE49-4CCD-AE03-C8F210C84CFC}" type="datetimeFigureOut">
              <a:rPr lang="uk-UA" smtClean="0"/>
              <a:t>30.11.2025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AAD8C3-9FE8-462A-94B4-FCD57C64F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10644-5637-44DB-B989-81842DA0B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419B-2228-454B-83E0-68318E20FE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5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3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4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2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microsoft.com/office/2007/relationships/hdphoto" Target="../media/hdphoto19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20.wdp"/><Relationship Id="rId7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20.wdp"/><Relationship Id="rId7" Type="http://schemas.openxmlformats.org/officeDocument/2006/relationships/image" Target="../media/image8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0.wdp"/><Relationship Id="rId7" Type="http://schemas.openxmlformats.org/officeDocument/2006/relationships/image" Target="../media/image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23.wdp"/><Relationship Id="rId7" Type="http://schemas.microsoft.com/office/2007/relationships/hdphoto" Target="../media/hdphoto24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23.wdp"/><Relationship Id="rId7" Type="http://schemas.openxmlformats.org/officeDocument/2006/relationships/image" Target="../media/image10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32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microsoft.com/office/2007/relationships/hdphoto" Target="../media/hdphoto2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hdphoto" Target="../media/hdphoto27.wdp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microsoft.com/office/2007/relationships/hdphoto" Target="../media/hdphoto10.wdp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image" Target="../media/image37.png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microsoft.com/office/2007/relationships/hdphoto" Target="../media/hdphoto5.wdp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01E6DA-4027-4B2E-A6FA-35AB7FD85E15}"/>
              </a:ext>
            </a:extLst>
          </p:cNvPr>
          <p:cNvSpPr txBox="1"/>
          <p:nvPr/>
        </p:nvSpPr>
        <p:spPr>
          <a:xfrm>
            <a:off x="1458635" y="111474"/>
            <a:ext cx="5562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Розділ ІІІ.   Держави Раннього Нового часу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62D6D6-2C94-4C17-A72D-F806E345B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57" t="18230" r="21417" b="10745"/>
          <a:stretch/>
        </p:blipFill>
        <p:spPr>
          <a:xfrm>
            <a:off x="72736" y="30682"/>
            <a:ext cx="1270268" cy="1562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99C1F0-D52E-484A-B70D-39C08E662248}"/>
              </a:ext>
            </a:extLst>
          </p:cNvPr>
          <p:cNvSpPr txBox="1"/>
          <p:nvPr/>
        </p:nvSpPr>
        <p:spPr>
          <a:xfrm>
            <a:off x="258868" y="187036"/>
            <a:ext cx="838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200" b="1" dirty="0">
                <a:solidFill>
                  <a:srgbClr val="498795"/>
                </a:solidFill>
                <a:latin typeface="Comic Sans MS" panose="030F0702030302020204" pitchFamily="66" charset="0"/>
              </a:rPr>
              <a:t>НУШ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29C48-3ABA-4BE5-88C6-7450FC5C52B3}"/>
              </a:ext>
            </a:extLst>
          </p:cNvPr>
          <p:cNvSpPr txBox="1"/>
          <p:nvPr/>
        </p:nvSpPr>
        <p:spPr>
          <a:xfrm>
            <a:off x="85270" y="625631"/>
            <a:ext cx="100219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Всесвітня</a:t>
            </a:r>
            <a:b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історія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1CF26-0B9A-4026-A4B8-939D48142C81}"/>
              </a:ext>
            </a:extLst>
          </p:cNvPr>
          <p:cNvSpPr txBox="1"/>
          <p:nvPr/>
        </p:nvSpPr>
        <p:spPr>
          <a:xfrm>
            <a:off x="303102" y="110195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8 клас</a:t>
            </a:r>
          </a:p>
        </p:txBody>
      </p:sp>
      <p:pic>
        <p:nvPicPr>
          <p:cNvPr id="1028" name="Picture 4" descr="Річ Посполита — Вікіпедія">
            <a:extLst>
              <a:ext uri="{FF2B5EF4-FFF2-40B4-BE49-F238E27FC236}">
                <a16:creationId xmlns:a16="http://schemas.microsoft.com/office/drawing/2014/main" id="{D26FD24A-1D06-4554-A07B-60F657DB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97" y="4159162"/>
            <a:ext cx="2568510" cy="25685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C5185A-BFB7-430A-B98E-2881E33DF512}"/>
              </a:ext>
            </a:extLst>
          </p:cNvPr>
          <p:cNvSpPr txBox="1"/>
          <p:nvPr/>
        </p:nvSpPr>
        <p:spPr>
          <a:xfrm>
            <a:off x="72736" y="1586777"/>
            <a:ext cx="12041148" cy="187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uk-UA" sz="5400" b="1" dirty="0">
                <a:solidFill>
                  <a:srgbClr val="62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РІЧ ПОСПОЛИТА – </a:t>
            </a:r>
            <a:br>
              <a:rPr lang="uk-UA" sz="5400" b="1" dirty="0">
                <a:solidFill>
                  <a:srgbClr val="62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uk-UA" sz="5400" b="1" dirty="0">
                <a:solidFill>
                  <a:srgbClr val="62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особливості «шляхетської </a:t>
            </a:r>
            <a:br>
              <a:rPr lang="uk-UA" sz="5400" b="1" dirty="0">
                <a:solidFill>
                  <a:srgbClr val="62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uk-UA" sz="5400" b="1" dirty="0">
                <a:solidFill>
                  <a:srgbClr val="62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демократії»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1760AA-710A-47C1-98E5-5CA14B2A4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7"/>
          <a:stretch/>
        </p:blipFill>
        <p:spPr>
          <a:xfrm>
            <a:off x="6093310" y="3231701"/>
            <a:ext cx="5724566" cy="3626299"/>
          </a:xfrm>
          <a:prstGeom prst="rect">
            <a:avLst/>
          </a:prstGeom>
        </p:spPr>
      </p:pic>
      <p:pic>
        <p:nvPicPr>
          <p:cNvPr id="1026" name="Picture 2" descr="Герб Речі Посполитої — Вікіпедія">
            <a:extLst>
              <a:ext uri="{FF2B5EF4-FFF2-40B4-BE49-F238E27FC236}">
                <a16:creationId xmlns:a16="http://schemas.microsoft.com/office/drawing/2014/main" id="{A29A4399-C555-4151-83F0-58F455BA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440">
            <a:off x="71228" y="3666818"/>
            <a:ext cx="2967733" cy="31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4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A8A0504-A93B-447B-9232-2E419957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9" y="96819"/>
            <a:ext cx="1331818" cy="13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C1B257-9F2B-4DE6-A55C-8E6573D89543}"/>
              </a:ext>
            </a:extLst>
          </p:cNvPr>
          <p:cNvSpPr txBox="1"/>
          <p:nvPr/>
        </p:nvSpPr>
        <p:spPr>
          <a:xfrm>
            <a:off x="1501507" y="313131"/>
            <a:ext cx="3133676" cy="369332"/>
          </a:xfrm>
          <a:prstGeom prst="flowChartOnlineStorage">
            <a:avLst/>
          </a:prstGeom>
          <a:solidFill>
            <a:srgbClr val="C5B8A8"/>
          </a:solidFill>
        </p:spPr>
        <p:txBody>
          <a:bodyPr wrap="square">
            <a:spAutoFit/>
          </a:bodyPr>
          <a:lstStyle/>
          <a:p>
            <a:r>
              <a:rPr lang="ru-RU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Цікаві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факти</a:t>
            </a:r>
            <a:endParaRPr lang="uk-UA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452DFD-8BA4-4596-B65C-6475536A9422}"/>
              </a:ext>
            </a:extLst>
          </p:cNvPr>
          <p:cNvSpPr txBox="1"/>
          <p:nvPr/>
        </p:nvSpPr>
        <p:spPr>
          <a:xfrm>
            <a:off x="367983" y="1484419"/>
            <a:ext cx="3892045" cy="1352955"/>
          </a:xfrm>
          <a:custGeom>
            <a:avLst/>
            <a:gdLst>
              <a:gd name="connsiteX0" fmla="*/ 0 w 3892045"/>
              <a:gd name="connsiteY0" fmla="*/ 0 h 1352955"/>
              <a:gd name="connsiteX1" fmla="*/ 3892045 w 3892045"/>
              <a:gd name="connsiteY1" fmla="*/ 0 h 1352955"/>
              <a:gd name="connsiteX2" fmla="*/ 3892045 w 3892045"/>
              <a:gd name="connsiteY2" fmla="*/ 1082364 h 1352955"/>
              <a:gd name="connsiteX3" fmla="*/ 1946022 w 3892045"/>
              <a:gd name="connsiteY3" fmla="*/ 1352955 h 1352955"/>
              <a:gd name="connsiteX4" fmla="*/ 0 w 3892045"/>
              <a:gd name="connsiteY4" fmla="*/ 1082364 h 1352955"/>
              <a:gd name="connsiteX5" fmla="*/ 0 w 3892045"/>
              <a:gd name="connsiteY5" fmla="*/ 0 h 135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2045" h="1352955" fill="none" extrusionOk="0">
                <a:moveTo>
                  <a:pt x="0" y="0"/>
                </a:moveTo>
                <a:cubicBezTo>
                  <a:pt x="1479538" y="-121600"/>
                  <a:pt x="2338195" y="14845"/>
                  <a:pt x="3892045" y="0"/>
                </a:cubicBezTo>
                <a:cubicBezTo>
                  <a:pt x="3917799" y="429689"/>
                  <a:pt x="3806897" y="599645"/>
                  <a:pt x="3892045" y="1082364"/>
                </a:cubicBezTo>
                <a:cubicBezTo>
                  <a:pt x="3292589" y="1256099"/>
                  <a:pt x="2234941" y="1231356"/>
                  <a:pt x="1946022" y="1352955"/>
                </a:cubicBezTo>
                <a:cubicBezTo>
                  <a:pt x="967845" y="1329652"/>
                  <a:pt x="925251" y="1245078"/>
                  <a:pt x="0" y="1082364"/>
                </a:cubicBezTo>
                <a:cubicBezTo>
                  <a:pt x="-6411" y="598397"/>
                  <a:pt x="-59075" y="234499"/>
                  <a:pt x="0" y="0"/>
                </a:cubicBezTo>
                <a:close/>
              </a:path>
              <a:path w="3892045" h="1352955" stroke="0" extrusionOk="0">
                <a:moveTo>
                  <a:pt x="0" y="0"/>
                </a:moveTo>
                <a:cubicBezTo>
                  <a:pt x="778948" y="-5728"/>
                  <a:pt x="2309811" y="38045"/>
                  <a:pt x="3892045" y="0"/>
                </a:cubicBezTo>
                <a:cubicBezTo>
                  <a:pt x="3808497" y="325799"/>
                  <a:pt x="3875357" y="750508"/>
                  <a:pt x="3892045" y="1082364"/>
                </a:cubicBezTo>
                <a:cubicBezTo>
                  <a:pt x="3676680" y="1245908"/>
                  <a:pt x="2556144" y="1384899"/>
                  <a:pt x="1946022" y="1352955"/>
                </a:cubicBezTo>
                <a:cubicBezTo>
                  <a:pt x="1365924" y="1362059"/>
                  <a:pt x="693770" y="1146417"/>
                  <a:pt x="0" y="1082364"/>
                </a:cubicBezTo>
                <a:cubicBezTo>
                  <a:pt x="-63863" y="647382"/>
                  <a:pt x="-39252" y="344023"/>
                  <a:pt x="0" y="0"/>
                </a:cubicBezTo>
                <a:close/>
              </a:path>
            </a:pathLst>
          </a:custGeom>
          <a:solidFill>
            <a:srgbClr val="FFFCF6"/>
          </a:solidFill>
          <a:ln w="12700">
            <a:solidFill>
              <a:srgbClr val="657971"/>
            </a:solidFill>
            <a:extLst>
              <a:ext uri="{C807C97D-BFC1-408E-A445-0C87EB9F89A2}">
                <ask:lineSketchStyleProps xmlns:ask="http://schemas.microsoft.com/office/drawing/2018/sketchyshapes" sd="1742357268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b="1" dirty="0" err="1"/>
              <a:t>Конвокаційний</a:t>
            </a:r>
            <a:r>
              <a:rPr lang="ru-RU" b="1" dirty="0"/>
              <a:t> сейм – </a:t>
            </a:r>
          </a:p>
          <a:p>
            <a:pPr marL="72000">
              <a:lnSpc>
                <a:spcPct val="90000"/>
              </a:lnSpc>
            </a:pPr>
            <a:r>
              <a:rPr lang="ru-RU" dirty="0"/>
              <a:t>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призначалися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й дата </a:t>
            </a:r>
            <a:r>
              <a:rPr lang="ru-RU" dirty="0" err="1"/>
              <a:t>виборів</a:t>
            </a:r>
            <a:r>
              <a:rPr lang="ru-RU" dirty="0"/>
              <a:t> короля, </a:t>
            </a:r>
            <a:r>
              <a:rPr lang="ru-RU" dirty="0" err="1"/>
              <a:t>оголошувалися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до претендента.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E375C942-6C76-468F-A2BB-8AF7E9F8899F}"/>
              </a:ext>
            </a:extLst>
          </p:cNvPr>
          <p:cNvSpPr/>
          <p:nvPr/>
        </p:nvSpPr>
        <p:spPr>
          <a:xfrm>
            <a:off x="2768102" y="858516"/>
            <a:ext cx="6655796" cy="4801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Етапи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обрання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короля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Речі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Посполитій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70AC1C-53C7-4426-87A9-C97499C8CE2A}"/>
              </a:ext>
            </a:extLst>
          </p:cNvPr>
          <p:cNvSpPr txBox="1"/>
          <p:nvPr/>
        </p:nvSpPr>
        <p:spPr>
          <a:xfrm>
            <a:off x="8453288" y="1484419"/>
            <a:ext cx="3370729" cy="1352955"/>
          </a:xfrm>
          <a:custGeom>
            <a:avLst/>
            <a:gdLst>
              <a:gd name="connsiteX0" fmla="*/ 0 w 3370729"/>
              <a:gd name="connsiteY0" fmla="*/ 0 h 1352955"/>
              <a:gd name="connsiteX1" fmla="*/ 3370729 w 3370729"/>
              <a:gd name="connsiteY1" fmla="*/ 0 h 1352955"/>
              <a:gd name="connsiteX2" fmla="*/ 3370729 w 3370729"/>
              <a:gd name="connsiteY2" fmla="*/ 1082364 h 1352955"/>
              <a:gd name="connsiteX3" fmla="*/ 1685364 w 3370729"/>
              <a:gd name="connsiteY3" fmla="*/ 1352955 h 1352955"/>
              <a:gd name="connsiteX4" fmla="*/ 0 w 3370729"/>
              <a:gd name="connsiteY4" fmla="*/ 1082364 h 1352955"/>
              <a:gd name="connsiteX5" fmla="*/ 0 w 3370729"/>
              <a:gd name="connsiteY5" fmla="*/ 0 h 135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0729" h="1352955" fill="none" extrusionOk="0">
                <a:moveTo>
                  <a:pt x="0" y="0"/>
                </a:moveTo>
                <a:cubicBezTo>
                  <a:pt x="497656" y="142342"/>
                  <a:pt x="2696522" y="-55984"/>
                  <a:pt x="3370729" y="0"/>
                </a:cubicBezTo>
                <a:cubicBezTo>
                  <a:pt x="3364587" y="330482"/>
                  <a:pt x="3425614" y="601123"/>
                  <a:pt x="3370729" y="1082364"/>
                </a:cubicBezTo>
                <a:cubicBezTo>
                  <a:pt x="2593675" y="1228142"/>
                  <a:pt x="1980416" y="1293157"/>
                  <a:pt x="1685364" y="1352955"/>
                </a:cubicBezTo>
                <a:cubicBezTo>
                  <a:pt x="1144324" y="1150676"/>
                  <a:pt x="644780" y="1294598"/>
                  <a:pt x="0" y="1082364"/>
                </a:cubicBezTo>
                <a:cubicBezTo>
                  <a:pt x="22444" y="859571"/>
                  <a:pt x="-1544" y="318932"/>
                  <a:pt x="0" y="0"/>
                </a:cubicBezTo>
                <a:close/>
              </a:path>
              <a:path w="3370729" h="1352955" stroke="0" extrusionOk="0">
                <a:moveTo>
                  <a:pt x="0" y="0"/>
                </a:moveTo>
                <a:cubicBezTo>
                  <a:pt x="397749" y="-22920"/>
                  <a:pt x="2007028" y="72685"/>
                  <a:pt x="3370729" y="0"/>
                </a:cubicBezTo>
                <a:cubicBezTo>
                  <a:pt x="3291189" y="292011"/>
                  <a:pt x="3454456" y="678311"/>
                  <a:pt x="3370729" y="1082364"/>
                </a:cubicBezTo>
                <a:cubicBezTo>
                  <a:pt x="3112131" y="1264575"/>
                  <a:pt x="2325829" y="1097680"/>
                  <a:pt x="1685364" y="1352955"/>
                </a:cubicBezTo>
                <a:cubicBezTo>
                  <a:pt x="1437105" y="1307362"/>
                  <a:pt x="337136" y="1128123"/>
                  <a:pt x="0" y="1082364"/>
                </a:cubicBezTo>
                <a:cubicBezTo>
                  <a:pt x="64858" y="904121"/>
                  <a:pt x="-44409" y="239322"/>
                  <a:pt x="0" y="0"/>
                </a:cubicBezTo>
                <a:close/>
              </a:path>
            </a:pathLst>
          </a:custGeom>
          <a:solidFill>
            <a:srgbClr val="FFFCF6"/>
          </a:solidFill>
          <a:ln w="12700">
            <a:solidFill>
              <a:srgbClr val="657971"/>
            </a:solidFill>
            <a:extLst>
              <a:ext uri="{C807C97D-BFC1-408E-A445-0C87EB9F89A2}">
                <ask:lineSketchStyleProps xmlns:ask="http://schemas.microsoft.com/office/drawing/2018/sketchyshapes" sd="849955645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b="1" dirty="0"/>
              <a:t>Коронаційний сейм – </a:t>
            </a:r>
            <a:br>
              <a:rPr lang="ru-RU" b="1" dirty="0"/>
            </a:br>
            <a:r>
              <a:rPr lang="ru-RU" dirty="0"/>
              <a:t>на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король </a:t>
            </a:r>
            <a:r>
              <a:rPr lang="ru-RU" dirty="0" err="1"/>
              <a:t>підтверджував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за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відбувалося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обрання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C75C55-841C-4F59-9F1D-BE0C6C33C5EE}"/>
              </a:ext>
            </a:extLst>
          </p:cNvPr>
          <p:cNvSpPr txBox="1"/>
          <p:nvPr/>
        </p:nvSpPr>
        <p:spPr>
          <a:xfrm>
            <a:off x="4410635" y="1484418"/>
            <a:ext cx="3892045" cy="1352955"/>
          </a:xfrm>
          <a:custGeom>
            <a:avLst/>
            <a:gdLst>
              <a:gd name="connsiteX0" fmla="*/ 0 w 3892045"/>
              <a:gd name="connsiteY0" fmla="*/ 0 h 1352955"/>
              <a:gd name="connsiteX1" fmla="*/ 3892045 w 3892045"/>
              <a:gd name="connsiteY1" fmla="*/ 0 h 1352955"/>
              <a:gd name="connsiteX2" fmla="*/ 3892045 w 3892045"/>
              <a:gd name="connsiteY2" fmla="*/ 1082364 h 1352955"/>
              <a:gd name="connsiteX3" fmla="*/ 1946022 w 3892045"/>
              <a:gd name="connsiteY3" fmla="*/ 1352955 h 1352955"/>
              <a:gd name="connsiteX4" fmla="*/ 0 w 3892045"/>
              <a:gd name="connsiteY4" fmla="*/ 1082364 h 1352955"/>
              <a:gd name="connsiteX5" fmla="*/ 0 w 3892045"/>
              <a:gd name="connsiteY5" fmla="*/ 0 h 135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2045" h="1352955" fill="none" extrusionOk="0">
                <a:moveTo>
                  <a:pt x="0" y="0"/>
                </a:moveTo>
                <a:cubicBezTo>
                  <a:pt x="631556" y="164668"/>
                  <a:pt x="3494978" y="-71196"/>
                  <a:pt x="3892045" y="0"/>
                </a:cubicBezTo>
                <a:cubicBezTo>
                  <a:pt x="3983944" y="440703"/>
                  <a:pt x="3806585" y="746970"/>
                  <a:pt x="3892045" y="1082364"/>
                </a:cubicBezTo>
                <a:cubicBezTo>
                  <a:pt x="3035392" y="1295068"/>
                  <a:pt x="2857100" y="1079187"/>
                  <a:pt x="1946022" y="1352955"/>
                </a:cubicBezTo>
                <a:cubicBezTo>
                  <a:pt x="1341790" y="1374558"/>
                  <a:pt x="611682" y="1244163"/>
                  <a:pt x="0" y="1082364"/>
                </a:cubicBezTo>
                <a:cubicBezTo>
                  <a:pt x="78575" y="748115"/>
                  <a:pt x="-69882" y="233652"/>
                  <a:pt x="0" y="0"/>
                </a:cubicBezTo>
                <a:close/>
              </a:path>
              <a:path w="3892045" h="1352955" stroke="0" extrusionOk="0">
                <a:moveTo>
                  <a:pt x="0" y="0"/>
                </a:moveTo>
                <a:cubicBezTo>
                  <a:pt x="493606" y="-58955"/>
                  <a:pt x="2190235" y="159301"/>
                  <a:pt x="3892045" y="0"/>
                </a:cubicBezTo>
                <a:cubicBezTo>
                  <a:pt x="3857771" y="525686"/>
                  <a:pt x="3960083" y="632532"/>
                  <a:pt x="3892045" y="1082364"/>
                </a:cubicBezTo>
                <a:cubicBezTo>
                  <a:pt x="3251798" y="1300842"/>
                  <a:pt x="2184211" y="1326037"/>
                  <a:pt x="1946022" y="1352955"/>
                </a:cubicBezTo>
                <a:cubicBezTo>
                  <a:pt x="1426652" y="1138919"/>
                  <a:pt x="591812" y="1166049"/>
                  <a:pt x="0" y="1082364"/>
                </a:cubicBezTo>
                <a:cubicBezTo>
                  <a:pt x="-15456" y="856680"/>
                  <a:pt x="86059" y="265601"/>
                  <a:pt x="0" y="0"/>
                </a:cubicBezTo>
                <a:close/>
              </a:path>
            </a:pathLst>
          </a:custGeom>
          <a:solidFill>
            <a:srgbClr val="FFFCF6"/>
          </a:solidFill>
          <a:ln w="12700">
            <a:solidFill>
              <a:srgbClr val="657971"/>
            </a:solidFill>
            <a:extLst>
              <a:ext uri="{C807C97D-BFC1-408E-A445-0C87EB9F89A2}">
                <ask:lineSketchStyleProps xmlns:ask="http://schemas.microsoft.com/office/drawing/2018/sketchyshapes" sd="494320047">
                  <a:prstGeom prst="flowChartOffpageConnec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b="1" dirty="0"/>
              <a:t>Елекційний сейм – </a:t>
            </a:r>
            <a:r>
              <a:rPr lang="ru-RU" dirty="0" err="1"/>
              <a:t>вибори</a:t>
            </a:r>
            <a:r>
              <a:rPr lang="ru-RU" dirty="0"/>
              <a:t> нового монарха прямим </a:t>
            </a:r>
            <a:r>
              <a:rPr lang="ru-RU" dirty="0" err="1"/>
              <a:t>голосуванням</a:t>
            </a:r>
            <a:r>
              <a:rPr lang="ru-RU" dirty="0"/>
              <a:t> </a:t>
            </a:r>
            <a:r>
              <a:rPr lang="ru-RU" dirty="0" err="1"/>
              <a:t>усією</a:t>
            </a:r>
            <a:r>
              <a:rPr lang="ru-RU" dirty="0"/>
              <a:t> шляхтою, яка </a:t>
            </a:r>
            <a:r>
              <a:rPr lang="ru-RU" dirty="0" err="1"/>
              <a:t>прибула</a:t>
            </a:r>
            <a:r>
              <a:rPr lang="ru-RU" dirty="0"/>
              <a:t> на сейм. Король </a:t>
            </a:r>
            <a:r>
              <a:rPr lang="ru-RU" dirty="0" err="1"/>
              <a:t>обирався</a:t>
            </a:r>
            <a:r>
              <a:rPr lang="ru-RU" dirty="0"/>
              <a:t> </a:t>
            </a:r>
            <a:r>
              <a:rPr lang="ru-RU" dirty="0" err="1"/>
              <a:t>довічно</a:t>
            </a:r>
            <a:r>
              <a:rPr lang="ru-RU" dirty="0"/>
              <a:t>.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A4D8DCAB-EAB4-4809-BD25-33B3E9D21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32266" r="28357" b="31883"/>
          <a:stretch/>
        </p:blipFill>
        <p:spPr bwMode="auto">
          <a:xfrm rot="12304436">
            <a:off x="3905177" y="2286513"/>
            <a:ext cx="709700" cy="5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D8177863-4ECB-4672-9CE0-538F5327E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32266" r="28357" b="31883"/>
          <a:stretch/>
        </p:blipFill>
        <p:spPr bwMode="auto">
          <a:xfrm rot="12304436">
            <a:off x="7947830" y="2286513"/>
            <a:ext cx="709700" cy="5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C30520-FA96-43F7-A365-A9CB13E97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506" y="2631959"/>
            <a:ext cx="2692997" cy="403949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439CB-01B3-48B1-9B3D-AC83E2575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158" y="2631959"/>
            <a:ext cx="2692997" cy="403949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CB0AB-AB7E-4C2E-9BF2-922DD7FC4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2153" y="2631959"/>
            <a:ext cx="2692997" cy="403949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819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8CCDF5AB-8536-4ED5-B852-4D517F6DB8D6}"/>
              </a:ext>
            </a:extLst>
          </p:cNvPr>
          <p:cNvSpPr/>
          <p:nvPr/>
        </p:nvSpPr>
        <p:spPr>
          <a:xfrm>
            <a:off x="307545" y="243916"/>
            <a:ext cx="5604476" cy="66707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>
                <a:ln w="0"/>
                <a:solidFill>
                  <a:srgbClr val="4A20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Риси  шляхетської  демократії:</a:t>
            </a:r>
          </a:p>
        </p:txBody>
      </p:sp>
      <p:sp>
        <p:nvSpPr>
          <p:cNvPr id="16" name="Подвійні круглі дужки 15">
            <a:extLst>
              <a:ext uri="{FF2B5EF4-FFF2-40B4-BE49-F238E27FC236}">
                <a16:creationId xmlns:a16="http://schemas.microsoft.com/office/drawing/2014/main" id="{5A4484EF-770E-4443-B9E1-34E49469C9F2}"/>
              </a:ext>
            </a:extLst>
          </p:cNvPr>
          <p:cNvSpPr/>
          <p:nvPr/>
        </p:nvSpPr>
        <p:spPr>
          <a:xfrm>
            <a:off x="541720" y="1286523"/>
            <a:ext cx="4681397" cy="377976"/>
          </a:xfrm>
          <a:prstGeom prst="bracketPair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14900" indent="-34290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ü"/>
            </a:pPr>
            <a:r>
              <a:rPr lang="uk-UA" dirty="0"/>
              <a:t>Виборність монарха</a:t>
            </a:r>
          </a:p>
        </p:txBody>
      </p:sp>
      <p:sp>
        <p:nvSpPr>
          <p:cNvPr id="18" name="Подвійні круглі дужки 17">
            <a:extLst>
              <a:ext uri="{FF2B5EF4-FFF2-40B4-BE49-F238E27FC236}">
                <a16:creationId xmlns:a16="http://schemas.microsoft.com/office/drawing/2014/main" id="{E319935B-37E0-484F-87B0-0CC32D652684}"/>
              </a:ext>
            </a:extLst>
          </p:cNvPr>
          <p:cNvSpPr/>
          <p:nvPr/>
        </p:nvSpPr>
        <p:spPr>
          <a:xfrm>
            <a:off x="541721" y="3708773"/>
            <a:ext cx="4681396" cy="1142214"/>
          </a:xfrm>
          <a:prstGeom prst="bracketPair">
            <a:avLst>
              <a:gd name="adj" fmla="val 8239"/>
            </a:avLst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14900" indent="-34290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ü"/>
            </a:pPr>
            <a:r>
              <a:rPr lang="uk-UA" dirty="0"/>
              <a:t>Гілки влади:</a:t>
            </a:r>
          </a:p>
          <a:p>
            <a:pPr marL="811213" indent="-28575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§"/>
            </a:pPr>
            <a:r>
              <a:rPr lang="uk-UA" i="1" dirty="0"/>
              <a:t>виконавча</a:t>
            </a:r>
            <a:r>
              <a:rPr lang="uk-UA" dirty="0"/>
              <a:t>: монарх;</a:t>
            </a:r>
          </a:p>
          <a:p>
            <a:pPr marL="811213" indent="-28575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§"/>
            </a:pPr>
            <a:r>
              <a:rPr lang="uk-UA" i="1" dirty="0"/>
              <a:t>законодавча</a:t>
            </a:r>
            <a:r>
              <a:rPr lang="uk-UA" dirty="0"/>
              <a:t>: сейми і сеймики;</a:t>
            </a:r>
          </a:p>
          <a:p>
            <a:pPr marL="811213" indent="-28575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§"/>
            </a:pPr>
            <a:r>
              <a:rPr lang="uk-UA" i="1" dirty="0"/>
              <a:t>судова</a:t>
            </a:r>
            <a:r>
              <a:rPr lang="uk-UA" dirty="0"/>
              <a:t>: суди.</a:t>
            </a:r>
            <a:endParaRPr lang="uk-UA" b="0" i="0" dirty="0">
              <a:effectLst/>
            </a:endParaRPr>
          </a:p>
        </p:txBody>
      </p:sp>
      <p:sp>
        <p:nvSpPr>
          <p:cNvPr id="22" name="Подвійні круглі дужки 21">
            <a:extLst>
              <a:ext uri="{FF2B5EF4-FFF2-40B4-BE49-F238E27FC236}">
                <a16:creationId xmlns:a16="http://schemas.microsoft.com/office/drawing/2014/main" id="{AD045F52-773D-4DCF-99CA-5421696ECCA8}"/>
              </a:ext>
            </a:extLst>
          </p:cNvPr>
          <p:cNvSpPr/>
          <p:nvPr/>
        </p:nvSpPr>
        <p:spPr>
          <a:xfrm>
            <a:off x="543209" y="1892086"/>
            <a:ext cx="4687217" cy="377976"/>
          </a:xfrm>
          <a:prstGeom prst="bracketPair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14900" indent="-34290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ü"/>
            </a:pPr>
            <a:r>
              <a:rPr lang="uk-UA" dirty="0"/>
              <a:t>Наявність шляхетських сеймів і сеймиків</a:t>
            </a:r>
          </a:p>
        </p:txBody>
      </p:sp>
      <p:sp>
        <p:nvSpPr>
          <p:cNvPr id="26" name="Подвійні круглі дужки 25">
            <a:extLst>
              <a:ext uri="{FF2B5EF4-FFF2-40B4-BE49-F238E27FC236}">
                <a16:creationId xmlns:a16="http://schemas.microsoft.com/office/drawing/2014/main" id="{25FDC325-2793-4157-9C86-66938C31FAFB}"/>
              </a:ext>
            </a:extLst>
          </p:cNvPr>
          <p:cNvSpPr/>
          <p:nvPr/>
        </p:nvSpPr>
        <p:spPr>
          <a:xfrm>
            <a:off x="543209" y="3103212"/>
            <a:ext cx="4681396" cy="377976"/>
          </a:xfrm>
          <a:prstGeom prst="bracketPair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14900" indent="-34290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ü"/>
            </a:pPr>
            <a:r>
              <a:rPr lang="uk-UA" dirty="0"/>
              <a:t>Шляхетські вольності</a:t>
            </a:r>
          </a:p>
        </p:txBody>
      </p:sp>
      <p:sp>
        <p:nvSpPr>
          <p:cNvPr id="27" name="Подвійні круглі дужки 26">
            <a:extLst>
              <a:ext uri="{FF2B5EF4-FFF2-40B4-BE49-F238E27FC236}">
                <a16:creationId xmlns:a16="http://schemas.microsoft.com/office/drawing/2014/main" id="{029B0702-AF69-4635-AEE7-759AC4A6C67C}"/>
              </a:ext>
            </a:extLst>
          </p:cNvPr>
          <p:cNvSpPr/>
          <p:nvPr/>
        </p:nvSpPr>
        <p:spPr>
          <a:xfrm>
            <a:off x="543209" y="2497649"/>
            <a:ext cx="4681397" cy="377976"/>
          </a:xfrm>
          <a:prstGeom prst="bracketPair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14900" indent="-342900">
              <a:lnSpc>
                <a:spcPct val="90000"/>
              </a:lnSpc>
              <a:buClr>
                <a:srgbClr val="4A206A"/>
              </a:buClr>
              <a:buFont typeface="Wingdings" panose="05000000000000000000" pitchFamily="2" charset="2"/>
              <a:buChar char="ü"/>
            </a:pPr>
            <a:r>
              <a:rPr lang="uk-UA" dirty="0"/>
              <a:t>Наявність Сенату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C7CBB126-50ED-48F6-A2E3-DB013D987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56" y="5147439"/>
            <a:ext cx="4451309" cy="1262345"/>
          </a:xfrm>
          <a:prstGeom prst="snip2DiagRect">
            <a:avLst>
              <a:gd name="adj1" fmla="val 0"/>
              <a:gd name="adj2" fmla="val 11187"/>
            </a:avLst>
          </a:prstGeom>
          <a:gradFill flip="none" rotWithShape="1">
            <a:gsLst>
              <a:gs pos="59000">
                <a:srgbClr val="F8F6EE"/>
              </a:gs>
              <a:gs pos="74000">
                <a:srgbClr val="DCD7CA"/>
              </a:gs>
              <a:gs pos="83000">
                <a:srgbClr val="F8F6EE"/>
              </a:gs>
              <a:gs pos="100000">
                <a:srgbClr val="D6C7B7"/>
              </a:gs>
            </a:gsLst>
            <a:path path="circle">
              <a:fillToRect r="100000" b="100000"/>
            </a:path>
            <a:tileRect l="-100000" t="-100000"/>
          </a:gradFill>
          <a:ln w="19050">
            <a:solidFill>
              <a:srgbClr val="856F44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500" b="1" i="1" dirty="0">
                <a:solidFill>
                  <a:srgbClr val="5C4600"/>
                </a:solidFill>
                <a:latin typeface="+mn-lt"/>
              </a:rPr>
              <a:t>Шляхетська демократія </a:t>
            </a:r>
            <a:r>
              <a:rPr lang="uk-UA" sz="1500" i="1" dirty="0">
                <a:solidFill>
                  <a:srgbClr val="5C4600"/>
                </a:solidFill>
                <a:latin typeface="+mn-lt"/>
              </a:rPr>
              <a:t>– політична система, що існувала в Х</a:t>
            </a:r>
            <a:r>
              <a:rPr lang="en-US" sz="1500" i="1" dirty="0">
                <a:solidFill>
                  <a:srgbClr val="5C4600"/>
                </a:solidFill>
                <a:latin typeface="+mn-lt"/>
              </a:rPr>
              <a:t>V</a:t>
            </a:r>
            <a:r>
              <a:rPr lang="uk-UA" sz="1500" i="1" dirty="0">
                <a:solidFill>
                  <a:srgbClr val="5C4600"/>
                </a:solidFill>
                <a:latin typeface="+mn-lt"/>
              </a:rPr>
              <a:t>І - Х</a:t>
            </a:r>
            <a:r>
              <a:rPr lang="en-US" sz="1500" i="1" dirty="0">
                <a:solidFill>
                  <a:srgbClr val="5C4600"/>
                </a:solidFill>
                <a:latin typeface="+mn-lt"/>
              </a:rPr>
              <a:t>V</a:t>
            </a:r>
            <a:r>
              <a:rPr lang="uk-UA" sz="1500" i="1" dirty="0">
                <a:solidFill>
                  <a:srgbClr val="5C4600"/>
                </a:solidFill>
                <a:latin typeface="+mn-lt"/>
              </a:rPr>
              <a:t>ІІ ст. в Королівстві Польському, а згодом і в Речі Посполитій, яка характеризується наявністю широких прав шляхти в управлінні країною. </a:t>
            </a:r>
          </a:p>
        </p:txBody>
      </p:sp>
      <p:pic>
        <p:nvPicPr>
          <p:cNvPr id="33" name="Picture 2" descr="Историк клипарт (50 фото)">
            <a:extLst>
              <a:ext uri="{FF2B5EF4-FFF2-40B4-BE49-F238E27FC236}">
                <a16:creationId xmlns:a16="http://schemas.microsoft.com/office/drawing/2014/main" id="{EFCB1C98-E68C-4C0E-BAFB-96A76950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12" y="5753739"/>
            <a:ext cx="931505" cy="10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1DA5D6-58AC-41B6-BFAF-0A61E566C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513" y="1286523"/>
            <a:ext cx="6427431" cy="4284954"/>
          </a:xfrm>
          <a:prstGeom prst="roundRect">
            <a:avLst>
              <a:gd name="adj" fmla="val 1578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7FB8C7-DFD6-46B9-AC91-E67EE8EE58B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0797539" y="5435075"/>
            <a:ext cx="1552656" cy="1552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138562D-2573-4658-BE95-0F2084BE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5891117" flipH="1">
            <a:off x="10858816" y="-108759"/>
            <a:ext cx="1430102" cy="14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A3D4A-9854-4248-8690-9ED484F4A6D9}"/>
              </a:ext>
            </a:extLst>
          </p:cNvPr>
          <p:cNvSpPr txBox="1"/>
          <p:nvPr/>
        </p:nvSpPr>
        <p:spPr>
          <a:xfrm>
            <a:off x="549218" y="1226824"/>
            <a:ext cx="5496561" cy="3473291"/>
          </a:xfrm>
          <a:prstGeom prst="roundRect">
            <a:avLst/>
          </a:prstGeom>
          <a:ln w="19050">
            <a:solidFill>
              <a:srgbClr val="6C4B3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8775">
              <a:lnSpc>
                <a:spcPct val="90000"/>
              </a:lnSpc>
            </a:pPr>
            <a:r>
              <a:rPr lang="ru-RU" sz="2000" i="1" dirty="0"/>
              <a:t>Система </a:t>
            </a:r>
            <a:r>
              <a:rPr lang="ru-RU" sz="2000" i="1" dirty="0" err="1"/>
              <a:t>шляхетської</a:t>
            </a:r>
            <a:r>
              <a:rPr lang="ru-RU" sz="2000" i="1" dirty="0"/>
              <a:t> </a:t>
            </a:r>
            <a:r>
              <a:rPr lang="ru-RU" sz="2000" i="1" dirty="0" err="1"/>
              <a:t>демократії</a:t>
            </a:r>
            <a:r>
              <a:rPr lang="ru-RU" sz="2000" i="1" dirty="0"/>
              <a:t> часто </a:t>
            </a:r>
            <a:r>
              <a:rPr lang="ru-RU" sz="2000" i="1" dirty="0" err="1"/>
              <a:t>характеризується</a:t>
            </a:r>
            <a:r>
              <a:rPr lang="ru-RU" sz="2000" i="1" dirty="0"/>
              <a:t> як «</a:t>
            </a:r>
            <a:r>
              <a:rPr lang="ru-RU" sz="2000" i="1" dirty="0" err="1"/>
              <a:t>політична</a:t>
            </a:r>
            <a:r>
              <a:rPr lang="ru-RU" sz="2000" i="1" dirty="0"/>
              <a:t> </a:t>
            </a:r>
            <a:r>
              <a:rPr lang="ru-RU" sz="2000" i="1" dirty="0" err="1"/>
              <a:t>анархія</a:t>
            </a:r>
            <a:r>
              <a:rPr lang="ru-RU" sz="2000" i="1" dirty="0"/>
              <a:t>» (</a:t>
            </a:r>
            <a:r>
              <a:rPr lang="ru-RU" sz="2000" i="1" dirty="0" err="1"/>
              <a:t>безлад</a:t>
            </a:r>
            <a:r>
              <a:rPr lang="ru-RU" sz="2000" i="1" dirty="0"/>
              <a:t>). </a:t>
            </a:r>
            <a:r>
              <a:rPr lang="ru-RU" sz="2000" i="1" dirty="0" err="1"/>
              <a:t>Хоча</a:t>
            </a:r>
            <a:r>
              <a:rPr lang="ru-RU" sz="2000" i="1" dirty="0"/>
              <a:t> </a:t>
            </a:r>
            <a:r>
              <a:rPr lang="ru-RU" sz="2000" i="1" dirty="0" err="1"/>
              <a:t>така</a:t>
            </a:r>
            <a:r>
              <a:rPr lang="ru-RU" sz="2000" i="1" dirty="0"/>
              <a:t> характеристика </a:t>
            </a:r>
            <a:r>
              <a:rPr lang="ru-RU" sz="2000" i="1" dirty="0" err="1"/>
              <a:t>видається</a:t>
            </a:r>
            <a:r>
              <a:rPr lang="ru-RU" sz="2000" i="1" dirty="0"/>
              <a:t> не </a:t>
            </a:r>
            <a:r>
              <a:rPr lang="ru-RU" sz="2000" i="1" dirty="0" err="1"/>
              <a:t>зовсім</a:t>
            </a:r>
            <a:r>
              <a:rPr lang="ru-RU" sz="2000" i="1" dirty="0"/>
              <a:t> справедливою. З	 одного боку, </a:t>
            </a:r>
            <a:r>
              <a:rPr lang="ru-RU" sz="2000" i="1" dirty="0" err="1"/>
              <a:t>шляхетська</a:t>
            </a:r>
            <a:r>
              <a:rPr lang="ru-RU" sz="2000" i="1" dirty="0"/>
              <a:t> </a:t>
            </a:r>
            <a:r>
              <a:rPr lang="ru-RU" sz="2000" i="1" dirty="0" err="1"/>
              <a:t>демократія</a:t>
            </a:r>
            <a:r>
              <a:rPr lang="ru-RU" sz="2000" i="1" dirty="0"/>
              <a:t> не дала </a:t>
            </a:r>
            <a:r>
              <a:rPr lang="ru-RU" sz="2000" i="1" dirty="0" err="1"/>
              <a:t>можливості</a:t>
            </a:r>
            <a:r>
              <a:rPr lang="ru-RU" sz="2000" i="1" dirty="0"/>
              <a:t> </a:t>
            </a:r>
            <a:r>
              <a:rPr lang="ru-RU" sz="2000" i="1" dirty="0" err="1"/>
              <a:t>сформуватися</a:t>
            </a:r>
            <a:r>
              <a:rPr lang="ru-RU" sz="2000" i="1" dirty="0"/>
              <a:t> </a:t>
            </a:r>
            <a:r>
              <a:rPr lang="ru-RU" sz="2000" i="1" dirty="0" err="1"/>
              <a:t>сильній</a:t>
            </a:r>
            <a:r>
              <a:rPr lang="ru-RU" sz="2000" i="1" dirty="0"/>
              <a:t> </a:t>
            </a:r>
            <a:r>
              <a:rPr lang="ru-RU" sz="2000" i="1" dirty="0" err="1"/>
              <a:t>центральній</a:t>
            </a:r>
            <a:r>
              <a:rPr lang="ru-RU" sz="2000" i="1" dirty="0"/>
              <a:t> </a:t>
            </a:r>
            <a:r>
              <a:rPr lang="ru-RU" sz="2000" i="1" dirty="0" err="1"/>
              <a:t>владі</a:t>
            </a:r>
            <a:r>
              <a:rPr lang="ru-RU" sz="2000" i="1" dirty="0"/>
              <a:t>… </a:t>
            </a:r>
            <a:r>
              <a:rPr lang="ru-RU" sz="2000" i="1" dirty="0" err="1"/>
              <a:t>Проте</a:t>
            </a:r>
            <a:r>
              <a:rPr lang="ru-RU" sz="2000" i="1" dirty="0"/>
              <a:t> </a:t>
            </a:r>
            <a:r>
              <a:rPr lang="ru-RU" sz="2000" i="1" dirty="0" err="1"/>
              <a:t>шляхетська</a:t>
            </a:r>
            <a:r>
              <a:rPr lang="ru-RU" sz="2000" i="1" dirty="0"/>
              <a:t> </a:t>
            </a:r>
            <a:r>
              <a:rPr lang="ru-RU" sz="2000" i="1" dirty="0" err="1"/>
              <a:t>демократія</a:t>
            </a:r>
            <a:r>
              <a:rPr lang="ru-RU" sz="2000" i="1" dirty="0"/>
              <a:t>, яка </a:t>
            </a:r>
            <a:r>
              <a:rPr lang="ru-RU" sz="2000" i="1" dirty="0" err="1"/>
              <a:t>охоплювала</a:t>
            </a:r>
            <a:r>
              <a:rPr lang="ru-RU" sz="2000" i="1" dirty="0"/>
              <a:t> </a:t>
            </a:r>
            <a:r>
              <a:rPr lang="ru-RU" sz="2000" i="1" dirty="0" err="1"/>
              <a:t>близько</a:t>
            </a:r>
            <a:r>
              <a:rPr lang="ru-RU" sz="2000" i="1" dirty="0"/>
              <a:t> 10 </a:t>
            </a:r>
            <a:r>
              <a:rPr lang="ru-RU" sz="2000" i="1" dirty="0" err="1"/>
              <a:t>відсотків</a:t>
            </a:r>
            <a:r>
              <a:rPr lang="ru-RU" sz="2000" i="1" dirty="0"/>
              <a:t> </a:t>
            </a:r>
            <a:r>
              <a:rPr lang="ru-RU" sz="2000" i="1" dirty="0" err="1"/>
              <a:t>населення</a:t>
            </a:r>
            <a:r>
              <a:rPr lang="ru-RU" sz="2000" i="1" dirty="0"/>
              <a:t> </a:t>
            </a:r>
            <a:r>
              <a:rPr lang="ru-RU" sz="2000" i="1" dirty="0" err="1"/>
              <a:t>держави</a:t>
            </a:r>
            <a:r>
              <a:rPr lang="ru-RU" sz="2000" i="1" dirty="0"/>
              <a:t>… давала </a:t>
            </a:r>
            <a:r>
              <a:rPr lang="ru-RU" sz="2000" i="1" dirty="0" err="1"/>
              <a:t>можливість</a:t>
            </a:r>
            <a:r>
              <a:rPr lang="ru-RU" sz="2000" i="1" dirty="0"/>
              <a:t> </a:t>
            </a:r>
            <a:r>
              <a:rPr lang="ru-RU" sz="2000" i="1" dirty="0" err="1"/>
              <a:t>значній</a:t>
            </a:r>
            <a:r>
              <a:rPr lang="ru-RU" sz="2000" i="1" dirty="0"/>
              <a:t> </a:t>
            </a:r>
            <a:r>
              <a:rPr lang="ru-RU" sz="2000" i="1" dirty="0" err="1"/>
              <a:t>частці</a:t>
            </a:r>
            <a:r>
              <a:rPr lang="ru-RU" sz="2000" i="1" dirty="0"/>
              <a:t> люду </a:t>
            </a:r>
            <a:r>
              <a:rPr lang="ru-RU" sz="2000" i="1" dirty="0" err="1"/>
              <a:t>брати</a:t>
            </a:r>
            <a:r>
              <a:rPr lang="ru-RU" sz="2000" i="1" dirty="0"/>
              <a:t> участь у </a:t>
            </a:r>
            <a:r>
              <a:rPr lang="ru-RU" sz="2000" i="1" dirty="0" err="1"/>
              <a:t>політичних</a:t>
            </a:r>
            <a:r>
              <a:rPr lang="ru-RU" sz="2000" i="1" dirty="0"/>
              <a:t> </a:t>
            </a:r>
            <a:r>
              <a:rPr lang="ru-RU" sz="2000" i="1" dirty="0" err="1"/>
              <a:t>процесах</a:t>
            </a:r>
            <a:r>
              <a:rPr lang="ru-RU" sz="2000" i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8A84B-66C9-4C2E-96B0-9E093B692DE9}"/>
              </a:ext>
            </a:extLst>
          </p:cNvPr>
          <p:cNvSpPr txBox="1"/>
          <p:nvPr/>
        </p:nvSpPr>
        <p:spPr>
          <a:xfrm>
            <a:off x="3730135" y="610256"/>
            <a:ext cx="2365865" cy="5909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dirty="0"/>
              <a:t>Петро </a:t>
            </a:r>
            <a:r>
              <a:rPr lang="uk-UA" dirty="0" err="1"/>
              <a:t>Кралюк</a:t>
            </a:r>
            <a:r>
              <a:rPr lang="uk-UA" dirty="0"/>
              <a:t>,</a:t>
            </a:r>
          </a:p>
          <a:p>
            <a:pPr algn="r">
              <a:lnSpc>
                <a:spcPct val="90000"/>
              </a:lnSpc>
            </a:pPr>
            <a:r>
              <a:rPr lang="uk-UA" dirty="0"/>
              <a:t>український історик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0A1AB2-8D88-4404-8946-76CA0433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416" y="72789"/>
            <a:ext cx="1533748" cy="1530087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909E4E0-0CF4-4A24-A464-E128B73DD2A8}"/>
              </a:ext>
            </a:extLst>
          </p:cNvPr>
          <p:cNvSpPr/>
          <p:nvPr/>
        </p:nvSpPr>
        <p:spPr>
          <a:xfrm>
            <a:off x="1350755" y="72789"/>
            <a:ext cx="3763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n w="0"/>
                <a:solidFill>
                  <a:srgbClr val="6C4B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Думки істориків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4022C-4A9E-4FD0-A981-1F0BBBEA9E6C}"/>
              </a:ext>
            </a:extLst>
          </p:cNvPr>
          <p:cNvSpPr txBox="1"/>
          <p:nvPr/>
        </p:nvSpPr>
        <p:spPr>
          <a:xfrm>
            <a:off x="5029199" y="5437369"/>
            <a:ext cx="549656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uk-UA" sz="2200" dirty="0"/>
              <a:t>Як, на вашу думку, ставиться історик до шляхетської демократії?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6863B-227D-4729-A543-5F7664F28719}"/>
              </a:ext>
            </a:extLst>
          </p:cNvPr>
          <p:cNvSpPr txBox="1"/>
          <p:nvPr/>
        </p:nvSpPr>
        <p:spPr>
          <a:xfrm>
            <a:off x="2753360" y="4959902"/>
            <a:ext cx="2545773" cy="562630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80"/>
                </a:solidFill>
                <a:latin typeface="Candara" panose="020E0502030303020204" pitchFamily="34" charset="0"/>
              </a:rPr>
              <a:t>Поміркуймо</a:t>
            </a:r>
            <a:r>
              <a:rPr lang="ru-RU" sz="2000" b="1" dirty="0">
                <a:solidFill>
                  <a:srgbClr val="008080"/>
                </a:solidFill>
                <a:latin typeface="Candara" panose="020E0502030303020204" pitchFamily="34" charset="0"/>
              </a:rPr>
              <a:t> !</a:t>
            </a:r>
            <a:endParaRPr lang="uk-UA" sz="2000" b="1" dirty="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B8D908-A496-4ED6-9A6A-45B5A7770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5312" r="24163" b="22881"/>
          <a:stretch>
            <a:fillRect/>
          </a:stretch>
        </p:blipFill>
        <p:spPr bwMode="auto">
          <a:xfrm>
            <a:off x="3759686" y="5423457"/>
            <a:ext cx="11613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24EF73-31C1-44D6-88E9-A3194A589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489" y="1023598"/>
            <a:ext cx="5657882" cy="3771921"/>
          </a:xfrm>
          <a:prstGeom prst="roundRect">
            <a:avLst>
              <a:gd name="adj" fmla="val 125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1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4B0A9A9-5FDC-4405-8708-3B5F0AF22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01653">
            <a:off x="38731" y="32013"/>
            <a:ext cx="947895" cy="103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F56B33-F4D9-4683-866F-5A70855B7D5D}"/>
              </a:ext>
            </a:extLst>
          </p:cNvPr>
          <p:cNvSpPr txBox="1"/>
          <p:nvPr/>
        </p:nvSpPr>
        <p:spPr>
          <a:xfrm>
            <a:off x="915804" y="191419"/>
            <a:ext cx="106883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ОСОБЛИВОСТІ ГОСПОДАРСТВА й СОЦІАЛЬНОГО УСТРОЮ РЕЧІ ПОСПОЛИТОЇ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E659D-8DCE-40C4-8B72-AC861DAECF4B}"/>
              </a:ext>
            </a:extLst>
          </p:cNvPr>
          <p:cNvSpPr txBox="1"/>
          <p:nvPr/>
        </p:nvSpPr>
        <p:spPr>
          <a:xfrm>
            <a:off x="205396" y="86475"/>
            <a:ext cx="47832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5C87F-AB54-4FFA-9499-10F3416A94E1}"/>
              </a:ext>
            </a:extLst>
          </p:cNvPr>
          <p:cNvSpPr txBox="1"/>
          <p:nvPr/>
        </p:nvSpPr>
        <p:spPr>
          <a:xfrm>
            <a:off x="6294231" y="862518"/>
            <a:ext cx="5649947" cy="1089529"/>
          </a:xfrm>
          <a:prstGeom prst="rect">
            <a:avLst/>
          </a:prstGeom>
          <a:solidFill>
            <a:schemeClr val="bg1"/>
          </a:solidFill>
          <a:ln w="12700">
            <a:solidFill>
              <a:srgbClr val="657971"/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b="1" dirty="0"/>
              <a:t>Загальноєвропейська «революція цін»</a:t>
            </a:r>
          </a:p>
          <a:p>
            <a:pPr marL="357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dirty="0"/>
              <a:t>ціни на сільськогосподарську продукцію зросли в три-п'ять разів; </a:t>
            </a:r>
          </a:p>
          <a:p>
            <a:pPr marL="357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dirty="0"/>
              <a:t>попит сільськогосподарську продукцію збільшився.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82CFE-88EB-45F5-BF4D-879224C8470E}"/>
              </a:ext>
            </a:extLst>
          </p:cNvPr>
          <p:cNvSpPr txBox="1"/>
          <p:nvPr/>
        </p:nvSpPr>
        <p:spPr>
          <a:xfrm>
            <a:off x="5627802" y="2036231"/>
            <a:ext cx="6316376" cy="590931"/>
          </a:xfrm>
          <a:prstGeom prst="rect">
            <a:avLst/>
          </a:prstGeom>
          <a:solidFill>
            <a:schemeClr val="bg1"/>
          </a:solidFill>
          <a:ln w="12700">
            <a:solidFill>
              <a:srgbClr val="657971"/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Нарощування виробництва зерна призвело до посилення експлуатації особисто залежних селян.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4CF729-BC88-4089-B491-357C52B68462}"/>
              </a:ext>
            </a:extLst>
          </p:cNvPr>
          <p:cNvSpPr txBox="1"/>
          <p:nvPr/>
        </p:nvSpPr>
        <p:spPr>
          <a:xfrm>
            <a:off x="4977353" y="2711346"/>
            <a:ext cx="6966825" cy="590931"/>
          </a:xfrm>
          <a:prstGeom prst="rect">
            <a:avLst/>
          </a:prstGeom>
          <a:solidFill>
            <a:schemeClr val="bg1"/>
          </a:solidFill>
          <a:ln w="12700">
            <a:solidFill>
              <a:srgbClr val="657971"/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Шляхта перетворила свої господарства на </a:t>
            </a:r>
            <a:r>
              <a:rPr lang="uk-UA" b="1" dirty="0"/>
              <a:t>фільварки – багатогалузеві підприємства для виробництва товарної продукції</a:t>
            </a:r>
            <a:r>
              <a:rPr lang="uk-UA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F4D80D-02AA-48A4-851D-8909BBC8D1FF}"/>
              </a:ext>
            </a:extLst>
          </p:cNvPr>
          <p:cNvSpPr txBox="1"/>
          <p:nvPr/>
        </p:nvSpPr>
        <p:spPr>
          <a:xfrm>
            <a:off x="462120" y="2199821"/>
            <a:ext cx="3819849" cy="8402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Завдяки бурхливій торгівлі </a:t>
            </a:r>
            <a:r>
              <a:rPr lang="uk-UA" b="1" dirty="0"/>
              <a:t>зростали польські міста</a:t>
            </a:r>
            <a:r>
              <a:rPr lang="uk-UA" dirty="0"/>
              <a:t> на берегах Вісли й балтійському узбережжі.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7ED0C-3602-4CAD-A0A5-AD0D40FBAAF9}"/>
              </a:ext>
            </a:extLst>
          </p:cNvPr>
          <p:cNvSpPr txBox="1"/>
          <p:nvPr/>
        </p:nvSpPr>
        <p:spPr>
          <a:xfrm>
            <a:off x="4977352" y="3386460"/>
            <a:ext cx="6966825" cy="590931"/>
          </a:xfrm>
          <a:prstGeom prst="rect">
            <a:avLst/>
          </a:prstGeom>
          <a:solidFill>
            <a:schemeClr val="bg1"/>
          </a:solidFill>
          <a:ln w="12700">
            <a:solidFill>
              <a:srgbClr val="657971"/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З’явилися </a:t>
            </a:r>
            <a:r>
              <a:rPr lang="uk-UA" i="1" dirty="0"/>
              <a:t>суконні</a:t>
            </a:r>
            <a:r>
              <a:rPr lang="uk-UA" dirty="0"/>
              <a:t>, </a:t>
            </a:r>
            <a:r>
              <a:rPr lang="uk-UA" i="1" dirty="0"/>
              <a:t>полотняні</a:t>
            </a:r>
            <a:r>
              <a:rPr lang="uk-UA" dirty="0"/>
              <a:t>, </a:t>
            </a:r>
            <a:r>
              <a:rPr lang="uk-UA" i="1" dirty="0"/>
              <a:t>шкіряні</a:t>
            </a:r>
            <a:r>
              <a:rPr lang="uk-UA" dirty="0"/>
              <a:t>, </a:t>
            </a:r>
            <a:r>
              <a:rPr lang="uk-UA" i="1" dirty="0"/>
              <a:t>паперові</a:t>
            </a:r>
            <a:r>
              <a:rPr lang="uk-UA" dirty="0"/>
              <a:t>, </a:t>
            </a:r>
            <a:r>
              <a:rPr lang="uk-UA" i="1" dirty="0"/>
              <a:t>скляні</a:t>
            </a:r>
            <a:r>
              <a:rPr lang="uk-UA" dirty="0"/>
              <a:t> та інші </a:t>
            </a:r>
            <a:r>
              <a:rPr lang="uk-UA" b="1" dirty="0"/>
              <a:t>мануфактури</a:t>
            </a:r>
            <a:r>
              <a:rPr lang="uk-UA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A56A4-10E5-4CAD-A203-AEBE29BBD67B}"/>
              </a:ext>
            </a:extLst>
          </p:cNvPr>
          <p:cNvSpPr txBox="1"/>
          <p:nvPr/>
        </p:nvSpPr>
        <p:spPr>
          <a:xfrm>
            <a:off x="366574" y="915928"/>
            <a:ext cx="5647727" cy="1181523"/>
          </a:xfrm>
          <a:prstGeom prst="ellipse">
            <a:avLst/>
          </a:prstGeom>
          <a:solidFill>
            <a:srgbClr val="D6E2DA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dirty="0"/>
              <a:t>З початку </a:t>
            </a:r>
            <a:r>
              <a:rPr lang="en-US" dirty="0"/>
              <a:t>XVI </a:t>
            </a:r>
            <a:r>
              <a:rPr lang="uk-UA" dirty="0"/>
              <a:t>ст. на землях майбутньої Речі Посполитої відбулося </a:t>
            </a:r>
          </a:p>
          <a:p>
            <a:pPr marL="72000" algn="ctr">
              <a:lnSpc>
                <a:spcPct val="90000"/>
              </a:lnSpc>
            </a:pPr>
            <a:r>
              <a:rPr lang="uk-UA" b="1" dirty="0"/>
              <a:t>стрімке економічне зростання</a:t>
            </a:r>
            <a:r>
              <a:rPr lang="uk-UA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0B907-83BC-4CD1-BC0C-7C3E8CF41D96}"/>
              </a:ext>
            </a:extLst>
          </p:cNvPr>
          <p:cNvSpPr txBox="1"/>
          <p:nvPr/>
        </p:nvSpPr>
        <p:spPr>
          <a:xfrm>
            <a:off x="247822" y="3142421"/>
            <a:ext cx="4248444" cy="840230"/>
          </a:xfrm>
          <a:prstGeom prst="rect">
            <a:avLst/>
          </a:prstGeom>
          <a:solidFill>
            <a:srgbClr val="EFE9E2"/>
          </a:solidFill>
          <a:ln w="12700">
            <a:noFill/>
          </a:ln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dirty="0"/>
              <a:t>Більшість міст належала приватним власникам і не відігравали помітної ролі в політичному житті Речі Посполитої.</a:t>
            </a:r>
          </a:p>
        </p:txBody>
      </p:sp>
      <p:sp>
        <p:nvSpPr>
          <p:cNvPr id="4" name="Стрілка: п’ятикутник 3">
            <a:extLst>
              <a:ext uri="{FF2B5EF4-FFF2-40B4-BE49-F238E27FC236}">
                <a16:creationId xmlns:a16="http://schemas.microsoft.com/office/drawing/2014/main" id="{9CDA57DB-AA8E-4EC1-A55C-839C36F45E86}"/>
              </a:ext>
            </a:extLst>
          </p:cNvPr>
          <p:cNvSpPr/>
          <p:nvPr/>
        </p:nvSpPr>
        <p:spPr>
          <a:xfrm rot="5400000">
            <a:off x="283010" y="3021407"/>
            <a:ext cx="358219" cy="179110"/>
          </a:xfrm>
          <a:prstGeom prst="homePlate">
            <a:avLst/>
          </a:prstGeom>
          <a:solidFill>
            <a:srgbClr val="657971"/>
          </a:solidFill>
          <a:ln>
            <a:solidFill>
              <a:srgbClr val="6579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ілка: п’ятикутник 14">
            <a:extLst>
              <a:ext uri="{FF2B5EF4-FFF2-40B4-BE49-F238E27FC236}">
                <a16:creationId xmlns:a16="http://schemas.microsoft.com/office/drawing/2014/main" id="{526FEEB9-88F2-4B17-9E91-109C8830B82E}"/>
              </a:ext>
            </a:extLst>
          </p:cNvPr>
          <p:cNvSpPr/>
          <p:nvPr/>
        </p:nvSpPr>
        <p:spPr>
          <a:xfrm rot="5400000">
            <a:off x="4102860" y="3021407"/>
            <a:ext cx="358219" cy="179110"/>
          </a:xfrm>
          <a:prstGeom prst="homePlate">
            <a:avLst/>
          </a:prstGeom>
          <a:solidFill>
            <a:srgbClr val="657971"/>
          </a:solidFill>
          <a:ln>
            <a:solidFill>
              <a:srgbClr val="6579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7B13B8B7-2CAA-48D1-B614-76B7E2AF2FEF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193664" y="1924421"/>
            <a:ext cx="0" cy="2754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A238BDDB-403D-4E6D-91A1-06D9C140B79D}"/>
              </a:ext>
            </a:extLst>
          </p:cNvPr>
          <p:cNvCxnSpPr>
            <a:stCxn id="10" idx="6"/>
            <a:endCxn id="5" idx="1"/>
          </p:cNvCxnSpPr>
          <p:nvPr/>
        </p:nvCxnSpPr>
        <p:spPr>
          <a:xfrm flipV="1">
            <a:off x="6014301" y="1506689"/>
            <a:ext cx="27993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A3967C7A-C4A5-4758-8514-2B0CB485CF7E}"/>
              </a:ext>
            </a:extLst>
          </p:cNvPr>
          <p:cNvCxnSpPr/>
          <p:nvPr/>
        </p:nvCxnSpPr>
        <p:spPr>
          <a:xfrm>
            <a:off x="4741683" y="2003231"/>
            <a:ext cx="0" cy="167869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3FCB8AC2-3EF6-40EB-A220-DBA9361A9C75}"/>
              </a:ext>
            </a:extLst>
          </p:cNvPr>
          <p:cNvCxnSpPr>
            <a:cxnSpLocks/>
          </p:cNvCxnSpPr>
          <p:nvPr/>
        </p:nvCxnSpPr>
        <p:spPr>
          <a:xfrm>
            <a:off x="4741683" y="3672498"/>
            <a:ext cx="235669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C07EB096-07F1-4AEE-847A-D2090939AE09}"/>
              </a:ext>
            </a:extLst>
          </p:cNvPr>
          <p:cNvCxnSpPr>
            <a:endCxn id="7" idx="1"/>
          </p:cNvCxnSpPr>
          <p:nvPr/>
        </p:nvCxnSpPr>
        <p:spPr>
          <a:xfrm>
            <a:off x="4741683" y="3006811"/>
            <a:ext cx="235670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A3D3038D-541B-4FCD-99FD-5D1477ED560B}"/>
              </a:ext>
            </a:extLst>
          </p:cNvPr>
          <p:cNvCxnSpPr>
            <a:endCxn id="6" idx="1"/>
          </p:cNvCxnSpPr>
          <p:nvPr/>
        </p:nvCxnSpPr>
        <p:spPr>
          <a:xfrm>
            <a:off x="4741683" y="2331696"/>
            <a:ext cx="886119" cy="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22A802B-67D7-46D6-A1E1-504D0CF2BC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0" t="3801" r="3105" b="4642"/>
          <a:stretch/>
        </p:blipFill>
        <p:spPr>
          <a:xfrm>
            <a:off x="8023500" y="4233851"/>
            <a:ext cx="3760422" cy="2401233"/>
          </a:xfrm>
          <a:prstGeom prst="round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ACB5976-EB9F-4340-9DE6-BB320E9AA94E}"/>
              </a:ext>
            </a:extLst>
          </p:cNvPr>
          <p:cNvSpPr txBox="1"/>
          <p:nvPr/>
        </p:nvSpPr>
        <p:spPr>
          <a:xfrm>
            <a:off x="9977119" y="4229514"/>
            <a:ext cx="18779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0" dirty="0">
                <a:solidFill>
                  <a:srgbClr val="000066"/>
                </a:solidFill>
                <a:effectLst/>
              </a:rPr>
              <a:t>Городня</a:t>
            </a:r>
            <a:r>
              <a:rPr lang="uk-UA" sz="1600" b="0" i="0" dirty="0">
                <a:solidFill>
                  <a:srgbClr val="000066"/>
                </a:solidFill>
                <a:effectLst/>
              </a:rPr>
              <a:t>, </a:t>
            </a:r>
            <a:r>
              <a:rPr lang="en-US" sz="1600" b="0" i="0" dirty="0">
                <a:solidFill>
                  <a:srgbClr val="000066"/>
                </a:solidFill>
                <a:effectLst/>
              </a:rPr>
              <a:t>XVI </a:t>
            </a:r>
            <a:r>
              <a:rPr lang="uk-UA" sz="1600" b="0" i="0" dirty="0" err="1">
                <a:solidFill>
                  <a:srgbClr val="000066"/>
                </a:solidFill>
                <a:effectLst/>
              </a:rPr>
              <a:t>ст</a:t>
            </a:r>
            <a:r>
              <a:rPr lang="en-US" sz="1600" dirty="0">
                <a:solidFill>
                  <a:srgbClr val="000066"/>
                </a:solidFill>
              </a:rPr>
              <a:t>.</a:t>
            </a:r>
            <a:endParaRPr lang="uk-UA" sz="1600" dirty="0">
              <a:solidFill>
                <a:srgbClr val="000066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7D43EB2-F128-406F-89D9-866F495FFA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5" t="39670" r="2032" b="2888"/>
          <a:stretch/>
        </p:blipFill>
        <p:spPr>
          <a:xfrm>
            <a:off x="444019" y="4229514"/>
            <a:ext cx="7258602" cy="2405570"/>
          </a:xfrm>
          <a:prstGeom prst="round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F37A88D-4F9F-4450-AD9C-A00D8262808A}"/>
              </a:ext>
            </a:extLst>
          </p:cNvPr>
          <p:cNvSpPr txBox="1"/>
          <p:nvPr/>
        </p:nvSpPr>
        <p:spPr>
          <a:xfrm>
            <a:off x="5862319" y="4233851"/>
            <a:ext cx="16066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0" dirty="0">
                <a:solidFill>
                  <a:srgbClr val="000066"/>
                </a:solidFill>
                <a:effectLst/>
              </a:rPr>
              <a:t>Львів</a:t>
            </a:r>
            <a:r>
              <a:rPr lang="en-US" sz="1600" dirty="0">
                <a:solidFill>
                  <a:srgbClr val="000066"/>
                </a:solidFill>
              </a:rPr>
              <a:t>, XVII</a:t>
            </a:r>
            <a:r>
              <a:rPr lang="uk-UA" sz="1600" b="0" i="0" dirty="0">
                <a:solidFill>
                  <a:srgbClr val="000066"/>
                </a:solidFill>
                <a:effectLst/>
              </a:rPr>
              <a:t> </a:t>
            </a:r>
            <a:r>
              <a:rPr lang="uk-UA" sz="1600" b="0" i="0" dirty="0" err="1">
                <a:solidFill>
                  <a:srgbClr val="000066"/>
                </a:solidFill>
                <a:effectLst/>
              </a:rPr>
              <a:t>ст</a:t>
            </a:r>
            <a:r>
              <a:rPr lang="en-US" sz="1600" b="0" i="0" dirty="0">
                <a:solidFill>
                  <a:srgbClr val="000066"/>
                </a:solidFill>
                <a:effectLst/>
              </a:rPr>
              <a:t>.</a:t>
            </a:r>
            <a:endParaRPr lang="uk-UA" sz="16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4" grpId="0" animBg="1"/>
      <p:bldP spid="15" grpId="0" animBg="1"/>
      <p:bldP spid="37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2DE013-15C7-4E2E-B246-EDBA640482FD}"/>
              </a:ext>
            </a:extLst>
          </p:cNvPr>
          <p:cNvSpPr txBox="1"/>
          <p:nvPr/>
        </p:nvSpPr>
        <p:spPr>
          <a:xfrm>
            <a:off x="542038" y="1632476"/>
            <a:ext cx="3763418" cy="840230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57188">
              <a:lnSpc>
                <a:spcPct val="90000"/>
              </a:lnSpc>
            </a:pPr>
            <a:r>
              <a:rPr lang="uk-UA" dirty="0"/>
              <a:t>Проаналізуйте динаміку експорту з порту Гданська протягом історії Речі Посполитої.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AAE6CE9-46DC-44D7-A162-A96716027C5A}"/>
              </a:ext>
            </a:extLst>
          </p:cNvPr>
          <p:cNvSpPr/>
          <p:nvPr/>
        </p:nvSpPr>
        <p:spPr>
          <a:xfrm>
            <a:off x="1490592" y="50975"/>
            <a:ext cx="3763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Діємо: </a:t>
            </a:r>
          </a:p>
          <a:p>
            <a:r>
              <a:rPr lang="uk-UA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практичні завдання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797D6A-EC20-497A-989A-FAB2E50DA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1" t="18942" r="19117" b="20509"/>
          <a:stretch/>
        </p:blipFill>
        <p:spPr>
          <a:xfrm>
            <a:off x="119895" y="182408"/>
            <a:ext cx="1345023" cy="1319645"/>
          </a:xfrm>
          <a:prstGeom prst="ellips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4A057D-EAAB-4552-9D73-328A08C66E6B}"/>
              </a:ext>
            </a:extLst>
          </p:cNvPr>
          <p:cNvSpPr txBox="1"/>
          <p:nvPr/>
        </p:nvSpPr>
        <p:spPr>
          <a:xfrm>
            <a:off x="542038" y="2634679"/>
            <a:ext cx="3763418" cy="590931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57188">
              <a:lnSpc>
                <a:spcPct val="90000"/>
              </a:lnSpc>
            </a:pPr>
            <a:r>
              <a:rPr lang="uk-UA" dirty="0"/>
              <a:t>Поміркуйте, які чинники сприяли зростанню експорту? </a:t>
            </a:r>
          </a:p>
        </p:txBody>
      </p: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id="{3585108F-0BC7-4C65-BD44-DB41DC718F29}"/>
              </a:ext>
            </a:extLst>
          </p:cNvPr>
          <p:cNvCxnSpPr>
            <a:cxnSpLocks/>
          </p:cNvCxnSpPr>
          <p:nvPr/>
        </p:nvCxnSpPr>
        <p:spPr>
          <a:xfrm>
            <a:off x="327991" y="1502053"/>
            <a:ext cx="0" cy="38617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AB5DC3F-A54F-43B1-98DA-C7782BAFD798}"/>
              </a:ext>
            </a:extLst>
          </p:cNvPr>
          <p:cNvSpPr/>
          <p:nvPr/>
        </p:nvSpPr>
        <p:spPr>
          <a:xfrm>
            <a:off x="178905" y="1711988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3C6EC8"/>
                </a:solidFill>
              </a:rPr>
              <a:t>1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5524897B-2B2D-4C13-A9DB-77E430796E78}"/>
              </a:ext>
            </a:extLst>
          </p:cNvPr>
          <p:cNvSpPr/>
          <p:nvPr/>
        </p:nvSpPr>
        <p:spPr>
          <a:xfrm>
            <a:off x="173485" y="2728546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rgbClr val="3C6EC8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18E25-978B-42FF-A361-C8E88D1CCECD}"/>
              </a:ext>
            </a:extLst>
          </p:cNvPr>
          <p:cNvSpPr txBox="1"/>
          <p:nvPr/>
        </p:nvSpPr>
        <p:spPr>
          <a:xfrm>
            <a:off x="542038" y="3390870"/>
            <a:ext cx="3763418" cy="840230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65760">
              <a:lnSpc>
                <a:spcPct val="90000"/>
              </a:lnSpc>
            </a:pPr>
            <a:r>
              <a:rPr lang="uk-UA" dirty="0"/>
              <a:t>Як пов’язана із цим історія українських земель цього проміжку часу?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0DBF7E9-57FE-4F80-A850-760196E7FE4F}"/>
              </a:ext>
            </a:extLst>
          </p:cNvPr>
          <p:cNvSpPr/>
          <p:nvPr/>
        </p:nvSpPr>
        <p:spPr>
          <a:xfrm>
            <a:off x="173485" y="3502901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rgbClr val="3C6EC8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A7BB1C-38F2-47B9-B476-C62E1F36A682}"/>
              </a:ext>
            </a:extLst>
          </p:cNvPr>
          <p:cNvSpPr txBox="1"/>
          <p:nvPr/>
        </p:nvSpPr>
        <p:spPr>
          <a:xfrm>
            <a:off x="542038" y="4396360"/>
            <a:ext cx="3763418" cy="1089529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65760">
              <a:lnSpc>
                <a:spcPct val="90000"/>
              </a:lnSpc>
            </a:pPr>
            <a:r>
              <a:rPr lang="uk-UA" dirty="0"/>
              <a:t>Які події, на вашу думку, могли негативно впливати на обсяги зовнішньої торгівлі Речі Посполитої?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32F9BC47-5245-4185-8AC2-2C378084CAA8}"/>
              </a:ext>
            </a:extLst>
          </p:cNvPr>
          <p:cNvSpPr/>
          <p:nvPr/>
        </p:nvSpPr>
        <p:spPr>
          <a:xfrm>
            <a:off x="173485" y="4512354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rgbClr val="3C6EC8"/>
                </a:solidFill>
              </a:rPr>
              <a:t>4</a:t>
            </a:r>
          </a:p>
        </p:txBody>
      </p:sp>
      <p:graphicFrame>
        <p:nvGraphicFramePr>
          <p:cNvPr id="20" name="Діаграма 19">
            <a:extLst>
              <a:ext uri="{FF2B5EF4-FFF2-40B4-BE49-F238E27FC236}">
                <a16:creationId xmlns:a16="http://schemas.microsoft.com/office/drawing/2014/main" id="{AA44A44A-7E24-43AD-BBC8-2B7C8273C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703046"/>
              </p:ext>
            </p:extLst>
          </p:nvPr>
        </p:nvGraphicFramePr>
        <p:xfrm>
          <a:off x="4439922" y="758860"/>
          <a:ext cx="7632173" cy="446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24BE199-ABD3-455D-96B7-C07A15AEF79C}"/>
              </a:ext>
            </a:extLst>
          </p:cNvPr>
          <p:cNvSpPr txBox="1"/>
          <p:nvPr/>
        </p:nvSpPr>
        <p:spPr>
          <a:xfrm>
            <a:off x="7176003" y="5485889"/>
            <a:ext cx="489609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1600" b="1" i="1" dirty="0" err="1"/>
              <a:t>Лашт</a:t>
            </a:r>
            <a:r>
              <a:rPr lang="uk-UA" sz="1600" i="1" dirty="0"/>
              <a:t> – старовинна міра об’єму або маси, </a:t>
            </a:r>
            <a:br>
              <a:rPr lang="uk-UA" sz="1600" i="1" dirty="0"/>
            </a:br>
            <a:r>
              <a:rPr lang="uk-UA" sz="1600" i="1" dirty="0"/>
              <a:t>що використовувалася для сипучих матеріалів</a:t>
            </a:r>
          </a:p>
          <a:p>
            <a:pPr>
              <a:lnSpc>
                <a:spcPct val="90000"/>
              </a:lnSpc>
            </a:pPr>
            <a:endParaRPr lang="uk-UA" sz="1600" i="1" dirty="0"/>
          </a:p>
          <a:p>
            <a:pPr>
              <a:lnSpc>
                <a:spcPct val="90000"/>
              </a:lnSpc>
            </a:pPr>
            <a:r>
              <a:rPr lang="uk-UA" sz="1600" b="1" i="1" dirty="0"/>
              <a:t>1 </a:t>
            </a:r>
            <a:r>
              <a:rPr lang="uk-UA" sz="1600" b="1" i="1" dirty="0" err="1"/>
              <a:t>лашт</a:t>
            </a:r>
            <a:r>
              <a:rPr lang="uk-UA" sz="1600" b="1" i="1" dirty="0"/>
              <a:t> = приблизно 2 </a:t>
            </a:r>
            <a:r>
              <a:rPr lang="uk-UA" sz="1600" b="1" i="1" dirty="0" err="1"/>
              <a:t>тонни</a:t>
            </a:r>
            <a:r>
              <a:rPr lang="uk-UA" sz="1600" b="1" i="1" dirty="0"/>
              <a:t> зерна</a:t>
            </a:r>
          </a:p>
        </p:txBody>
      </p:sp>
    </p:spTree>
    <p:extLst>
      <p:ext uri="{BB962C8B-B14F-4D97-AF65-F5344CB8AC3E}">
        <p14:creationId xmlns:p14="http://schemas.microsoft.com/office/powerpoint/2010/main" val="362826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кутник із двома округленими протилежними кутами 11">
            <a:extLst>
              <a:ext uri="{FF2B5EF4-FFF2-40B4-BE49-F238E27FC236}">
                <a16:creationId xmlns:a16="http://schemas.microsoft.com/office/drawing/2014/main" id="{5F906408-BC9C-4252-8455-979561E289C9}"/>
              </a:ext>
            </a:extLst>
          </p:cNvPr>
          <p:cNvSpPr/>
          <p:nvPr/>
        </p:nvSpPr>
        <p:spPr>
          <a:xfrm>
            <a:off x="227180" y="2053202"/>
            <a:ext cx="5782607" cy="2474839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CB2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uk-U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C5E19-3753-4C70-9F54-D290482A6BE9}"/>
              </a:ext>
            </a:extLst>
          </p:cNvPr>
          <p:cNvSpPr txBox="1"/>
          <p:nvPr/>
        </p:nvSpPr>
        <p:spPr>
          <a:xfrm>
            <a:off x="5282445" y="134265"/>
            <a:ext cx="648283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uk-UA" dirty="0"/>
              <a:t>За </a:t>
            </a:r>
            <a:r>
              <a:rPr lang="uk-UA" b="1" dirty="0"/>
              <a:t>майновим становищем </a:t>
            </a:r>
            <a:r>
              <a:rPr lang="uk-UA" dirty="0"/>
              <a:t>стани були </a:t>
            </a:r>
            <a:r>
              <a:rPr lang="uk-UA" b="1" dirty="0"/>
              <a:t>неоднорідними</a:t>
            </a:r>
            <a:r>
              <a:rPr lang="uk-UA" dirty="0"/>
              <a:t>.</a:t>
            </a:r>
          </a:p>
          <a:p>
            <a:pPr marL="342900" indent="-342900">
              <a:lnSpc>
                <a:spcPct val="9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uk-UA" dirty="0"/>
              <a:t>Кожен стан </a:t>
            </a:r>
            <a:r>
              <a:rPr lang="uk-UA" b="1" dirty="0"/>
              <a:t>свої особливі права й обов'язки</a:t>
            </a:r>
            <a:r>
              <a:rPr lang="uk-UA" dirty="0"/>
              <a:t>, ретельно виписані в законах.</a:t>
            </a:r>
          </a:p>
          <a:p>
            <a:pPr marL="342900" indent="-342900">
              <a:lnSpc>
                <a:spcPct val="9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uk-UA" b="1" dirty="0"/>
              <a:t>Верхівкою суспільства </a:t>
            </a:r>
            <a:r>
              <a:rPr lang="uk-UA" dirty="0"/>
              <a:t>були </a:t>
            </a:r>
            <a:r>
              <a:rPr lang="uk-UA" b="1" dirty="0"/>
              <a:t>30 - 40 могутніх родин магнатів</a:t>
            </a:r>
            <a:r>
              <a:rPr lang="uk-UA" dirty="0"/>
              <a:t>, які керували цілими провінціями майже незалежно.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3F85B4E-F986-48D4-A95A-896AD343092C}"/>
              </a:ext>
            </a:extLst>
          </p:cNvPr>
          <p:cNvSpPr/>
          <p:nvPr/>
        </p:nvSpPr>
        <p:spPr>
          <a:xfrm>
            <a:off x="1956163" y="355359"/>
            <a:ext cx="3275481" cy="7930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err="1">
                <a:ln/>
                <a:solidFill>
                  <a:schemeClr val="accent6">
                    <a:lumMod val="50000"/>
                  </a:schemeClr>
                </a:solidFill>
              </a:rPr>
              <a:t>Стани</a:t>
            </a:r>
            <a:r>
              <a:rPr lang="ru-RU" b="1" dirty="0">
                <a:ln/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b="1" dirty="0" err="1">
                <a:ln/>
                <a:solidFill>
                  <a:schemeClr val="accent6">
                    <a:lumMod val="50000"/>
                  </a:schemeClr>
                </a:solidFill>
              </a:rPr>
              <a:t>суспільства</a:t>
            </a:r>
            <a:endParaRPr lang="uk-UA" b="1" dirty="0">
              <a:ln/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26A4B900-45A5-44F5-82B9-35FB92C06D8E}"/>
              </a:ext>
            </a:extLst>
          </p:cNvPr>
          <p:cNvSpPr/>
          <p:nvPr/>
        </p:nvSpPr>
        <p:spPr>
          <a:xfrm>
            <a:off x="1141644" y="1813135"/>
            <a:ext cx="1812612" cy="53120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rgbClr val="C00000"/>
                </a:solidFill>
                <a:latin typeface="Candara" panose="020E0502030303020204" pitchFamily="34" charset="0"/>
              </a:rPr>
              <a:t>Магнати</a:t>
            </a:r>
            <a:r>
              <a:rPr lang="ru-RU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1BDC241-A1F2-4573-AD21-893737713141}"/>
              </a:ext>
            </a:extLst>
          </p:cNvPr>
          <p:cNvSpPr/>
          <p:nvPr/>
        </p:nvSpPr>
        <p:spPr>
          <a:xfrm>
            <a:off x="3464429" y="2176950"/>
            <a:ext cx="2566698" cy="2519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Не </a:t>
            </a:r>
            <a:r>
              <a:rPr lang="ru-RU" sz="1700" dirty="0" err="1"/>
              <a:t>сплачували</a:t>
            </a:r>
            <a:r>
              <a:rPr lang="ru-RU" sz="1700" dirty="0"/>
              <a:t> </a:t>
            </a:r>
            <a:r>
              <a:rPr lang="ru-RU" sz="1700" dirty="0" err="1"/>
              <a:t>податків</a:t>
            </a:r>
            <a:r>
              <a:rPr lang="ru-RU" sz="1700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Мали </a:t>
            </a:r>
            <a:r>
              <a:rPr lang="ru-RU" sz="1700" dirty="0" err="1"/>
              <a:t>окремий</a:t>
            </a:r>
            <a:r>
              <a:rPr lang="ru-RU" sz="1700" dirty="0"/>
              <a:t> суд.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Брали участь в </a:t>
            </a:r>
            <a:r>
              <a:rPr lang="ru-RU" sz="1700" dirty="0" err="1"/>
              <a:t>управлінні</a:t>
            </a:r>
            <a:r>
              <a:rPr lang="ru-RU" sz="1700" dirty="0"/>
              <a:t> державою.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err="1"/>
              <a:t>Впливали</a:t>
            </a:r>
            <a:r>
              <a:rPr lang="ru-RU" sz="1700" dirty="0"/>
              <a:t> на </a:t>
            </a:r>
            <a:r>
              <a:rPr lang="ru-RU" sz="1700" dirty="0" err="1"/>
              <a:t>зовнішню</a:t>
            </a:r>
            <a:r>
              <a:rPr lang="ru-RU" sz="1700" dirty="0"/>
              <a:t> та </a:t>
            </a:r>
            <a:r>
              <a:rPr lang="ru-RU" sz="1700" dirty="0" err="1"/>
              <a:t>внутрішню</a:t>
            </a:r>
            <a:r>
              <a:rPr lang="ru-RU" sz="1700" dirty="0"/>
              <a:t> </a:t>
            </a:r>
            <a:r>
              <a:rPr lang="ru-RU" sz="1700" dirty="0" err="1"/>
              <a:t>політику</a:t>
            </a:r>
            <a:r>
              <a:rPr lang="ru-RU" sz="1700" dirty="0"/>
              <a:t> </a:t>
            </a:r>
            <a:r>
              <a:rPr lang="ru-RU" sz="1700" dirty="0" err="1"/>
              <a:t>держави</a:t>
            </a:r>
            <a:r>
              <a:rPr lang="ru-RU" sz="1700" dirty="0"/>
              <a:t>.</a:t>
            </a:r>
            <a:endParaRPr lang="uk-UA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700" dirty="0"/>
              <a:t> </a:t>
            </a:r>
          </a:p>
        </p:txBody>
      </p:sp>
      <p:sp>
        <p:nvSpPr>
          <p:cNvPr id="10" name="Прямокутник із двома округленими протилежними кутами 11">
            <a:extLst>
              <a:ext uri="{FF2B5EF4-FFF2-40B4-BE49-F238E27FC236}">
                <a16:creationId xmlns:a16="http://schemas.microsoft.com/office/drawing/2014/main" id="{BF81F16E-A58D-4B09-B4FD-A6B8C5908C15}"/>
              </a:ext>
            </a:extLst>
          </p:cNvPr>
          <p:cNvSpPr/>
          <p:nvPr/>
        </p:nvSpPr>
        <p:spPr>
          <a:xfrm>
            <a:off x="6200127" y="2053201"/>
            <a:ext cx="5782607" cy="2472417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uk-UA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5FC164E4-B1F9-4BFC-935E-A4FA81C885A9}"/>
              </a:ext>
            </a:extLst>
          </p:cNvPr>
          <p:cNvSpPr/>
          <p:nvPr/>
        </p:nvSpPr>
        <p:spPr>
          <a:xfrm>
            <a:off x="9907551" y="1783313"/>
            <a:ext cx="1685009" cy="5312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Шляхта 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72114FCC-FC4D-4F19-BD4C-8F907DAFCA4C}"/>
              </a:ext>
            </a:extLst>
          </p:cNvPr>
          <p:cNvSpPr/>
          <p:nvPr/>
        </p:nvSpPr>
        <p:spPr>
          <a:xfrm>
            <a:off x="9815793" y="2189594"/>
            <a:ext cx="2178813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Не </a:t>
            </a:r>
            <a:r>
              <a:rPr lang="ru-RU" sz="1700" dirty="0" err="1"/>
              <a:t>сплачувала</a:t>
            </a:r>
            <a:r>
              <a:rPr lang="ru-RU" sz="1700" dirty="0"/>
              <a:t> </a:t>
            </a:r>
            <a:r>
              <a:rPr lang="ru-RU" sz="1700" dirty="0" err="1"/>
              <a:t>податків</a:t>
            </a:r>
            <a:r>
              <a:rPr lang="ru-RU" sz="1700" dirty="0"/>
              <a:t>. </a:t>
            </a:r>
          </a:p>
          <a:p>
            <a:pPr marL="177800" indent="-177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Мала </a:t>
            </a:r>
            <a:r>
              <a:rPr lang="ru-RU" sz="1700" dirty="0" err="1"/>
              <a:t>окремий</a:t>
            </a:r>
            <a:r>
              <a:rPr lang="ru-RU" sz="1700" dirty="0"/>
              <a:t> </a:t>
            </a:r>
            <a:r>
              <a:rPr lang="ru-RU" sz="1700" dirty="0" err="1"/>
              <a:t>шляхетський</a:t>
            </a:r>
            <a:r>
              <a:rPr lang="ru-RU" sz="1700" dirty="0"/>
              <a:t> суд.</a:t>
            </a:r>
          </a:p>
          <a:p>
            <a:pPr marL="177800" indent="-177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700" dirty="0"/>
              <a:t>Брала участь в </a:t>
            </a:r>
            <a:r>
              <a:rPr lang="ru-RU" sz="1700" dirty="0" err="1"/>
              <a:t>управлінні</a:t>
            </a:r>
            <a:r>
              <a:rPr lang="ru-RU" sz="1700" dirty="0"/>
              <a:t> державою.</a:t>
            </a:r>
          </a:p>
          <a:p>
            <a:pPr marL="177800" indent="-177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700" dirty="0" err="1"/>
              <a:t>Підтримувала</a:t>
            </a:r>
            <a:r>
              <a:rPr lang="ru-RU" sz="1700" dirty="0"/>
              <a:t> </a:t>
            </a:r>
            <a:r>
              <a:rPr lang="ru-RU" sz="1700" dirty="0" err="1"/>
              <a:t>певного</a:t>
            </a:r>
            <a:r>
              <a:rPr lang="ru-RU" sz="1700" dirty="0"/>
              <a:t> магната.</a:t>
            </a:r>
          </a:p>
        </p:txBody>
      </p:sp>
      <p:sp>
        <p:nvSpPr>
          <p:cNvPr id="15" name="Прямокутник із двома округленими протилежними кутами 16">
            <a:extLst>
              <a:ext uri="{FF2B5EF4-FFF2-40B4-BE49-F238E27FC236}">
                <a16:creationId xmlns:a16="http://schemas.microsoft.com/office/drawing/2014/main" id="{0E146874-5036-4DFD-B59D-DE1012B5008D}"/>
              </a:ext>
            </a:extLst>
          </p:cNvPr>
          <p:cNvSpPr/>
          <p:nvPr/>
        </p:nvSpPr>
        <p:spPr>
          <a:xfrm>
            <a:off x="2573251" y="4622330"/>
            <a:ext cx="6289049" cy="2040466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C90128C2-4537-463E-B45E-83FB8A0566C3}"/>
              </a:ext>
            </a:extLst>
          </p:cNvPr>
          <p:cNvSpPr/>
          <p:nvPr/>
        </p:nvSpPr>
        <p:spPr>
          <a:xfrm>
            <a:off x="3223266" y="4601167"/>
            <a:ext cx="2566698" cy="53120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rgbClr val="7030A0"/>
                </a:solidFill>
                <a:latin typeface="Candara" panose="020E0502030303020204" pitchFamily="34" charset="0"/>
              </a:rPr>
              <a:t>Духівництво</a:t>
            </a:r>
            <a:r>
              <a:rPr lang="ru-RU" sz="2800" b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12D0FC2E-72BE-434F-B6CA-B01FDFEBD2C1}"/>
              </a:ext>
            </a:extLst>
          </p:cNvPr>
          <p:cNvSpPr/>
          <p:nvPr/>
        </p:nvSpPr>
        <p:spPr>
          <a:xfrm>
            <a:off x="2639576" y="5134045"/>
            <a:ext cx="3858360" cy="126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Не </a:t>
            </a:r>
            <a:r>
              <a:rPr lang="ru-RU" sz="1700" dirty="0" err="1"/>
              <a:t>сплачувало</a:t>
            </a:r>
            <a:r>
              <a:rPr lang="ru-RU" sz="1700" dirty="0"/>
              <a:t> </a:t>
            </a:r>
            <a:r>
              <a:rPr lang="ru-RU" sz="1700" dirty="0" err="1"/>
              <a:t>податків</a:t>
            </a:r>
            <a:r>
              <a:rPr lang="ru-RU" sz="1700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Мало </a:t>
            </a:r>
            <a:r>
              <a:rPr lang="ru-RU" sz="1700" dirty="0" err="1"/>
              <a:t>окремий</a:t>
            </a:r>
            <a:r>
              <a:rPr lang="ru-RU" sz="1700" dirty="0"/>
              <a:t> </a:t>
            </a:r>
            <a:r>
              <a:rPr lang="ru-RU" sz="1700" dirty="0" err="1"/>
              <a:t>церковний</a:t>
            </a:r>
            <a:r>
              <a:rPr lang="ru-RU" sz="1700" dirty="0"/>
              <a:t> суд.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Брало участь в </a:t>
            </a:r>
            <a:r>
              <a:rPr lang="ru-RU" sz="1700" dirty="0" err="1"/>
              <a:t>управлінні</a:t>
            </a:r>
            <a:r>
              <a:rPr lang="ru-RU" sz="1700" dirty="0"/>
              <a:t> державою.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/>
              <a:t>Мало </a:t>
            </a:r>
            <a:r>
              <a:rPr lang="ru-RU" sz="1700" dirty="0" err="1"/>
              <a:t>великі</a:t>
            </a:r>
            <a:r>
              <a:rPr lang="ru-RU" sz="1700" dirty="0"/>
              <a:t> </a:t>
            </a:r>
            <a:r>
              <a:rPr lang="ru-RU" sz="1700" dirty="0" err="1"/>
              <a:t>земельні</a:t>
            </a:r>
            <a:r>
              <a:rPr lang="ru-RU" sz="1700" dirty="0"/>
              <a:t> </a:t>
            </a:r>
            <a:r>
              <a:rPr lang="ru-RU" sz="1700" dirty="0" err="1"/>
              <a:t>володіння</a:t>
            </a:r>
            <a:r>
              <a:rPr lang="ru-RU" sz="1700" dirty="0"/>
              <a:t>.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16681699-9130-467C-9AC0-9DF72AA6713B}"/>
              </a:ext>
            </a:extLst>
          </p:cNvPr>
          <p:cNvSpPr/>
          <p:nvPr/>
        </p:nvSpPr>
        <p:spPr>
          <a:xfrm>
            <a:off x="3955749" y="1531758"/>
            <a:ext cx="352532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Привілейовані</a:t>
            </a:r>
            <a:r>
              <a:rPr lang="ru-RU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u-RU" sz="28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стани</a:t>
            </a:r>
            <a:r>
              <a:rPr lang="ru-RU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5C8735-9AE6-4854-85C3-3BD531C9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" y="138829"/>
            <a:ext cx="1855407" cy="12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6AEE8D-2532-4C03-AF4B-142703C2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95" y="2106178"/>
            <a:ext cx="3636618" cy="22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AE9B58-AD55-41F6-ABC7-54793A79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1" y="2193600"/>
            <a:ext cx="3368788" cy="21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5D5F8BD-30BE-426E-9833-AAD253B3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95" y="4662011"/>
            <a:ext cx="3570898" cy="220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7">
            <a:extLst>
              <a:ext uri="{FF2B5EF4-FFF2-40B4-BE49-F238E27FC236}">
                <a16:creationId xmlns:a16="http://schemas.microsoft.com/office/drawing/2014/main" id="{F333FA54-1204-4504-B0C1-FE4BE12191BE}"/>
              </a:ext>
            </a:extLst>
          </p:cNvPr>
          <p:cNvSpPr/>
          <p:nvPr/>
        </p:nvSpPr>
        <p:spPr>
          <a:xfrm>
            <a:off x="2526793" y="3913622"/>
            <a:ext cx="6778074" cy="2420294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28575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AE6E3BF-75E8-411D-B391-9ACF6B532282}"/>
              </a:ext>
            </a:extLst>
          </p:cNvPr>
          <p:cNvSpPr/>
          <p:nvPr/>
        </p:nvSpPr>
        <p:spPr>
          <a:xfrm>
            <a:off x="3874077" y="134246"/>
            <a:ext cx="3983783" cy="4801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90000"/>
              </a:lnSpc>
            </a:pPr>
            <a:r>
              <a:rPr lang="ru-RU" sz="2800" b="1" dirty="0" err="1">
                <a:ln/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Непривілейовані</a:t>
            </a:r>
            <a:r>
              <a:rPr lang="ru-RU" sz="2800" b="1" dirty="0">
                <a:ln/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ru-RU" sz="2800" b="1" dirty="0" err="1">
                <a:ln/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стани</a:t>
            </a:r>
            <a:r>
              <a:rPr lang="ru-RU" sz="2800" b="1" dirty="0">
                <a:ln/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4" name="Прямокутник із двома округленими протилежними кутами 8">
            <a:extLst>
              <a:ext uri="{FF2B5EF4-FFF2-40B4-BE49-F238E27FC236}">
                <a16:creationId xmlns:a16="http://schemas.microsoft.com/office/drawing/2014/main" id="{0D74C168-980B-45F0-AF84-AAC8CAB973AA}"/>
              </a:ext>
            </a:extLst>
          </p:cNvPr>
          <p:cNvSpPr/>
          <p:nvPr/>
        </p:nvSpPr>
        <p:spPr>
          <a:xfrm>
            <a:off x="193616" y="999070"/>
            <a:ext cx="5593013" cy="2158448"/>
          </a:xfrm>
          <a:prstGeom prst="round2Diag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C4CECDC3-81C5-48C6-AECF-7E493F771C4B}"/>
              </a:ext>
            </a:extLst>
          </p:cNvPr>
          <p:cNvSpPr/>
          <p:nvPr/>
        </p:nvSpPr>
        <p:spPr>
          <a:xfrm>
            <a:off x="1133374" y="751165"/>
            <a:ext cx="1752066" cy="53120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Міщани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" name="Прямокутник із двома округленими протилежними кутами 10">
            <a:extLst>
              <a:ext uri="{FF2B5EF4-FFF2-40B4-BE49-F238E27FC236}">
                <a16:creationId xmlns:a16="http://schemas.microsoft.com/office/drawing/2014/main" id="{BE6BA398-328F-4FFB-8ABF-466FB45DB593}"/>
              </a:ext>
            </a:extLst>
          </p:cNvPr>
          <p:cNvSpPr/>
          <p:nvPr/>
        </p:nvSpPr>
        <p:spPr>
          <a:xfrm>
            <a:off x="6304109" y="993522"/>
            <a:ext cx="5630398" cy="21584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 w="28575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599E2A13-758F-4F86-8749-EC44446668CC}"/>
              </a:ext>
            </a:extLst>
          </p:cNvPr>
          <p:cNvSpPr/>
          <p:nvPr/>
        </p:nvSpPr>
        <p:spPr>
          <a:xfrm>
            <a:off x="7097795" y="743240"/>
            <a:ext cx="1424135" cy="53120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rgbClr val="006600"/>
                </a:solidFill>
                <a:latin typeface="Candara" panose="020E0502030303020204" pitchFamily="34" charset="0"/>
              </a:rPr>
              <a:t>Селяни</a:t>
            </a:r>
            <a:r>
              <a:rPr lang="ru-RU" sz="2800" b="1" dirty="0">
                <a:solidFill>
                  <a:srgbClr val="0066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B3B7F0B-62FE-4024-BA95-CC39E930A772}"/>
              </a:ext>
            </a:extLst>
          </p:cNvPr>
          <p:cNvSpPr/>
          <p:nvPr/>
        </p:nvSpPr>
        <p:spPr>
          <a:xfrm>
            <a:off x="300532" y="1226967"/>
            <a:ext cx="4127536" cy="1818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Сплачували</a:t>
            </a:r>
            <a:r>
              <a:rPr lang="ru-RU" dirty="0"/>
              <a:t> </a:t>
            </a:r>
            <a:r>
              <a:rPr lang="ru-RU" dirty="0" err="1"/>
              <a:t>податки</a:t>
            </a:r>
            <a:r>
              <a:rPr lang="ru-RU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Усунені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державою.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Залежали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Боролися</a:t>
            </a:r>
            <a:r>
              <a:rPr lang="ru-RU" dirty="0"/>
              <a:t> за </a:t>
            </a:r>
            <a:r>
              <a:rPr lang="ru-RU" dirty="0" err="1"/>
              <a:t>власні</a:t>
            </a:r>
            <a:r>
              <a:rPr lang="ru-RU" dirty="0"/>
              <a:t> права з магнатами, шляхтою та </a:t>
            </a:r>
            <a:br>
              <a:rPr lang="ru-RU" dirty="0"/>
            </a:br>
            <a:r>
              <a:rPr lang="ru-RU" dirty="0" err="1"/>
              <a:t>духівництвом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29EE365-7EA3-44FC-8E7A-4AD9F49E50E6}"/>
              </a:ext>
            </a:extLst>
          </p:cNvPr>
          <p:cNvSpPr/>
          <p:nvPr/>
        </p:nvSpPr>
        <p:spPr>
          <a:xfrm>
            <a:off x="6363961" y="1231192"/>
            <a:ext cx="5630397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залежали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магнатів</a:t>
            </a:r>
            <a:r>
              <a:rPr lang="ru-RU" dirty="0"/>
              <a:t> і </a:t>
            </a:r>
            <a:r>
              <a:rPr lang="ru-RU" dirty="0" err="1"/>
              <a:t>шляхти</a:t>
            </a:r>
            <a:r>
              <a:rPr lang="ru-RU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Від</a:t>
            </a:r>
            <a:r>
              <a:rPr lang="ru-RU" dirty="0"/>
              <a:t> XVI ст. </a:t>
            </a:r>
            <a:r>
              <a:rPr lang="ru-RU" dirty="0" err="1"/>
              <a:t>втратили</a:t>
            </a:r>
            <a:r>
              <a:rPr lang="ru-RU" dirty="0"/>
              <a:t> права, </a:t>
            </a:r>
            <a:br>
              <a:rPr lang="ru-RU" dirty="0"/>
            </a:b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прикріплені</a:t>
            </a:r>
            <a:r>
              <a:rPr lang="ru-RU" dirty="0"/>
              <a:t> до </a:t>
            </a:r>
            <a:r>
              <a:rPr lang="ru-RU" dirty="0" err="1"/>
              <a:t>землі</a:t>
            </a:r>
            <a:r>
              <a:rPr lang="ru-RU" dirty="0"/>
              <a:t>. 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Відбували</a:t>
            </a:r>
            <a:r>
              <a:rPr lang="ru-RU" dirty="0"/>
              <a:t> панщину, </a:t>
            </a:r>
            <a:br>
              <a:rPr lang="ru-RU" dirty="0"/>
            </a:br>
            <a:r>
              <a:rPr lang="ru-RU" dirty="0" err="1"/>
              <a:t>сплачували</a:t>
            </a:r>
            <a:r>
              <a:rPr lang="ru-RU" dirty="0"/>
              <a:t> оброк.</a:t>
            </a:r>
            <a:endParaRPr lang="uk-UA" dirty="0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11792C8-80AC-491D-9E9A-CDE2303118BC}"/>
              </a:ext>
            </a:extLst>
          </p:cNvPr>
          <p:cNvSpPr/>
          <p:nvPr/>
        </p:nvSpPr>
        <p:spPr>
          <a:xfrm>
            <a:off x="5142020" y="3634843"/>
            <a:ext cx="1907958" cy="53120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Козацтво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401D0-6497-43BC-B247-05CEC5115A1D}"/>
              </a:ext>
            </a:extLst>
          </p:cNvPr>
          <p:cNvSpPr txBox="1"/>
          <p:nvPr/>
        </p:nvSpPr>
        <p:spPr>
          <a:xfrm>
            <a:off x="9140108" y="4034240"/>
            <a:ext cx="2854249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i="1" dirty="0" err="1"/>
              <a:t>Найбільшим</a:t>
            </a:r>
            <a:r>
              <a:rPr lang="ru-RU" sz="1600" i="1" dirty="0"/>
              <a:t> </a:t>
            </a:r>
            <a:r>
              <a:rPr lang="ru-RU" sz="1600" i="1" dirty="0" err="1"/>
              <a:t>виступом</a:t>
            </a:r>
            <a:r>
              <a:rPr lang="ru-RU" sz="1600" i="1" dirty="0"/>
              <a:t> </a:t>
            </a:r>
            <a:r>
              <a:rPr lang="ru-RU" sz="1600" i="1" dirty="0" err="1"/>
              <a:t>козацтва</a:t>
            </a:r>
            <a:r>
              <a:rPr lang="ru-RU" sz="1600" i="1" dirty="0"/>
              <a:t> за </a:t>
            </a:r>
            <a:r>
              <a:rPr lang="ru-RU" sz="1600" i="1" dirty="0" err="1"/>
              <a:t>свої</a:t>
            </a:r>
            <a:r>
              <a:rPr lang="ru-RU" sz="1600" i="1" dirty="0"/>
              <a:t> права стала </a:t>
            </a:r>
            <a:r>
              <a:rPr lang="ru-RU" sz="1600" i="1" dirty="0" err="1"/>
              <a:t>Національно-визвольна</a:t>
            </a:r>
            <a:r>
              <a:rPr lang="ru-RU" sz="1600" i="1" dirty="0"/>
              <a:t> </a:t>
            </a:r>
            <a:r>
              <a:rPr lang="ru-RU" sz="1600" i="1" dirty="0" err="1"/>
              <a:t>війна</a:t>
            </a:r>
            <a:r>
              <a:rPr lang="ru-RU" sz="1600" i="1" dirty="0"/>
              <a:t> в 1648-1657 </a:t>
            </a:r>
            <a:r>
              <a:rPr lang="ru-RU" sz="1600" i="1" dirty="0" err="1"/>
              <a:t>рр</a:t>
            </a:r>
            <a:r>
              <a:rPr lang="ru-RU" sz="1600" i="1" dirty="0"/>
              <a:t>. </a:t>
            </a:r>
            <a:r>
              <a:rPr lang="ru-RU" sz="1600" i="1" dirty="0" err="1"/>
              <a:t>під</a:t>
            </a:r>
            <a:r>
              <a:rPr lang="ru-RU" sz="1600" i="1" dirty="0"/>
              <a:t> проводом Богдана </a:t>
            </a:r>
            <a:r>
              <a:rPr lang="ru-RU" sz="1600" i="1" dirty="0" err="1"/>
              <a:t>Хмельницького</a:t>
            </a:r>
            <a:r>
              <a:rPr lang="ru-RU" sz="1600" i="1" dirty="0"/>
              <a:t>.</a:t>
            </a:r>
            <a:endParaRPr lang="uk-UA" sz="1600" i="1" dirty="0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7388C8C8-1662-4D1B-B89C-E80EAFCC87E4}"/>
              </a:ext>
            </a:extLst>
          </p:cNvPr>
          <p:cNvSpPr/>
          <p:nvPr/>
        </p:nvSpPr>
        <p:spPr>
          <a:xfrm>
            <a:off x="3669098" y="4173238"/>
            <a:ext cx="4641781" cy="174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Посідало</a:t>
            </a:r>
            <a:r>
              <a:rPr lang="ru-RU" dirty="0"/>
              <a:t> </a:t>
            </a:r>
            <a:r>
              <a:rPr lang="ru-RU" dirty="0" err="1"/>
              <a:t>особливе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Речі</a:t>
            </a:r>
            <a:r>
              <a:rPr lang="ru-RU" dirty="0"/>
              <a:t> </a:t>
            </a:r>
            <a:r>
              <a:rPr lang="ru-RU" dirty="0" err="1"/>
              <a:t>Посполитій</a:t>
            </a:r>
            <a:r>
              <a:rPr lang="ru-RU" dirty="0"/>
              <a:t>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err="1"/>
              <a:t>Його</a:t>
            </a:r>
            <a:r>
              <a:rPr lang="ru-RU" dirty="0"/>
              <a:t> становище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закріплене</a:t>
            </a:r>
            <a:r>
              <a:rPr lang="ru-RU" dirty="0"/>
              <a:t> </a:t>
            </a:r>
            <a:r>
              <a:rPr lang="ru-RU" dirty="0" err="1"/>
              <a:t>окремими</a:t>
            </a:r>
            <a:r>
              <a:rPr lang="ru-RU" dirty="0"/>
              <a:t> </a:t>
            </a:r>
            <a:r>
              <a:rPr lang="ru-RU" dirty="0" err="1"/>
              <a:t>становими</a:t>
            </a:r>
            <a:r>
              <a:rPr lang="ru-RU" dirty="0"/>
              <a:t> правами,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призводило</a:t>
            </a:r>
            <a:r>
              <a:rPr lang="ru-RU" dirty="0"/>
              <a:t> до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конфліктів</a:t>
            </a:r>
            <a:r>
              <a:rPr lang="ru-RU" dirty="0"/>
              <a:t>.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Козаки </a:t>
            </a:r>
            <a:r>
              <a:rPr lang="ru-RU" dirty="0" err="1"/>
              <a:t>намагалися</a:t>
            </a:r>
            <a:r>
              <a:rPr lang="ru-RU" dirty="0"/>
              <a:t> </a:t>
            </a:r>
            <a:r>
              <a:rPr lang="ru-RU" dirty="0" err="1"/>
              <a:t>вибороти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рівне</a:t>
            </a:r>
            <a:r>
              <a:rPr lang="ru-RU" dirty="0"/>
              <a:t> </a:t>
            </a:r>
            <a:r>
              <a:rPr lang="ru-RU" dirty="0" err="1"/>
              <a:t>шляхетському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146DB8-EB6C-41BF-9EE0-BE6728962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8" y="4011949"/>
            <a:ext cx="3245908" cy="2160004"/>
          </a:xfrm>
          <a:prstGeom prst="round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B2459CD-D801-4067-BDA6-4E7A9998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85" y="4213496"/>
            <a:ext cx="1727522" cy="22833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8DAFB82-F954-E5EF-A9AA-953755DB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30" y="945729"/>
            <a:ext cx="1263887" cy="21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2716891-1890-AEFC-19E6-5E488EB7D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22" y="503730"/>
            <a:ext cx="1411720" cy="23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1364FB2-E945-D1A1-A11D-2396B10B2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782" y="451885"/>
            <a:ext cx="2359842" cy="22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3516293-99C5-C98E-62A0-651E2068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081" y="742691"/>
            <a:ext cx="2016130" cy="230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8964722-C17D-40F2-81DB-9EB4F9390FE3}"/>
              </a:ext>
            </a:extLst>
          </p:cNvPr>
          <p:cNvSpPr txBox="1"/>
          <p:nvPr/>
        </p:nvSpPr>
        <p:spPr>
          <a:xfrm>
            <a:off x="1456783" y="150529"/>
            <a:ext cx="2021840" cy="562630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80"/>
                </a:solidFill>
                <a:latin typeface="Candara" panose="020E0502030303020204" pitchFamily="34" charset="0"/>
              </a:rPr>
              <a:t>Поміркуймо</a:t>
            </a:r>
            <a:r>
              <a:rPr lang="ru-RU" sz="2000" b="1" dirty="0">
                <a:solidFill>
                  <a:srgbClr val="008080"/>
                </a:solidFill>
                <a:latin typeface="Candara" panose="020E0502030303020204" pitchFamily="34" charset="0"/>
              </a:rPr>
              <a:t> !</a:t>
            </a:r>
            <a:endParaRPr lang="uk-UA" sz="2000" b="1" dirty="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80BF7E3-7BD4-4470-AD45-2E9021FF6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5312" r="24163" b="22881"/>
          <a:stretch>
            <a:fillRect/>
          </a:stretch>
        </p:blipFill>
        <p:spPr bwMode="auto">
          <a:xfrm>
            <a:off x="295478" y="279954"/>
            <a:ext cx="11613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48990F-A6DB-4F8B-A688-FD05622B980D}"/>
              </a:ext>
            </a:extLst>
          </p:cNvPr>
          <p:cNvSpPr txBox="1"/>
          <p:nvPr/>
        </p:nvSpPr>
        <p:spPr>
          <a:xfrm>
            <a:off x="1417163" y="713159"/>
            <a:ext cx="8316117" cy="146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ru-RU" sz="2200" dirty="0"/>
              <a:t>На думку </a:t>
            </a:r>
            <a:r>
              <a:rPr lang="ru-RU" sz="2200" dirty="0" err="1"/>
              <a:t>англійського</a:t>
            </a:r>
            <a:r>
              <a:rPr lang="ru-RU" sz="2200" dirty="0"/>
              <a:t> </a:t>
            </a:r>
            <a:r>
              <a:rPr lang="ru-RU" sz="2200" dirty="0" err="1"/>
              <a:t>історика</a:t>
            </a:r>
            <a:r>
              <a:rPr lang="ru-RU" sz="2200" dirty="0"/>
              <a:t> Нормана </a:t>
            </a:r>
            <a:r>
              <a:rPr lang="ru-RU" sz="2200" dirty="0" err="1"/>
              <a:t>Дейвіса</a:t>
            </a:r>
            <a:r>
              <a:rPr lang="ru-RU" sz="2200" dirty="0"/>
              <a:t>, </a:t>
            </a:r>
            <a:r>
              <a:rPr lang="ru-RU" sz="2200" dirty="0" err="1"/>
              <a:t>Річ</a:t>
            </a:r>
            <a:r>
              <a:rPr lang="ru-RU" sz="2200" dirty="0"/>
              <a:t> </a:t>
            </a:r>
            <a:r>
              <a:rPr lang="ru-RU" sz="2200" dirty="0" err="1"/>
              <a:t>Посполиту</a:t>
            </a:r>
            <a:r>
              <a:rPr lang="ru-RU" sz="2200" dirty="0"/>
              <a:t> </a:t>
            </a:r>
            <a:r>
              <a:rPr lang="ru-RU" sz="2200" dirty="0" err="1"/>
              <a:t>можна</a:t>
            </a:r>
            <a:r>
              <a:rPr lang="ru-RU" sz="2200" dirty="0"/>
              <a:t> </a:t>
            </a:r>
            <a:r>
              <a:rPr lang="ru-RU" sz="2200" dirty="0" err="1"/>
              <a:t>назвати</a:t>
            </a:r>
            <a:r>
              <a:rPr lang="ru-RU" sz="2200" dirty="0"/>
              <a:t> «</a:t>
            </a:r>
            <a:r>
              <a:rPr lang="ru-RU" sz="2200" b="1" i="1" dirty="0" err="1"/>
              <a:t>шляхетським</a:t>
            </a:r>
            <a:r>
              <a:rPr lang="ru-RU" sz="2200" b="1" i="1" dirty="0"/>
              <a:t> </a:t>
            </a:r>
            <a:r>
              <a:rPr lang="ru-RU" sz="2200" b="1" i="1" dirty="0" err="1"/>
              <a:t>раєм</a:t>
            </a:r>
            <a:r>
              <a:rPr lang="ru-RU" sz="2200" b="1" i="1" dirty="0"/>
              <a:t>, але </a:t>
            </a:r>
            <a:r>
              <a:rPr lang="ru-RU" sz="2200" b="1" i="1" dirty="0" err="1"/>
              <a:t>цей</a:t>
            </a:r>
            <a:r>
              <a:rPr lang="ru-RU" sz="2200" b="1" i="1" dirty="0"/>
              <a:t> рай означав чистилище для </a:t>
            </a:r>
            <a:r>
              <a:rPr lang="ru-RU" sz="2200" b="1" i="1" dirty="0" err="1"/>
              <a:t>міщан</a:t>
            </a:r>
            <a:r>
              <a:rPr lang="ru-RU" sz="2200" b="1" i="1" dirty="0"/>
              <a:t> і пекло для селян</a:t>
            </a:r>
            <a:r>
              <a:rPr lang="ru-RU" sz="2200" dirty="0"/>
              <a:t>». </a:t>
            </a:r>
          </a:p>
          <a:p>
            <a:pPr marL="457200" indent="-457200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ru-RU" sz="2200" dirty="0" err="1"/>
              <a:t>Аргументовано</a:t>
            </a:r>
            <a:r>
              <a:rPr lang="ru-RU" sz="2200" dirty="0"/>
              <a:t> </a:t>
            </a:r>
            <a:r>
              <a:rPr lang="ru-RU" sz="2200" dirty="0" err="1"/>
              <a:t>підтвердьте</a:t>
            </a:r>
            <a:r>
              <a:rPr lang="ru-RU" sz="2200" dirty="0"/>
              <a:t> 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спростуйте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</a:t>
            </a:r>
            <a:r>
              <a:rPr lang="ru-RU" sz="2200" dirty="0" err="1"/>
              <a:t>історика</a:t>
            </a:r>
            <a:r>
              <a:rPr lang="ru-RU" sz="2200" dirty="0"/>
              <a:t>.</a:t>
            </a:r>
            <a:endParaRPr lang="uk-UA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AA9F9-F2D2-46A0-91D3-5DD7485A6664}"/>
              </a:ext>
            </a:extLst>
          </p:cNvPr>
          <p:cNvSpPr txBox="1"/>
          <p:nvPr/>
        </p:nvSpPr>
        <p:spPr>
          <a:xfrm>
            <a:off x="637123" y="5302064"/>
            <a:ext cx="3966327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66"/>
                </a:solidFill>
              </a:rPr>
              <a:t> </a:t>
            </a:r>
            <a:r>
              <a:rPr lang="ru-RU" b="1" dirty="0" err="1">
                <a:solidFill>
                  <a:srgbClr val="000066"/>
                </a:solidFill>
              </a:rPr>
              <a:t>Польська</a:t>
            </a:r>
            <a:r>
              <a:rPr lang="ru-RU" b="1" dirty="0">
                <a:solidFill>
                  <a:srgbClr val="000066"/>
                </a:solidFill>
              </a:rPr>
              <a:t> шляхта </a:t>
            </a:r>
            <a:br>
              <a:rPr lang="ru-RU" b="1" dirty="0">
                <a:solidFill>
                  <a:srgbClr val="000066"/>
                </a:solidFill>
              </a:rPr>
            </a:br>
            <a:r>
              <a:rPr lang="ru-RU" b="1" dirty="0" err="1">
                <a:solidFill>
                  <a:srgbClr val="000066"/>
                </a:solidFill>
              </a:rPr>
              <a:t>між</a:t>
            </a:r>
            <a:r>
              <a:rPr lang="ru-RU" b="1" dirty="0">
                <a:solidFill>
                  <a:srgbClr val="000066"/>
                </a:solidFill>
              </a:rPr>
              <a:t> 1576 і 1586 роками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00066"/>
                </a:solidFill>
              </a:rPr>
              <a:t>(</a:t>
            </a:r>
            <a:r>
              <a:rPr lang="ru-RU" dirty="0" err="1">
                <a:solidFill>
                  <a:srgbClr val="000066"/>
                </a:solidFill>
              </a:rPr>
              <a:t>літографія</a:t>
            </a:r>
            <a:r>
              <a:rPr lang="ru-RU" dirty="0">
                <a:solidFill>
                  <a:srgbClr val="000066"/>
                </a:solidFill>
              </a:rPr>
              <a:t> художника Яна </a:t>
            </a:r>
            <a:r>
              <a:rPr lang="ru-RU" dirty="0" err="1">
                <a:solidFill>
                  <a:srgbClr val="000066"/>
                </a:solidFill>
              </a:rPr>
              <a:t>Матейка</a:t>
            </a:r>
            <a:r>
              <a:rPr lang="ru-RU" dirty="0">
                <a:solidFill>
                  <a:srgbClr val="000066"/>
                </a:solidFill>
              </a:rPr>
              <a:t>,</a:t>
            </a:r>
            <a:br>
              <a:rPr lang="ru-RU" dirty="0">
                <a:solidFill>
                  <a:srgbClr val="000066"/>
                </a:solidFill>
              </a:rPr>
            </a:br>
            <a:r>
              <a:rPr lang="ru-RU" dirty="0">
                <a:solidFill>
                  <a:srgbClr val="000066"/>
                </a:solidFill>
              </a:rPr>
              <a:t>1875 р.)</a:t>
            </a:r>
            <a:endParaRPr lang="uk-UA" dirty="0">
              <a:solidFill>
                <a:srgbClr val="000066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3BD5FB-ED2C-463E-B23E-EEBEC01D6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450" y="2178175"/>
            <a:ext cx="7413535" cy="46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1847C-2333-4111-BDDB-604FE499A1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01653">
            <a:off x="38731" y="32013"/>
            <a:ext cx="947895" cy="103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A660F-2C68-45F8-ABF3-8B6FE33DDDFD}"/>
              </a:ext>
            </a:extLst>
          </p:cNvPr>
          <p:cNvSpPr txBox="1"/>
          <p:nvPr/>
        </p:nvSpPr>
        <p:spPr>
          <a:xfrm>
            <a:off x="915804" y="191419"/>
            <a:ext cx="106883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b="1" dirty="0">
                <a:solidFill>
                  <a:srgbClr val="663300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РЕФОРМАЦІЯ і КОНТРРЕФОРМАЦІЯ в РЕЧІ ПОСПОЛИТІЙ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8FD97-B2D9-43D8-A71B-024F4F681929}"/>
              </a:ext>
            </a:extLst>
          </p:cNvPr>
          <p:cNvSpPr txBox="1"/>
          <p:nvPr/>
        </p:nvSpPr>
        <p:spPr>
          <a:xfrm>
            <a:off x="205396" y="86475"/>
            <a:ext cx="47832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B631F2-1123-4B0C-9CA5-E2DC47F72EA6}"/>
              </a:ext>
            </a:extLst>
          </p:cNvPr>
          <p:cNvSpPr txBox="1"/>
          <p:nvPr/>
        </p:nvSpPr>
        <p:spPr>
          <a:xfrm>
            <a:off x="361987" y="1261315"/>
            <a:ext cx="4692611" cy="1403568"/>
          </a:xfrm>
          <a:prstGeom prst="roundRect">
            <a:avLst>
              <a:gd name="adj" fmla="val 8971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2870200">
              <a:lnSpc>
                <a:spcPct val="90000"/>
              </a:lnSpc>
            </a:pPr>
            <a:r>
              <a:rPr lang="uk-UA" dirty="0"/>
              <a:t>– на польських і литовських землях </a:t>
            </a:r>
            <a:r>
              <a:rPr lang="uk-UA" b="1" dirty="0"/>
              <a:t>поширилися ідеї Реформації</a:t>
            </a:r>
            <a:r>
              <a:rPr lang="uk-UA" dirty="0"/>
              <a:t>, переважно у формі </a:t>
            </a:r>
            <a:r>
              <a:rPr lang="uk-UA" i="1" dirty="0"/>
              <a:t>кальвінізму</a:t>
            </a:r>
            <a:r>
              <a:rPr lang="uk-UA" dirty="0"/>
              <a:t>. Їх </a:t>
            </a:r>
            <a:r>
              <a:rPr lang="uk-UA" b="1" dirty="0"/>
              <a:t>підтримала частина представників шляхти та міщан</a:t>
            </a:r>
            <a:r>
              <a:rPr lang="uk-UA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CA1FC-9ECB-46E6-8333-BA1D1FD8074B}"/>
              </a:ext>
            </a:extLst>
          </p:cNvPr>
          <p:cNvSpPr txBox="1"/>
          <p:nvPr/>
        </p:nvSpPr>
        <p:spPr>
          <a:xfrm>
            <a:off x="205396" y="1114519"/>
            <a:ext cx="3080956" cy="408623"/>
          </a:xfrm>
          <a:prstGeom prst="roundRect">
            <a:avLst/>
          </a:prstGeom>
          <a:solidFill>
            <a:srgbClr val="F5E4D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Перша половина </a:t>
            </a:r>
            <a:r>
              <a:rPr lang="en-US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XVI </a:t>
            </a:r>
            <a:r>
              <a:rPr lang="uk-UA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ст.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B3F46-2D8A-4C37-BAF1-166BD5182FFB}"/>
              </a:ext>
            </a:extLst>
          </p:cNvPr>
          <p:cNvSpPr txBox="1"/>
          <p:nvPr/>
        </p:nvSpPr>
        <p:spPr>
          <a:xfrm>
            <a:off x="361986" y="3056750"/>
            <a:ext cx="4692612" cy="1403568"/>
          </a:xfrm>
          <a:prstGeom prst="roundRect">
            <a:avLst>
              <a:gd name="adj" fmla="val 8971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177800" algn="ctr">
              <a:lnSpc>
                <a:spcPct val="90000"/>
              </a:lnSpc>
            </a:pPr>
            <a:r>
              <a:rPr lang="uk-UA" b="1" i="1" dirty="0">
                <a:solidFill>
                  <a:srgbClr val="856855"/>
                </a:solidFill>
              </a:rPr>
              <a:t>Попри гострі суперечки на сеймах і посилення впливу католицької церкви до збройної боротьби між релігійними опонентами, на відміну від країн Західної Європи, не дійшло.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81743-E7C8-4668-B094-4D071BD876F8}"/>
              </a:ext>
            </a:extLst>
          </p:cNvPr>
          <p:cNvSpPr txBox="1"/>
          <p:nvPr/>
        </p:nvSpPr>
        <p:spPr>
          <a:xfrm>
            <a:off x="361986" y="4848132"/>
            <a:ext cx="4692612" cy="1194899"/>
          </a:xfrm>
          <a:prstGeom prst="roundRect">
            <a:avLst>
              <a:gd name="adj" fmla="val 16087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177800">
              <a:lnSpc>
                <a:spcPct val="90000"/>
              </a:lnSpc>
            </a:pPr>
            <a:r>
              <a:rPr lang="uk-UA" b="1" dirty="0"/>
              <a:t>Протестантизм не набув підтримки у містах</a:t>
            </a:r>
            <a:r>
              <a:rPr lang="uk-UA" dirty="0"/>
              <a:t>, а </a:t>
            </a:r>
            <a:r>
              <a:rPr lang="uk-UA" b="1" dirty="0"/>
              <a:t>більшість селян </a:t>
            </a:r>
            <a:r>
              <a:rPr lang="uk-UA" dirty="0"/>
              <a:t>його ідей взагалі не зрозуміла й </a:t>
            </a:r>
            <a:r>
              <a:rPr lang="uk-UA" b="1" dirty="0"/>
              <a:t>залишилася прихильною до католицизму або православ’я</a:t>
            </a:r>
            <a:r>
              <a:rPr lang="uk-UA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AA272-70C8-4C53-96D6-06A844AA6B85}"/>
              </a:ext>
            </a:extLst>
          </p:cNvPr>
          <p:cNvSpPr txBox="1"/>
          <p:nvPr/>
        </p:nvSpPr>
        <p:spPr>
          <a:xfrm flipH="1">
            <a:off x="8009467" y="842684"/>
            <a:ext cx="3853214" cy="20328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uk-UA"/>
            </a:defPPr>
            <a:lvl1pPr indent="177800">
              <a:lnSpc>
                <a:spcPct val="90000"/>
              </a:lnSpc>
            </a:lvl1pPr>
          </a:lstStyle>
          <a:p>
            <a:r>
              <a:rPr lang="uk-UA" dirty="0"/>
              <a:t>Шляхтичі та магнати із Польщі та Великого князівства Литовського уклали </a:t>
            </a:r>
            <a:r>
              <a:rPr lang="uk-UA" b="1" dirty="0"/>
              <a:t>Акт Варшавської конфедерації</a:t>
            </a:r>
            <a:r>
              <a:rPr lang="uk-UA" dirty="0"/>
              <a:t>, який проголошував повну віротерпимість до всіх конфесій, у тому числі юдеїв та мусульман.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5453394-CB88-436D-9420-DD2F17F7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34" y="2511843"/>
            <a:ext cx="3046218" cy="17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48E9F86-FCCB-4218-90E9-EC7C7C38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227"/>
          <a:stretch/>
        </p:blipFill>
        <p:spPr bwMode="auto">
          <a:xfrm>
            <a:off x="5013958" y="604603"/>
            <a:ext cx="3148553" cy="15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'ятикутник 6">
            <a:extLst>
              <a:ext uri="{FF2B5EF4-FFF2-40B4-BE49-F238E27FC236}">
                <a16:creationId xmlns:a16="http://schemas.microsoft.com/office/drawing/2014/main" id="{295BDA84-67BA-4CAC-8611-C9BD7474F8B7}"/>
              </a:ext>
            </a:extLst>
          </p:cNvPr>
          <p:cNvSpPr/>
          <p:nvPr/>
        </p:nvSpPr>
        <p:spPr>
          <a:xfrm>
            <a:off x="5942327" y="874947"/>
            <a:ext cx="2220184" cy="89255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856855"/>
                </a:solidFill>
                <a:latin typeface="Bahnschrift SemiBold SemiConden" panose="020B0502040204020203" pitchFamily="34" charset="0"/>
              </a:rPr>
              <a:t>1573 р.,</a:t>
            </a:r>
          </a:p>
          <a:p>
            <a:pPr algn="ctr"/>
            <a:r>
              <a:rPr lang="uk-UA" sz="2600" b="1" dirty="0">
                <a:solidFill>
                  <a:srgbClr val="856855"/>
                </a:solidFill>
                <a:latin typeface="Bahnschrift SemiBold SemiConden" panose="020B0502040204020203" pitchFamily="34" charset="0"/>
              </a:rPr>
              <a:t>м. Варшава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B8F31A-FD48-4F1B-BD9F-05CC3B68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8" y="2587319"/>
            <a:ext cx="4692612" cy="279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9A70CC-A2DF-4E1C-AF9A-64DDD3E5D33F}"/>
              </a:ext>
            </a:extLst>
          </p:cNvPr>
          <p:cNvSpPr txBox="1"/>
          <p:nvPr/>
        </p:nvSpPr>
        <p:spPr>
          <a:xfrm flipH="1">
            <a:off x="6095999" y="5381460"/>
            <a:ext cx="5766681" cy="1205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uk-UA"/>
            </a:defPPr>
            <a:lvl1pPr indent="177800">
              <a:lnSpc>
                <a:spcPct val="90000"/>
              </a:lnSpc>
            </a:lvl1pPr>
          </a:lstStyle>
          <a:p>
            <a:r>
              <a:rPr lang="uk-UA" dirty="0"/>
              <a:t>Відповідне положення було включено і до «Генріхових артикулів».</a:t>
            </a:r>
          </a:p>
          <a:p>
            <a:r>
              <a:rPr lang="uk-UA" dirty="0"/>
              <a:t>Надалі </a:t>
            </a:r>
            <a:r>
              <a:rPr lang="uk-UA" i="1" dirty="0"/>
              <a:t>ці акти служили важливою підставою для дотримання прав православних і протестантів</a:t>
            </a:r>
            <a:r>
              <a:rPr lang="uk-UA" dirty="0"/>
              <a:t>.</a:t>
            </a:r>
          </a:p>
        </p:txBody>
      </p:sp>
      <p:sp>
        <p:nvSpPr>
          <p:cNvPr id="19" name="Стрілка: шеврон 18">
            <a:extLst>
              <a:ext uri="{FF2B5EF4-FFF2-40B4-BE49-F238E27FC236}">
                <a16:creationId xmlns:a16="http://schemas.microsoft.com/office/drawing/2014/main" id="{57B08659-E86E-4562-805D-7A1310FAB3BF}"/>
              </a:ext>
            </a:extLst>
          </p:cNvPr>
          <p:cNvSpPr/>
          <p:nvPr/>
        </p:nvSpPr>
        <p:spPr>
          <a:xfrm>
            <a:off x="5901055" y="5488878"/>
            <a:ext cx="266700" cy="207072"/>
          </a:xfrm>
          <a:prstGeom prst="chevron">
            <a:avLst/>
          </a:prstGeom>
          <a:solidFill>
            <a:srgbClr val="8568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1" name="Стрілка: шеврон 20">
            <a:extLst>
              <a:ext uri="{FF2B5EF4-FFF2-40B4-BE49-F238E27FC236}">
                <a16:creationId xmlns:a16="http://schemas.microsoft.com/office/drawing/2014/main" id="{8C7B5613-8B43-4C4B-97CD-4DBB31DC5036}"/>
              </a:ext>
            </a:extLst>
          </p:cNvPr>
          <p:cNvSpPr/>
          <p:nvPr/>
        </p:nvSpPr>
        <p:spPr>
          <a:xfrm>
            <a:off x="5901055" y="5984178"/>
            <a:ext cx="266700" cy="207072"/>
          </a:xfrm>
          <a:prstGeom prst="chevron">
            <a:avLst/>
          </a:prstGeom>
          <a:solidFill>
            <a:srgbClr val="8568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" name="Стрілка: угору-вниз 1">
            <a:extLst>
              <a:ext uri="{FF2B5EF4-FFF2-40B4-BE49-F238E27FC236}">
                <a16:creationId xmlns:a16="http://schemas.microsoft.com/office/drawing/2014/main" id="{78F5034C-818A-AE66-6D0E-0CBBFD54B046}"/>
              </a:ext>
            </a:extLst>
          </p:cNvPr>
          <p:cNvSpPr/>
          <p:nvPr/>
        </p:nvSpPr>
        <p:spPr>
          <a:xfrm>
            <a:off x="2156649" y="4517649"/>
            <a:ext cx="1062648" cy="406400"/>
          </a:xfrm>
          <a:prstGeom prst="upDownArrow">
            <a:avLst>
              <a:gd name="adj1" fmla="val 34039"/>
              <a:gd name="adj2" fmla="val 42019"/>
            </a:avLst>
          </a:prstGeom>
          <a:solidFill>
            <a:srgbClr val="F5E4D0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Стрілка: угору-вниз 3">
            <a:extLst>
              <a:ext uri="{FF2B5EF4-FFF2-40B4-BE49-F238E27FC236}">
                <a16:creationId xmlns:a16="http://schemas.microsoft.com/office/drawing/2014/main" id="{8ACE09B8-C351-F90A-CF7D-6D955BC5BA75}"/>
              </a:ext>
            </a:extLst>
          </p:cNvPr>
          <p:cNvSpPr/>
          <p:nvPr/>
        </p:nvSpPr>
        <p:spPr>
          <a:xfrm>
            <a:off x="2156649" y="2572699"/>
            <a:ext cx="1062648" cy="406400"/>
          </a:xfrm>
          <a:prstGeom prst="upDownArrow">
            <a:avLst>
              <a:gd name="adj1" fmla="val 34039"/>
              <a:gd name="adj2" fmla="val 42019"/>
            </a:avLst>
          </a:prstGeom>
          <a:solidFill>
            <a:srgbClr val="F5E4D0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8B3902-7A0B-47B7-85F5-F89305800C5D}"/>
              </a:ext>
            </a:extLst>
          </p:cNvPr>
          <p:cNvSpPr txBox="1"/>
          <p:nvPr/>
        </p:nvSpPr>
        <p:spPr>
          <a:xfrm>
            <a:off x="310621" y="262651"/>
            <a:ext cx="5783210" cy="1421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За правління королів </a:t>
            </a:r>
            <a:r>
              <a:rPr lang="uk-UA" b="1" i="1" dirty="0"/>
              <a:t>Стефана Баторія </a:t>
            </a:r>
            <a:r>
              <a:rPr lang="uk-UA" dirty="0"/>
              <a:t>(1576 - 1586) та </a:t>
            </a:r>
            <a:r>
              <a:rPr lang="uk-UA" b="1" i="1" dirty="0"/>
              <a:t>Сигізмунда ІІІ Ваза </a:t>
            </a:r>
            <a:r>
              <a:rPr lang="uk-UA" dirty="0"/>
              <a:t>(1587 - 1632) в державі посилилася домінація католицької церкви, яка активно конкурувала з іншими конфесіями за вірних.</a:t>
            </a:r>
          </a:p>
          <a:p>
            <a:pPr marL="72000" algn="ctr">
              <a:lnSpc>
                <a:spcPct val="90000"/>
              </a:lnSpc>
            </a:pPr>
            <a:r>
              <a:rPr lang="uk-UA" sz="2400" dirty="0">
                <a:ln w="0"/>
                <a:solidFill>
                  <a:srgbClr val="66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Bold SemiConden" panose="020B0502040204020203" pitchFamily="34" charset="0"/>
              </a:rPr>
              <a:t>Зрештою перемогла Контрреформація.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6A6BE-FAD2-4795-9986-B39000ADA745}"/>
              </a:ext>
            </a:extLst>
          </p:cNvPr>
          <p:cNvSpPr txBox="1"/>
          <p:nvPr/>
        </p:nvSpPr>
        <p:spPr>
          <a:xfrm>
            <a:off x="6594971" y="2598783"/>
            <a:ext cx="4810158" cy="92961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56855"/>
            </a:solidFill>
          </a:ln>
        </p:spPr>
        <p:txBody>
          <a:bodyPr wrap="square">
            <a:spAutoFit/>
          </a:bodyPr>
          <a:lstStyle/>
          <a:p>
            <a:pPr marL="144000">
              <a:lnSpc>
                <a:spcPct val="90000"/>
              </a:lnSpc>
            </a:pPr>
            <a:r>
              <a:rPr lang="uk-UA" dirty="0"/>
              <a:t>Переслідування шляхтичів-протестантів </a:t>
            </a:r>
            <a:r>
              <a:rPr lang="uk-UA" b="1" dirty="0"/>
              <a:t>було неможливим в умовах шляхетської демократії</a:t>
            </a:r>
            <a:r>
              <a:rPr lang="uk-UA" dirty="0"/>
              <a:t>. 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BF507D68-DF36-45DA-8681-B2F6056BFA7D}"/>
              </a:ext>
            </a:extLst>
          </p:cNvPr>
          <p:cNvSpPr/>
          <p:nvPr/>
        </p:nvSpPr>
        <p:spPr>
          <a:xfrm flipH="1">
            <a:off x="7243569" y="691276"/>
            <a:ext cx="4637809" cy="105560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CBBB0"/>
            </a:solidFill>
          </a:ln>
        </p:spPr>
        <p:txBody>
          <a:bodyPr wrap="square">
            <a:spAutoFit/>
          </a:bodyPr>
          <a:lstStyle/>
          <a:p>
            <a:pPr marL="85725"/>
            <a:r>
              <a:rPr lang="ru-RU" sz="2800" dirty="0" err="1">
                <a:solidFill>
                  <a:srgbClr val="735A49"/>
                </a:solidFill>
                <a:latin typeface="Bahnschrift SemiBold SemiConden" panose="020B0502040204020203" pitchFamily="34" charset="0"/>
              </a:rPr>
              <a:t>Контрреформація</a:t>
            </a:r>
            <a:r>
              <a:rPr lang="ru-RU" sz="2800" dirty="0">
                <a:solidFill>
                  <a:srgbClr val="735A49"/>
                </a:solidFill>
                <a:latin typeface="Bahnschrift SemiBold SemiConden" panose="020B0502040204020203" pitchFamily="34" charset="0"/>
              </a:rPr>
              <a:t> </a:t>
            </a:r>
          </a:p>
          <a:p>
            <a:pPr marL="85725"/>
            <a:r>
              <a:rPr lang="ru-RU" sz="2800" dirty="0">
                <a:solidFill>
                  <a:srgbClr val="735A49"/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800" dirty="0" err="1">
                <a:solidFill>
                  <a:srgbClr val="735A49"/>
                </a:solidFill>
                <a:latin typeface="Bahnschrift SemiBold SemiConden" panose="020B0502040204020203" pitchFamily="34" charset="0"/>
              </a:rPr>
              <a:t>Речі</a:t>
            </a:r>
            <a:r>
              <a:rPr lang="ru-RU" sz="2800" dirty="0">
                <a:solidFill>
                  <a:srgbClr val="735A49"/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dirty="0" err="1">
                <a:solidFill>
                  <a:srgbClr val="735A49"/>
                </a:solidFill>
                <a:latin typeface="Bahnschrift SemiBold SemiConden" panose="020B0502040204020203" pitchFamily="34" charset="0"/>
              </a:rPr>
              <a:t>Посполитій</a:t>
            </a:r>
            <a:endParaRPr lang="uk-UA" sz="2800" dirty="0">
              <a:solidFill>
                <a:srgbClr val="735A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F516D-9605-4960-94AA-7E6A5F188766}"/>
              </a:ext>
            </a:extLst>
          </p:cNvPr>
          <p:cNvSpPr txBox="1"/>
          <p:nvPr/>
        </p:nvSpPr>
        <p:spPr>
          <a:xfrm>
            <a:off x="6594971" y="2043592"/>
            <a:ext cx="4810158" cy="37797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56855"/>
            </a:solidFill>
          </a:ln>
        </p:spPr>
        <p:txBody>
          <a:bodyPr wrap="square">
            <a:spAutoFit/>
          </a:bodyPr>
          <a:lstStyle/>
          <a:p>
            <a:pPr marL="144000">
              <a:lnSpc>
                <a:spcPct val="90000"/>
              </a:lnSpc>
            </a:pPr>
            <a:r>
              <a:rPr lang="uk-UA" b="1" dirty="0"/>
              <a:t>Уникали</a:t>
            </a:r>
            <a:r>
              <a:rPr lang="uk-UA" dirty="0"/>
              <a:t> інквізиторських методів боротьби.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DE15B7-604C-45B4-9C55-538CEB3169D8}"/>
              </a:ext>
            </a:extLst>
          </p:cNvPr>
          <p:cNvSpPr txBox="1"/>
          <p:nvPr/>
        </p:nvSpPr>
        <p:spPr>
          <a:xfrm>
            <a:off x="6594971" y="3652572"/>
            <a:ext cx="4810158" cy="65379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56855"/>
            </a:solidFill>
          </a:ln>
        </p:spPr>
        <p:txBody>
          <a:bodyPr wrap="square">
            <a:spAutoFit/>
          </a:bodyPr>
          <a:lstStyle/>
          <a:p>
            <a:pPr marL="144000">
              <a:lnSpc>
                <a:spcPct val="90000"/>
              </a:lnSpc>
            </a:pPr>
            <a:r>
              <a:rPr lang="uk-UA" dirty="0"/>
              <a:t>Перевага надавалася не жорсткому примусу, а </a:t>
            </a:r>
            <a:r>
              <a:rPr lang="uk-UA" b="1" dirty="0"/>
              <a:t>переконанню та освіті</a:t>
            </a:r>
            <a:r>
              <a:rPr lang="uk-UA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D8A38-1791-4667-9A08-74EEA7DC21ED}"/>
              </a:ext>
            </a:extLst>
          </p:cNvPr>
          <p:cNvSpPr txBox="1"/>
          <p:nvPr/>
        </p:nvSpPr>
        <p:spPr>
          <a:xfrm>
            <a:off x="6594971" y="4457062"/>
            <a:ext cx="4810158" cy="120543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856855"/>
            </a:solidFill>
          </a:ln>
        </p:spPr>
        <p:txBody>
          <a:bodyPr wrap="square">
            <a:spAutoFit/>
          </a:bodyPr>
          <a:lstStyle/>
          <a:p>
            <a:pPr marL="144000">
              <a:lnSpc>
                <a:spcPct val="90000"/>
              </a:lnSpc>
            </a:pPr>
            <a:r>
              <a:rPr lang="uk-UA" b="1" dirty="0"/>
              <a:t>Єзуїти розгорнули мережу колегіумів</a:t>
            </a:r>
            <a:r>
              <a:rPr lang="uk-UA" dirty="0"/>
              <a:t>, найкращих закладів освіти того часу. </a:t>
            </a:r>
            <a:r>
              <a:rPr lang="uk-UA" i="1" dirty="0"/>
              <a:t>Єзуїтські колегіуми демонстрували молоді привабливість католицизму.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2B711C-81A8-4AD0-8EC7-411C40C3B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51" y="1838325"/>
            <a:ext cx="2705134" cy="318135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FA4C2-0996-4F9D-96DD-F8BBBDB95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726" y="1832034"/>
            <a:ext cx="2923327" cy="4232279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11D54C69-93C5-4DE4-99E1-702811199054}"/>
              </a:ext>
            </a:extLst>
          </p:cNvPr>
          <p:cNvCxnSpPr>
            <a:cxnSpLocks/>
          </p:cNvCxnSpPr>
          <p:nvPr/>
        </p:nvCxnSpPr>
        <p:spPr>
          <a:xfrm>
            <a:off x="11687175" y="1747182"/>
            <a:ext cx="0" cy="3312598"/>
          </a:xfrm>
          <a:prstGeom prst="line">
            <a:avLst/>
          </a:prstGeom>
          <a:ln w="28575">
            <a:solidFill>
              <a:srgbClr val="8568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C646592B-68DA-450A-B367-EAAA2EB88F3F}"/>
              </a:ext>
            </a:extLst>
          </p:cNvPr>
          <p:cNvCxnSpPr>
            <a:cxnSpLocks/>
          </p:cNvCxnSpPr>
          <p:nvPr/>
        </p:nvCxnSpPr>
        <p:spPr>
          <a:xfrm flipH="1">
            <a:off x="11405129" y="5059780"/>
            <a:ext cx="282046" cy="0"/>
          </a:xfrm>
          <a:prstGeom prst="line">
            <a:avLst/>
          </a:prstGeom>
          <a:ln w="19050">
            <a:solidFill>
              <a:srgbClr val="8568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9AF1099D-2697-4E43-8FC0-2FF5EFDACD9D}"/>
              </a:ext>
            </a:extLst>
          </p:cNvPr>
          <p:cNvCxnSpPr>
            <a:cxnSpLocks/>
          </p:cNvCxnSpPr>
          <p:nvPr/>
        </p:nvCxnSpPr>
        <p:spPr>
          <a:xfrm>
            <a:off x="11405129" y="3979470"/>
            <a:ext cx="282046" cy="0"/>
          </a:xfrm>
          <a:prstGeom prst="line">
            <a:avLst/>
          </a:prstGeom>
          <a:ln w="19050">
            <a:solidFill>
              <a:srgbClr val="8568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id="{2643927A-665E-45C3-90E5-9AF31D0EC8B3}"/>
              </a:ext>
            </a:extLst>
          </p:cNvPr>
          <p:cNvCxnSpPr>
            <a:cxnSpLocks/>
          </p:cNvCxnSpPr>
          <p:nvPr/>
        </p:nvCxnSpPr>
        <p:spPr>
          <a:xfrm flipV="1">
            <a:off x="11405129" y="3063591"/>
            <a:ext cx="282046" cy="1"/>
          </a:xfrm>
          <a:prstGeom prst="line">
            <a:avLst/>
          </a:prstGeom>
          <a:ln w="19050">
            <a:solidFill>
              <a:srgbClr val="8568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593332B0-9639-4081-A81C-86FBD8870735}"/>
              </a:ext>
            </a:extLst>
          </p:cNvPr>
          <p:cNvCxnSpPr>
            <a:cxnSpLocks/>
          </p:cNvCxnSpPr>
          <p:nvPr/>
        </p:nvCxnSpPr>
        <p:spPr>
          <a:xfrm>
            <a:off x="11405129" y="2232580"/>
            <a:ext cx="282046" cy="0"/>
          </a:xfrm>
          <a:prstGeom prst="line">
            <a:avLst/>
          </a:prstGeom>
          <a:ln w="19050">
            <a:solidFill>
              <a:srgbClr val="8568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AFEE9D-916C-40DB-90A4-A679D7BE2B0D}"/>
              </a:ext>
            </a:extLst>
          </p:cNvPr>
          <p:cNvSpPr txBox="1"/>
          <p:nvPr/>
        </p:nvSpPr>
        <p:spPr>
          <a:xfrm>
            <a:off x="3202226" y="6115218"/>
            <a:ext cx="314336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400" b="1" i="0" dirty="0">
                <a:solidFill>
                  <a:srgbClr val="000066"/>
                </a:solidFill>
                <a:effectLst/>
                <a:latin typeface="Google Sans"/>
              </a:rPr>
              <a:t>Сигізмунд </a:t>
            </a:r>
            <a:r>
              <a:rPr lang="en-US" sz="1400" b="1" i="0" dirty="0">
                <a:solidFill>
                  <a:srgbClr val="000066"/>
                </a:solidFill>
                <a:effectLst/>
                <a:latin typeface="Google Sans"/>
              </a:rPr>
              <a:t>III </a:t>
            </a:r>
            <a:r>
              <a:rPr lang="uk-UA" sz="1400" b="1" i="0" dirty="0">
                <a:solidFill>
                  <a:srgbClr val="000066"/>
                </a:solidFill>
                <a:effectLst/>
                <a:latin typeface="Google Sans"/>
              </a:rPr>
              <a:t>Ваза</a:t>
            </a:r>
          </a:p>
          <a:p>
            <a:pPr algn="ctr">
              <a:lnSpc>
                <a:spcPct val="90000"/>
              </a:lnSpc>
            </a:pPr>
            <a:r>
              <a:rPr lang="uk-UA" sz="1400" b="0" i="0" dirty="0">
                <a:solidFill>
                  <a:srgbClr val="000066"/>
                </a:solidFill>
                <a:effectLst/>
                <a:latin typeface="Google Sans"/>
              </a:rPr>
              <a:t>Художник Пітер </a:t>
            </a:r>
            <a:r>
              <a:rPr lang="uk-UA" sz="1400" b="0" i="0" dirty="0" err="1">
                <a:solidFill>
                  <a:srgbClr val="000066"/>
                </a:solidFill>
                <a:effectLst/>
                <a:latin typeface="Google Sans"/>
              </a:rPr>
              <a:t>Саутман</a:t>
            </a:r>
            <a:r>
              <a:rPr lang="uk-UA" sz="1400" b="0" i="0" dirty="0">
                <a:solidFill>
                  <a:srgbClr val="000066"/>
                </a:solidFill>
                <a:effectLst/>
                <a:latin typeface="Google Sans"/>
              </a:rPr>
              <a:t>, бл. 1605 р. </a:t>
            </a:r>
            <a:endParaRPr lang="uk-UA" sz="1400" dirty="0">
              <a:solidFill>
                <a:srgbClr val="0000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432C4A-3588-4BB4-9496-C7E4E1345A90}"/>
              </a:ext>
            </a:extLst>
          </p:cNvPr>
          <p:cNvSpPr txBox="1"/>
          <p:nvPr/>
        </p:nvSpPr>
        <p:spPr>
          <a:xfrm>
            <a:off x="534475" y="5060171"/>
            <a:ext cx="225008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400" b="1" i="0" dirty="0">
                <a:solidFill>
                  <a:srgbClr val="000066"/>
                </a:solidFill>
                <a:effectLst/>
                <a:latin typeface="Google Sans"/>
              </a:rPr>
              <a:t>Стефан Баторій</a:t>
            </a:r>
          </a:p>
          <a:p>
            <a:pPr algn="ctr">
              <a:lnSpc>
                <a:spcPct val="90000"/>
              </a:lnSpc>
            </a:pPr>
            <a:r>
              <a:rPr lang="uk-UA" sz="1400" b="0" i="0" dirty="0">
                <a:solidFill>
                  <a:srgbClr val="000066"/>
                </a:solidFill>
                <a:effectLst/>
                <a:latin typeface="Google Sans"/>
              </a:rPr>
              <a:t>1576 р. </a:t>
            </a:r>
            <a:endParaRPr lang="uk-UA" sz="1400" dirty="0">
              <a:solidFill>
                <a:srgbClr val="000066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B534AA8-8E58-477E-B14D-A153B22212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841" t="11536" r="8654" b="15072"/>
          <a:stretch/>
        </p:blipFill>
        <p:spPr>
          <a:xfrm rot="15305148" flipH="1">
            <a:off x="6318528" y="943198"/>
            <a:ext cx="700344" cy="1064767"/>
          </a:xfrm>
          <a:prstGeom prst="rect">
            <a:avLst/>
          </a:prstGeom>
        </p:spPr>
      </p:pic>
      <p:pic>
        <p:nvPicPr>
          <p:cNvPr id="4098" name="Picture 2" descr="La difusión del ideario contrarreformista | El Renacimiento y la Reforma">
            <a:extLst>
              <a:ext uri="{FF2B5EF4-FFF2-40B4-BE49-F238E27FC236}">
                <a16:creationId xmlns:a16="http://schemas.microsoft.com/office/drawing/2014/main" id="{E909D46E-4A1D-49E3-9F69-FCCBF288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39" y="5309695"/>
            <a:ext cx="1350334" cy="13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44689E4-8CFA-4BE4-A0CD-9FEB4A50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04" y="181313"/>
            <a:ext cx="134457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2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4B7D71-9C5F-4A43-8243-75CFB8D11B2D}"/>
              </a:ext>
            </a:extLst>
          </p:cNvPr>
          <p:cNvSpPr txBox="1"/>
          <p:nvPr/>
        </p:nvSpPr>
        <p:spPr>
          <a:xfrm>
            <a:off x="1190494" y="1748498"/>
            <a:ext cx="6391054" cy="960263"/>
          </a:xfrm>
          <a:prstGeom prst="roundRect">
            <a:avLst/>
          </a:prstGeom>
          <a:solidFill>
            <a:schemeClr val="bg1"/>
          </a:solidFill>
          <a:ln>
            <a:solidFill>
              <a:srgbClr val="623E2B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dirty="0"/>
              <a:t>Пригадайте з курсу історії України значення слів історичної хмаринки.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7566CC-B4A9-4B7A-8775-F07E15148B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42" y="135826"/>
            <a:ext cx="2058699" cy="2615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07B5F3-829C-461C-A936-AFAB1FD2560B}"/>
              </a:ext>
            </a:extLst>
          </p:cNvPr>
          <p:cNvSpPr txBox="1"/>
          <p:nvPr/>
        </p:nvSpPr>
        <p:spPr>
          <a:xfrm>
            <a:off x="1725180" y="124538"/>
            <a:ext cx="2875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Пригадайте!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16365-179F-4A32-AF96-B7547D25E842}"/>
              </a:ext>
            </a:extLst>
          </p:cNvPr>
          <p:cNvSpPr txBox="1"/>
          <p:nvPr/>
        </p:nvSpPr>
        <p:spPr>
          <a:xfrm>
            <a:off x="2904565" y="2873562"/>
            <a:ext cx="4664594" cy="960263"/>
          </a:xfrm>
          <a:prstGeom prst="roundRect">
            <a:avLst/>
          </a:prstGeom>
          <a:solidFill>
            <a:schemeClr val="bg1"/>
          </a:solidFill>
          <a:ln>
            <a:solidFill>
              <a:srgbClr val="623E2B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dirty="0"/>
              <a:t>Який період в історії можна описувати з їх допомогою?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0C394B-E5C9-4695-8473-1628AC617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13415" r="17426" b="15366"/>
          <a:stretch/>
        </p:blipFill>
        <p:spPr bwMode="auto">
          <a:xfrm>
            <a:off x="8930266" y="4546590"/>
            <a:ext cx="2190497" cy="23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8A17A97-ED57-488C-B869-E66E867965E4}"/>
              </a:ext>
            </a:extLst>
          </p:cNvPr>
          <p:cNvSpPr/>
          <p:nvPr/>
        </p:nvSpPr>
        <p:spPr>
          <a:xfrm>
            <a:off x="7178860" y="2265668"/>
            <a:ext cx="780597" cy="820926"/>
          </a:xfrm>
          <a:prstGeom prst="roundRect">
            <a:avLst/>
          </a:prstGeom>
          <a:solidFill>
            <a:schemeClr val="bg1"/>
          </a:solidFill>
          <a:ln>
            <a:solidFill>
              <a:srgbClr val="623E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803A43-920F-4D03-A7D5-1F6E3DBED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9283" y="358636"/>
            <a:ext cx="3720035" cy="381406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6C1037-0F59-4B95-BACB-1CD9AA1BA0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385"/>
          <a:stretch/>
        </p:blipFill>
        <p:spPr>
          <a:xfrm>
            <a:off x="3713782" y="3722102"/>
            <a:ext cx="4764436" cy="31350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D8601C-58A1-461C-B13A-69EB28DE03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91" t="2601" r="16947" b="6694"/>
          <a:stretch/>
        </p:blipFill>
        <p:spPr>
          <a:xfrm>
            <a:off x="10187495" y="3808207"/>
            <a:ext cx="1787887" cy="3049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54CE58-EC5B-4B4A-A24C-21B68A2D84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005" b="11163"/>
          <a:stretch/>
        </p:blipFill>
        <p:spPr>
          <a:xfrm>
            <a:off x="5627" y="3161900"/>
            <a:ext cx="3288381" cy="36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44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6444CB-43B0-45D1-931D-9260597EC0C0}"/>
              </a:ext>
            </a:extLst>
          </p:cNvPr>
          <p:cNvSpPr txBox="1"/>
          <p:nvPr/>
        </p:nvSpPr>
        <p:spPr>
          <a:xfrm>
            <a:off x="1567262" y="449546"/>
            <a:ext cx="5275124" cy="65379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ru-RU" b="1" dirty="0" err="1"/>
              <a:t>Проблемним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становище </a:t>
            </a:r>
            <a:r>
              <a:rPr lang="ru-RU" b="1" dirty="0" err="1"/>
              <a:t>православних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становили </a:t>
            </a:r>
            <a:r>
              <a:rPr lang="ru-RU" b="1" dirty="0" err="1"/>
              <a:t>близько</a:t>
            </a:r>
            <a:r>
              <a:rPr lang="ru-RU" b="1" dirty="0"/>
              <a:t> 40% </a:t>
            </a:r>
            <a:r>
              <a:rPr lang="ru-RU" b="1" dirty="0" err="1"/>
              <a:t>населення</a:t>
            </a:r>
            <a:r>
              <a:rPr lang="ru-RU" b="1" dirty="0"/>
              <a:t> </a:t>
            </a:r>
            <a:r>
              <a:rPr lang="ru-RU" b="1" dirty="0" err="1"/>
              <a:t>держави</a:t>
            </a:r>
            <a:r>
              <a:rPr lang="ru-RU" dirty="0"/>
              <a:t>. 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E980F64-618C-4C59-A55A-72FA6CB4FFE6}"/>
              </a:ext>
            </a:extLst>
          </p:cNvPr>
          <p:cNvSpPr/>
          <p:nvPr/>
        </p:nvSpPr>
        <p:spPr>
          <a:xfrm>
            <a:off x="292009" y="88570"/>
            <a:ext cx="1475278" cy="1381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46D7B-74E9-413C-9920-8A8AC32E3E29}"/>
              </a:ext>
            </a:extLst>
          </p:cNvPr>
          <p:cNvSpPr txBox="1"/>
          <p:nvPr/>
        </p:nvSpPr>
        <p:spPr>
          <a:xfrm>
            <a:off x="6685280" y="3238704"/>
            <a:ext cx="2687320" cy="776383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Берестейська</a:t>
            </a:r>
            <a:endParaRPr lang="ru-RU" sz="22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2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церковна</a:t>
            </a:r>
            <a:r>
              <a:rPr lang="ru-RU" sz="2200" b="1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Bahnschrift" panose="020B0502040204020203" pitchFamily="34" charset="0"/>
              </a:rPr>
              <a:t>унія</a:t>
            </a:r>
            <a:r>
              <a:rPr lang="ru-RU" sz="2200" dirty="0">
                <a:solidFill>
                  <a:srgbClr val="002060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8B463-BFE7-4A8D-8900-5DA72746E072}"/>
              </a:ext>
            </a:extLst>
          </p:cNvPr>
          <p:cNvSpPr txBox="1"/>
          <p:nvPr/>
        </p:nvSpPr>
        <p:spPr>
          <a:xfrm>
            <a:off x="5763000" y="5589049"/>
            <a:ext cx="5143124" cy="108952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ru-RU" dirty="0"/>
              <a:t>У </a:t>
            </a:r>
            <a:r>
              <a:rPr lang="ru-RU" b="1" dirty="0" err="1"/>
              <a:t>першій</a:t>
            </a:r>
            <a:r>
              <a:rPr lang="ru-RU" b="1" dirty="0"/>
              <a:t> </a:t>
            </a:r>
            <a:r>
              <a:rPr lang="ru-RU" b="1" dirty="0" err="1"/>
              <a:t>половині</a:t>
            </a:r>
            <a:r>
              <a:rPr lang="ru-RU" b="1" dirty="0"/>
              <a:t> XVII ст. король </a:t>
            </a:r>
            <a:r>
              <a:rPr lang="ru-RU" b="1" i="1" dirty="0"/>
              <a:t>Владислав IV </a:t>
            </a:r>
            <a:br>
              <a:rPr lang="ru-RU" dirty="0"/>
            </a:b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b="1" dirty="0" err="1"/>
              <a:t>змушений</a:t>
            </a:r>
            <a:r>
              <a:rPr lang="ru-RU" b="1" dirty="0"/>
              <a:t> </a:t>
            </a:r>
            <a:r>
              <a:rPr lang="ru-RU" b="1" dirty="0" err="1"/>
              <a:t>визнати</a:t>
            </a:r>
            <a:r>
              <a:rPr lang="ru-RU" b="1" dirty="0"/>
              <a:t> права </a:t>
            </a:r>
            <a:r>
              <a:rPr lang="ru-RU" b="1" dirty="0" err="1"/>
              <a:t>православної</a:t>
            </a:r>
            <a:r>
              <a:rPr lang="ru-RU" b="1" dirty="0"/>
              <a:t> </a:t>
            </a:r>
          </a:p>
          <a:p>
            <a:pPr marL="180000">
              <a:lnSpc>
                <a:spcPct val="90000"/>
              </a:lnSpc>
            </a:pPr>
            <a:r>
              <a:rPr lang="ru-RU" b="1" dirty="0"/>
              <a:t>церкви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напруження</a:t>
            </a:r>
            <a:r>
              <a:rPr lang="ru-RU" dirty="0"/>
              <a:t> у </a:t>
            </a:r>
            <a:r>
              <a:rPr lang="ru-RU" dirty="0" err="1"/>
              <a:t>відносинах</a:t>
            </a:r>
            <a:r>
              <a:rPr lang="ru-RU" dirty="0"/>
              <a:t> </a:t>
            </a:r>
            <a:r>
              <a:rPr lang="ru-RU" dirty="0" err="1"/>
              <a:t>збереглося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A7B37B-BC18-45F8-8F9C-B2E1A4F33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53" y="181334"/>
            <a:ext cx="1104900" cy="1104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60CECF-8824-4B3B-BD73-FA414F49CA6C}"/>
              </a:ext>
            </a:extLst>
          </p:cNvPr>
          <p:cNvSpPr txBox="1"/>
          <p:nvPr/>
        </p:nvSpPr>
        <p:spPr>
          <a:xfrm>
            <a:off x="7249619" y="1371185"/>
            <a:ext cx="3656506" cy="937715"/>
          </a:xfrm>
          <a:prstGeom prst="roundRect">
            <a:avLst>
              <a:gd name="adj" fmla="val 19949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ru-RU" sz="1700" b="1" dirty="0"/>
              <a:t>За </a:t>
            </a:r>
            <a:r>
              <a:rPr lang="ru-RU" sz="1700" b="1" dirty="0" err="1"/>
              <a:t>вплив</a:t>
            </a:r>
            <a:r>
              <a:rPr lang="ru-RU" sz="1700" b="1" dirty="0"/>
              <a:t> на </a:t>
            </a:r>
            <a:r>
              <a:rPr lang="ru-RU" sz="1700" b="1" dirty="0" err="1"/>
              <a:t>православних</a:t>
            </a:r>
            <a:r>
              <a:rPr lang="ru-RU" sz="1700" b="1" dirty="0"/>
              <a:t> </a:t>
            </a:r>
            <a:r>
              <a:rPr lang="ru-RU" sz="1700" b="1" dirty="0" err="1"/>
              <a:t>змагалися</a:t>
            </a:r>
            <a:r>
              <a:rPr lang="ru-RU" sz="1700" b="1" dirty="0"/>
              <a:t> </a:t>
            </a:r>
            <a:r>
              <a:rPr lang="ru-RU" sz="1700" b="1" dirty="0" err="1"/>
              <a:t>Московська</a:t>
            </a:r>
            <a:r>
              <a:rPr lang="ru-RU" sz="1700" b="1" dirty="0"/>
              <a:t> держава і </a:t>
            </a:r>
            <a:r>
              <a:rPr lang="ru-RU" sz="1700" b="1" dirty="0" err="1"/>
              <a:t>католицька</a:t>
            </a:r>
            <a:r>
              <a:rPr lang="ru-RU" sz="1700" b="1" dirty="0"/>
              <a:t> церква</a:t>
            </a:r>
            <a:r>
              <a:rPr lang="ru-RU" sz="17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2700BC-6D96-4A1A-BBD1-41C078477DDB}"/>
              </a:ext>
            </a:extLst>
          </p:cNvPr>
          <p:cNvSpPr txBox="1"/>
          <p:nvPr/>
        </p:nvSpPr>
        <p:spPr>
          <a:xfrm>
            <a:off x="1058570" y="1371554"/>
            <a:ext cx="5517205" cy="14046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ru-RU" sz="1700" b="1" dirty="0"/>
              <a:t>Свобода сов</a:t>
            </a:r>
            <a:r>
              <a:rPr lang="uk-UA" sz="1700" b="1" dirty="0" err="1"/>
              <a:t>істі</a:t>
            </a:r>
            <a:r>
              <a:rPr lang="ru-RU" sz="1700" b="1" dirty="0"/>
              <a:t> та </a:t>
            </a:r>
            <a:r>
              <a:rPr lang="uk-UA" sz="1700" b="1" dirty="0"/>
              <a:t>рівні</a:t>
            </a:r>
            <a:r>
              <a:rPr lang="ru-RU" sz="1700" b="1" dirty="0"/>
              <a:t> права </a:t>
            </a:r>
            <a:r>
              <a:rPr lang="uk-UA" sz="1700" b="1" dirty="0"/>
              <a:t>представників</a:t>
            </a:r>
            <a:r>
              <a:rPr lang="ru-RU" sz="1700" b="1" dirty="0"/>
              <a:t> </a:t>
            </a:r>
            <a:r>
              <a:rPr lang="uk-UA" sz="1700" b="1" dirty="0"/>
              <a:t>різних</a:t>
            </a:r>
            <a:r>
              <a:rPr lang="ru-RU" sz="1700" b="1" dirty="0"/>
              <a:t> </a:t>
            </a:r>
            <a:r>
              <a:rPr lang="uk-UA" sz="1700" b="1" dirty="0"/>
              <a:t>християнських конфесій були гарантовані</a:t>
            </a:r>
            <a:r>
              <a:rPr lang="uk-UA" sz="1700" dirty="0"/>
              <a:t> Варшавською конфедерацією, «Генріховими артикулами» і люблінськими привілеями (для Волині, Київщини, Брацлавщини).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DEF85F-B903-4A52-83DF-C4328849ED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217914">
            <a:off x="6131500" y="962307"/>
            <a:ext cx="1264514" cy="126451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E63B5A5-1ACA-459D-84D7-42532495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227"/>
          <a:stretch/>
        </p:blipFill>
        <p:spPr bwMode="auto">
          <a:xfrm flipH="1">
            <a:off x="9177237" y="2441057"/>
            <a:ext cx="3148553" cy="15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'ятикутник 6">
            <a:extLst>
              <a:ext uri="{FF2B5EF4-FFF2-40B4-BE49-F238E27FC236}">
                <a16:creationId xmlns:a16="http://schemas.microsoft.com/office/drawing/2014/main" id="{D2C3B1A7-C7B1-409E-B7EA-4F6698808692}"/>
              </a:ext>
            </a:extLst>
          </p:cNvPr>
          <p:cNvSpPr/>
          <p:nvPr/>
        </p:nvSpPr>
        <p:spPr>
          <a:xfrm>
            <a:off x="9300622" y="2747482"/>
            <a:ext cx="2220184" cy="89255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жовтень</a:t>
            </a:r>
          </a:p>
          <a:p>
            <a:pPr algn="ctr"/>
            <a:r>
              <a:rPr lang="uk-UA" sz="26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1596 р.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309109-7D90-4E95-91E4-77EB230AE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39" y="2951793"/>
            <a:ext cx="5224225" cy="3724873"/>
          </a:xfrm>
          <a:prstGeom prst="rect">
            <a:avLst/>
          </a:prstGeom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181F2-249B-4783-AB7B-0B1855E59706}"/>
              </a:ext>
            </a:extLst>
          </p:cNvPr>
          <p:cNvSpPr txBox="1"/>
          <p:nvPr/>
        </p:nvSpPr>
        <p:spPr>
          <a:xfrm>
            <a:off x="5687790" y="3927871"/>
            <a:ext cx="6201671" cy="929616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>
                <a:solidFill>
                  <a:srgbClr val="002060"/>
                </a:solidFill>
              </a:rPr>
              <a:t>мала </a:t>
            </a:r>
            <a:r>
              <a:rPr lang="ru-RU" b="1" i="1" dirty="0" err="1">
                <a:solidFill>
                  <a:srgbClr val="002060"/>
                </a:solidFill>
              </a:rPr>
              <a:t>усунути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суперечності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між</a:t>
            </a:r>
            <a:r>
              <a:rPr lang="ru-RU" b="1" i="1" dirty="0">
                <a:solidFill>
                  <a:srgbClr val="002060"/>
                </a:solidFill>
              </a:rPr>
              <a:t> католиками та </a:t>
            </a:r>
            <a:r>
              <a:rPr lang="ru-RU" b="1" i="1" dirty="0" err="1">
                <a:solidFill>
                  <a:srgbClr val="002060"/>
                </a:solidFill>
              </a:rPr>
              <a:t>православними</a:t>
            </a:r>
            <a:r>
              <a:rPr lang="ru-RU" dirty="0"/>
              <a:t>, ОДНАК </a:t>
            </a:r>
            <a:r>
              <a:rPr lang="ru-RU" b="1" i="1" dirty="0" err="1">
                <a:solidFill>
                  <a:srgbClr val="C00000"/>
                </a:solidFill>
              </a:rPr>
              <a:t>загострила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релігійний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конфлікт</a:t>
            </a:r>
            <a:r>
              <a:rPr lang="ru-RU" b="1" i="1" dirty="0">
                <a:solidFill>
                  <a:srgbClr val="C00000"/>
                </a:solidFill>
              </a:rPr>
              <a:t>, </a:t>
            </a:r>
            <a:r>
              <a:rPr lang="ru-RU" b="1" i="1" dirty="0" err="1">
                <a:solidFill>
                  <a:srgbClr val="C00000"/>
                </a:solidFill>
              </a:rPr>
              <a:t>зокрема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між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православними</a:t>
            </a:r>
            <a:r>
              <a:rPr lang="ru-RU" b="1" i="1" dirty="0">
                <a:solidFill>
                  <a:srgbClr val="C00000"/>
                </a:solidFill>
              </a:rPr>
              <a:t> та </a:t>
            </a:r>
            <a:r>
              <a:rPr lang="ru-RU" b="1" i="1" dirty="0" err="1">
                <a:solidFill>
                  <a:srgbClr val="C00000"/>
                </a:solidFill>
              </a:rPr>
              <a:t>уніатами</a:t>
            </a:r>
            <a:r>
              <a:rPr lang="ru-RU" b="1" i="1" dirty="0">
                <a:solidFill>
                  <a:srgbClr val="C00000"/>
                </a:solidFill>
              </a:rPr>
              <a:t>.</a:t>
            </a:r>
            <a:r>
              <a:rPr lang="ru-RU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913CFA-4582-4F89-BF6C-9150BC32A491}"/>
              </a:ext>
            </a:extLst>
          </p:cNvPr>
          <p:cNvSpPr txBox="1"/>
          <p:nvPr/>
        </p:nvSpPr>
        <p:spPr>
          <a:xfrm>
            <a:off x="5762999" y="4895515"/>
            <a:ext cx="5143125" cy="59093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ru-RU" dirty="0" err="1"/>
              <a:t>Обидві</a:t>
            </a:r>
            <a:r>
              <a:rPr lang="ru-RU" dirty="0"/>
              <a:t> церкви в </a:t>
            </a:r>
            <a:r>
              <a:rPr lang="ru-RU" dirty="0" err="1"/>
              <a:t>першій</a:t>
            </a:r>
            <a:r>
              <a:rPr lang="ru-RU" dirty="0"/>
              <a:t> </a:t>
            </a:r>
            <a:r>
              <a:rPr lang="ru-RU" dirty="0" err="1"/>
              <a:t>половині</a:t>
            </a:r>
            <a:r>
              <a:rPr lang="ru-RU" dirty="0"/>
              <a:t> </a:t>
            </a:r>
            <a:r>
              <a:rPr lang="ru-RU" b="1" dirty="0"/>
              <a:t>XVII ст. </a:t>
            </a:r>
            <a:r>
              <a:rPr lang="ru-RU" b="1" dirty="0" err="1"/>
              <a:t>перебували</a:t>
            </a:r>
            <a:r>
              <a:rPr lang="ru-RU" b="1" dirty="0"/>
              <a:t> в </a:t>
            </a:r>
            <a:r>
              <a:rPr lang="ru-RU" b="1" dirty="0" err="1"/>
              <a:t>скрутному</a:t>
            </a:r>
            <a:r>
              <a:rPr lang="ru-RU" b="1" dirty="0"/>
              <a:t> </a:t>
            </a:r>
            <a:r>
              <a:rPr lang="ru-RU" b="1" dirty="0" err="1"/>
              <a:t>становищі</a:t>
            </a:r>
            <a:r>
              <a:rPr lang="ru-RU" b="1" dirty="0"/>
              <a:t>.</a:t>
            </a:r>
            <a:r>
              <a:rPr lang="ru-RU" dirty="0"/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883582-FDD4-4198-9995-393129BD5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6040" y="4635626"/>
            <a:ext cx="1745320" cy="219082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390F26B-957C-4704-BC78-D8DDF7097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5" b="33855"/>
          <a:stretch/>
        </p:blipFill>
        <p:spPr bwMode="auto">
          <a:xfrm rot="2134926">
            <a:off x="6852052" y="2422455"/>
            <a:ext cx="2194039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E3E5865-25A5-48A3-B917-D95FA195DE77}"/>
              </a:ext>
            </a:extLst>
          </p:cNvPr>
          <p:cNvSpPr txBox="1"/>
          <p:nvPr/>
        </p:nvSpPr>
        <p:spPr>
          <a:xfrm>
            <a:off x="542038" y="1905854"/>
            <a:ext cx="3763418" cy="840230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61950">
              <a:lnSpc>
                <a:spcPct val="90000"/>
              </a:lnSpc>
            </a:pPr>
            <a:r>
              <a:rPr lang="uk-UA" dirty="0"/>
              <a:t>Пригадайте з курсу історії України, якими були умови Берестейської церковної унії.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49122D6E-BE83-4814-BBDD-F5AF0B85E26E}"/>
              </a:ext>
            </a:extLst>
          </p:cNvPr>
          <p:cNvSpPr/>
          <p:nvPr/>
        </p:nvSpPr>
        <p:spPr>
          <a:xfrm>
            <a:off x="1490592" y="50975"/>
            <a:ext cx="3763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Діємо: </a:t>
            </a:r>
          </a:p>
          <a:p>
            <a:r>
              <a:rPr lang="uk-UA" sz="2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практичні завдання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D406E88-23AA-43EA-913E-702053A97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71" t="18942" r="19117" b="20509"/>
          <a:stretch/>
        </p:blipFill>
        <p:spPr>
          <a:xfrm>
            <a:off x="119895" y="182408"/>
            <a:ext cx="1345023" cy="1319645"/>
          </a:xfrm>
          <a:prstGeom prst="ellips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BBA213-8857-4711-A7EE-49AFA479F62A}"/>
              </a:ext>
            </a:extLst>
          </p:cNvPr>
          <p:cNvSpPr txBox="1"/>
          <p:nvPr/>
        </p:nvSpPr>
        <p:spPr>
          <a:xfrm>
            <a:off x="542037" y="2912191"/>
            <a:ext cx="3763417" cy="840230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61950">
              <a:lnSpc>
                <a:spcPct val="90000"/>
              </a:lnSpc>
            </a:pPr>
            <a:r>
              <a:rPr lang="uk-UA" dirty="0"/>
              <a:t>Як Берестейська унія вплинула на релігійні відносини у володіннях Речі Посполитої?</a:t>
            </a:r>
          </a:p>
        </p:txBody>
      </p: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FE6F2FB2-8EDA-4CA5-ADE4-D2DDBB8E6C1C}"/>
              </a:ext>
            </a:extLst>
          </p:cNvPr>
          <p:cNvCxnSpPr>
            <a:cxnSpLocks/>
          </p:cNvCxnSpPr>
          <p:nvPr/>
        </p:nvCxnSpPr>
        <p:spPr>
          <a:xfrm>
            <a:off x="327991" y="1502053"/>
            <a:ext cx="0" cy="30175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775C12BF-4B64-44BB-872B-AEB0298381E8}"/>
              </a:ext>
            </a:extLst>
          </p:cNvPr>
          <p:cNvSpPr/>
          <p:nvPr/>
        </p:nvSpPr>
        <p:spPr>
          <a:xfrm>
            <a:off x="178905" y="1994891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9664DB62-E27A-41FF-8C4B-87617B217698}"/>
              </a:ext>
            </a:extLst>
          </p:cNvPr>
          <p:cNvSpPr/>
          <p:nvPr/>
        </p:nvSpPr>
        <p:spPr>
          <a:xfrm>
            <a:off x="178905" y="3004945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A4D079-D6D7-477E-8912-BFD99B30DF72}"/>
              </a:ext>
            </a:extLst>
          </p:cNvPr>
          <p:cNvSpPr txBox="1"/>
          <p:nvPr/>
        </p:nvSpPr>
        <p:spPr>
          <a:xfrm>
            <a:off x="542037" y="3918528"/>
            <a:ext cx="3763417" cy="590931"/>
          </a:xfrm>
          <a:prstGeom prst="rect">
            <a:avLst/>
          </a:prstGeom>
          <a:solidFill>
            <a:schemeClr val="bg1"/>
          </a:solidFill>
          <a:ln>
            <a:solidFill>
              <a:srgbClr val="498795"/>
            </a:solidFill>
          </a:ln>
        </p:spPr>
        <p:txBody>
          <a:bodyPr wrap="square">
            <a:spAutoFit/>
          </a:bodyPr>
          <a:lstStyle/>
          <a:p>
            <a:pPr marL="361950">
              <a:lnSpc>
                <a:spcPct val="90000"/>
              </a:lnSpc>
            </a:pPr>
            <a:r>
              <a:rPr lang="uk-UA" dirty="0"/>
              <a:t>Поясніть, чому в Речі Посполитій існували різні релігійні конфесії.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87B457FB-5691-4F8D-BFDD-05DD289CF2C3}"/>
              </a:ext>
            </a:extLst>
          </p:cNvPr>
          <p:cNvSpPr/>
          <p:nvPr/>
        </p:nvSpPr>
        <p:spPr>
          <a:xfrm>
            <a:off x="178905" y="4004042"/>
            <a:ext cx="685800" cy="557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56D4BC-D2E2-4744-9B07-47710F01E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721" y="1314450"/>
            <a:ext cx="7304288" cy="486952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08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scaling="2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1847C-2333-4111-BDDB-604FE499A1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01653">
            <a:off x="38731" y="32013"/>
            <a:ext cx="947895" cy="103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A660F-2C68-45F8-ABF3-8B6FE33DDDFD}"/>
              </a:ext>
            </a:extLst>
          </p:cNvPr>
          <p:cNvSpPr txBox="1"/>
          <p:nvPr/>
        </p:nvSpPr>
        <p:spPr>
          <a:xfrm>
            <a:off x="915804" y="191419"/>
            <a:ext cx="106883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b="1" dirty="0">
                <a:solidFill>
                  <a:srgbClr val="52617E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ЗОВНІШНЯ ПОЛІТИКА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8FD97-B2D9-43D8-A71B-024F4F681929}"/>
              </a:ext>
            </a:extLst>
          </p:cNvPr>
          <p:cNvSpPr txBox="1"/>
          <p:nvPr/>
        </p:nvSpPr>
        <p:spPr>
          <a:xfrm>
            <a:off x="205396" y="86475"/>
            <a:ext cx="47832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5D87F-045D-48E5-9FF9-A638938D91C6}"/>
              </a:ext>
            </a:extLst>
          </p:cNvPr>
          <p:cNvSpPr txBox="1"/>
          <p:nvPr/>
        </p:nvSpPr>
        <p:spPr>
          <a:xfrm>
            <a:off x="820132" y="820598"/>
            <a:ext cx="5691038" cy="120543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dirty="0" err="1"/>
              <a:t>Річ</a:t>
            </a:r>
            <a:r>
              <a:rPr lang="ru-RU" dirty="0"/>
              <a:t> </a:t>
            </a:r>
            <a:r>
              <a:rPr lang="ru-RU" dirty="0" err="1"/>
              <a:t>Посполита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виникнення</a:t>
            </a:r>
            <a:r>
              <a:rPr lang="ru-RU" dirty="0"/>
              <a:t> вела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неперервну</a:t>
            </a:r>
            <a:r>
              <a:rPr lang="ru-RU" dirty="0"/>
              <a:t> </a:t>
            </a:r>
            <a:r>
              <a:rPr lang="ru-RU" b="1" dirty="0" err="1"/>
              <a:t>боротьбу</a:t>
            </a:r>
            <a:r>
              <a:rPr lang="ru-RU" b="1" dirty="0"/>
              <a:t> </a:t>
            </a:r>
            <a:r>
              <a:rPr lang="ru-RU" b="1" dirty="0" err="1"/>
              <a:t>зі</a:t>
            </a:r>
            <a:r>
              <a:rPr lang="ru-RU" b="1" dirty="0"/>
              <a:t> </a:t>
            </a:r>
            <a:r>
              <a:rPr lang="ru-RU" b="1" dirty="0" err="1"/>
              <a:t>своїми</a:t>
            </a:r>
            <a:r>
              <a:rPr lang="ru-RU" b="1" dirty="0"/>
              <a:t> </a:t>
            </a:r>
            <a:r>
              <a:rPr lang="ru-RU" b="1" dirty="0" err="1"/>
              <a:t>сусідами</a:t>
            </a:r>
            <a:r>
              <a:rPr lang="ru-RU" dirty="0"/>
              <a:t>: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Швецією</a:t>
            </a:r>
            <a:r>
              <a:rPr lang="ru-RU" dirty="0"/>
              <a:t>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Московським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царством</a:t>
            </a:r>
            <a:r>
              <a:rPr lang="ru-RU" dirty="0"/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Османською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імперією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/>
              <a:t>–</a:t>
            </a:r>
            <a:r>
              <a:rPr lang="ru-RU" b="1" dirty="0">
                <a:solidFill>
                  <a:srgbClr val="B60000"/>
                </a:solidFill>
              </a:rPr>
              <a:t> </a:t>
            </a:r>
            <a:r>
              <a:rPr lang="ru-RU" b="1" dirty="0"/>
              <a:t>за </a:t>
            </a:r>
            <a:r>
              <a:rPr lang="ru-RU" b="1" dirty="0" err="1"/>
              <a:t>панування</a:t>
            </a:r>
            <a:r>
              <a:rPr lang="ru-RU" b="1" dirty="0"/>
              <a:t> у </a:t>
            </a:r>
            <a:r>
              <a:rPr lang="ru-RU" b="1" dirty="0" err="1"/>
              <a:t>Східній</a:t>
            </a:r>
            <a:r>
              <a:rPr lang="ru-RU" b="1" dirty="0"/>
              <a:t> </a:t>
            </a:r>
            <a:r>
              <a:rPr lang="ru-RU" b="1" dirty="0" err="1"/>
              <a:t>Європі</a:t>
            </a:r>
            <a:r>
              <a:rPr lang="ru-RU" b="1" dirty="0"/>
              <a:t>.</a:t>
            </a:r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258032-2E2E-4A03-9CD5-3089DE737F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9" b="879"/>
          <a:stretch/>
        </p:blipFill>
        <p:spPr>
          <a:xfrm>
            <a:off x="6773551" y="877160"/>
            <a:ext cx="5304493" cy="43335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89F269E5-67DA-4E61-94D0-179B5C3D4059}"/>
              </a:ext>
            </a:extLst>
          </p:cNvPr>
          <p:cNvCxnSpPr>
            <a:cxnSpLocks/>
          </p:cNvCxnSpPr>
          <p:nvPr/>
        </p:nvCxnSpPr>
        <p:spPr>
          <a:xfrm>
            <a:off x="6353666" y="995339"/>
            <a:ext cx="546755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9FC5D542-6968-4A5C-A940-0DAF1D42E912}"/>
              </a:ext>
            </a:extLst>
          </p:cNvPr>
          <p:cNvCxnSpPr>
            <a:cxnSpLocks/>
          </p:cNvCxnSpPr>
          <p:nvPr/>
        </p:nvCxnSpPr>
        <p:spPr>
          <a:xfrm>
            <a:off x="6353666" y="1326848"/>
            <a:ext cx="344078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зі стрілкою 20">
            <a:extLst>
              <a:ext uri="{FF2B5EF4-FFF2-40B4-BE49-F238E27FC236}">
                <a16:creationId xmlns:a16="http://schemas.microsoft.com/office/drawing/2014/main" id="{7694ADBF-316D-4351-BA47-4B8D50570C5A}"/>
              </a:ext>
            </a:extLst>
          </p:cNvPr>
          <p:cNvCxnSpPr>
            <a:cxnSpLocks/>
          </p:cNvCxnSpPr>
          <p:nvPr/>
        </p:nvCxnSpPr>
        <p:spPr>
          <a:xfrm>
            <a:off x="6372520" y="1647322"/>
            <a:ext cx="2526383" cy="341487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8705C0-6AF2-4C47-94EF-74AD953DA544}"/>
              </a:ext>
            </a:extLst>
          </p:cNvPr>
          <p:cNvSpPr txBox="1"/>
          <p:nvPr/>
        </p:nvSpPr>
        <p:spPr>
          <a:xfrm>
            <a:off x="205395" y="2641585"/>
            <a:ext cx="6421647" cy="5632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uk-UA"/>
            </a:defPPr>
            <a:lvl1pPr marL="72000">
              <a:lnSpc>
                <a:spcPct val="90000"/>
              </a:lnSpc>
            </a:lvl1pPr>
          </a:lstStyle>
          <a:p>
            <a:r>
              <a:rPr lang="uk-UA" sz="1700" dirty="0"/>
              <a:t>В 1558 р. розпочалася Лівонська війна, в якій Литва виступила на боці Лівонського ордену проти Московського царства.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38445E-4621-41F0-B7F3-72DBC097FD60}"/>
              </a:ext>
            </a:extLst>
          </p:cNvPr>
          <p:cNvSpPr txBox="1"/>
          <p:nvPr/>
        </p:nvSpPr>
        <p:spPr>
          <a:xfrm>
            <a:off x="205396" y="3280252"/>
            <a:ext cx="5632940" cy="1740476"/>
          </a:xfrm>
          <a:prstGeom prst="wedgeRectCallout">
            <a:avLst>
              <a:gd name="adj1" fmla="val 57262"/>
              <a:gd name="adj2" fmla="val -56526"/>
            </a:avLst>
          </a:prstGeom>
          <a:solidFill>
            <a:schemeClr val="bg1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b="1" dirty="0"/>
              <a:t>Король </a:t>
            </a:r>
            <a:r>
              <a:rPr lang="uk-UA" sz="1700" b="1" i="1" dirty="0"/>
              <a:t>Стефан Баторій </a:t>
            </a:r>
            <a:r>
              <a:rPr lang="uk-UA" sz="1700" b="1" dirty="0"/>
              <a:t>завдав відчутної поразки війську Івана Грозного</a:t>
            </a:r>
            <a:r>
              <a:rPr lang="uk-UA" sz="1700" dirty="0"/>
              <a:t>. </a:t>
            </a:r>
          </a:p>
          <a:p>
            <a:pPr marL="72000">
              <a:lnSpc>
                <a:spcPct val="90000"/>
              </a:lnSpc>
            </a:pPr>
            <a:r>
              <a:rPr lang="uk-UA" sz="1700" dirty="0"/>
              <a:t>У 1582 р. з Московською державою було підписано угоду, за умовами якої вона мала залишити Лівонію. </a:t>
            </a:r>
          </a:p>
          <a:p>
            <a:pPr marL="72000">
              <a:lnSpc>
                <a:spcPct val="90000"/>
              </a:lnSpc>
            </a:pPr>
            <a:r>
              <a:rPr lang="uk-UA" sz="1700" dirty="0"/>
              <a:t>Ця угода зупинила просування Московської держави до Балтійського моря. Але </a:t>
            </a:r>
            <a:r>
              <a:rPr lang="uk-UA" sz="1700" i="1" dirty="0"/>
              <a:t>невдовзі довелося вести боротьбу за Балтику зі Шведським королівством</a:t>
            </a:r>
            <a:r>
              <a:rPr lang="uk-UA" sz="1700" dirty="0"/>
              <a:t>.</a:t>
            </a:r>
          </a:p>
        </p:txBody>
      </p:sp>
      <p:sp>
        <p:nvSpPr>
          <p:cNvPr id="25" name="Округлений прямокутник 16">
            <a:extLst>
              <a:ext uri="{FF2B5EF4-FFF2-40B4-BE49-F238E27FC236}">
                <a16:creationId xmlns:a16="http://schemas.microsoft.com/office/drawing/2014/main" id="{292E5527-E155-458A-AAE7-CFF05FFEF505}"/>
              </a:ext>
            </a:extLst>
          </p:cNvPr>
          <p:cNvSpPr/>
          <p:nvPr/>
        </p:nvSpPr>
        <p:spPr>
          <a:xfrm>
            <a:off x="1249804" y="2099666"/>
            <a:ext cx="4588531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Лівонська війна (1558 - 1583 </a:t>
            </a:r>
            <a:r>
              <a:rPr lang="uk-UA" sz="2000" b="1" dirty="0">
                <a:latin typeface="Candara" panose="020E0502030303020204" pitchFamily="34" charset="0"/>
              </a:rPr>
              <a:t>рр.</a:t>
            </a:r>
            <a:r>
              <a:rPr lang="uk-UA" sz="2400" b="1" dirty="0">
                <a:latin typeface="Candara" panose="020E0502030303020204" pitchFamily="34" charset="0"/>
              </a:rPr>
              <a:t>) </a:t>
            </a:r>
            <a:endParaRPr lang="uk-UA" sz="2400" dirty="0">
              <a:latin typeface="Candara" panose="020E0502030303020204" pitchFamily="34" charset="0"/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993D244F-2C1A-4051-A626-77A322782C89}"/>
              </a:ext>
            </a:extLst>
          </p:cNvPr>
          <p:cNvSpPr/>
          <p:nvPr/>
        </p:nvSpPr>
        <p:spPr>
          <a:xfrm>
            <a:off x="205396" y="5796672"/>
            <a:ext cx="5632938" cy="79868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dirty="0"/>
              <a:t>Приєднання до Королівства Польського українських земель спричинило загострення відносин з Османською імперією і Кримським ханством. </a:t>
            </a:r>
          </a:p>
        </p:txBody>
      </p:sp>
      <p:sp>
        <p:nvSpPr>
          <p:cNvPr id="27" name="Прямокутна виноска 7">
            <a:extLst>
              <a:ext uri="{FF2B5EF4-FFF2-40B4-BE49-F238E27FC236}">
                <a16:creationId xmlns:a16="http://schemas.microsoft.com/office/drawing/2014/main" id="{BA5636FC-877A-4CF3-8164-7F7A017402EE}"/>
              </a:ext>
            </a:extLst>
          </p:cNvPr>
          <p:cNvSpPr/>
          <p:nvPr/>
        </p:nvSpPr>
        <p:spPr>
          <a:xfrm>
            <a:off x="6096000" y="5581500"/>
            <a:ext cx="5106814" cy="798680"/>
          </a:xfrm>
          <a:prstGeom prst="wedgeRectCallout">
            <a:avLst>
              <a:gd name="adj1" fmla="val -58252"/>
              <a:gd name="adj2" fmla="val 4582"/>
            </a:avLst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dirty="0"/>
              <a:t>Кульмінацією протистояння стала Хотинська війна 1620 - 1621 рр., в якій </a:t>
            </a:r>
            <a:r>
              <a:rPr lang="uk-UA" sz="1700" b="1" dirty="0"/>
              <a:t>козацько-шляхетське військо зупинило наступ османів на Річ Посполиту</a:t>
            </a:r>
            <a:r>
              <a:rPr lang="uk-UA" sz="1700" dirty="0"/>
              <a:t>.</a:t>
            </a:r>
          </a:p>
        </p:txBody>
      </p:sp>
      <p:sp>
        <p:nvSpPr>
          <p:cNvPr id="28" name="Округлений прямокутник 16">
            <a:extLst>
              <a:ext uri="{FF2B5EF4-FFF2-40B4-BE49-F238E27FC236}">
                <a16:creationId xmlns:a16="http://schemas.microsoft.com/office/drawing/2014/main" id="{C9BD0315-F54E-4BBE-B848-E6009C3EF3BC}"/>
              </a:ext>
            </a:extLst>
          </p:cNvPr>
          <p:cNvSpPr/>
          <p:nvPr/>
        </p:nvSpPr>
        <p:spPr>
          <a:xfrm>
            <a:off x="1249804" y="5225872"/>
            <a:ext cx="4588531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Хотинська війна (1620 - 1621 </a:t>
            </a:r>
            <a:r>
              <a:rPr lang="uk-UA" sz="2000" b="1" dirty="0">
                <a:latin typeface="Candara" panose="020E0502030303020204" pitchFamily="34" charset="0"/>
              </a:rPr>
              <a:t>рр.</a:t>
            </a:r>
            <a:r>
              <a:rPr lang="uk-UA" sz="2400" b="1" dirty="0">
                <a:latin typeface="Candara" panose="020E0502030303020204" pitchFamily="34" charset="0"/>
              </a:rPr>
              <a:t>) </a:t>
            </a:r>
            <a:endParaRPr lang="uk-UA" sz="2400" dirty="0">
              <a:latin typeface="Candara" panose="020E0502030303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91395-7ACB-46E3-A227-A2DFB7246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6" y="2093588"/>
            <a:ext cx="510778" cy="5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9DD6124-AC0D-41EA-8112-7E5C9832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6" y="5225872"/>
            <a:ext cx="510778" cy="5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scaling="2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C2D4AF2-BF2E-4867-AF19-9FE957C7541F}"/>
              </a:ext>
            </a:extLst>
          </p:cNvPr>
          <p:cNvSpPr/>
          <p:nvPr/>
        </p:nvSpPr>
        <p:spPr>
          <a:xfrm>
            <a:off x="214822" y="763016"/>
            <a:ext cx="7149868" cy="79868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1700" dirty="0"/>
              <a:t>Українське козацтво розпочало збройну боротьбу за свої привілеї. Кульмінацією козацьких повстань стала козацька революція під проводом Богдана Хмельницького, що розпочалася в 1648 р. </a:t>
            </a:r>
          </a:p>
        </p:txBody>
      </p:sp>
      <p:sp>
        <p:nvSpPr>
          <p:cNvPr id="8" name="Прямокутна виноска 7">
            <a:extLst>
              <a:ext uri="{FF2B5EF4-FFF2-40B4-BE49-F238E27FC236}">
                <a16:creationId xmlns:a16="http://schemas.microsoft.com/office/drawing/2014/main" id="{D3407166-485D-420D-A499-1480BECBB3B3}"/>
              </a:ext>
            </a:extLst>
          </p:cNvPr>
          <p:cNvSpPr/>
          <p:nvPr/>
        </p:nvSpPr>
        <p:spPr>
          <a:xfrm>
            <a:off x="622530" y="1696818"/>
            <a:ext cx="6742159" cy="3277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b="1" dirty="0">
                <a:solidFill>
                  <a:schemeClr val="accent2">
                    <a:lumMod val="50000"/>
                  </a:schemeClr>
                </a:solidFill>
              </a:rPr>
              <a:t>Війна велася з перемінним успіхом і виснажила обидві сторони.</a:t>
            </a:r>
          </a:p>
        </p:txBody>
      </p:sp>
      <p:sp>
        <p:nvSpPr>
          <p:cNvPr id="11" name="Округлений прямокутник 16">
            <a:extLst>
              <a:ext uri="{FF2B5EF4-FFF2-40B4-BE49-F238E27FC236}">
                <a16:creationId xmlns:a16="http://schemas.microsoft.com/office/drawing/2014/main" id="{4C1BCDBD-BA8B-42ED-B021-A1205EA8056B}"/>
              </a:ext>
            </a:extLst>
          </p:cNvPr>
          <p:cNvSpPr/>
          <p:nvPr/>
        </p:nvSpPr>
        <p:spPr>
          <a:xfrm>
            <a:off x="1259231" y="182488"/>
            <a:ext cx="10486567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Candara" panose="020E0502030303020204" pitchFamily="34" charset="0"/>
              </a:rPr>
              <a:t>Козацька революція під проводом Богдана Хмельницького (1648 - 1657 </a:t>
            </a:r>
            <a:r>
              <a:rPr lang="uk-UA" sz="2000" b="1" dirty="0">
                <a:latin typeface="Candara" panose="020E0502030303020204" pitchFamily="34" charset="0"/>
              </a:rPr>
              <a:t>рр.</a:t>
            </a:r>
            <a:r>
              <a:rPr lang="uk-UA" sz="2400" b="1" dirty="0">
                <a:latin typeface="Candara" panose="020E0502030303020204" pitchFamily="34" charset="0"/>
              </a:rPr>
              <a:t>) </a:t>
            </a:r>
            <a:endParaRPr lang="uk-UA" sz="2400" dirty="0">
              <a:latin typeface="Candara" panose="020E0502030303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E44A604-19A3-49BF-8F0C-3EB4065F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3" y="182488"/>
            <a:ext cx="510778" cy="5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D9DDE6-9DFC-40CD-9152-B26985DF497B}"/>
              </a:ext>
            </a:extLst>
          </p:cNvPr>
          <p:cNvSpPr txBox="1"/>
          <p:nvPr/>
        </p:nvSpPr>
        <p:spPr>
          <a:xfrm>
            <a:off x="1050638" y="2059960"/>
            <a:ext cx="146205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1654</a:t>
            </a:r>
            <a:r>
              <a:rPr lang="uk-UA" sz="1800" b="1" dirty="0">
                <a:solidFill>
                  <a:schemeClr val="accent2">
                    <a:lumMod val="50000"/>
                  </a:schemeClr>
                </a:solidFill>
              </a:rPr>
              <a:t> рік 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B9571E-8FD1-42EE-96C3-D6552572BC26}"/>
              </a:ext>
            </a:extLst>
          </p:cNvPr>
          <p:cNvSpPr txBox="1"/>
          <p:nvPr/>
        </p:nvSpPr>
        <p:spPr>
          <a:xfrm>
            <a:off x="4663440" y="4660699"/>
            <a:ext cx="7313736" cy="126957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b="1" i="1" dirty="0" err="1"/>
              <a:t>Річ</a:t>
            </a:r>
            <a:r>
              <a:rPr lang="ru-RU" sz="1700" b="1" i="1" dirty="0"/>
              <a:t> Посполита </a:t>
            </a:r>
            <a:r>
              <a:rPr lang="ru-RU" sz="1700" b="1" i="1" dirty="0" err="1"/>
              <a:t>опинилася</a:t>
            </a:r>
            <a:r>
              <a:rPr lang="ru-RU" sz="1700" b="1" i="1" dirty="0"/>
              <a:t> </a:t>
            </a:r>
            <a:r>
              <a:rPr lang="ru-RU" sz="1700" b="1" i="1" dirty="0" err="1"/>
              <a:t>під</a:t>
            </a:r>
            <a:r>
              <a:rPr lang="ru-RU" sz="1700" b="1" i="1" dirty="0"/>
              <a:t> </a:t>
            </a:r>
            <a:r>
              <a:rPr lang="ru-RU" sz="1700" b="1" i="1" dirty="0" err="1"/>
              <a:t>загрозою</a:t>
            </a:r>
            <a:r>
              <a:rPr lang="ru-RU" sz="1700" b="1" i="1" dirty="0"/>
              <a:t> </a:t>
            </a:r>
            <a:r>
              <a:rPr lang="ru-RU" sz="1700" b="1" i="1" dirty="0" err="1"/>
              <a:t>повного</a:t>
            </a:r>
            <a:r>
              <a:rPr lang="ru-RU" sz="1700" b="1" i="1" dirty="0"/>
              <a:t> </a:t>
            </a:r>
            <a:r>
              <a:rPr lang="ru-RU" sz="1700" b="1" i="1" dirty="0" err="1"/>
              <a:t>зникнення</a:t>
            </a:r>
            <a:r>
              <a:rPr lang="ru-RU" sz="1700" b="1" i="1" dirty="0"/>
              <a:t> з </a:t>
            </a:r>
            <a:r>
              <a:rPr lang="ru-RU" sz="1700" b="1" i="1" dirty="0" err="1"/>
              <a:t>мапи</a:t>
            </a:r>
            <a:r>
              <a:rPr lang="ru-RU" sz="1700" b="1" i="1" dirty="0"/>
              <a:t> </a:t>
            </a:r>
            <a:r>
              <a:rPr lang="ru-RU" sz="1700" b="1" i="1" dirty="0" err="1"/>
              <a:t>Європи</a:t>
            </a:r>
            <a:r>
              <a:rPr lang="ru-RU" sz="1700" dirty="0"/>
              <a:t>. Але </a:t>
            </a:r>
            <a:r>
              <a:rPr lang="ru-RU" sz="1700" dirty="0" err="1"/>
              <a:t>її</a:t>
            </a:r>
            <a:r>
              <a:rPr lang="ru-RU" sz="1700" dirty="0"/>
              <a:t> </a:t>
            </a:r>
            <a:r>
              <a:rPr lang="ru-RU" sz="1700" b="1" dirty="0" err="1"/>
              <a:t>громадяни</a:t>
            </a:r>
            <a:r>
              <a:rPr lang="ru-RU" sz="1700" b="1" dirty="0"/>
              <a:t> </a:t>
            </a:r>
            <a:r>
              <a:rPr lang="ru-RU" sz="1700" b="1" dirty="0" err="1"/>
              <a:t>змогли</a:t>
            </a:r>
            <a:r>
              <a:rPr lang="ru-RU" sz="1700" b="1" dirty="0"/>
              <a:t> </a:t>
            </a:r>
            <a:r>
              <a:rPr lang="ru-RU" sz="1700" b="1" dirty="0" err="1"/>
              <a:t>відбити</a:t>
            </a:r>
            <a:r>
              <a:rPr lang="ru-RU" sz="1700" b="1" dirty="0"/>
              <a:t> </a:t>
            </a:r>
            <a:r>
              <a:rPr lang="ru-RU" sz="1700" b="1" dirty="0" err="1"/>
              <a:t>шведський</a:t>
            </a:r>
            <a:r>
              <a:rPr lang="ru-RU" sz="1700" b="1" dirty="0"/>
              <a:t> наступ та </a:t>
            </a:r>
            <a:r>
              <a:rPr lang="ru-RU" sz="1700" b="1" dirty="0" err="1"/>
              <a:t>укласти</a:t>
            </a:r>
            <a:r>
              <a:rPr lang="ru-RU" sz="1700" b="1" dirty="0"/>
              <a:t> мир</a:t>
            </a:r>
            <a:r>
              <a:rPr lang="ru-RU" sz="1700" dirty="0"/>
              <a:t>, </a:t>
            </a:r>
            <a:r>
              <a:rPr lang="ru-RU" sz="1700" dirty="0" err="1"/>
              <a:t>втративши</a:t>
            </a:r>
            <a:r>
              <a:rPr lang="ru-RU" sz="1700" dirty="0"/>
              <a:t> </a:t>
            </a:r>
            <a:r>
              <a:rPr lang="ru-RU" sz="1700" dirty="0" err="1"/>
              <a:t>васальне</a:t>
            </a:r>
            <a:r>
              <a:rPr lang="ru-RU" sz="1700" dirty="0"/>
              <a:t> </a:t>
            </a:r>
            <a:r>
              <a:rPr lang="ru-RU" sz="1700" dirty="0" err="1"/>
              <a:t>Прусське</a:t>
            </a:r>
            <a:r>
              <a:rPr lang="ru-RU" sz="1700" dirty="0"/>
              <a:t> </a:t>
            </a:r>
            <a:r>
              <a:rPr lang="ru-RU" sz="1700" dirty="0" err="1"/>
              <a:t>князівство</a:t>
            </a:r>
            <a:r>
              <a:rPr lang="ru-RU" sz="1700" dirty="0"/>
              <a:t>. </a:t>
            </a:r>
          </a:p>
          <a:p>
            <a:pPr marL="285750" indent="-285750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700" dirty="0" err="1"/>
              <a:t>Також</a:t>
            </a:r>
            <a:r>
              <a:rPr lang="ru-RU" sz="1700" dirty="0"/>
              <a:t> за «</a:t>
            </a:r>
            <a:r>
              <a:rPr lang="ru-RU" sz="1700" dirty="0" err="1"/>
              <a:t>Вічним</a:t>
            </a:r>
            <a:r>
              <a:rPr lang="ru-RU" sz="1700" dirty="0"/>
              <a:t> миром» 1686 р. </a:t>
            </a:r>
            <a:r>
              <a:rPr lang="ru-RU" sz="1700" dirty="0" err="1"/>
              <a:t>вдалося</a:t>
            </a:r>
            <a:r>
              <a:rPr lang="ru-RU" sz="1700" dirty="0"/>
              <a:t> </a:t>
            </a:r>
            <a:r>
              <a:rPr lang="ru-RU" sz="1700" dirty="0" err="1"/>
              <a:t>домовитися</a:t>
            </a:r>
            <a:r>
              <a:rPr lang="ru-RU" sz="1700" dirty="0"/>
              <a:t> з </a:t>
            </a:r>
            <a:r>
              <a:rPr lang="ru-RU" sz="1700" dirty="0" err="1"/>
              <a:t>Московською</a:t>
            </a:r>
            <a:r>
              <a:rPr lang="ru-RU" sz="1700" dirty="0"/>
              <a:t> державою про </a:t>
            </a:r>
            <a:r>
              <a:rPr lang="ru-RU" sz="1700" dirty="0" err="1"/>
              <a:t>поділ</a:t>
            </a:r>
            <a:r>
              <a:rPr lang="ru-RU" sz="1700" dirty="0"/>
              <a:t> </a:t>
            </a:r>
            <a:r>
              <a:rPr lang="ru-RU" sz="1700" dirty="0" err="1"/>
              <a:t>українських</a:t>
            </a:r>
            <a:r>
              <a:rPr lang="ru-RU" sz="1700" dirty="0"/>
              <a:t> земель по </a:t>
            </a:r>
            <a:r>
              <a:rPr lang="ru-RU" sz="1700" dirty="0" err="1"/>
              <a:t>річці</a:t>
            </a:r>
            <a:r>
              <a:rPr lang="ru-RU" sz="1700" dirty="0"/>
              <a:t> </a:t>
            </a:r>
            <a:r>
              <a:rPr lang="ru-RU" sz="1700" dirty="0" err="1"/>
              <a:t>Дніпро</a:t>
            </a:r>
            <a:r>
              <a:rPr lang="ru-RU" sz="1700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2B37B-5CDC-4E17-8292-F3FF0EBE90C7}"/>
              </a:ext>
            </a:extLst>
          </p:cNvPr>
          <p:cNvSpPr txBox="1"/>
          <p:nvPr/>
        </p:nvSpPr>
        <p:spPr>
          <a:xfrm>
            <a:off x="2658606" y="2200942"/>
            <a:ext cx="4980562" cy="353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700" dirty="0"/>
              <a:t>– до </a:t>
            </a:r>
            <a:r>
              <a:rPr lang="ru-RU" sz="1700" dirty="0" err="1"/>
              <a:t>конфлікту</a:t>
            </a:r>
            <a:r>
              <a:rPr lang="ru-RU" sz="1700" dirty="0"/>
              <a:t> </a:t>
            </a:r>
            <a:r>
              <a:rPr lang="ru-RU" sz="1700" b="1" dirty="0" err="1"/>
              <a:t>долучилося</a:t>
            </a:r>
            <a:r>
              <a:rPr lang="ru-RU" sz="1700" b="1" dirty="0"/>
              <a:t> </a:t>
            </a:r>
            <a:r>
              <a:rPr lang="ru-RU" sz="1700" b="1" dirty="0" err="1"/>
              <a:t>Московське</a:t>
            </a:r>
            <a:r>
              <a:rPr lang="ru-RU" sz="1700" b="1" dirty="0"/>
              <a:t> царство.</a:t>
            </a:r>
            <a:endParaRPr lang="uk-UA" sz="17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4C7F9-6337-4395-8AC2-3887B4BC8F7F}"/>
              </a:ext>
            </a:extLst>
          </p:cNvPr>
          <p:cNvSpPr txBox="1"/>
          <p:nvPr/>
        </p:nvSpPr>
        <p:spPr>
          <a:xfrm>
            <a:off x="1050638" y="2742306"/>
            <a:ext cx="1462054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1655</a:t>
            </a:r>
            <a:r>
              <a:rPr lang="uk-UA" sz="1800" b="1" dirty="0">
                <a:solidFill>
                  <a:schemeClr val="accent2">
                    <a:lumMod val="50000"/>
                  </a:schemeClr>
                </a:solidFill>
              </a:rPr>
              <a:t> рік 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85B84-CA4C-404E-AF68-1B56A2380AF2}"/>
              </a:ext>
            </a:extLst>
          </p:cNvPr>
          <p:cNvSpPr txBox="1"/>
          <p:nvPr/>
        </p:nvSpPr>
        <p:spPr>
          <a:xfrm>
            <a:off x="2658606" y="2742306"/>
            <a:ext cx="5136049" cy="10341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700" dirty="0"/>
              <a:t>– </a:t>
            </a:r>
            <a:r>
              <a:rPr lang="ru-RU" sz="1700" dirty="0" err="1"/>
              <a:t>послабленням</a:t>
            </a:r>
            <a:r>
              <a:rPr lang="ru-RU" sz="1700" dirty="0"/>
              <a:t> </a:t>
            </a:r>
            <a:r>
              <a:rPr lang="ru-RU" sz="1700" dirty="0" err="1"/>
              <a:t>Речі</a:t>
            </a:r>
            <a:r>
              <a:rPr lang="ru-RU" sz="1700" dirty="0"/>
              <a:t> </a:t>
            </a:r>
            <a:r>
              <a:rPr lang="ru-RU" sz="1700" dirty="0" err="1"/>
              <a:t>Посполитої</a:t>
            </a:r>
            <a:r>
              <a:rPr lang="ru-RU" sz="1700" dirty="0"/>
              <a:t> </a:t>
            </a:r>
            <a:r>
              <a:rPr lang="ru-RU" sz="1700" dirty="0" err="1"/>
              <a:t>скористалася</a:t>
            </a:r>
            <a:r>
              <a:rPr lang="ru-RU" sz="1700" dirty="0"/>
              <a:t> </a:t>
            </a:r>
            <a:r>
              <a:rPr lang="ru-RU" sz="1700" b="1" dirty="0" err="1"/>
              <a:t>Швеція</a:t>
            </a:r>
            <a:r>
              <a:rPr lang="ru-RU" sz="1700" dirty="0"/>
              <a:t>. Вона </a:t>
            </a:r>
            <a:r>
              <a:rPr lang="ru-RU" sz="1700" b="1" dirty="0" err="1"/>
              <a:t>захопила</a:t>
            </a:r>
            <a:r>
              <a:rPr lang="ru-RU" sz="1700" b="1" dirty="0"/>
              <a:t> </a:t>
            </a:r>
            <a:r>
              <a:rPr lang="ru-RU" sz="1700" b="1" dirty="0" err="1"/>
              <a:t>більшість</a:t>
            </a:r>
            <a:r>
              <a:rPr lang="ru-RU" sz="1700" b="1" dirty="0"/>
              <a:t> </a:t>
            </a:r>
            <a:r>
              <a:rPr lang="ru-RU" sz="1700" b="1" dirty="0" err="1"/>
              <a:t>польських</a:t>
            </a:r>
            <a:r>
              <a:rPr lang="ru-RU" sz="1700" b="1" dirty="0"/>
              <a:t> земель</a:t>
            </a:r>
            <a:r>
              <a:rPr lang="ru-RU" sz="1700" dirty="0"/>
              <a:t>. </a:t>
            </a:r>
          </a:p>
          <a:p>
            <a:pPr marL="1614488">
              <a:lnSpc>
                <a:spcPct val="90000"/>
              </a:lnSpc>
            </a:pPr>
            <a:r>
              <a:rPr lang="ru-RU" sz="1700" dirty="0" err="1"/>
              <a:t>Цей</a:t>
            </a:r>
            <a:r>
              <a:rPr lang="ru-RU" sz="1700" dirty="0"/>
              <a:t> </a:t>
            </a:r>
            <a:r>
              <a:rPr lang="ru-RU" sz="1700" dirty="0" err="1"/>
              <a:t>період</a:t>
            </a:r>
            <a:r>
              <a:rPr lang="ru-RU" sz="1700" dirty="0"/>
              <a:t> </a:t>
            </a:r>
            <a:r>
              <a:rPr lang="ru-RU" sz="1700" dirty="0" err="1"/>
              <a:t>відомий</a:t>
            </a:r>
            <a:r>
              <a:rPr lang="ru-RU" sz="1700" dirty="0"/>
              <a:t> в </a:t>
            </a:r>
            <a:r>
              <a:rPr lang="ru-RU" sz="1700" dirty="0" err="1"/>
              <a:t>історії</a:t>
            </a:r>
            <a:r>
              <a:rPr lang="ru-RU" sz="1700" dirty="0"/>
              <a:t> </a:t>
            </a:r>
            <a:r>
              <a:rPr lang="ru-RU" sz="1700" dirty="0" err="1"/>
              <a:t>Польщі</a:t>
            </a:r>
            <a:r>
              <a:rPr lang="ru-RU" sz="1700" dirty="0"/>
              <a:t> як «</a:t>
            </a:r>
            <a:r>
              <a:rPr lang="ru-RU" sz="1700" b="1" dirty="0" err="1"/>
              <a:t>Шведський</a:t>
            </a:r>
            <a:r>
              <a:rPr lang="ru-RU" sz="1700" b="1" dirty="0"/>
              <a:t> Потоп</a:t>
            </a:r>
            <a:r>
              <a:rPr lang="ru-RU" sz="1700" dirty="0"/>
              <a:t>».</a:t>
            </a:r>
            <a:endParaRPr lang="uk-UA" sz="17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0F2524-1DB9-43DC-A06A-22FDD2E44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313" y="751694"/>
            <a:ext cx="4058863" cy="2671063"/>
          </a:xfrm>
          <a:prstGeom prst="roundRect">
            <a:avLst>
              <a:gd name="adj" fmla="val 12203"/>
            </a:avLst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69DA64-16BA-47C2-8D2C-088A9697409F}"/>
              </a:ext>
            </a:extLst>
          </p:cNvPr>
          <p:cNvSpPr txBox="1"/>
          <p:nvPr/>
        </p:nvSpPr>
        <p:spPr>
          <a:xfrm>
            <a:off x="7918313" y="3422757"/>
            <a:ext cx="405886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400" i="1" dirty="0">
                <a:solidFill>
                  <a:srgbClr val="000066"/>
                </a:solidFill>
              </a:rPr>
              <a:t>Битва під Берестечком 1651 року</a:t>
            </a:r>
          </a:p>
          <a:p>
            <a:pPr algn="ctr">
              <a:lnSpc>
                <a:spcPct val="90000"/>
              </a:lnSpc>
            </a:pPr>
            <a:r>
              <a:rPr lang="uk-UA" sz="1400" dirty="0">
                <a:solidFill>
                  <a:srgbClr val="000066"/>
                </a:solidFill>
              </a:rPr>
              <a:t>(художник В. Вітковський, 1863 р.)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F992D7D-3908-43A5-89A3-A6C864B83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22" y="3396020"/>
            <a:ext cx="3595178" cy="2752241"/>
          </a:xfrm>
          <a:prstGeom prst="roundRect">
            <a:avLst>
              <a:gd name="adj" fmla="val 10276"/>
            </a:avLst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5494D2-DC26-4A8F-9AFA-39CBF9EC73F0}"/>
              </a:ext>
            </a:extLst>
          </p:cNvPr>
          <p:cNvSpPr txBox="1"/>
          <p:nvPr/>
        </p:nvSpPr>
        <p:spPr>
          <a:xfrm>
            <a:off x="0" y="6154989"/>
            <a:ext cx="455022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lnSpc>
                <a:spcPct val="90000"/>
              </a:lnSpc>
              <a:defRPr sz="1400"/>
            </a:lvl1pPr>
          </a:lstStyle>
          <a:p>
            <a:r>
              <a:rPr lang="ru-RU" i="1" dirty="0" err="1">
                <a:solidFill>
                  <a:srgbClr val="000066"/>
                </a:solidFill>
              </a:rPr>
              <a:t>Шведський</a:t>
            </a:r>
            <a:r>
              <a:rPr lang="ru-RU" i="1" dirty="0">
                <a:solidFill>
                  <a:srgbClr val="000066"/>
                </a:solidFill>
              </a:rPr>
              <a:t> король Карл X в </a:t>
            </a:r>
            <a:r>
              <a:rPr lang="ru-RU" i="1" dirty="0" err="1">
                <a:solidFill>
                  <a:srgbClr val="000066"/>
                </a:solidFill>
              </a:rPr>
              <a:t>битві</a:t>
            </a:r>
            <a:r>
              <a:rPr lang="ru-RU" i="1" dirty="0">
                <a:solidFill>
                  <a:srgbClr val="000066"/>
                </a:solidFill>
              </a:rPr>
              <a:t> </a:t>
            </a:r>
            <a:r>
              <a:rPr lang="ru-RU" i="1" dirty="0" err="1">
                <a:solidFill>
                  <a:srgbClr val="000066"/>
                </a:solidFill>
              </a:rPr>
              <a:t>під</a:t>
            </a:r>
            <a:r>
              <a:rPr lang="ru-RU" i="1" dirty="0">
                <a:solidFill>
                  <a:srgbClr val="000066"/>
                </a:solidFill>
              </a:rPr>
              <a:t> Варшавою 1656 р.</a:t>
            </a:r>
          </a:p>
          <a:p>
            <a:r>
              <a:rPr lang="ru-RU" dirty="0">
                <a:solidFill>
                  <a:srgbClr val="000066"/>
                </a:solidFill>
              </a:rPr>
              <a:t>(художник </a:t>
            </a:r>
            <a:r>
              <a:rPr lang="uk-UA" dirty="0">
                <a:solidFill>
                  <a:srgbClr val="000066"/>
                </a:solidFill>
              </a:rPr>
              <a:t>Йоганн Філіп </a:t>
            </a:r>
            <a:r>
              <a:rPr lang="uk-UA" dirty="0" err="1">
                <a:solidFill>
                  <a:srgbClr val="000066"/>
                </a:solidFill>
              </a:rPr>
              <a:t>Лемке</a:t>
            </a:r>
            <a:r>
              <a:rPr lang="ru-RU" dirty="0">
                <a:solidFill>
                  <a:srgbClr val="000066"/>
                </a:solidFill>
              </a:rPr>
              <a:t>, 1684 р.)</a:t>
            </a:r>
            <a:endParaRPr lang="uk-UA" dirty="0">
              <a:solidFill>
                <a:srgbClr val="000066"/>
              </a:solidFill>
            </a:endParaRPr>
          </a:p>
        </p:txBody>
      </p:sp>
      <p:sp>
        <p:nvSpPr>
          <p:cNvPr id="27" name="Округлений прямокутник 16">
            <a:extLst>
              <a:ext uri="{FF2B5EF4-FFF2-40B4-BE49-F238E27FC236}">
                <a16:creationId xmlns:a16="http://schemas.microsoft.com/office/drawing/2014/main" id="{FE6B9F5B-F2DB-4D9C-B85B-1CA3B251BE51}"/>
              </a:ext>
            </a:extLst>
          </p:cNvPr>
          <p:cNvSpPr/>
          <p:nvPr/>
        </p:nvSpPr>
        <p:spPr>
          <a:xfrm>
            <a:off x="5719138" y="4073640"/>
            <a:ext cx="5325727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andara" panose="020E0502030303020204" pitchFamily="34" charset="0"/>
              </a:rPr>
              <a:t>«</a:t>
            </a:r>
            <a:r>
              <a:rPr lang="ru-RU" sz="2400" b="1" dirty="0" err="1">
                <a:latin typeface="Candara" panose="020E0502030303020204" pitchFamily="34" charset="0"/>
              </a:rPr>
              <a:t>Шведський</a:t>
            </a:r>
            <a:r>
              <a:rPr lang="ru-RU" sz="2400" b="1" dirty="0">
                <a:latin typeface="Candara" panose="020E0502030303020204" pitchFamily="34" charset="0"/>
              </a:rPr>
              <a:t> Потоп</a:t>
            </a:r>
            <a:r>
              <a:rPr lang="ru-RU" sz="2400" dirty="0">
                <a:latin typeface="Candara" panose="020E0502030303020204" pitchFamily="34" charset="0"/>
              </a:rPr>
              <a:t>» </a:t>
            </a:r>
            <a:r>
              <a:rPr lang="uk-UA" sz="2400" b="1" dirty="0">
                <a:latin typeface="Candara" panose="020E0502030303020204" pitchFamily="34" charset="0"/>
              </a:rPr>
              <a:t>(1655 - 1660 </a:t>
            </a:r>
            <a:r>
              <a:rPr lang="uk-UA" sz="2000" b="1" dirty="0">
                <a:latin typeface="Candara" panose="020E0502030303020204" pitchFamily="34" charset="0"/>
              </a:rPr>
              <a:t>рр.</a:t>
            </a:r>
            <a:r>
              <a:rPr lang="uk-UA" sz="2400" b="1" dirty="0">
                <a:latin typeface="Candara" panose="020E0502030303020204" pitchFamily="34" charset="0"/>
              </a:rPr>
              <a:t>) </a:t>
            </a:r>
            <a:endParaRPr lang="uk-UA" sz="2400" dirty="0">
              <a:latin typeface="Candara" panose="020E050203030302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4B584A48-5410-4AD2-8F43-727E113C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90" y="4073640"/>
            <a:ext cx="510778" cy="5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6134D-D983-ADD6-DFD8-A3911ED5FE01}"/>
              </a:ext>
            </a:extLst>
          </p:cNvPr>
          <p:cNvSpPr txBox="1"/>
          <p:nvPr/>
        </p:nvSpPr>
        <p:spPr>
          <a:xfrm>
            <a:off x="4663440" y="6010720"/>
            <a:ext cx="7313736" cy="5632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sz="1700" b="1" dirty="0" err="1"/>
              <a:t>Річ</a:t>
            </a:r>
            <a:r>
              <a:rPr lang="ru-RU" sz="1700" b="1" dirty="0"/>
              <a:t> Посполита </a:t>
            </a:r>
            <a:r>
              <a:rPr lang="ru-RU" sz="1700" b="1" dirty="0" err="1"/>
              <a:t>стримала</a:t>
            </a:r>
            <a:r>
              <a:rPr lang="ru-RU" sz="1700" b="1" dirty="0"/>
              <a:t> </a:t>
            </a:r>
            <a:r>
              <a:rPr lang="ru-RU" sz="1700" b="1" dirty="0" err="1"/>
              <a:t>османський</a:t>
            </a:r>
            <a:r>
              <a:rPr lang="ru-RU" sz="1700" b="1" dirty="0"/>
              <a:t> наступ</a:t>
            </a:r>
            <a:r>
              <a:rPr lang="ru-RU" sz="1700" dirty="0"/>
              <a:t>, </a:t>
            </a:r>
            <a:r>
              <a:rPr lang="ru-RU" sz="1700" dirty="0" err="1"/>
              <a:t>втративши</a:t>
            </a:r>
            <a:r>
              <a:rPr lang="ru-RU" sz="1700" dirty="0"/>
              <a:t>, </a:t>
            </a:r>
            <a:r>
              <a:rPr lang="ru-RU" sz="1700" dirty="0" err="1"/>
              <a:t>однак</a:t>
            </a:r>
            <a:r>
              <a:rPr lang="ru-RU" sz="1700" dirty="0"/>
              <a:t>, </a:t>
            </a:r>
            <a:r>
              <a:rPr lang="ru-RU" sz="1700" dirty="0" err="1"/>
              <a:t>частину</a:t>
            </a:r>
            <a:r>
              <a:rPr lang="ru-RU" sz="1700" dirty="0"/>
              <a:t> </a:t>
            </a:r>
            <a:r>
              <a:rPr lang="ru-RU" sz="1700" dirty="0" err="1"/>
              <a:t>Поділля</a:t>
            </a:r>
            <a:r>
              <a:rPr lang="ru-RU" sz="1700" dirty="0"/>
              <a:t>.</a:t>
            </a:r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40669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7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scaling="23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19A92-C843-47C6-BA63-5111EE2C0051}"/>
              </a:ext>
            </a:extLst>
          </p:cNvPr>
          <p:cNvSpPr txBox="1"/>
          <p:nvPr/>
        </p:nvSpPr>
        <p:spPr>
          <a:xfrm>
            <a:off x="199738" y="149168"/>
            <a:ext cx="4625869" cy="1237047"/>
          </a:xfrm>
          <a:prstGeom prst="roundRect">
            <a:avLst>
              <a:gd name="adj" fmla="val 21359"/>
            </a:avLst>
          </a:prstGeom>
          <a:solidFill>
            <a:srgbClr val="C3D1EB"/>
          </a:solidFill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i="1" dirty="0"/>
              <a:t>Останні успіхи Речі Посполитої </a:t>
            </a:r>
            <a:br>
              <a:rPr lang="en-US" dirty="0"/>
            </a:br>
            <a:r>
              <a:rPr lang="uk-UA" dirty="0"/>
              <a:t>припадають на правління </a:t>
            </a:r>
            <a:br>
              <a:rPr lang="en-US" dirty="0"/>
            </a:br>
            <a:r>
              <a:rPr lang="uk-UA" dirty="0"/>
              <a:t>короля </a:t>
            </a:r>
            <a:r>
              <a:rPr lang="uk-UA" b="1" i="1" dirty="0"/>
              <a:t>Яна </a:t>
            </a:r>
            <a:r>
              <a:rPr lang="en-US" b="1" i="1" dirty="0"/>
              <a:t>III </a:t>
            </a:r>
            <a:r>
              <a:rPr lang="uk-UA" b="1" i="1" dirty="0"/>
              <a:t>Собеського </a:t>
            </a:r>
            <a:br>
              <a:rPr lang="en-US" b="1" dirty="0"/>
            </a:br>
            <a:r>
              <a:rPr lang="uk-UA" dirty="0"/>
              <a:t>(1629 - 1696 рр.).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B104D-C7F0-4D37-AC51-5A353EB8A8A2}"/>
              </a:ext>
            </a:extLst>
          </p:cNvPr>
          <p:cNvSpPr txBox="1"/>
          <p:nvPr/>
        </p:nvSpPr>
        <p:spPr>
          <a:xfrm>
            <a:off x="321347" y="4826001"/>
            <a:ext cx="5041110" cy="158178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prstTxWarp prst="textTriangle">
              <a:avLst>
                <a:gd name="adj" fmla="val 30532"/>
              </a:avLst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початку XVIII ст. </a:t>
            </a:r>
            <a:b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000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слабка</a:t>
            </a: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децентралізована</a:t>
            </a: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держава </a:t>
            </a:r>
            <a:r>
              <a:rPr lang="ru-RU" sz="2000" b="1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потрапила</a:t>
            </a:r>
            <a:r>
              <a:rPr lang="ru-RU" sz="2000" b="1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 </a:t>
            </a:r>
            <a:r>
              <a:rPr lang="ru-RU" sz="2000" b="1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залежність</a:t>
            </a:r>
            <a:r>
              <a:rPr lang="ru-RU" sz="2000" b="1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b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000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</a:t>
            </a: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могутніх</a:t>
            </a: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сусідів</a:t>
            </a:r>
            <a:r>
              <a:rPr lang="ru-RU" sz="2000" dirty="0">
                <a:ln w="0"/>
                <a:solidFill>
                  <a:srgbClr val="B6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uk-UA" sz="2000" dirty="0">
              <a:ln w="0"/>
              <a:solidFill>
                <a:srgbClr val="B628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A8C0E02-0E17-4062-83D0-70E87579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61" y="2015833"/>
            <a:ext cx="6363701" cy="4091559"/>
          </a:xfrm>
          <a:prstGeom prst="roundRect">
            <a:avLst>
              <a:gd name="adj" fmla="val 9525"/>
            </a:avLst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899C8-A7AC-48A9-98A0-35D9DC100325}"/>
              </a:ext>
            </a:extLst>
          </p:cNvPr>
          <p:cNvSpPr txBox="1"/>
          <p:nvPr/>
        </p:nvSpPr>
        <p:spPr>
          <a:xfrm>
            <a:off x="199738" y="1555397"/>
            <a:ext cx="3504996" cy="623149"/>
          </a:xfrm>
          <a:prstGeom prst="wedgeRoundRectCallout">
            <a:avLst>
              <a:gd name="adj1" fmla="val 23460"/>
              <a:gd name="adj2" fmla="val -98741"/>
              <a:gd name="adj3" fmla="val 16667"/>
            </a:avLst>
          </a:prstGeom>
          <a:solidFill>
            <a:schemeClr val="bg1"/>
          </a:solidFill>
          <a:ln w="19050">
            <a:solidFill>
              <a:srgbClr val="7E9DD4"/>
            </a:solidFill>
            <a:prstDash val="dash"/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sz="1700" b="1" dirty="0"/>
              <a:t>переміг османське військо під Віднем</a:t>
            </a:r>
            <a:r>
              <a:rPr lang="en-US" sz="1700" b="1" dirty="0"/>
              <a:t> </a:t>
            </a:r>
            <a:r>
              <a:rPr lang="uk-UA" sz="1700" b="1" dirty="0"/>
              <a:t>у 1683 р.</a:t>
            </a:r>
            <a:endParaRPr lang="en-US" sz="17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14D9B-9E17-4945-8147-8706FC8E1BB5}"/>
              </a:ext>
            </a:extLst>
          </p:cNvPr>
          <p:cNvSpPr txBox="1"/>
          <p:nvPr/>
        </p:nvSpPr>
        <p:spPr>
          <a:xfrm>
            <a:off x="199738" y="2321235"/>
            <a:ext cx="3702959" cy="1144143"/>
          </a:xfrm>
          <a:prstGeom prst="wedgeRoundRectCallout">
            <a:avLst>
              <a:gd name="adj1" fmla="val 19566"/>
              <a:gd name="adj2" fmla="val -76037"/>
              <a:gd name="adj3" fmla="val 16667"/>
            </a:avLst>
          </a:prstGeom>
          <a:solidFill>
            <a:schemeClr val="bg1"/>
          </a:solidFill>
          <a:ln w="19050">
            <a:solidFill>
              <a:srgbClr val="7E9DD4"/>
            </a:solidFill>
            <a:prstDash val="dash"/>
          </a:ln>
        </p:spPr>
        <p:txBody>
          <a:bodyPr wrap="square">
            <a:spAutoFit/>
          </a:bodyPr>
          <a:lstStyle/>
          <a:p>
            <a:pPr marL="27432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1700" dirty="0"/>
              <a:t>остаточно зупинив експансію османів у Європі;</a:t>
            </a:r>
          </a:p>
          <a:p>
            <a:pPr marL="274320" indent="-2857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1700" dirty="0"/>
              <a:t>відновив південні кордони держави. </a:t>
            </a:r>
            <a:endParaRPr lang="en-US" sz="17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DCD75-5BD3-40C9-893A-3CD5F6A9B0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9" t="1953" r="1697" b="4612"/>
          <a:stretch/>
        </p:blipFill>
        <p:spPr>
          <a:xfrm>
            <a:off x="3506774" y="233492"/>
            <a:ext cx="2726279" cy="3499521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4A5A95-783E-4A7B-B7CB-A0CCA8B910F3}"/>
              </a:ext>
            </a:extLst>
          </p:cNvPr>
          <p:cNvSpPr txBox="1"/>
          <p:nvPr/>
        </p:nvSpPr>
        <p:spPr>
          <a:xfrm>
            <a:off x="1925602" y="3783689"/>
            <a:ext cx="3436855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sz="1600" b="1" i="1" dirty="0">
                <a:solidFill>
                  <a:srgbClr val="000066"/>
                </a:solidFill>
                <a:effectLst/>
              </a:rPr>
              <a:t>Ян </a:t>
            </a:r>
            <a:r>
              <a:rPr lang="en-US" sz="1600" b="1" i="1" dirty="0">
                <a:solidFill>
                  <a:srgbClr val="000066"/>
                </a:solidFill>
                <a:effectLst/>
              </a:rPr>
              <a:t>III </a:t>
            </a:r>
            <a:r>
              <a:rPr lang="uk-UA" sz="1600" b="1" i="1" dirty="0">
                <a:solidFill>
                  <a:srgbClr val="000066"/>
                </a:solidFill>
                <a:effectLst/>
              </a:rPr>
              <a:t>Собеський</a:t>
            </a:r>
          </a:p>
          <a:p>
            <a:pPr algn="r">
              <a:lnSpc>
                <a:spcPct val="90000"/>
              </a:lnSpc>
            </a:pPr>
            <a:r>
              <a:rPr lang="uk-UA" sz="1600" dirty="0">
                <a:solidFill>
                  <a:srgbClr val="000066"/>
                </a:solidFill>
              </a:rPr>
              <a:t>Художник М. </a:t>
            </a:r>
            <a:r>
              <a:rPr lang="uk-UA" sz="1600" dirty="0" err="1">
                <a:solidFill>
                  <a:srgbClr val="000066"/>
                </a:solidFill>
              </a:rPr>
              <a:t>Бачареллі</a:t>
            </a:r>
            <a:r>
              <a:rPr lang="uk-UA" sz="1600" dirty="0">
                <a:solidFill>
                  <a:srgbClr val="000066"/>
                </a:solidFill>
              </a:rPr>
              <a:t>, 1750 р.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35211-CE55-4A21-874A-871312F02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512" y="335618"/>
            <a:ext cx="1118976" cy="1118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0A7B9-9B95-4C0C-A3BC-37CF68F40226}"/>
              </a:ext>
            </a:extLst>
          </p:cNvPr>
          <p:cNvSpPr txBox="1"/>
          <p:nvPr/>
        </p:nvSpPr>
        <p:spPr>
          <a:xfrm>
            <a:off x="6797807" y="233492"/>
            <a:ext cx="5194455" cy="14691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uk-UA" sz="2200" b="1" dirty="0">
                <a:solidFill>
                  <a:srgbClr val="1D4999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Віденська битва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1700" dirty="0"/>
              <a:t>– </a:t>
            </a:r>
            <a:r>
              <a:rPr lang="uk-UA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розгром під Віднем османського війська візира Кари-Мустафи об'єднаними польсько-австрійсько-німецько-</a:t>
            </a:r>
            <a:r>
              <a:rPr lang="uk-UA" sz="17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литовсько</a:t>
            </a:r>
            <a:r>
              <a:rPr lang="uk-UA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-українськими військами під проводом Яна Собеського </a:t>
            </a:r>
            <a:r>
              <a:rPr lang="uk-UA" sz="1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вересня 1683 року</a:t>
            </a:r>
            <a:r>
              <a:rPr lang="uk-UA" sz="1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60786-D23C-4CA0-AFFA-63EF2E0272CA}"/>
              </a:ext>
            </a:extLst>
          </p:cNvPr>
          <p:cNvSpPr txBox="1"/>
          <p:nvPr/>
        </p:nvSpPr>
        <p:spPr>
          <a:xfrm>
            <a:off x="5167801" y="6172596"/>
            <a:ext cx="70005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000066"/>
                </a:solidFill>
                <a:effectLst/>
              </a:rPr>
              <a:t>Ян III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Собеський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відправляє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листа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зі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звісткою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про перемогу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під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Віднем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Папі</a:t>
            </a:r>
            <a:r>
              <a:rPr lang="ru-RU" sz="1400" i="1" dirty="0">
                <a:solidFill>
                  <a:srgbClr val="000066"/>
                </a:solidFill>
                <a:effectLst/>
              </a:rPr>
              <a:t> </a:t>
            </a:r>
            <a:r>
              <a:rPr lang="ru-RU" sz="1400" i="1" dirty="0" err="1">
                <a:solidFill>
                  <a:srgbClr val="000066"/>
                </a:solidFill>
                <a:effectLst/>
              </a:rPr>
              <a:t>Римському</a:t>
            </a:r>
            <a:endParaRPr lang="ru-RU" sz="1400" i="1" dirty="0">
              <a:solidFill>
                <a:srgbClr val="000066"/>
              </a:solidFill>
              <a:effectLst/>
            </a:endParaRPr>
          </a:p>
          <a:p>
            <a:pPr algn="ctr"/>
            <a:r>
              <a:rPr lang="ru-RU" sz="1400" b="0" dirty="0">
                <a:solidFill>
                  <a:srgbClr val="000066"/>
                </a:solidFill>
                <a:effectLst/>
              </a:rPr>
              <a:t>(художник Ян Матейко, 1880 р.)</a:t>
            </a:r>
            <a:endParaRPr lang="uk-UA" sz="1400" dirty="0">
              <a:solidFill>
                <a:srgbClr val="000066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5C9929-0207-43ED-8DCC-9A5FF8274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594" y="4636861"/>
            <a:ext cx="877900" cy="7681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3DB28C9-5681-4534-BFB8-A1A224AF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80" y="228657"/>
            <a:ext cx="421726" cy="4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A5C6204-FCBB-440A-9A77-205DD745AD48}"/>
              </a:ext>
            </a:extLst>
          </p:cNvPr>
          <p:cNvSpPr txBox="1"/>
          <p:nvPr/>
        </p:nvSpPr>
        <p:spPr>
          <a:xfrm>
            <a:off x="2090055" y="1345162"/>
            <a:ext cx="6967875" cy="2860358"/>
          </a:xfrm>
          <a:prstGeom prst="roundRect">
            <a:avLst/>
          </a:prstGeom>
          <a:ln w="19050">
            <a:solidFill>
              <a:srgbClr val="6C4B3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2913">
              <a:lnSpc>
                <a:spcPct val="90000"/>
              </a:lnSpc>
            </a:pPr>
            <a:r>
              <a:rPr lang="uk-UA" sz="2000" i="1" dirty="0"/>
              <a:t>У державі, яка не мала міцної центральної влади… годі було накинути релігійну однорідність. Шляхта вірила в те, у що хотіла, і захищала тих, хто їй подобався… Річ Посполита справді була «країною без вогнищ»… Обмеження… були незначні порівняно з жахіттями, які відбувалися в більшості європейських країн. Польська «анархія» й «золота свобода» шляхти виявилися перешкодою і для ефективного врядування, і для релігійного фанатизму.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5C0469-1FE3-4E09-B134-00B57BB33827}"/>
              </a:ext>
            </a:extLst>
          </p:cNvPr>
          <p:cNvSpPr txBox="1"/>
          <p:nvPr/>
        </p:nvSpPr>
        <p:spPr>
          <a:xfrm>
            <a:off x="9057930" y="4327553"/>
            <a:ext cx="2418294" cy="5909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dirty="0"/>
              <a:t>Норман Дейвіс,</a:t>
            </a:r>
          </a:p>
          <a:p>
            <a:pPr algn="r">
              <a:lnSpc>
                <a:spcPct val="90000"/>
              </a:lnSpc>
            </a:pPr>
            <a:r>
              <a:rPr lang="uk-UA" dirty="0"/>
              <a:t>англійський історик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AC08A6A-674D-4406-95CE-BE9B335AB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127"/>
            <a:ext cx="1533748" cy="1530087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A189E2EE-DC5F-4DD9-BBDC-D7529908EA58}"/>
              </a:ext>
            </a:extLst>
          </p:cNvPr>
          <p:cNvSpPr/>
          <p:nvPr/>
        </p:nvSpPr>
        <p:spPr>
          <a:xfrm>
            <a:off x="1426171" y="191127"/>
            <a:ext cx="3763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n w="0"/>
                <a:solidFill>
                  <a:srgbClr val="6C4B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Думки істориків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4FADDF-A5E5-41BC-815E-9F7C079A2991}"/>
              </a:ext>
            </a:extLst>
          </p:cNvPr>
          <p:cNvSpPr txBox="1"/>
          <p:nvPr/>
        </p:nvSpPr>
        <p:spPr>
          <a:xfrm>
            <a:off x="2167631" y="5477744"/>
            <a:ext cx="967103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uk-UA" sz="2200" dirty="0"/>
              <a:t>На які переваги і недоліки шляхетської демократії вказує історик?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D38C44-1A1C-445C-A140-51D584681C15}"/>
              </a:ext>
            </a:extLst>
          </p:cNvPr>
          <p:cNvSpPr txBox="1"/>
          <p:nvPr/>
        </p:nvSpPr>
        <p:spPr>
          <a:xfrm>
            <a:off x="0" y="4612541"/>
            <a:ext cx="2545773" cy="562630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80"/>
                </a:solidFill>
                <a:latin typeface="Candara" panose="020E0502030303020204" pitchFamily="34" charset="0"/>
              </a:rPr>
              <a:t>Поміркуймо</a:t>
            </a:r>
            <a:r>
              <a:rPr lang="ru-RU" sz="2000" b="1" dirty="0">
                <a:solidFill>
                  <a:srgbClr val="008080"/>
                </a:solidFill>
                <a:latin typeface="Candara" panose="020E0502030303020204" pitchFamily="34" charset="0"/>
              </a:rPr>
              <a:t> !</a:t>
            </a:r>
            <a:endParaRPr lang="uk-UA" sz="2000" b="1" dirty="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15A64C1A-F2E5-4AB3-B16C-E6364F22E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5312" r="24163" b="22881"/>
          <a:stretch>
            <a:fillRect/>
          </a:stretch>
        </p:blipFill>
        <p:spPr bwMode="auto">
          <a:xfrm>
            <a:off x="1006326" y="5076096"/>
            <a:ext cx="11613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Норман Дейвіс - популярні книги, біографія, фото автора в книжковому  інтернет-магазині">
            <a:extLst>
              <a:ext uri="{FF2B5EF4-FFF2-40B4-BE49-F238E27FC236}">
                <a16:creationId xmlns:a16="http://schemas.microsoft.com/office/drawing/2014/main" id="{016E5499-3936-4E8E-B038-2B6AA6F0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223" y="1345162"/>
            <a:ext cx="1905000" cy="28575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37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фіка 3" descr="Owl with solid fill">
            <a:extLst>
              <a:ext uri="{FF2B5EF4-FFF2-40B4-BE49-F238E27FC236}">
                <a16:creationId xmlns:a16="http://schemas.microsoft.com/office/drawing/2014/main" id="{2776876B-6FF3-C80A-5405-D8D613D4D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0959" y="0"/>
            <a:ext cx="1046801" cy="104680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600174F-F4E9-6991-D3D1-0F25F8B7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349" y="70225"/>
            <a:ext cx="3455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Логічні пари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7367A1B-FBFD-FC4C-7D8A-FC1808AEF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4" y="53549"/>
            <a:ext cx="499035" cy="4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круглений прямокутник 3">
            <a:extLst>
              <a:ext uri="{FF2B5EF4-FFF2-40B4-BE49-F238E27FC236}">
                <a16:creationId xmlns:a16="http://schemas.microsoft.com/office/drawing/2014/main" id="{C9F514E9-C614-C878-29A0-10AD634298E5}"/>
              </a:ext>
            </a:extLst>
          </p:cNvPr>
          <p:cNvSpPr/>
          <p:nvPr/>
        </p:nvSpPr>
        <p:spPr>
          <a:xfrm>
            <a:off x="153110" y="1046801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1)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ШЛЯХТА</a:t>
            </a:r>
          </a:p>
        </p:txBody>
      </p:sp>
      <p:sp>
        <p:nvSpPr>
          <p:cNvPr id="19" name="Округлений прямокутник 4">
            <a:extLst>
              <a:ext uri="{FF2B5EF4-FFF2-40B4-BE49-F238E27FC236}">
                <a16:creationId xmlns:a16="http://schemas.microsoft.com/office/drawing/2014/main" id="{ABE9F991-8715-7B38-FE9A-51C605B48343}"/>
              </a:ext>
            </a:extLst>
          </p:cNvPr>
          <p:cNvSpPr/>
          <p:nvPr/>
        </p:nvSpPr>
        <p:spPr>
          <a:xfrm>
            <a:off x="3118750" y="1045348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2)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СЕЙМ</a:t>
            </a:r>
          </a:p>
        </p:txBody>
      </p:sp>
      <p:sp>
        <p:nvSpPr>
          <p:cNvPr id="20" name="Округлений прямокутник 5">
            <a:extLst>
              <a:ext uri="{FF2B5EF4-FFF2-40B4-BE49-F238E27FC236}">
                <a16:creationId xmlns:a16="http://schemas.microsoft.com/office/drawing/2014/main" id="{DFB6B6B7-FDF2-B97C-4233-AA9D690DAB03}"/>
              </a:ext>
            </a:extLst>
          </p:cNvPr>
          <p:cNvSpPr/>
          <p:nvPr/>
        </p:nvSpPr>
        <p:spPr>
          <a:xfrm>
            <a:off x="6084390" y="1044891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3)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Шляхетська демократія</a:t>
            </a:r>
          </a:p>
        </p:txBody>
      </p:sp>
      <p:sp>
        <p:nvSpPr>
          <p:cNvPr id="21" name="Округлений прямокутник 6">
            <a:extLst>
              <a:ext uri="{FF2B5EF4-FFF2-40B4-BE49-F238E27FC236}">
                <a16:creationId xmlns:a16="http://schemas.microsoft.com/office/drawing/2014/main" id="{D9767CD0-4D18-BA31-D393-B929DA4189E5}"/>
              </a:ext>
            </a:extLst>
          </p:cNvPr>
          <p:cNvSpPr/>
          <p:nvPr/>
        </p:nvSpPr>
        <p:spPr>
          <a:xfrm>
            <a:off x="9050030" y="1044891"/>
            <a:ext cx="298886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4)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Люблінська</a:t>
            </a:r>
            <a:b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</a:b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унія</a:t>
            </a:r>
          </a:p>
        </p:txBody>
      </p:sp>
      <p:sp>
        <p:nvSpPr>
          <p:cNvPr id="22" name="Округлений прямокутник 7">
            <a:extLst>
              <a:ext uri="{FF2B5EF4-FFF2-40B4-BE49-F238E27FC236}">
                <a16:creationId xmlns:a16="http://schemas.microsoft.com/office/drawing/2014/main" id="{BFA5C4E6-6085-9E68-5D14-224C7994C8EA}"/>
              </a:ext>
            </a:extLst>
          </p:cNvPr>
          <p:cNvSpPr/>
          <p:nvPr/>
        </p:nvSpPr>
        <p:spPr>
          <a:xfrm>
            <a:off x="153110" y="2260072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5)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Ян ІІІ Собеський</a:t>
            </a:r>
          </a:p>
        </p:txBody>
      </p:sp>
      <p:sp>
        <p:nvSpPr>
          <p:cNvPr id="23" name="Округлений прямокутник 8">
            <a:extLst>
              <a:ext uri="{FF2B5EF4-FFF2-40B4-BE49-F238E27FC236}">
                <a16:creationId xmlns:a16="http://schemas.microsoft.com/office/drawing/2014/main" id="{5776E6BB-EB57-5BD0-7F17-A43A482C482E}"/>
              </a:ext>
            </a:extLst>
          </p:cNvPr>
          <p:cNvSpPr/>
          <p:nvPr/>
        </p:nvSpPr>
        <p:spPr>
          <a:xfrm>
            <a:off x="3128605" y="2260072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6)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Берестейська унія</a:t>
            </a:r>
          </a:p>
        </p:txBody>
      </p:sp>
      <p:sp>
        <p:nvSpPr>
          <p:cNvPr id="24" name="Округлений прямокутник 9">
            <a:extLst>
              <a:ext uri="{FF2B5EF4-FFF2-40B4-BE49-F238E27FC236}">
                <a16:creationId xmlns:a16="http://schemas.microsoft.com/office/drawing/2014/main" id="{56913310-3341-A841-FD6A-1251B48B3499}"/>
              </a:ext>
            </a:extLst>
          </p:cNvPr>
          <p:cNvSpPr/>
          <p:nvPr/>
        </p:nvSpPr>
        <p:spPr>
          <a:xfrm>
            <a:off x="6084390" y="2260072"/>
            <a:ext cx="284400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7)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Парламентська монархія</a:t>
            </a:r>
          </a:p>
        </p:txBody>
      </p:sp>
      <p:sp>
        <p:nvSpPr>
          <p:cNvPr id="25" name="Округлений прямокутник 10">
            <a:extLst>
              <a:ext uri="{FF2B5EF4-FFF2-40B4-BE49-F238E27FC236}">
                <a16:creationId xmlns:a16="http://schemas.microsoft.com/office/drawing/2014/main" id="{F5E0DB8F-8A2D-BEBC-3271-F625FFC71822}"/>
              </a:ext>
            </a:extLst>
          </p:cNvPr>
          <p:cNvSpPr/>
          <p:nvPr/>
        </p:nvSpPr>
        <p:spPr>
          <a:xfrm>
            <a:off x="9050030" y="2260072"/>
            <a:ext cx="2988860" cy="1097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rgbClr val="990033"/>
                </a:solidFill>
                <a:latin typeface="Candara" panose="020E0502030303020204" pitchFamily="34" charset="0"/>
              </a:rPr>
              <a:t>8) </a:t>
            </a:r>
            <a:r>
              <a:rPr lang="uk-UA" sz="2400" b="1" dirty="0">
                <a:solidFill>
                  <a:srgbClr val="990033"/>
                </a:solidFill>
                <a:latin typeface="Candara" panose="020E0502030303020204" pitchFamily="34" charset="0"/>
              </a:rPr>
              <a:t>Сигізмунд ІІ Август</a:t>
            </a:r>
          </a:p>
        </p:txBody>
      </p:sp>
      <p:sp>
        <p:nvSpPr>
          <p:cNvPr id="26" name="Округлений прямокутник 13">
            <a:extLst>
              <a:ext uri="{FF2B5EF4-FFF2-40B4-BE49-F238E27FC236}">
                <a16:creationId xmlns:a16="http://schemas.microsoft.com/office/drawing/2014/main" id="{FDFBCBE3-1D78-183A-9985-578B02BF747E}"/>
              </a:ext>
            </a:extLst>
          </p:cNvPr>
          <p:cNvSpPr/>
          <p:nvPr/>
        </p:nvSpPr>
        <p:spPr>
          <a:xfrm>
            <a:off x="6084390" y="3526964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uk-UA" altLang="uk-UA" sz="1900" i="1" dirty="0">
                <a:solidFill>
                  <a:srgbClr val="000066"/>
                </a:solidFill>
              </a:rPr>
              <a:t>Церковний акт 1596 р., який започаткував створення греко-католицької церкви.</a:t>
            </a:r>
            <a:endParaRPr lang="uk-UA" sz="1900" i="1" dirty="0">
              <a:solidFill>
                <a:srgbClr val="000066"/>
              </a:solidFill>
            </a:endParaRPr>
          </a:p>
        </p:txBody>
      </p:sp>
      <p:sp>
        <p:nvSpPr>
          <p:cNvPr id="27" name="Округлений прямокутник 14">
            <a:extLst>
              <a:ext uri="{FF2B5EF4-FFF2-40B4-BE49-F238E27FC236}">
                <a16:creationId xmlns:a16="http://schemas.microsoft.com/office/drawing/2014/main" id="{9B2AC3EE-6B19-DB87-71A5-DAE490F6CA57}"/>
              </a:ext>
            </a:extLst>
          </p:cNvPr>
          <p:cNvSpPr/>
          <p:nvPr/>
        </p:nvSpPr>
        <p:spPr>
          <a:xfrm>
            <a:off x="9050030" y="3527192"/>
            <a:ext cx="298886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uk-UA" altLang="uk-UA" sz="1900" i="1" dirty="0">
                <a:solidFill>
                  <a:srgbClr val="000066"/>
                </a:solidFill>
              </a:rPr>
              <a:t>Останній представник династії </a:t>
            </a:r>
            <a:r>
              <a:rPr lang="uk-UA" altLang="uk-UA" sz="1900" i="1" dirty="0" err="1">
                <a:solidFill>
                  <a:srgbClr val="000066"/>
                </a:solidFill>
              </a:rPr>
              <a:t>Ягеллонів</a:t>
            </a:r>
            <a:r>
              <a:rPr lang="uk-UA" altLang="uk-UA" sz="1900" i="1" dirty="0">
                <a:solidFill>
                  <a:srgbClr val="000066"/>
                </a:solidFill>
              </a:rPr>
              <a:t>, що сприяв укладенню Люблінської унії.</a:t>
            </a:r>
            <a:endParaRPr lang="uk-UA" sz="1900" i="1" dirty="0">
              <a:solidFill>
                <a:srgbClr val="000066"/>
              </a:solidFill>
            </a:endParaRPr>
          </a:p>
        </p:txBody>
      </p:sp>
      <p:sp>
        <p:nvSpPr>
          <p:cNvPr id="28" name="Округлений прямокутник 15">
            <a:extLst>
              <a:ext uri="{FF2B5EF4-FFF2-40B4-BE49-F238E27FC236}">
                <a16:creationId xmlns:a16="http://schemas.microsoft.com/office/drawing/2014/main" id="{247493DE-F2BC-B99B-349C-1096EAC25CC0}"/>
              </a:ext>
            </a:extLst>
          </p:cNvPr>
          <p:cNvSpPr/>
          <p:nvPr/>
        </p:nvSpPr>
        <p:spPr>
          <a:xfrm>
            <a:off x="153110" y="5077880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1900" i="1" dirty="0">
                <a:solidFill>
                  <a:srgbClr val="000066"/>
                </a:solidFill>
              </a:rPr>
              <a:t>Політичний устрій Речі Посполитої, за якого значні права мали шляхтичі, включно з вибором короля.</a:t>
            </a:r>
          </a:p>
        </p:txBody>
      </p:sp>
      <p:sp>
        <p:nvSpPr>
          <p:cNvPr id="29" name="Округлений прямокутник 16">
            <a:extLst>
              <a:ext uri="{FF2B5EF4-FFF2-40B4-BE49-F238E27FC236}">
                <a16:creationId xmlns:a16="http://schemas.microsoft.com/office/drawing/2014/main" id="{60004D06-2BDE-26A1-C6F8-FB6FD10D97BE}"/>
              </a:ext>
            </a:extLst>
          </p:cNvPr>
          <p:cNvSpPr/>
          <p:nvPr/>
        </p:nvSpPr>
        <p:spPr>
          <a:xfrm>
            <a:off x="3128605" y="5077880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1900" i="1" dirty="0">
                <a:solidFill>
                  <a:srgbClr val="000066"/>
                </a:solidFill>
              </a:rPr>
              <a:t>Форма правління, за якої влада монарха обмежена представницьким органом.</a:t>
            </a:r>
          </a:p>
        </p:txBody>
      </p:sp>
      <p:sp>
        <p:nvSpPr>
          <p:cNvPr id="30" name="Округлений прямокутник 23">
            <a:extLst>
              <a:ext uri="{FF2B5EF4-FFF2-40B4-BE49-F238E27FC236}">
                <a16:creationId xmlns:a16="http://schemas.microsoft.com/office/drawing/2014/main" id="{6B6DE17C-D052-31DF-2C43-9EA869366FCA}"/>
              </a:ext>
            </a:extLst>
          </p:cNvPr>
          <p:cNvSpPr/>
          <p:nvPr/>
        </p:nvSpPr>
        <p:spPr>
          <a:xfrm>
            <a:off x="153110" y="3526736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900" i="1" dirty="0">
                <a:solidFill>
                  <a:srgbClr val="000066"/>
                </a:solidFill>
              </a:rPr>
              <a:t>Вищий орган управління державою</a:t>
            </a:r>
            <a:endParaRPr lang="uk-UA" altLang="uk-UA" sz="1900" dirty="0">
              <a:solidFill>
                <a:srgbClr val="000066"/>
              </a:solidFill>
            </a:endParaRPr>
          </a:p>
        </p:txBody>
      </p:sp>
      <p:sp>
        <p:nvSpPr>
          <p:cNvPr id="31" name="Округлений прямокутник 24">
            <a:extLst>
              <a:ext uri="{FF2B5EF4-FFF2-40B4-BE49-F238E27FC236}">
                <a16:creationId xmlns:a16="http://schemas.microsoft.com/office/drawing/2014/main" id="{0B73594D-F9F2-B1F5-8205-ED76ADD0AF6C}"/>
              </a:ext>
            </a:extLst>
          </p:cNvPr>
          <p:cNvSpPr/>
          <p:nvPr/>
        </p:nvSpPr>
        <p:spPr>
          <a:xfrm>
            <a:off x="3118750" y="3527421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1900" i="1" dirty="0">
                <a:solidFill>
                  <a:srgbClr val="000066"/>
                </a:solidFill>
              </a:rPr>
              <a:t>Державний союз </a:t>
            </a: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1900" i="1" dirty="0">
                <a:solidFill>
                  <a:srgbClr val="000066"/>
                </a:solidFill>
              </a:rPr>
              <a:t>1569 р., що об’єднав Польщу та Литву в одну державу – Річ Посполиту.</a:t>
            </a:r>
          </a:p>
        </p:txBody>
      </p:sp>
      <p:sp>
        <p:nvSpPr>
          <p:cNvPr id="32" name="Округлений прямокутник 31">
            <a:extLst>
              <a:ext uri="{FF2B5EF4-FFF2-40B4-BE49-F238E27FC236}">
                <a16:creationId xmlns:a16="http://schemas.microsoft.com/office/drawing/2014/main" id="{A7D85212-8FDF-587D-D0BA-F40EAEE417D5}"/>
              </a:ext>
            </a:extLst>
          </p:cNvPr>
          <p:cNvSpPr/>
          <p:nvPr/>
        </p:nvSpPr>
        <p:spPr>
          <a:xfrm>
            <a:off x="6104102" y="5077880"/>
            <a:ext cx="2844000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900" i="1" dirty="0" err="1">
                <a:solidFill>
                  <a:srgbClr val="000066"/>
                </a:solidFill>
              </a:rPr>
              <a:t>Привілейований</a:t>
            </a:r>
            <a:r>
              <a:rPr lang="ru-RU" sz="1900" i="1" dirty="0">
                <a:solidFill>
                  <a:srgbClr val="000066"/>
                </a:solidFill>
              </a:rPr>
              <a:t> стан у </a:t>
            </a:r>
            <a:r>
              <a:rPr lang="ru-RU" sz="1900" i="1" dirty="0" err="1">
                <a:solidFill>
                  <a:srgbClr val="000066"/>
                </a:solidFill>
              </a:rPr>
              <a:t>Речі</a:t>
            </a:r>
            <a:r>
              <a:rPr lang="ru-RU" sz="1900" i="1" dirty="0">
                <a:solidFill>
                  <a:srgbClr val="000066"/>
                </a:solidFill>
              </a:rPr>
              <a:t> </a:t>
            </a:r>
            <a:r>
              <a:rPr lang="ru-RU" sz="1900" i="1" dirty="0" err="1">
                <a:solidFill>
                  <a:srgbClr val="000066"/>
                </a:solidFill>
              </a:rPr>
              <a:t>Посполитій</a:t>
            </a:r>
            <a:r>
              <a:rPr lang="ru-RU" sz="1900" i="1" dirty="0">
                <a:solidFill>
                  <a:srgbClr val="000066"/>
                </a:solidFill>
              </a:rPr>
              <a:t>, </a:t>
            </a:r>
            <a:r>
              <a:rPr lang="ru-RU" sz="1900" i="1" dirty="0" err="1">
                <a:solidFill>
                  <a:srgbClr val="000066"/>
                </a:solidFill>
              </a:rPr>
              <a:t>що</a:t>
            </a:r>
            <a:r>
              <a:rPr lang="ru-RU" sz="1900" i="1" dirty="0">
                <a:solidFill>
                  <a:srgbClr val="000066"/>
                </a:solidFill>
              </a:rPr>
              <a:t> мав </a:t>
            </a:r>
            <a:r>
              <a:rPr lang="ru-RU" sz="1900" i="1" dirty="0" err="1">
                <a:solidFill>
                  <a:srgbClr val="000066"/>
                </a:solidFill>
              </a:rPr>
              <a:t>політичні</a:t>
            </a:r>
            <a:r>
              <a:rPr lang="ru-RU" sz="1900" i="1" dirty="0">
                <a:solidFill>
                  <a:srgbClr val="000066"/>
                </a:solidFill>
              </a:rPr>
              <a:t> права, землю та </a:t>
            </a:r>
            <a:r>
              <a:rPr lang="ru-RU" sz="1900" i="1" dirty="0" err="1">
                <a:solidFill>
                  <a:srgbClr val="000066"/>
                </a:solidFill>
              </a:rPr>
              <a:t>військові</a:t>
            </a:r>
            <a:r>
              <a:rPr lang="ru-RU" sz="1900" i="1" dirty="0">
                <a:solidFill>
                  <a:srgbClr val="000066"/>
                </a:solidFill>
              </a:rPr>
              <a:t> </a:t>
            </a:r>
            <a:r>
              <a:rPr lang="ru-RU" sz="1900" i="1" dirty="0" err="1">
                <a:solidFill>
                  <a:srgbClr val="000066"/>
                </a:solidFill>
              </a:rPr>
              <a:t>обов’язки</a:t>
            </a:r>
            <a:r>
              <a:rPr lang="ru-RU" sz="1900" i="1" dirty="0">
                <a:solidFill>
                  <a:srgbClr val="000066"/>
                </a:solidFill>
              </a:rPr>
              <a:t>.</a:t>
            </a:r>
            <a:endParaRPr lang="uk-UA" sz="1900" i="1" dirty="0">
              <a:solidFill>
                <a:srgbClr val="000066"/>
              </a:solidFill>
            </a:endParaRPr>
          </a:p>
        </p:txBody>
      </p:sp>
      <p:sp>
        <p:nvSpPr>
          <p:cNvPr id="33" name="Округлений прямокутник 32">
            <a:extLst>
              <a:ext uri="{FF2B5EF4-FFF2-40B4-BE49-F238E27FC236}">
                <a16:creationId xmlns:a16="http://schemas.microsoft.com/office/drawing/2014/main" id="{26D08DE9-321D-E784-AF26-D954DA46B00C}"/>
              </a:ext>
            </a:extLst>
          </p:cNvPr>
          <p:cNvSpPr/>
          <p:nvPr/>
        </p:nvSpPr>
        <p:spPr>
          <a:xfrm>
            <a:off x="9079597" y="5077880"/>
            <a:ext cx="2961564" cy="1433015"/>
          </a:xfrm>
          <a:prstGeom prst="roundRect">
            <a:avLst/>
          </a:prstGeom>
          <a:solidFill>
            <a:srgbClr val="F0E9E3"/>
          </a:solidFill>
          <a:ln w="38100">
            <a:solidFill>
              <a:srgbClr val="E3B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altLang="uk-UA" sz="1900" i="1" dirty="0">
                <a:solidFill>
                  <a:srgbClr val="000066"/>
                </a:solidFill>
              </a:rPr>
              <a:t>Польський король, переможець битви під Віднем 1683 року.</a:t>
            </a:r>
          </a:p>
        </p:txBody>
      </p:sp>
    </p:spTree>
    <p:extLst>
      <p:ext uri="{BB962C8B-B14F-4D97-AF65-F5344CB8AC3E}">
        <p14:creationId xmlns:p14="http://schemas.microsoft.com/office/powerpoint/2010/main" val="123782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590422"/>
              </p:ext>
            </p:extLst>
          </p:nvPr>
        </p:nvGraphicFramePr>
        <p:xfrm>
          <a:off x="6718194" y="2320158"/>
          <a:ext cx="5248617" cy="1512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68689">
                  <a:extLst>
                    <a:ext uri="{9D8B030D-6E8A-4147-A177-3AD203B41FA5}">
                      <a16:colId xmlns:a16="http://schemas.microsoft.com/office/drawing/2014/main" val="561062395"/>
                    </a:ext>
                  </a:extLst>
                </a:gridCol>
                <a:gridCol w="3179928">
                  <a:extLst>
                    <a:ext uri="{9D8B030D-6E8A-4147-A177-3AD203B41FA5}">
                      <a16:colId xmlns:a16="http://schemas.microsoft.com/office/drawing/2014/main" val="3891531615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3357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232633"/>
                  </a:ext>
                </a:extLst>
              </a:tr>
            </a:tbl>
          </a:graphicData>
        </a:graphic>
      </p:graphicFrame>
      <p:graphicFrame>
        <p:nvGraphicFramePr>
          <p:cNvPr id="8" name="Таблиця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76662"/>
              </p:ext>
            </p:extLst>
          </p:nvPr>
        </p:nvGraphicFramePr>
        <p:xfrm>
          <a:off x="260529" y="2345670"/>
          <a:ext cx="5248617" cy="1512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68689">
                  <a:extLst>
                    <a:ext uri="{9D8B030D-6E8A-4147-A177-3AD203B41FA5}">
                      <a16:colId xmlns:a16="http://schemas.microsoft.com/office/drawing/2014/main" val="561062395"/>
                    </a:ext>
                  </a:extLst>
                </a:gridCol>
                <a:gridCol w="3179928">
                  <a:extLst>
                    <a:ext uri="{9D8B030D-6E8A-4147-A177-3AD203B41FA5}">
                      <a16:colId xmlns:a16="http://schemas.microsoft.com/office/drawing/2014/main" val="3891531615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3357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232633"/>
                  </a:ext>
                </a:extLst>
              </a:tr>
            </a:tbl>
          </a:graphicData>
        </a:graphic>
      </p:graphicFrame>
      <p:sp>
        <p:nvSpPr>
          <p:cNvPr id="2" name="Прямокутник 1"/>
          <p:cNvSpPr/>
          <p:nvPr/>
        </p:nvSpPr>
        <p:spPr>
          <a:xfrm>
            <a:off x="1046329" y="631610"/>
            <a:ext cx="1009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Польща</a:t>
            </a:r>
            <a:r>
              <a:rPr lang="ru-RU" sz="2800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та Литва – </a:t>
            </a:r>
          </a:p>
          <a:p>
            <a:pPr algn="ctr"/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дві</a:t>
            </a:r>
            <a:r>
              <a:rPr lang="ru-RU" sz="2800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рівноправні</a:t>
            </a:r>
            <a:r>
              <a:rPr lang="ru-RU" sz="2800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частини</a:t>
            </a:r>
            <a:r>
              <a:rPr lang="ru-RU" sz="2800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у </a:t>
            </a:r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складі</a:t>
            </a:r>
            <a:r>
              <a:rPr lang="ru-RU" sz="2800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u-RU" sz="2800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федерації</a:t>
            </a:r>
            <a:endParaRPr lang="uk-UA" sz="2800" dirty="0">
              <a:ln w="0"/>
              <a:solidFill>
                <a:srgbClr val="D642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810070" y="1796938"/>
            <a:ext cx="13244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006666"/>
                </a:solidFill>
                <a:latin typeface="Candara" panose="020E0502030303020204" pitchFamily="34" charset="0"/>
              </a:rPr>
              <a:t>спільне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207680" y="1796938"/>
            <a:ext cx="12522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006666"/>
                </a:solidFill>
                <a:latin typeface="Candara" panose="020E0502030303020204" pitchFamily="34" charset="0"/>
              </a:rPr>
              <a:t>власне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260530" y="4316861"/>
            <a:ext cx="1650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66"/>
                </a:solidFill>
              </a:rPr>
              <a:t>король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9041925" y="4316861"/>
            <a:ext cx="2578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6666"/>
                </a:solidFill>
              </a:rPr>
              <a:t>судова</a:t>
            </a:r>
            <a:r>
              <a:rPr lang="ru-RU" sz="2800" b="1" dirty="0">
                <a:solidFill>
                  <a:srgbClr val="006666"/>
                </a:solidFill>
              </a:rPr>
              <a:t> система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6594324" y="4316861"/>
            <a:ext cx="1485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66"/>
                </a:solidFill>
              </a:rPr>
              <a:t>сейм 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3326727" y="5965325"/>
            <a:ext cx="293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6666"/>
                </a:solidFill>
              </a:rPr>
              <a:t>грошова</a:t>
            </a:r>
            <a:r>
              <a:rPr lang="ru-RU" sz="2800" b="1" dirty="0">
                <a:solidFill>
                  <a:srgbClr val="006666"/>
                </a:solidFill>
              </a:rPr>
              <a:t> система</a:t>
            </a:r>
            <a:endParaRPr lang="uk-UA" sz="2800" b="1" dirty="0">
              <a:solidFill>
                <a:srgbClr val="006666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351738" y="5141093"/>
            <a:ext cx="3066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6666"/>
                </a:solidFill>
              </a:rPr>
              <a:t>зовнішня політика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6005370" y="5141093"/>
            <a:ext cx="1425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6666"/>
                </a:solidFill>
              </a:rPr>
              <a:t>військо</a:t>
            </a:r>
            <a:r>
              <a:rPr lang="ru-RU" sz="2800" b="1" dirty="0">
                <a:solidFill>
                  <a:srgbClr val="006666"/>
                </a:solidFill>
              </a:rPr>
              <a:t> </a:t>
            </a:r>
          </a:p>
        </p:txBody>
      </p:sp>
      <p:sp>
        <p:nvSpPr>
          <p:cNvPr id="15" name="Прямокутник 14"/>
          <p:cNvSpPr/>
          <p:nvPr/>
        </p:nvSpPr>
        <p:spPr>
          <a:xfrm>
            <a:off x="8810818" y="5141093"/>
            <a:ext cx="106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6666"/>
                </a:solidFill>
              </a:rPr>
              <a:t>казна</a:t>
            </a:r>
            <a:endParaRPr lang="uk-UA" sz="2800" b="1" dirty="0">
              <a:solidFill>
                <a:srgbClr val="006666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2748754" y="4316861"/>
            <a:ext cx="2484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6666"/>
                </a:solidFill>
              </a:rPr>
              <a:t>законодавство</a:t>
            </a:r>
            <a:endParaRPr lang="ru-RU" sz="2800" b="1" dirty="0">
              <a:solidFill>
                <a:srgbClr val="006666"/>
              </a:solidFill>
            </a:endParaRPr>
          </a:p>
        </p:txBody>
      </p:sp>
      <p:pic>
        <p:nvPicPr>
          <p:cNvPr id="11" name="Графіка 10" descr="Owl with solid fill">
            <a:extLst>
              <a:ext uri="{FF2B5EF4-FFF2-40B4-BE49-F238E27FC236}">
                <a16:creationId xmlns:a16="http://schemas.microsoft.com/office/drawing/2014/main" id="{E55EBBBB-63B5-342B-D7EB-3F3B6F8FB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0959" y="0"/>
            <a:ext cx="1046801" cy="104680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691BF14-A4B2-1179-1367-7185B8498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4" y="53549"/>
            <a:ext cx="499035" cy="4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54C07D72-AB8D-04D9-92B9-C6E6D3388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349" y="70225"/>
            <a:ext cx="3455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«Спільне і власне»</a:t>
            </a:r>
          </a:p>
        </p:txBody>
      </p:sp>
    </p:spTree>
    <p:extLst>
      <p:ext uri="{BB962C8B-B14F-4D97-AF65-F5344CB8AC3E}">
        <p14:creationId xmlns:p14="http://schemas.microsoft.com/office/powerpoint/2010/main" val="354802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625 L -0.00143 -0.27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49896 -0.272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209 L -0.51406 -0.16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2123 -0.1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08138 -0.392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5847 -0.39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16628 -0.2881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7773 -0.4004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 descr="Owl with solid fill">
            <a:extLst>
              <a:ext uri="{FF2B5EF4-FFF2-40B4-BE49-F238E27FC236}">
                <a16:creationId xmlns:a16="http://schemas.microsoft.com/office/drawing/2014/main" id="{4529CF56-8F6F-EEA5-C564-06B53A6F1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0959" y="0"/>
            <a:ext cx="1046801" cy="1046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1766D0-7186-A76B-46D5-6DBCA4F3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4" y="53549"/>
            <a:ext cx="499035" cy="4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3EF2699-4736-5DE3-6191-79AAA7FD5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349" y="70225"/>
            <a:ext cx="3455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«Асоціативне дерево»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CF9AEB4-39B8-C875-5A8C-A1797809C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6640" r="21469" b="6763"/>
          <a:stretch>
            <a:fillRect/>
          </a:stretch>
        </p:blipFill>
        <p:spPr bwMode="auto">
          <a:xfrm>
            <a:off x="1483360" y="294640"/>
            <a:ext cx="9235440" cy="64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BA8800F-C7DE-9761-1319-F8409B66F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760" y="732805"/>
            <a:ext cx="2611120" cy="562630"/>
          </a:xfrm>
          <a:custGeom>
            <a:avLst/>
            <a:gdLst>
              <a:gd name="connsiteX0" fmla="*/ 0 w 2611120"/>
              <a:gd name="connsiteY0" fmla="*/ 281315 h 562630"/>
              <a:gd name="connsiteX1" fmla="*/ 1305560 w 2611120"/>
              <a:gd name="connsiteY1" fmla="*/ 0 h 562630"/>
              <a:gd name="connsiteX2" fmla="*/ 2865117 w 2611120"/>
              <a:gd name="connsiteY2" fmla="*/ -54730 h 562630"/>
              <a:gd name="connsiteX3" fmla="*/ 2611120 w 2611120"/>
              <a:gd name="connsiteY3" fmla="*/ 281315 h 562630"/>
              <a:gd name="connsiteX4" fmla="*/ 1305560 w 2611120"/>
              <a:gd name="connsiteY4" fmla="*/ 562630 h 562630"/>
              <a:gd name="connsiteX5" fmla="*/ 0 w 2611120"/>
              <a:gd name="connsiteY5" fmla="*/ 281315 h 5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1120" h="562630" fill="none" extrusionOk="0">
                <a:moveTo>
                  <a:pt x="0" y="281315"/>
                </a:moveTo>
                <a:cubicBezTo>
                  <a:pt x="41615" y="132385"/>
                  <a:pt x="641012" y="-94602"/>
                  <a:pt x="1305560" y="0"/>
                </a:cubicBezTo>
                <a:cubicBezTo>
                  <a:pt x="1748929" y="-15157"/>
                  <a:pt x="2411281" y="105448"/>
                  <a:pt x="2865117" y="-54730"/>
                </a:cubicBezTo>
                <a:cubicBezTo>
                  <a:pt x="2679001" y="57295"/>
                  <a:pt x="2582371" y="172186"/>
                  <a:pt x="2611120" y="281315"/>
                </a:cubicBezTo>
                <a:cubicBezTo>
                  <a:pt x="2563315" y="531629"/>
                  <a:pt x="2040606" y="659969"/>
                  <a:pt x="1305560" y="562630"/>
                </a:cubicBezTo>
                <a:cubicBezTo>
                  <a:pt x="601785" y="542170"/>
                  <a:pt x="14659" y="418514"/>
                  <a:pt x="0" y="281315"/>
                </a:cubicBezTo>
                <a:close/>
              </a:path>
              <a:path w="2611120" h="562630" stroke="0" extrusionOk="0">
                <a:moveTo>
                  <a:pt x="0" y="281315"/>
                </a:moveTo>
                <a:cubicBezTo>
                  <a:pt x="-147987" y="198765"/>
                  <a:pt x="699296" y="23874"/>
                  <a:pt x="1305560" y="0"/>
                </a:cubicBezTo>
                <a:cubicBezTo>
                  <a:pt x="1956850" y="-26715"/>
                  <a:pt x="2397384" y="19071"/>
                  <a:pt x="2865117" y="-54730"/>
                </a:cubicBezTo>
                <a:cubicBezTo>
                  <a:pt x="2697740" y="62537"/>
                  <a:pt x="2615945" y="172531"/>
                  <a:pt x="2611120" y="281315"/>
                </a:cubicBezTo>
                <a:cubicBezTo>
                  <a:pt x="2633178" y="510088"/>
                  <a:pt x="2065813" y="565315"/>
                  <a:pt x="1305560" y="562630"/>
                </a:cubicBezTo>
                <a:cubicBezTo>
                  <a:pt x="558688" y="541628"/>
                  <a:pt x="23605" y="430051"/>
                  <a:pt x="0" y="281315"/>
                </a:cubicBez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1945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1) </a:t>
            </a:r>
            <a:r>
              <a:rPr kumimoji="0" lang="uk-UA" altLang="uk-UA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Liberum</a:t>
            </a:r>
            <a:r>
              <a:rPr kumimoji="0" lang="uk-UA" alt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uk-UA" altLang="uk-UA" sz="2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veto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28259-9D0F-CDD7-A013-5913D0B3FB2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2868" y="3650091"/>
            <a:ext cx="2296185" cy="562630"/>
          </a:xfrm>
          <a:custGeom>
            <a:avLst/>
            <a:gdLst>
              <a:gd name="connsiteX0" fmla="*/ 0 w 2296185"/>
              <a:gd name="connsiteY0" fmla="*/ 281315 h 562630"/>
              <a:gd name="connsiteX1" fmla="*/ 1148093 w 2296185"/>
              <a:gd name="connsiteY1" fmla="*/ 0 h 562630"/>
              <a:gd name="connsiteX2" fmla="*/ 2418101 w 2296185"/>
              <a:gd name="connsiteY2" fmla="*/ -29873 h 562630"/>
              <a:gd name="connsiteX3" fmla="*/ 2296185 w 2296185"/>
              <a:gd name="connsiteY3" fmla="*/ 281315 h 562630"/>
              <a:gd name="connsiteX4" fmla="*/ 1148092 w 2296185"/>
              <a:gd name="connsiteY4" fmla="*/ 562630 h 562630"/>
              <a:gd name="connsiteX5" fmla="*/ -1 w 2296185"/>
              <a:gd name="connsiteY5" fmla="*/ 281315 h 562630"/>
              <a:gd name="connsiteX6" fmla="*/ 0 w 2296185"/>
              <a:gd name="connsiteY6" fmla="*/ 281315 h 5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6185" h="562630" fill="none" extrusionOk="0">
                <a:moveTo>
                  <a:pt x="0" y="281315"/>
                </a:moveTo>
                <a:cubicBezTo>
                  <a:pt x="88979" y="139710"/>
                  <a:pt x="526501" y="-20903"/>
                  <a:pt x="1148093" y="0"/>
                </a:cubicBezTo>
                <a:cubicBezTo>
                  <a:pt x="1549094" y="-4426"/>
                  <a:pt x="2022284" y="41603"/>
                  <a:pt x="2418101" y="-29873"/>
                </a:cubicBezTo>
                <a:cubicBezTo>
                  <a:pt x="2322182" y="73865"/>
                  <a:pt x="2266220" y="180594"/>
                  <a:pt x="2296185" y="281315"/>
                </a:cubicBezTo>
                <a:cubicBezTo>
                  <a:pt x="2225464" y="577144"/>
                  <a:pt x="1798969" y="679418"/>
                  <a:pt x="1148092" y="562630"/>
                </a:cubicBezTo>
                <a:cubicBezTo>
                  <a:pt x="531284" y="542170"/>
                  <a:pt x="14658" y="418514"/>
                  <a:pt x="-1" y="281315"/>
                </a:cubicBezTo>
                <a:lnTo>
                  <a:pt x="0" y="281315"/>
                </a:lnTo>
                <a:close/>
              </a:path>
              <a:path w="2296185" h="562630" stroke="0" extrusionOk="0">
                <a:moveTo>
                  <a:pt x="0" y="281315"/>
                </a:moveTo>
                <a:cubicBezTo>
                  <a:pt x="-23979" y="137748"/>
                  <a:pt x="563654" y="10324"/>
                  <a:pt x="1148093" y="0"/>
                </a:cubicBezTo>
                <a:cubicBezTo>
                  <a:pt x="1612514" y="-8351"/>
                  <a:pt x="2060932" y="37413"/>
                  <a:pt x="2418101" y="-29873"/>
                </a:cubicBezTo>
                <a:cubicBezTo>
                  <a:pt x="2340376" y="83405"/>
                  <a:pt x="2312067" y="188219"/>
                  <a:pt x="2296185" y="281315"/>
                </a:cubicBezTo>
                <a:cubicBezTo>
                  <a:pt x="2318029" y="509377"/>
                  <a:pt x="1875685" y="569032"/>
                  <a:pt x="1148092" y="562630"/>
                </a:cubicBezTo>
                <a:cubicBezTo>
                  <a:pt x="488187" y="541628"/>
                  <a:pt x="23604" y="430051"/>
                  <a:pt x="-1" y="281315"/>
                </a:cubicBezTo>
                <a:lnTo>
                  <a:pt x="0" y="281315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1061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10) Магнати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CA8D4E1-F01A-F504-B5EC-F6C67C74729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01080" y="614257"/>
            <a:ext cx="3007360" cy="995422"/>
          </a:xfrm>
          <a:custGeom>
            <a:avLst/>
            <a:gdLst>
              <a:gd name="connsiteX0" fmla="*/ 0 w 3007360"/>
              <a:gd name="connsiteY0" fmla="*/ 497711 h 995422"/>
              <a:gd name="connsiteX1" fmla="*/ 1503680 w 3007360"/>
              <a:gd name="connsiteY1" fmla="*/ 0 h 995422"/>
              <a:gd name="connsiteX2" fmla="*/ 3200402 w 3007360"/>
              <a:gd name="connsiteY2" fmla="*/ -63896 h 995422"/>
              <a:gd name="connsiteX3" fmla="*/ 3007360 w 3007360"/>
              <a:gd name="connsiteY3" fmla="*/ 497711 h 995422"/>
              <a:gd name="connsiteX4" fmla="*/ 1503680 w 3007360"/>
              <a:gd name="connsiteY4" fmla="*/ 995422 h 995422"/>
              <a:gd name="connsiteX5" fmla="*/ 0 w 3007360"/>
              <a:gd name="connsiteY5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7360" h="995422" fill="none" extrusionOk="0">
                <a:moveTo>
                  <a:pt x="0" y="497711"/>
                </a:moveTo>
                <a:cubicBezTo>
                  <a:pt x="79381" y="235110"/>
                  <a:pt x="699569" y="-44123"/>
                  <a:pt x="1503680" y="0"/>
                </a:cubicBezTo>
                <a:cubicBezTo>
                  <a:pt x="2052082" y="-3403"/>
                  <a:pt x="2707863" y="115540"/>
                  <a:pt x="3200402" y="-63896"/>
                </a:cubicBezTo>
                <a:cubicBezTo>
                  <a:pt x="3025141" y="123334"/>
                  <a:pt x="2970206" y="314238"/>
                  <a:pt x="3007360" y="497711"/>
                </a:cubicBezTo>
                <a:cubicBezTo>
                  <a:pt x="2920754" y="944602"/>
                  <a:pt x="2351489" y="1116005"/>
                  <a:pt x="1503680" y="995422"/>
                </a:cubicBezTo>
                <a:cubicBezTo>
                  <a:pt x="701486" y="961928"/>
                  <a:pt x="29525" y="735999"/>
                  <a:pt x="0" y="497711"/>
                </a:cubicBezTo>
                <a:close/>
              </a:path>
              <a:path w="3007360" h="995422" stroke="0" extrusionOk="0">
                <a:moveTo>
                  <a:pt x="0" y="497711"/>
                </a:moveTo>
                <a:cubicBezTo>
                  <a:pt x="-115681" y="279753"/>
                  <a:pt x="754558" y="16919"/>
                  <a:pt x="1503680" y="0"/>
                </a:cubicBezTo>
                <a:cubicBezTo>
                  <a:pt x="2172694" y="-21025"/>
                  <a:pt x="2711469" y="33571"/>
                  <a:pt x="3200402" y="-63896"/>
                </a:cubicBezTo>
                <a:cubicBezTo>
                  <a:pt x="3078473" y="141495"/>
                  <a:pt x="3051652" y="340160"/>
                  <a:pt x="3007360" y="497711"/>
                </a:cubicBezTo>
                <a:cubicBezTo>
                  <a:pt x="3018104" y="808346"/>
                  <a:pt x="2361337" y="997284"/>
                  <a:pt x="1503680" y="995422"/>
                </a:cubicBezTo>
                <a:cubicBezTo>
                  <a:pt x="629869" y="960175"/>
                  <a:pt x="57259" y="756506"/>
                  <a:pt x="0" y="497711"/>
                </a:cubicBez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1283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2) Обмежена влада короля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2473FB1-E1FD-E21B-C01F-ACAF34955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2939354"/>
            <a:ext cx="2142269" cy="562630"/>
          </a:xfrm>
          <a:custGeom>
            <a:avLst/>
            <a:gdLst>
              <a:gd name="connsiteX0" fmla="*/ 0 w 2142269"/>
              <a:gd name="connsiteY0" fmla="*/ 281315 h 562630"/>
              <a:gd name="connsiteX1" fmla="*/ 1071135 w 2142269"/>
              <a:gd name="connsiteY1" fmla="*/ 0 h 562630"/>
              <a:gd name="connsiteX2" fmla="*/ 2457225 w 2142269"/>
              <a:gd name="connsiteY2" fmla="*/ -82718 h 562630"/>
              <a:gd name="connsiteX3" fmla="*/ 2142269 w 2142269"/>
              <a:gd name="connsiteY3" fmla="*/ 281315 h 562630"/>
              <a:gd name="connsiteX4" fmla="*/ 1071134 w 2142269"/>
              <a:gd name="connsiteY4" fmla="*/ 562630 h 562630"/>
              <a:gd name="connsiteX5" fmla="*/ -1 w 2142269"/>
              <a:gd name="connsiteY5" fmla="*/ 281315 h 562630"/>
              <a:gd name="connsiteX6" fmla="*/ 0 w 2142269"/>
              <a:gd name="connsiteY6" fmla="*/ 281315 h 5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2269" h="562630" fill="none" extrusionOk="0">
                <a:moveTo>
                  <a:pt x="0" y="281315"/>
                </a:moveTo>
                <a:cubicBezTo>
                  <a:pt x="45225" y="132943"/>
                  <a:pt x="494873" y="-25639"/>
                  <a:pt x="1071135" y="0"/>
                </a:cubicBezTo>
                <a:cubicBezTo>
                  <a:pt x="1449924" y="-16496"/>
                  <a:pt x="2042874" y="61759"/>
                  <a:pt x="2457225" y="-82718"/>
                </a:cubicBezTo>
                <a:cubicBezTo>
                  <a:pt x="2235590" y="38634"/>
                  <a:pt x="2126805" y="161524"/>
                  <a:pt x="2142269" y="281315"/>
                </a:cubicBezTo>
                <a:cubicBezTo>
                  <a:pt x="2094326" y="531903"/>
                  <a:pt x="1664758" y="576892"/>
                  <a:pt x="1071134" y="562630"/>
                </a:cubicBezTo>
                <a:cubicBezTo>
                  <a:pt x="496828" y="542170"/>
                  <a:pt x="14658" y="418514"/>
                  <a:pt x="-1" y="281315"/>
                </a:cubicBezTo>
                <a:lnTo>
                  <a:pt x="0" y="281315"/>
                </a:lnTo>
                <a:close/>
              </a:path>
              <a:path w="2142269" h="562630" stroke="0" extrusionOk="0">
                <a:moveTo>
                  <a:pt x="0" y="281315"/>
                </a:moveTo>
                <a:cubicBezTo>
                  <a:pt x="-103395" y="176824"/>
                  <a:pt x="547102" y="14048"/>
                  <a:pt x="1071135" y="0"/>
                </a:cubicBezTo>
                <a:cubicBezTo>
                  <a:pt x="1556368" y="-4716"/>
                  <a:pt x="2010942" y="-16300"/>
                  <a:pt x="2457225" y="-82718"/>
                </a:cubicBezTo>
                <a:cubicBezTo>
                  <a:pt x="2257152" y="65238"/>
                  <a:pt x="2148884" y="164400"/>
                  <a:pt x="2142269" y="281315"/>
                </a:cubicBezTo>
                <a:cubicBezTo>
                  <a:pt x="2155034" y="479163"/>
                  <a:pt x="1733026" y="567444"/>
                  <a:pt x="1071134" y="562630"/>
                </a:cubicBezTo>
                <a:cubicBezTo>
                  <a:pt x="453731" y="541628"/>
                  <a:pt x="23604" y="430051"/>
                  <a:pt x="-1" y="281315"/>
                </a:cubicBezTo>
                <a:lnTo>
                  <a:pt x="0" y="281315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2940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8) Шляхта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F0717FD-8F89-F8C8-6627-D158ADEA1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660" y="1437859"/>
            <a:ext cx="2641600" cy="562630"/>
          </a:xfrm>
          <a:custGeom>
            <a:avLst/>
            <a:gdLst>
              <a:gd name="connsiteX0" fmla="*/ 0 w 2641600"/>
              <a:gd name="connsiteY0" fmla="*/ 281315 h 562630"/>
              <a:gd name="connsiteX1" fmla="*/ 1320800 w 2641600"/>
              <a:gd name="connsiteY1" fmla="*/ 0 h 562630"/>
              <a:gd name="connsiteX2" fmla="*/ 1721443 w 2641600"/>
              <a:gd name="connsiteY2" fmla="*/ 0 h 562630"/>
              <a:gd name="connsiteX3" fmla="*/ 2135293 w 2641600"/>
              <a:gd name="connsiteY3" fmla="*/ 0 h 562630"/>
              <a:gd name="connsiteX4" fmla="*/ 2641600 w 2641600"/>
              <a:gd name="connsiteY4" fmla="*/ 0 h 562630"/>
              <a:gd name="connsiteX5" fmla="*/ 2641600 w 2641600"/>
              <a:gd name="connsiteY5" fmla="*/ 281315 h 562630"/>
              <a:gd name="connsiteX6" fmla="*/ 1320800 w 2641600"/>
              <a:gd name="connsiteY6" fmla="*/ 562630 h 562630"/>
              <a:gd name="connsiteX7" fmla="*/ 0 w 2641600"/>
              <a:gd name="connsiteY7" fmla="*/ 281315 h 5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1600" h="562630" fill="none" extrusionOk="0">
                <a:moveTo>
                  <a:pt x="0" y="281315"/>
                </a:moveTo>
                <a:cubicBezTo>
                  <a:pt x="-74319" y="125994"/>
                  <a:pt x="462681" y="12917"/>
                  <a:pt x="1320800" y="0"/>
                </a:cubicBezTo>
                <a:cubicBezTo>
                  <a:pt x="1474064" y="-14925"/>
                  <a:pt x="1610955" y="42632"/>
                  <a:pt x="1721443" y="0"/>
                </a:cubicBezTo>
                <a:cubicBezTo>
                  <a:pt x="1831931" y="-42632"/>
                  <a:pt x="1993373" y="5046"/>
                  <a:pt x="2135293" y="0"/>
                </a:cubicBezTo>
                <a:cubicBezTo>
                  <a:pt x="2277213" y="-5046"/>
                  <a:pt x="2521004" y="36624"/>
                  <a:pt x="2641600" y="0"/>
                </a:cubicBezTo>
                <a:cubicBezTo>
                  <a:pt x="2647073" y="57177"/>
                  <a:pt x="2612647" y="174114"/>
                  <a:pt x="2641600" y="281315"/>
                </a:cubicBezTo>
                <a:cubicBezTo>
                  <a:pt x="2629850" y="472533"/>
                  <a:pt x="1998344" y="735156"/>
                  <a:pt x="1320800" y="562630"/>
                </a:cubicBezTo>
                <a:cubicBezTo>
                  <a:pt x="590714" y="555586"/>
                  <a:pt x="3951" y="464412"/>
                  <a:pt x="0" y="281315"/>
                </a:cubicBezTo>
                <a:close/>
              </a:path>
              <a:path w="2641600" h="562630" stroke="0" extrusionOk="0">
                <a:moveTo>
                  <a:pt x="0" y="281315"/>
                </a:moveTo>
                <a:cubicBezTo>
                  <a:pt x="-60584" y="155759"/>
                  <a:pt x="734438" y="29765"/>
                  <a:pt x="1320800" y="0"/>
                </a:cubicBezTo>
                <a:cubicBezTo>
                  <a:pt x="1426968" y="-52184"/>
                  <a:pt x="1557493" y="36959"/>
                  <a:pt x="1787483" y="0"/>
                </a:cubicBezTo>
                <a:cubicBezTo>
                  <a:pt x="2017473" y="-36959"/>
                  <a:pt x="2074171" y="21242"/>
                  <a:pt x="2201333" y="0"/>
                </a:cubicBezTo>
                <a:cubicBezTo>
                  <a:pt x="2328495" y="-21242"/>
                  <a:pt x="2460856" y="26579"/>
                  <a:pt x="2641600" y="0"/>
                </a:cubicBezTo>
                <a:cubicBezTo>
                  <a:pt x="2669114" y="113870"/>
                  <a:pt x="2622459" y="184439"/>
                  <a:pt x="2641600" y="281315"/>
                </a:cubicBezTo>
                <a:cubicBezTo>
                  <a:pt x="2795535" y="460488"/>
                  <a:pt x="2142784" y="407688"/>
                  <a:pt x="1320800" y="562630"/>
                </a:cubicBezTo>
                <a:cubicBezTo>
                  <a:pt x="557336" y="555891"/>
                  <a:pt x="14094" y="463087"/>
                  <a:pt x="0" y="281315"/>
                </a:cubicBez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3) Абсолютизм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39755AF-7A52-3E8E-E3A8-01E91CC0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162" y="1677074"/>
            <a:ext cx="2467439" cy="995422"/>
          </a:xfrm>
          <a:custGeom>
            <a:avLst/>
            <a:gdLst>
              <a:gd name="connsiteX0" fmla="*/ 0 w 2467439"/>
              <a:gd name="connsiteY0" fmla="*/ 497711 h 995422"/>
              <a:gd name="connsiteX1" fmla="*/ 1233720 w 2467439"/>
              <a:gd name="connsiteY1" fmla="*/ 0 h 995422"/>
              <a:gd name="connsiteX2" fmla="*/ 1607948 w 2467439"/>
              <a:gd name="connsiteY2" fmla="*/ 0 h 995422"/>
              <a:gd name="connsiteX3" fmla="*/ 1994513 w 2467439"/>
              <a:gd name="connsiteY3" fmla="*/ 0 h 995422"/>
              <a:gd name="connsiteX4" fmla="*/ 2467439 w 2467439"/>
              <a:gd name="connsiteY4" fmla="*/ 0 h 995422"/>
              <a:gd name="connsiteX5" fmla="*/ 2467439 w 2467439"/>
              <a:gd name="connsiteY5" fmla="*/ 497711 h 995422"/>
              <a:gd name="connsiteX6" fmla="*/ 1233719 w 2467439"/>
              <a:gd name="connsiteY6" fmla="*/ 995422 h 995422"/>
              <a:gd name="connsiteX7" fmla="*/ -1 w 2467439"/>
              <a:gd name="connsiteY7" fmla="*/ 497711 h 995422"/>
              <a:gd name="connsiteX8" fmla="*/ 0 w 2467439"/>
              <a:gd name="connsiteY8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7439" h="995422" fill="none" extrusionOk="0">
                <a:moveTo>
                  <a:pt x="0" y="497711"/>
                </a:moveTo>
                <a:cubicBezTo>
                  <a:pt x="-81301" y="222882"/>
                  <a:pt x="493852" y="5874"/>
                  <a:pt x="1233720" y="0"/>
                </a:cubicBezTo>
                <a:cubicBezTo>
                  <a:pt x="1331511" y="-28507"/>
                  <a:pt x="1481186" y="11330"/>
                  <a:pt x="1607948" y="0"/>
                </a:cubicBezTo>
                <a:cubicBezTo>
                  <a:pt x="1734710" y="-11330"/>
                  <a:pt x="1884548" y="10477"/>
                  <a:pt x="1994513" y="0"/>
                </a:cubicBezTo>
                <a:cubicBezTo>
                  <a:pt x="2104478" y="-10477"/>
                  <a:pt x="2242145" y="37671"/>
                  <a:pt x="2467439" y="0"/>
                </a:cubicBezTo>
                <a:cubicBezTo>
                  <a:pt x="2513800" y="242018"/>
                  <a:pt x="2432995" y="279371"/>
                  <a:pt x="2467439" y="497711"/>
                </a:cubicBezTo>
                <a:cubicBezTo>
                  <a:pt x="2452104" y="819377"/>
                  <a:pt x="1877155" y="1121471"/>
                  <a:pt x="1233719" y="995422"/>
                </a:cubicBezTo>
                <a:cubicBezTo>
                  <a:pt x="548578" y="953076"/>
                  <a:pt x="11164" y="850956"/>
                  <a:pt x="-1" y="497711"/>
                </a:cubicBezTo>
                <a:lnTo>
                  <a:pt x="0" y="497711"/>
                </a:lnTo>
                <a:close/>
              </a:path>
              <a:path w="2467439" h="995422" stroke="0" extrusionOk="0">
                <a:moveTo>
                  <a:pt x="0" y="497711"/>
                </a:moveTo>
                <a:cubicBezTo>
                  <a:pt x="-129844" y="286722"/>
                  <a:pt x="614199" y="12864"/>
                  <a:pt x="1233720" y="0"/>
                </a:cubicBezTo>
                <a:cubicBezTo>
                  <a:pt x="1405703" y="-32896"/>
                  <a:pt x="1459422" y="49528"/>
                  <a:pt x="1669634" y="0"/>
                </a:cubicBezTo>
                <a:cubicBezTo>
                  <a:pt x="1879846" y="-49528"/>
                  <a:pt x="1964682" y="18576"/>
                  <a:pt x="2056199" y="0"/>
                </a:cubicBezTo>
                <a:cubicBezTo>
                  <a:pt x="2147717" y="-18576"/>
                  <a:pt x="2296428" y="42865"/>
                  <a:pt x="2467439" y="0"/>
                </a:cubicBezTo>
                <a:cubicBezTo>
                  <a:pt x="2473846" y="137403"/>
                  <a:pt x="2429760" y="346326"/>
                  <a:pt x="2467439" y="497711"/>
                </a:cubicBezTo>
                <a:cubicBezTo>
                  <a:pt x="2578321" y="789737"/>
                  <a:pt x="1957565" y="924284"/>
                  <a:pt x="1233719" y="995422"/>
                </a:cubicBezTo>
                <a:cubicBezTo>
                  <a:pt x="478705" y="980827"/>
                  <a:pt x="38666" y="845036"/>
                  <a:pt x="-1" y="497711"/>
                </a:cubicBezTo>
                <a:lnTo>
                  <a:pt x="0" y="497711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5) Виборність монарха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E5D7267-13E9-ED26-DE03-201B52D1F57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23761" y="1800680"/>
            <a:ext cx="3671021" cy="562630"/>
          </a:xfrm>
          <a:custGeom>
            <a:avLst/>
            <a:gdLst>
              <a:gd name="connsiteX0" fmla="*/ 0 w 3671021"/>
              <a:gd name="connsiteY0" fmla="*/ 281315 h 562630"/>
              <a:gd name="connsiteX1" fmla="*/ 1835511 w 3671021"/>
              <a:gd name="connsiteY1" fmla="*/ 0 h 562630"/>
              <a:gd name="connsiteX2" fmla="*/ 3983443 w 3671021"/>
              <a:gd name="connsiteY2" fmla="*/ -47883 h 562630"/>
              <a:gd name="connsiteX3" fmla="*/ 3671021 w 3671021"/>
              <a:gd name="connsiteY3" fmla="*/ 281315 h 562630"/>
              <a:gd name="connsiteX4" fmla="*/ 1835510 w 3671021"/>
              <a:gd name="connsiteY4" fmla="*/ 562630 h 562630"/>
              <a:gd name="connsiteX5" fmla="*/ -1 w 3671021"/>
              <a:gd name="connsiteY5" fmla="*/ 281315 h 562630"/>
              <a:gd name="connsiteX6" fmla="*/ 0 w 3671021"/>
              <a:gd name="connsiteY6" fmla="*/ 281315 h 5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1021" h="562630" fill="none" extrusionOk="0">
                <a:moveTo>
                  <a:pt x="0" y="281315"/>
                </a:moveTo>
                <a:cubicBezTo>
                  <a:pt x="41505" y="132368"/>
                  <a:pt x="939599" y="-197288"/>
                  <a:pt x="1835511" y="0"/>
                </a:cubicBezTo>
                <a:cubicBezTo>
                  <a:pt x="2493900" y="-11412"/>
                  <a:pt x="3358803" y="155168"/>
                  <a:pt x="3983443" y="-47883"/>
                </a:cubicBezTo>
                <a:cubicBezTo>
                  <a:pt x="3748542" y="61866"/>
                  <a:pt x="3640161" y="174680"/>
                  <a:pt x="3671021" y="281315"/>
                </a:cubicBezTo>
                <a:cubicBezTo>
                  <a:pt x="3592352" y="592930"/>
                  <a:pt x="2855829" y="608459"/>
                  <a:pt x="1835510" y="562630"/>
                </a:cubicBezTo>
                <a:cubicBezTo>
                  <a:pt x="839051" y="542170"/>
                  <a:pt x="14658" y="418514"/>
                  <a:pt x="-1" y="281315"/>
                </a:cubicBezTo>
                <a:lnTo>
                  <a:pt x="0" y="281315"/>
                </a:lnTo>
                <a:close/>
              </a:path>
              <a:path w="3671021" h="562630" stroke="0" extrusionOk="0">
                <a:moveTo>
                  <a:pt x="0" y="281315"/>
                </a:moveTo>
                <a:cubicBezTo>
                  <a:pt x="-58021" y="154498"/>
                  <a:pt x="1001499" y="37381"/>
                  <a:pt x="1835511" y="0"/>
                </a:cubicBezTo>
                <a:cubicBezTo>
                  <a:pt x="2568048" y="-3366"/>
                  <a:pt x="3322671" y="23561"/>
                  <a:pt x="3983443" y="-47883"/>
                </a:cubicBezTo>
                <a:cubicBezTo>
                  <a:pt x="3784747" y="87618"/>
                  <a:pt x="3674614" y="173988"/>
                  <a:pt x="3671021" y="281315"/>
                </a:cubicBezTo>
                <a:cubicBezTo>
                  <a:pt x="3730355" y="634140"/>
                  <a:pt x="2964538" y="570524"/>
                  <a:pt x="1835510" y="562630"/>
                </a:cubicBezTo>
                <a:cubicBezTo>
                  <a:pt x="795954" y="541628"/>
                  <a:pt x="23604" y="430051"/>
                  <a:pt x="-1" y="281315"/>
                </a:cubicBezTo>
                <a:lnTo>
                  <a:pt x="0" y="281315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1702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4) Спадкова монархія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5DC9C6C6-F844-F78E-2301-18925A1017C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40480" y="2153141"/>
            <a:ext cx="2193887" cy="995422"/>
          </a:xfrm>
          <a:custGeom>
            <a:avLst/>
            <a:gdLst>
              <a:gd name="connsiteX0" fmla="*/ 0 w 2193887"/>
              <a:gd name="connsiteY0" fmla="*/ 497711 h 995422"/>
              <a:gd name="connsiteX1" fmla="*/ 1096944 w 2193887"/>
              <a:gd name="connsiteY1" fmla="*/ 0 h 995422"/>
              <a:gd name="connsiteX2" fmla="*/ 2565630 w 2193887"/>
              <a:gd name="connsiteY2" fmla="*/ -168669 h 995422"/>
              <a:gd name="connsiteX3" fmla="*/ 2193887 w 2193887"/>
              <a:gd name="connsiteY3" fmla="*/ 497711 h 995422"/>
              <a:gd name="connsiteX4" fmla="*/ 1096943 w 2193887"/>
              <a:gd name="connsiteY4" fmla="*/ 995422 h 995422"/>
              <a:gd name="connsiteX5" fmla="*/ -1 w 2193887"/>
              <a:gd name="connsiteY5" fmla="*/ 497711 h 995422"/>
              <a:gd name="connsiteX6" fmla="*/ 0 w 2193887"/>
              <a:gd name="connsiteY6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3887" h="995422" fill="none" extrusionOk="0">
                <a:moveTo>
                  <a:pt x="0" y="497711"/>
                </a:moveTo>
                <a:cubicBezTo>
                  <a:pt x="39608" y="228959"/>
                  <a:pt x="542943" y="-86784"/>
                  <a:pt x="1096944" y="0"/>
                </a:cubicBezTo>
                <a:cubicBezTo>
                  <a:pt x="1522187" y="-12746"/>
                  <a:pt x="2131403" y="47452"/>
                  <a:pt x="2565630" y="-168669"/>
                </a:cubicBezTo>
                <a:cubicBezTo>
                  <a:pt x="2282166" y="53480"/>
                  <a:pt x="2181916" y="276786"/>
                  <a:pt x="2193887" y="497711"/>
                </a:cubicBezTo>
                <a:cubicBezTo>
                  <a:pt x="2181514" y="797164"/>
                  <a:pt x="1725184" y="1151221"/>
                  <a:pt x="1096943" y="995422"/>
                </a:cubicBezTo>
                <a:cubicBezTo>
                  <a:pt x="519384" y="961928"/>
                  <a:pt x="29524" y="735999"/>
                  <a:pt x="-1" y="497711"/>
                </a:cubicBezTo>
                <a:lnTo>
                  <a:pt x="0" y="497711"/>
                </a:lnTo>
                <a:close/>
              </a:path>
              <a:path w="2193887" h="995422" stroke="0" extrusionOk="0">
                <a:moveTo>
                  <a:pt x="0" y="497711"/>
                </a:moveTo>
                <a:cubicBezTo>
                  <a:pt x="-119456" y="281610"/>
                  <a:pt x="600740" y="22802"/>
                  <a:pt x="1096944" y="0"/>
                </a:cubicBezTo>
                <a:cubicBezTo>
                  <a:pt x="1680761" y="-19158"/>
                  <a:pt x="2113027" y="-29763"/>
                  <a:pt x="2565630" y="-168669"/>
                </a:cubicBezTo>
                <a:cubicBezTo>
                  <a:pt x="2336434" y="103549"/>
                  <a:pt x="2210351" y="286607"/>
                  <a:pt x="2193887" y="497711"/>
                </a:cubicBezTo>
                <a:cubicBezTo>
                  <a:pt x="2201508" y="797950"/>
                  <a:pt x="1812315" y="1002922"/>
                  <a:pt x="1096943" y="995422"/>
                </a:cubicBezTo>
                <a:cubicBezTo>
                  <a:pt x="447767" y="960175"/>
                  <a:pt x="57258" y="756506"/>
                  <a:pt x="-1" y="497711"/>
                </a:cubicBezTo>
                <a:lnTo>
                  <a:pt x="0" y="497711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3388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6) Сейм і сеймики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AB91332-A4E0-C24F-A8CE-FBC7751A1E3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20237" y="2497192"/>
            <a:ext cx="3849149" cy="995422"/>
          </a:xfrm>
          <a:custGeom>
            <a:avLst/>
            <a:gdLst>
              <a:gd name="connsiteX0" fmla="*/ 0 w 3849149"/>
              <a:gd name="connsiteY0" fmla="*/ 497711 h 995422"/>
              <a:gd name="connsiteX1" fmla="*/ 1924575 w 3849149"/>
              <a:gd name="connsiteY1" fmla="*/ 0 h 995422"/>
              <a:gd name="connsiteX2" fmla="*/ 4336836 w 3849149"/>
              <a:gd name="connsiteY2" fmla="*/ -126120 h 995422"/>
              <a:gd name="connsiteX3" fmla="*/ 3849149 w 3849149"/>
              <a:gd name="connsiteY3" fmla="*/ 497711 h 995422"/>
              <a:gd name="connsiteX4" fmla="*/ 1924574 w 3849149"/>
              <a:gd name="connsiteY4" fmla="*/ 995422 h 995422"/>
              <a:gd name="connsiteX5" fmla="*/ -1 w 3849149"/>
              <a:gd name="connsiteY5" fmla="*/ 497711 h 995422"/>
              <a:gd name="connsiteX6" fmla="*/ 0 w 3849149"/>
              <a:gd name="connsiteY6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9149" h="995422" fill="none" extrusionOk="0">
                <a:moveTo>
                  <a:pt x="0" y="497711"/>
                </a:moveTo>
                <a:cubicBezTo>
                  <a:pt x="90170" y="236778"/>
                  <a:pt x="929784" y="-114077"/>
                  <a:pt x="1924575" y="0"/>
                </a:cubicBezTo>
                <a:cubicBezTo>
                  <a:pt x="2648160" y="-15953"/>
                  <a:pt x="3554377" y="-1517"/>
                  <a:pt x="4336836" y="-126120"/>
                </a:cubicBezTo>
                <a:cubicBezTo>
                  <a:pt x="3963457" y="81853"/>
                  <a:pt x="3831012" y="291589"/>
                  <a:pt x="3849149" y="497711"/>
                </a:cubicBezTo>
                <a:cubicBezTo>
                  <a:pt x="3758415" y="952801"/>
                  <a:pt x="3003218" y="1104758"/>
                  <a:pt x="1924574" y="995422"/>
                </a:cubicBezTo>
                <a:cubicBezTo>
                  <a:pt x="889927" y="961928"/>
                  <a:pt x="29524" y="735999"/>
                  <a:pt x="-1" y="497711"/>
                </a:cubicBezTo>
                <a:lnTo>
                  <a:pt x="0" y="497711"/>
                </a:lnTo>
                <a:close/>
              </a:path>
              <a:path w="3849149" h="995422" stroke="0" extrusionOk="0">
                <a:moveTo>
                  <a:pt x="0" y="497711"/>
                </a:moveTo>
                <a:cubicBezTo>
                  <a:pt x="-238496" y="340183"/>
                  <a:pt x="1088205" y="47122"/>
                  <a:pt x="1924575" y="0"/>
                </a:cubicBezTo>
                <a:cubicBezTo>
                  <a:pt x="2828710" y="-20335"/>
                  <a:pt x="3697638" y="76009"/>
                  <a:pt x="4336836" y="-126120"/>
                </a:cubicBezTo>
                <a:cubicBezTo>
                  <a:pt x="4015987" y="93321"/>
                  <a:pt x="3889228" y="316600"/>
                  <a:pt x="3849149" y="497711"/>
                </a:cubicBezTo>
                <a:cubicBezTo>
                  <a:pt x="3908148" y="968933"/>
                  <a:pt x="3110231" y="1003825"/>
                  <a:pt x="1924574" y="995422"/>
                </a:cubicBezTo>
                <a:cubicBezTo>
                  <a:pt x="818310" y="960175"/>
                  <a:pt x="57258" y="756506"/>
                  <a:pt x="-1" y="497711"/>
                </a:cubicBezTo>
                <a:lnTo>
                  <a:pt x="0" y="497711"/>
                </a:ln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2534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7) Влада представників усіх станів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BD704528-9B46-3319-53BB-E1CC22F8B59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23761" y="3301215"/>
            <a:ext cx="2484096" cy="995422"/>
          </a:xfrm>
          <a:custGeom>
            <a:avLst/>
            <a:gdLst>
              <a:gd name="connsiteX0" fmla="*/ 0 w 2484096"/>
              <a:gd name="connsiteY0" fmla="*/ 497711 h 995422"/>
              <a:gd name="connsiteX1" fmla="*/ 1242048 w 2484096"/>
              <a:gd name="connsiteY1" fmla="*/ 0 h 995422"/>
              <a:gd name="connsiteX2" fmla="*/ 2656815 w 2484096"/>
              <a:gd name="connsiteY2" fmla="*/ -69212 h 995422"/>
              <a:gd name="connsiteX3" fmla="*/ 2484096 w 2484096"/>
              <a:gd name="connsiteY3" fmla="*/ 497711 h 995422"/>
              <a:gd name="connsiteX4" fmla="*/ 1242048 w 2484096"/>
              <a:gd name="connsiteY4" fmla="*/ 995422 h 995422"/>
              <a:gd name="connsiteX5" fmla="*/ 0 w 2484096"/>
              <a:gd name="connsiteY5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096" h="995422" fill="none" extrusionOk="0">
                <a:moveTo>
                  <a:pt x="0" y="497711"/>
                </a:moveTo>
                <a:cubicBezTo>
                  <a:pt x="102571" y="238696"/>
                  <a:pt x="578043" y="-36772"/>
                  <a:pt x="1242048" y="0"/>
                </a:cubicBezTo>
                <a:cubicBezTo>
                  <a:pt x="1615556" y="-19437"/>
                  <a:pt x="2248420" y="95329"/>
                  <a:pt x="2656815" y="-69212"/>
                </a:cubicBezTo>
                <a:cubicBezTo>
                  <a:pt x="2495887" y="119791"/>
                  <a:pt x="2455518" y="311606"/>
                  <a:pt x="2484096" y="497711"/>
                </a:cubicBezTo>
                <a:cubicBezTo>
                  <a:pt x="2426098" y="887783"/>
                  <a:pt x="1935091" y="1044625"/>
                  <a:pt x="1242048" y="995422"/>
                </a:cubicBezTo>
                <a:cubicBezTo>
                  <a:pt x="584350" y="961928"/>
                  <a:pt x="29525" y="735999"/>
                  <a:pt x="0" y="497711"/>
                </a:cubicBezTo>
                <a:close/>
              </a:path>
              <a:path w="2484096" h="995422" stroke="0" extrusionOk="0">
                <a:moveTo>
                  <a:pt x="0" y="497711"/>
                </a:moveTo>
                <a:cubicBezTo>
                  <a:pt x="-33403" y="239269"/>
                  <a:pt x="646237" y="18752"/>
                  <a:pt x="1242048" y="0"/>
                </a:cubicBezTo>
                <a:cubicBezTo>
                  <a:pt x="1836513" y="-24975"/>
                  <a:pt x="2282437" y="46525"/>
                  <a:pt x="2656815" y="-69212"/>
                </a:cubicBezTo>
                <a:cubicBezTo>
                  <a:pt x="2552632" y="149237"/>
                  <a:pt x="2493000" y="314698"/>
                  <a:pt x="2484096" y="497711"/>
                </a:cubicBezTo>
                <a:cubicBezTo>
                  <a:pt x="2529655" y="924206"/>
                  <a:pt x="2014439" y="1001339"/>
                  <a:pt x="1242048" y="995422"/>
                </a:cubicBezTo>
                <a:cubicBezTo>
                  <a:pt x="512733" y="960175"/>
                  <a:pt x="57259" y="756506"/>
                  <a:pt x="0" y="497711"/>
                </a:cubicBezTo>
                <a:close/>
              </a:path>
            </a:pathLst>
          </a:custGeom>
          <a:gradFill flip="none" rotWithShape="1">
            <a:gsLst>
              <a:gs pos="45000">
                <a:schemeClr val="accent6">
                  <a:lumMod val="5000"/>
                  <a:lumOff val="95000"/>
                </a:schemeClr>
              </a:gs>
              <a:gs pos="82000">
                <a:schemeClr val="accent6">
                  <a:lumMod val="45000"/>
                  <a:lumOff val="5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BBA939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91131971">
                  <a:prstGeom prst="teardrop">
                    <a:avLst>
                      <a:gd name="adj" fmla="val 11390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9) Правління духівництва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637C3-8C56-F8F1-AF62-3A4D46D6E7B6}"/>
              </a:ext>
            </a:extLst>
          </p:cNvPr>
          <p:cNvSpPr txBox="1"/>
          <p:nvPr/>
        </p:nvSpPr>
        <p:spPr>
          <a:xfrm>
            <a:off x="1754242" y="5066198"/>
            <a:ext cx="34502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/>
              <a:t>Які «асоціації» відносяться </a:t>
            </a:r>
          </a:p>
          <a:p>
            <a:r>
              <a:rPr lang="uk-UA" sz="2000" dirty="0"/>
              <a:t>до шляхетської демократії?</a:t>
            </a:r>
          </a:p>
        </p:txBody>
      </p:sp>
    </p:spTree>
    <p:extLst>
      <p:ext uri="{BB962C8B-B14F-4D97-AF65-F5344CB8AC3E}">
        <p14:creationId xmlns:p14="http://schemas.microsoft.com/office/powerpoint/2010/main" val="17149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424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424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424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6424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459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89A37D93-48D4-87D3-36E7-650FDCF39259}"/>
              </a:ext>
            </a:extLst>
          </p:cNvPr>
          <p:cNvSpPr/>
          <p:nvPr/>
        </p:nvSpPr>
        <p:spPr>
          <a:xfrm>
            <a:off x="535021" y="2091447"/>
            <a:ext cx="6517532" cy="4357991"/>
          </a:xfrm>
          <a:prstGeom prst="rect">
            <a:avLst/>
          </a:prstGeom>
          <a:solidFill>
            <a:srgbClr val="FAF2E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2CAC2-C84D-B554-B47C-11EA17919E0E}"/>
              </a:ext>
            </a:extLst>
          </p:cNvPr>
          <p:cNvSpPr txBox="1"/>
          <p:nvPr/>
        </p:nvSpPr>
        <p:spPr>
          <a:xfrm>
            <a:off x="798412" y="278473"/>
            <a:ext cx="6094206" cy="69117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а м о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о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ц і н ю в а н </a:t>
            </a:r>
            <a:r>
              <a:rPr lang="ru-RU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н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я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Радостный смайлик">
            <a:extLst>
              <a:ext uri="{FF2B5EF4-FFF2-40B4-BE49-F238E27FC236}">
                <a16:creationId xmlns:a16="http://schemas.microsoft.com/office/drawing/2014/main" id="{A8BBC51F-986A-D4AA-2C58-580B2BBC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760" y="338437"/>
            <a:ext cx="1238844" cy="8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DE290-D3ED-55EE-25AE-A6C4A28EFCBB}"/>
              </a:ext>
            </a:extLst>
          </p:cNvPr>
          <p:cNvSpPr txBox="1"/>
          <p:nvPr/>
        </p:nvSpPr>
        <p:spPr>
          <a:xfrm>
            <a:off x="8820603" y="649157"/>
            <a:ext cx="2065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Прекрасно!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8E9B88F-DBAE-41D2-2839-CE1926301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66108" r="24522"/>
          <a:stretch>
            <a:fillRect/>
          </a:stretch>
        </p:blipFill>
        <p:spPr bwMode="auto">
          <a:xfrm>
            <a:off x="7714596" y="1282323"/>
            <a:ext cx="1238844" cy="91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04507-DD20-FEC2-EA87-D17351C42809}"/>
              </a:ext>
            </a:extLst>
          </p:cNvPr>
          <p:cNvSpPr txBox="1"/>
          <p:nvPr/>
        </p:nvSpPr>
        <p:spPr>
          <a:xfrm>
            <a:off x="8820603" y="1425181"/>
            <a:ext cx="2065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Добре!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24C32-29F4-3405-4F40-274AA2ED26AA}"/>
              </a:ext>
            </a:extLst>
          </p:cNvPr>
          <p:cNvSpPr txBox="1"/>
          <p:nvPr/>
        </p:nvSpPr>
        <p:spPr>
          <a:xfrm>
            <a:off x="8820603" y="2231048"/>
            <a:ext cx="2019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Треба попрацювати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E387EB5-5DFA-C4AC-6910-F278C0E22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43770" r="40035" b="2723"/>
          <a:stretch>
            <a:fillRect/>
          </a:stretch>
        </p:blipFill>
        <p:spPr bwMode="auto">
          <a:xfrm>
            <a:off x="7842347" y="2169252"/>
            <a:ext cx="904150" cy="90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83E499A-CF2D-A885-751B-D0F5B113A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46452" r="8067" b="12989"/>
          <a:stretch>
            <a:fillRect/>
          </a:stretch>
        </p:blipFill>
        <p:spPr bwMode="auto">
          <a:xfrm>
            <a:off x="7931950" y="3249963"/>
            <a:ext cx="724944" cy="7078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2C60D-80BC-7A3B-B028-8F979D88A5D0}"/>
              </a:ext>
            </a:extLst>
          </p:cNvPr>
          <p:cNvSpPr txBox="1"/>
          <p:nvPr/>
        </p:nvSpPr>
        <p:spPr>
          <a:xfrm>
            <a:off x="8843604" y="3211181"/>
            <a:ext cx="2042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n w="0"/>
                <a:solidFill>
                  <a:srgbClr val="B633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Нічого </a:t>
            </a:r>
          </a:p>
          <a:p>
            <a:pPr algn="ctr"/>
            <a:r>
              <a:rPr lang="uk-UA" sz="2000" b="1" dirty="0">
                <a:ln w="0"/>
                <a:solidFill>
                  <a:srgbClr val="B6333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не зрозуміло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ED76F8BD-DCA8-AB50-0AA9-F11EF7071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1430" y="3311040"/>
            <a:ext cx="3949023" cy="38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FA29F-DFB0-4E32-8354-53DFC829D47A}"/>
              </a:ext>
            </a:extLst>
          </p:cNvPr>
          <p:cNvSpPr txBox="1"/>
          <p:nvPr/>
        </p:nvSpPr>
        <p:spPr>
          <a:xfrm>
            <a:off x="727800" y="1086721"/>
            <a:ext cx="6986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Оцініть свої успіхи у вивченні теми </a:t>
            </a:r>
          </a:p>
          <a:p>
            <a:r>
              <a:rPr lang="uk-UA" dirty="0"/>
              <a:t>«</a:t>
            </a:r>
            <a:r>
              <a:rPr lang="ru-RU" b="1" i="1" dirty="0" err="1"/>
              <a:t>Річ</a:t>
            </a:r>
            <a:r>
              <a:rPr lang="ru-RU" b="1" i="1" dirty="0"/>
              <a:t> Посполита – </a:t>
            </a:r>
            <a:r>
              <a:rPr lang="ru-RU" b="1" i="1" dirty="0" err="1"/>
              <a:t>особливості</a:t>
            </a:r>
            <a:r>
              <a:rPr lang="ru-RU" b="1" i="1" dirty="0"/>
              <a:t> «</a:t>
            </a:r>
            <a:r>
              <a:rPr lang="ru-RU" b="1" i="1" dirty="0" err="1"/>
              <a:t>шляхетської</a:t>
            </a:r>
            <a:r>
              <a:rPr lang="ru-RU" b="1" i="1" dirty="0"/>
              <a:t> </a:t>
            </a:r>
            <a:r>
              <a:rPr lang="ru-RU" b="1" i="1" dirty="0" err="1"/>
              <a:t>демократії</a:t>
            </a:r>
            <a:r>
              <a:rPr lang="uk-UA" dirty="0"/>
              <a:t>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E3B030-D609-456A-9C92-62571501468F}"/>
              </a:ext>
            </a:extLst>
          </p:cNvPr>
          <p:cNvSpPr txBox="1"/>
          <p:nvPr/>
        </p:nvSpPr>
        <p:spPr>
          <a:xfrm>
            <a:off x="727800" y="2457904"/>
            <a:ext cx="623543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</a:pPr>
            <a:r>
              <a:rPr lang="uk-UA" dirty="0"/>
              <a:t>Можу розповісти історію виникнення Речі Посполитої.</a:t>
            </a:r>
          </a:p>
          <a:p>
            <a:pPr marL="285750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</a:pPr>
            <a:r>
              <a:rPr lang="uk-UA" dirty="0"/>
              <a:t>Можу назвати особливості політичного устрою Речі Посполитої як аристократичної шляхетської республіки.</a:t>
            </a:r>
          </a:p>
          <a:p>
            <a:pPr marL="285750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</a:pPr>
            <a:r>
              <a:rPr lang="uk-UA" dirty="0"/>
              <a:t>Можу схарактеризувати етнічну, соціальну структуру та релігійні процеси в Речі Посполитій. </a:t>
            </a:r>
          </a:p>
          <a:p>
            <a:pPr marL="285750" indent="-285750">
              <a:spcAft>
                <a:spcPts val="1200"/>
              </a:spcAft>
              <a:buClr>
                <a:schemeClr val="accent5">
                  <a:lumMod val="75000"/>
                </a:schemeClr>
              </a:buClr>
              <a:buSzPct val="200000"/>
              <a:buFont typeface="Wingdings" panose="05000000000000000000" pitchFamily="2" charset="2"/>
              <a:buChar char="§"/>
            </a:pPr>
            <a:r>
              <a:rPr lang="uk-UA" dirty="0"/>
              <a:t>Можу визначити особливості становища українських земель у складі Речі Посполитої.</a:t>
            </a:r>
          </a:p>
        </p:txBody>
      </p:sp>
    </p:spTree>
    <p:extLst>
      <p:ext uri="{BB962C8B-B14F-4D97-AF65-F5344CB8AC3E}">
        <p14:creationId xmlns:p14="http://schemas.microsoft.com/office/powerpoint/2010/main" val="46733254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DEAFD83-375F-406F-8CD8-314F5FAB3C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01653">
            <a:off x="38731" y="32013"/>
            <a:ext cx="947895" cy="103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A660F-2C68-45F8-ABF3-8B6FE33DDDFD}"/>
              </a:ext>
            </a:extLst>
          </p:cNvPr>
          <p:cNvSpPr txBox="1"/>
          <p:nvPr/>
        </p:nvSpPr>
        <p:spPr>
          <a:xfrm>
            <a:off x="915804" y="191419"/>
            <a:ext cx="106883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b="1" dirty="0">
                <a:solidFill>
                  <a:srgbClr val="623E2B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ЛЮБЛІНСЬКА УНІЯ й УТВОРЕННЯ РЕЧІ ПОСПОЛИТОЇ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8FD97-B2D9-43D8-A71B-024F4F681929}"/>
              </a:ext>
            </a:extLst>
          </p:cNvPr>
          <p:cNvSpPr txBox="1"/>
          <p:nvPr/>
        </p:nvSpPr>
        <p:spPr>
          <a:xfrm>
            <a:off x="258158" y="98319"/>
            <a:ext cx="47832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9536A-6A53-4917-A3E4-B4DEBF0E5EC0}"/>
              </a:ext>
            </a:extLst>
          </p:cNvPr>
          <p:cNvSpPr txBox="1"/>
          <p:nvPr/>
        </p:nvSpPr>
        <p:spPr>
          <a:xfrm>
            <a:off x="236705" y="1135903"/>
            <a:ext cx="5659982" cy="377976"/>
          </a:xfrm>
          <a:prstGeom prst="roundRect">
            <a:avLst/>
          </a:prstGeom>
          <a:solidFill>
            <a:srgbClr val="EFE9E2"/>
          </a:solidFill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Із </a:t>
            </a:r>
            <a:r>
              <a:rPr lang="en-US" dirty="0"/>
              <a:t>XIV </a:t>
            </a:r>
            <a:r>
              <a:rPr lang="uk-UA" dirty="0"/>
              <a:t>ст. почалася активна польська експансія на схід.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6A82C4-3CDB-4498-9D63-E26DCC42551A}"/>
              </a:ext>
            </a:extLst>
          </p:cNvPr>
          <p:cNvSpPr txBox="1"/>
          <p:nvPr/>
        </p:nvSpPr>
        <p:spPr>
          <a:xfrm>
            <a:off x="256161" y="3050977"/>
            <a:ext cx="3698725" cy="1450610"/>
          </a:xfrm>
          <a:prstGeom prst="roundRect">
            <a:avLst/>
          </a:prstGeom>
          <a:solidFill>
            <a:srgbClr val="FEFEFE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sz="1700" b="1" dirty="0">
                <a:solidFill>
                  <a:srgbClr val="336600"/>
                </a:solidFill>
              </a:rPr>
              <a:t>Польська шляхта  </a:t>
            </a:r>
            <a:r>
              <a:rPr lang="uk-UA" sz="2000" b="1" dirty="0">
                <a:solidFill>
                  <a:srgbClr val="666633"/>
                </a:solidFill>
                <a:sym typeface="Wingdings" panose="05000000000000000000" pitchFamily="2" charset="2"/>
              </a:rPr>
              <a:t></a:t>
            </a:r>
          </a:p>
          <a:p>
            <a:pPr marL="180000">
              <a:lnSpc>
                <a:spcPct val="90000"/>
              </a:lnSpc>
            </a:pPr>
            <a:r>
              <a:rPr lang="uk-UA" sz="1700" dirty="0"/>
              <a:t>Отримати українські землі, що входили до складу Литви, для розвитку фільваркового господарства.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A01A7-7578-4DBE-85BF-0C77168D60F9}"/>
              </a:ext>
            </a:extLst>
          </p:cNvPr>
          <p:cNvSpPr txBox="1"/>
          <p:nvPr/>
        </p:nvSpPr>
        <p:spPr>
          <a:xfrm>
            <a:off x="6664960" y="863021"/>
            <a:ext cx="4843396" cy="469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Кревська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унія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1385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р.</a:t>
            </a:r>
            <a:endParaRPr lang="uk-UA" sz="2000" b="1" dirty="0">
              <a:solidFill>
                <a:schemeClr val="accent2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FCC7C-01A9-4CC0-86F6-FEA71F5C8E18}"/>
              </a:ext>
            </a:extLst>
          </p:cNvPr>
          <p:cNvSpPr txBox="1"/>
          <p:nvPr/>
        </p:nvSpPr>
        <p:spPr>
          <a:xfrm>
            <a:off x="9484771" y="3621158"/>
            <a:ext cx="21194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600" i="1" dirty="0">
                <a:solidFill>
                  <a:srgbClr val="000066"/>
                </a:solidFill>
              </a:rPr>
              <a:t>Польська королева</a:t>
            </a:r>
          </a:p>
          <a:p>
            <a:pPr algn="ctr">
              <a:lnSpc>
                <a:spcPct val="90000"/>
              </a:lnSpc>
            </a:pPr>
            <a:r>
              <a:rPr lang="uk-UA" sz="1600" b="1" i="1" dirty="0">
                <a:solidFill>
                  <a:srgbClr val="000066"/>
                </a:solidFill>
              </a:rPr>
              <a:t>Ядвіга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9D473-5990-46A7-949D-9AEF79D96E21}"/>
              </a:ext>
            </a:extLst>
          </p:cNvPr>
          <p:cNvSpPr txBox="1"/>
          <p:nvPr/>
        </p:nvSpPr>
        <p:spPr>
          <a:xfrm>
            <a:off x="7382279" y="3631441"/>
            <a:ext cx="179408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600" i="1" dirty="0">
                <a:solidFill>
                  <a:srgbClr val="000066"/>
                </a:solidFill>
              </a:rPr>
              <a:t>Князь литовський</a:t>
            </a:r>
          </a:p>
          <a:p>
            <a:pPr algn="ctr">
              <a:lnSpc>
                <a:spcPct val="90000"/>
              </a:lnSpc>
            </a:pPr>
            <a:r>
              <a:rPr lang="uk-UA" sz="1600" b="1" i="1" dirty="0">
                <a:solidFill>
                  <a:srgbClr val="000066"/>
                </a:solidFill>
              </a:rPr>
              <a:t>Ягайло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32A15-2781-4E45-9C2E-6DCBDE486722}"/>
              </a:ext>
            </a:extLst>
          </p:cNvPr>
          <p:cNvSpPr txBox="1"/>
          <p:nvPr/>
        </p:nvSpPr>
        <p:spPr>
          <a:xfrm>
            <a:off x="258554" y="4724549"/>
            <a:ext cx="3696332" cy="1450610"/>
          </a:xfrm>
          <a:prstGeom prst="roundRect">
            <a:avLst/>
          </a:prstGeom>
          <a:solidFill>
            <a:srgbClr val="FEFEFE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sz="1700" b="1" dirty="0">
                <a:solidFill>
                  <a:srgbClr val="336600"/>
                </a:solidFill>
              </a:rPr>
              <a:t>Литовська шляхта  </a:t>
            </a:r>
            <a:r>
              <a:rPr lang="uk-UA" sz="2000" b="1" dirty="0">
                <a:solidFill>
                  <a:srgbClr val="666633"/>
                </a:solidFill>
                <a:sym typeface="Wingdings" panose="05000000000000000000" pitchFamily="2" charset="2"/>
              </a:rPr>
              <a:t></a:t>
            </a:r>
            <a:endParaRPr lang="uk-UA" sz="2000" b="1" dirty="0">
              <a:solidFill>
                <a:srgbClr val="336600"/>
              </a:solidFill>
            </a:endParaRPr>
          </a:p>
          <a:p>
            <a:pPr marL="180000">
              <a:lnSpc>
                <a:spcPct val="90000"/>
              </a:lnSpc>
            </a:pPr>
            <a:r>
              <a:rPr lang="uk-UA" sz="1700" dirty="0"/>
              <a:t>Набути привілеїв, які мала польська шляхта, та зупинити просування Московської держави на захід.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9D6580-E7F2-4BFD-BDCC-95FA81F7BAE5}"/>
              </a:ext>
            </a:extLst>
          </p:cNvPr>
          <p:cNvSpPr txBox="1"/>
          <p:nvPr/>
        </p:nvSpPr>
        <p:spPr>
          <a:xfrm>
            <a:off x="8083323" y="4892224"/>
            <a:ext cx="3764965" cy="1034129"/>
          </a:xfrm>
          <a:prstGeom prst="rect">
            <a:avLst/>
          </a:prstGeom>
          <a:solidFill>
            <a:schemeClr val="bg1"/>
          </a:solidFill>
          <a:ln>
            <a:solidFill>
              <a:srgbClr val="EFE9E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dirty="0"/>
              <a:t>Польський король видав універсал про приєднання до Польщі Волині й Підляшшя, а пізніше – Київщини та Брацлавщини.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6A0752-5B8C-4B6F-91D0-67E55A940946}"/>
              </a:ext>
            </a:extLst>
          </p:cNvPr>
          <p:cNvSpPr txBox="1"/>
          <p:nvPr/>
        </p:nvSpPr>
        <p:spPr>
          <a:xfrm>
            <a:off x="256160" y="2450040"/>
            <a:ext cx="5251553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ru-RU" sz="2000" b="1" dirty="0" err="1">
                <a:solidFill>
                  <a:srgbClr val="336600"/>
                </a:solidFill>
                <a:latin typeface="Candara" panose="020E0502030303020204" pitchFamily="34" charset="0"/>
              </a:rPr>
              <a:t>Кожна</a:t>
            </a:r>
            <a:r>
              <a:rPr lang="ru-RU" sz="2000" b="1" dirty="0">
                <a:solidFill>
                  <a:srgbClr val="336600"/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err="1">
                <a:solidFill>
                  <a:srgbClr val="336600"/>
                </a:solidFill>
                <a:latin typeface="Candara" panose="020E0502030303020204" pitchFamily="34" charset="0"/>
              </a:rPr>
              <a:t>країна</a:t>
            </a:r>
            <a:r>
              <a:rPr lang="ru-RU" sz="2000" b="1" dirty="0">
                <a:solidFill>
                  <a:srgbClr val="336600"/>
                </a:solidFill>
                <a:latin typeface="Candara" panose="020E0502030303020204" pitchFamily="34" charset="0"/>
              </a:rPr>
              <a:t> мала </a:t>
            </a:r>
            <a:r>
              <a:rPr lang="ru-RU" sz="2000" b="1" dirty="0" err="1">
                <a:solidFill>
                  <a:srgbClr val="336600"/>
                </a:solidFill>
                <a:latin typeface="Candara" panose="020E0502030303020204" pitchFamily="34" charset="0"/>
              </a:rPr>
              <a:t>свої</a:t>
            </a:r>
            <a:r>
              <a:rPr lang="ru-RU" sz="2000" b="1" dirty="0">
                <a:solidFill>
                  <a:srgbClr val="336600"/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err="1">
                <a:solidFill>
                  <a:srgbClr val="336600"/>
                </a:solidFill>
                <a:latin typeface="Candara" panose="020E0502030303020204" pitchFamily="34" charset="0"/>
              </a:rPr>
              <a:t>мотиви</a:t>
            </a:r>
            <a:r>
              <a:rPr lang="ru-RU" sz="2000" b="1" dirty="0">
                <a:solidFill>
                  <a:srgbClr val="336600"/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err="1">
                <a:solidFill>
                  <a:srgbClr val="336600"/>
                </a:solidFill>
                <a:latin typeface="Candara" panose="020E0502030303020204" pitchFamily="34" charset="0"/>
              </a:rPr>
              <a:t>об’єднання</a:t>
            </a:r>
            <a:r>
              <a:rPr lang="ru-RU" sz="2000" b="1" dirty="0">
                <a:solidFill>
                  <a:srgbClr val="3366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EB610-D7B2-472E-9433-F42F61072570}"/>
              </a:ext>
            </a:extLst>
          </p:cNvPr>
          <p:cNvSpPr txBox="1"/>
          <p:nvPr/>
        </p:nvSpPr>
        <p:spPr>
          <a:xfrm>
            <a:off x="4329539" y="4892224"/>
            <a:ext cx="3476250" cy="1034129"/>
          </a:xfrm>
          <a:prstGeom prst="rect">
            <a:avLst/>
          </a:prstGeom>
          <a:solidFill>
            <a:schemeClr val="bg1"/>
          </a:solidFill>
          <a:ln>
            <a:solidFill>
              <a:srgbClr val="EFE9E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dirty="0"/>
              <a:t>Король </a:t>
            </a:r>
            <a:r>
              <a:rPr lang="uk-UA" sz="1700" b="1" dirty="0"/>
              <a:t>Сигізмунд </a:t>
            </a:r>
            <a:r>
              <a:rPr lang="en-US" sz="1700" b="1" dirty="0"/>
              <a:t>II </a:t>
            </a:r>
            <a:r>
              <a:rPr lang="uk-UA" sz="1700" b="1" dirty="0"/>
              <a:t>Август </a:t>
            </a:r>
            <a:r>
              <a:rPr lang="uk-UA" sz="1700" dirty="0"/>
              <a:t>скликав </a:t>
            </a:r>
            <a:r>
              <a:rPr lang="uk-UA" sz="1700" b="1" dirty="0"/>
              <a:t>спільний литовсько-польський сейм </a:t>
            </a:r>
            <a:r>
              <a:rPr lang="uk-UA" sz="1700" dirty="0"/>
              <a:t>для вирішення питання про унію двох держав.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D9F1E-38F7-4B41-B28D-FD3ACD16D0A7}"/>
              </a:ext>
            </a:extLst>
          </p:cNvPr>
          <p:cNvSpPr txBox="1"/>
          <p:nvPr/>
        </p:nvSpPr>
        <p:spPr>
          <a:xfrm>
            <a:off x="8083324" y="6010045"/>
            <a:ext cx="3764964" cy="563231"/>
          </a:xfrm>
          <a:prstGeom prst="rect">
            <a:avLst/>
          </a:prstGeom>
          <a:solidFill>
            <a:schemeClr val="bg1"/>
          </a:solidFill>
          <a:ln>
            <a:solidFill>
              <a:srgbClr val="EFE9E2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sz="1700" dirty="0"/>
              <a:t>Ослаблена Лівонською війною </a:t>
            </a:r>
            <a:r>
              <a:rPr lang="uk-UA" sz="1700" b="1" dirty="0"/>
              <a:t>Литва не чинила опору</a:t>
            </a:r>
            <a:r>
              <a:rPr lang="uk-UA" sz="1700" dirty="0"/>
              <a:t>.</a:t>
            </a:r>
          </a:p>
        </p:txBody>
      </p:sp>
      <p:sp>
        <p:nvSpPr>
          <p:cNvPr id="22" name="П'ятикутник 20">
            <a:extLst>
              <a:ext uri="{FF2B5EF4-FFF2-40B4-BE49-F238E27FC236}">
                <a16:creationId xmlns:a16="http://schemas.microsoft.com/office/drawing/2014/main" id="{137BD1A2-7826-4AFC-A5D7-8360A1F69373}"/>
              </a:ext>
            </a:extLst>
          </p:cNvPr>
          <p:cNvSpPr/>
          <p:nvPr/>
        </p:nvSpPr>
        <p:spPr>
          <a:xfrm>
            <a:off x="4329539" y="4255103"/>
            <a:ext cx="3664721" cy="523220"/>
          </a:xfrm>
          <a:prstGeom prst="homePlate">
            <a:avLst/>
          </a:prstGeom>
          <a:solidFill>
            <a:srgbClr val="EFE9E2"/>
          </a:solidFill>
          <a:ln w="38100">
            <a:solidFill>
              <a:srgbClr val="EFE9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Січень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1569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р., Люблін </a:t>
            </a:r>
          </a:p>
        </p:txBody>
      </p:sp>
      <p:sp>
        <p:nvSpPr>
          <p:cNvPr id="23" name="П'ятикутник 21">
            <a:extLst>
              <a:ext uri="{FF2B5EF4-FFF2-40B4-BE49-F238E27FC236}">
                <a16:creationId xmlns:a16="http://schemas.microsoft.com/office/drawing/2014/main" id="{1BE47031-647B-44D4-B33B-5A2397850776}"/>
              </a:ext>
            </a:extLst>
          </p:cNvPr>
          <p:cNvSpPr/>
          <p:nvPr/>
        </p:nvSpPr>
        <p:spPr>
          <a:xfrm>
            <a:off x="8083324" y="4249577"/>
            <a:ext cx="3664722" cy="523220"/>
          </a:xfrm>
          <a:prstGeom prst="homePlate">
            <a:avLst/>
          </a:prstGeom>
          <a:solidFill>
            <a:srgbClr val="EFE9E2"/>
          </a:solidFill>
          <a:ln w="38100">
            <a:solidFill>
              <a:srgbClr val="EFE9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Березень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1569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р.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361362F-75AC-4406-95AE-D0149B689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13691" r="21877" b="7326"/>
          <a:stretch/>
        </p:blipFill>
        <p:spPr bwMode="auto">
          <a:xfrm rot="2248439">
            <a:off x="5876966" y="903692"/>
            <a:ext cx="1080048" cy="12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31B657E8-14EC-498C-8544-8386BF96F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13691" r="21877" b="7326"/>
          <a:stretch/>
        </p:blipFill>
        <p:spPr bwMode="auto">
          <a:xfrm rot="13761759" flipH="1">
            <a:off x="5336478" y="1920108"/>
            <a:ext cx="636295" cy="7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B6F296-EBD6-4A0C-A3C2-0EFF78819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/>
          <a:stretch/>
        </p:blipFill>
        <p:spPr bwMode="auto">
          <a:xfrm>
            <a:off x="9580585" y="1272160"/>
            <a:ext cx="1927771" cy="23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408640-E490-4CB2-BAB4-D9B485998B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00" r="32987" b="17688"/>
          <a:stretch/>
        </p:blipFill>
        <p:spPr>
          <a:xfrm>
            <a:off x="7283629" y="1240997"/>
            <a:ext cx="1991382" cy="2380161"/>
          </a:xfrm>
          <a:prstGeom prst="rect">
            <a:avLst/>
          </a:prstGeom>
        </p:spPr>
      </p:pic>
      <p:pic>
        <p:nvPicPr>
          <p:cNvPr id="1026" name="Picture 2" descr="свадебное кольцо, золотое кольцо, обручальное кольцо - cкачать бесплатно  рендер Ювелирные украшения на Artage.io">
            <a:extLst>
              <a:ext uri="{FF2B5EF4-FFF2-40B4-BE49-F238E27FC236}">
                <a16:creationId xmlns:a16="http://schemas.microsoft.com/office/drawing/2014/main" id="{15F3B89E-DBC9-479F-AA6D-AFBB2676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430" y="2256463"/>
            <a:ext cx="1142831" cy="82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 сполучна лінія 2">
            <a:extLst>
              <a:ext uri="{FF2B5EF4-FFF2-40B4-BE49-F238E27FC236}">
                <a16:creationId xmlns:a16="http://schemas.microsoft.com/office/drawing/2014/main" id="{9291E450-9B88-442A-9FEC-A3D6864F3A19}"/>
              </a:ext>
            </a:extLst>
          </p:cNvPr>
          <p:cNvCxnSpPr/>
          <p:nvPr/>
        </p:nvCxnSpPr>
        <p:spPr>
          <a:xfrm>
            <a:off x="4109458" y="2858663"/>
            <a:ext cx="0" cy="2481822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8C9DB54F-845A-4EC2-9D8C-E75A65132FD0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954886" y="3776281"/>
            <a:ext cx="163614" cy="1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>
            <a:extLst>
              <a:ext uri="{FF2B5EF4-FFF2-40B4-BE49-F238E27FC236}">
                <a16:creationId xmlns:a16="http://schemas.microsoft.com/office/drawing/2014/main" id="{238F49B2-5591-49A3-9D32-B96574676F16}"/>
              </a:ext>
            </a:extLst>
          </p:cNvPr>
          <p:cNvCxnSpPr>
            <a:cxnSpLocks/>
          </p:cNvCxnSpPr>
          <p:nvPr/>
        </p:nvCxnSpPr>
        <p:spPr>
          <a:xfrm>
            <a:off x="3954886" y="5327269"/>
            <a:ext cx="1545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4835464-9855-4837-8F40-461693B7A2F4}"/>
              </a:ext>
            </a:extLst>
          </p:cNvPr>
          <p:cNvSpPr txBox="1"/>
          <p:nvPr/>
        </p:nvSpPr>
        <p:spPr>
          <a:xfrm>
            <a:off x="4273073" y="2955149"/>
            <a:ext cx="2846942" cy="1144143"/>
          </a:xfrm>
          <a:prstGeom prst="roundRect">
            <a:avLst/>
          </a:prstGeom>
          <a:solidFill>
            <a:srgbClr val="FEFEFE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80000" algn="ctr">
              <a:lnSpc>
                <a:spcPct val="90000"/>
              </a:lnSpc>
            </a:pPr>
            <a:r>
              <a:rPr lang="uk-UA" sz="1700" b="1" dirty="0">
                <a:solidFill>
                  <a:srgbClr val="336600"/>
                </a:solidFill>
              </a:rPr>
              <a:t>Зовнішня небезпека</a:t>
            </a:r>
          </a:p>
          <a:p>
            <a:pPr marL="180000">
              <a:lnSpc>
                <a:spcPct val="90000"/>
              </a:lnSpc>
            </a:pPr>
            <a:r>
              <a:rPr lang="ru-RU" sz="1700" b="1" dirty="0" err="1"/>
              <a:t>Московія</a:t>
            </a:r>
            <a:r>
              <a:rPr lang="ru-RU" sz="1700" dirty="0"/>
              <a:t> заявляла про </a:t>
            </a:r>
            <a:r>
              <a:rPr lang="ru-RU" sz="1700" dirty="0" err="1"/>
              <a:t>наміри</a:t>
            </a:r>
            <a:r>
              <a:rPr lang="ru-RU" sz="1700" dirty="0"/>
              <a:t> </a:t>
            </a:r>
            <a:r>
              <a:rPr lang="ru-RU" sz="1700" dirty="0" err="1"/>
              <a:t>володіти</a:t>
            </a:r>
            <a:r>
              <a:rPr lang="ru-RU" sz="1700" dirty="0"/>
              <a:t> </a:t>
            </a:r>
            <a:r>
              <a:rPr lang="ru-RU" sz="1700" dirty="0" err="1"/>
              <a:t>всіма</a:t>
            </a:r>
            <a:r>
              <a:rPr lang="ru-RU" sz="1700" dirty="0"/>
              <a:t> руськими землями</a:t>
            </a:r>
            <a:endParaRPr lang="uk-UA" sz="1700" dirty="0"/>
          </a:p>
        </p:txBody>
      </p: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97F50CC1-FC29-4D51-8B6F-7ACE8005FF3C}"/>
              </a:ext>
            </a:extLst>
          </p:cNvPr>
          <p:cNvCxnSpPr/>
          <p:nvPr/>
        </p:nvCxnSpPr>
        <p:spPr>
          <a:xfrm>
            <a:off x="4118500" y="3285542"/>
            <a:ext cx="1545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080CB1-3C22-928A-6F83-C4D617AA71A2}"/>
              </a:ext>
            </a:extLst>
          </p:cNvPr>
          <p:cNvSpPr txBox="1"/>
          <p:nvPr/>
        </p:nvSpPr>
        <p:spPr>
          <a:xfrm>
            <a:off x="256160" y="1636291"/>
            <a:ext cx="5356801" cy="653796"/>
          </a:xfrm>
          <a:prstGeom prst="roundRect">
            <a:avLst/>
          </a:prstGeom>
          <a:solidFill>
            <a:srgbClr val="EFE9E2"/>
          </a:solidFill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b="1" dirty="0"/>
              <a:t>Створення союзу між Короною Польською і Великим князівством Литовським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3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D2481-1770-C427-87CE-4CCE36297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748D0754-07AC-81EF-3ECF-E943CA88B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11" y="651753"/>
            <a:ext cx="5610360" cy="59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30EBEAF4-D81F-410B-4162-4EEAF1D3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9" y="651753"/>
            <a:ext cx="5610360" cy="59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237CC-1EDD-DA5D-2D54-BABB23242A0A}"/>
              </a:ext>
            </a:extLst>
          </p:cNvPr>
          <p:cNvSpPr txBox="1"/>
          <p:nvPr/>
        </p:nvSpPr>
        <p:spPr>
          <a:xfrm>
            <a:off x="1760706" y="87547"/>
            <a:ext cx="3677056" cy="505838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uk-UA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Варто запам'ятати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B3C84-AD03-1C11-C352-BED888C36D54}"/>
              </a:ext>
            </a:extLst>
          </p:cNvPr>
          <p:cNvSpPr txBox="1"/>
          <p:nvPr/>
        </p:nvSpPr>
        <p:spPr>
          <a:xfrm>
            <a:off x="1368256" y="954725"/>
            <a:ext cx="3468164" cy="249707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i="1" dirty="0" err="1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Історичні</a:t>
            </a:r>
            <a:r>
              <a:rPr lang="ru-RU" i="1" dirty="0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 </a:t>
            </a:r>
            <a:r>
              <a:rPr lang="ru-RU" i="1" dirty="0" err="1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поняття</a:t>
            </a:r>
            <a:r>
              <a:rPr lang="ru-RU" i="1" dirty="0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 і  </a:t>
            </a:r>
            <a:r>
              <a:rPr lang="ru-RU" i="1" dirty="0" err="1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терміни</a:t>
            </a:r>
            <a:endParaRPr lang="uk-UA" i="1" dirty="0">
              <a:ln w="0"/>
              <a:solidFill>
                <a:srgbClr val="F68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7AF9DE02-08FE-AF53-B62E-C18D06E4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686" y="-273793"/>
            <a:ext cx="2280629" cy="22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F07A7-EF83-7E9B-FDA9-2F9981385C49}"/>
              </a:ext>
            </a:extLst>
          </p:cNvPr>
          <p:cNvSpPr txBox="1"/>
          <p:nvPr/>
        </p:nvSpPr>
        <p:spPr>
          <a:xfrm>
            <a:off x="8471729" y="954724"/>
            <a:ext cx="1371600" cy="249707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i="1" dirty="0" err="1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Дати</a:t>
            </a:r>
            <a:r>
              <a:rPr lang="ru-RU" i="1" dirty="0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 і </a:t>
            </a:r>
            <a:r>
              <a:rPr lang="ru-RU" i="1" dirty="0" err="1">
                <a:ln w="0"/>
                <a:solidFill>
                  <a:srgbClr val="F68D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 panose="020E0502030303020204" pitchFamily="34" charset="0"/>
              </a:rPr>
              <a:t>події</a:t>
            </a:r>
            <a:endParaRPr lang="uk-UA" i="1" dirty="0">
              <a:ln w="0"/>
              <a:solidFill>
                <a:srgbClr val="F68D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11136-E2EB-4445-AC89-380590037E1D}"/>
              </a:ext>
            </a:extLst>
          </p:cNvPr>
          <p:cNvSpPr txBox="1"/>
          <p:nvPr/>
        </p:nvSpPr>
        <p:spPr>
          <a:xfrm>
            <a:off x="809827" y="1760646"/>
            <a:ext cx="455011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sz="1800" i="1" dirty="0">
                <a:solidFill>
                  <a:srgbClr val="003399"/>
                </a:solidFill>
              </a:rPr>
              <a:t>Сейм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i="1" dirty="0">
                <a:solidFill>
                  <a:srgbClr val="003399"/>
                </a:solidFill>
              </a:rPr>
              <a:t>Сеймик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i="1" dirty="0">
                <a:solidFill>
                  <a:srgbClr val="003399"/>
                </a:solidFill>
              </a:rPr>
              <a:t>Парламентська монархія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i="1" dirty="0">
                <a:solidFill>
                  <a:srgbClr val="003399"/>
                </a:solidFill>
              </a:rPr>
              <a:t>Фільварки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i="1" dirty="0">
                <a:solidFill>
                  <a:srgbClr val="003399"/>
                </a:solidFill>
              </a:rPr>
              <a:t>«</a:t>
            </a:r>
            <a:r>
              <a:rPr lang="uk-UA" i="1" dirty="0" err="1">
                <a:solidFill>
                  <a:srgbClr val="003399"/>
                </a:solidFill>
              </a:rPr>
              <a:t>Ліберум</a:t>
            </a:r>
            <a:r>
              <a:rPr lang="uk-UA" i="1" dirty="0">
                <a:solidFill>
                  <a:srgbClr val="003399"/>
                </a:solidFill>
              </a:rPr>
              <a:t> вето»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uk-UA" i="1" dirty="0">
                <a:solidFill>
                  <a:srgbClr val="003399"/>
                </a:solidFill>
              </a:rPr>
              <a:t>Шляхетська демократія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uk-UA" i="1" dirty="0">
              <a:solidFill>
                <a:srgbClr val="003399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uk-UA" sz="1800" i="1" dirty="0">
              <a:solidFill>
                <a:srgbClr val="003399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uk-UA" i="1" dirty="0">
              <a:solidFill>
                <a:srgbClr val="0033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CB38B-42BE-4D0A-903F-5C409A528CE0}"/>
              </a:ext>
            </a:extLst>
          </p:cNvPr>
          <p:cNvSpPr txBox="1"/>
          <p:nvPr/>
        </p:nvSpPr>
        <p:spPr>
          <a:xfrm>
            <a:off x="6795329" y="1760646"/>
            <a:ext cx="470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1569 р</a:t>
            </a:r>
            <a:r>
              <a:rPr lang="ru-RU" dirty="0">
                <a:solidFill>
                  <a:srgbClr val="003399"/>
                </a:solidFill>
              </a:rPr>
              <a:t>. –  </a:t>
            </a:r>
            <a:r>
              <a:rPr lang="ru-RU" dirty="0" err="1">
                <a:solidFill>
                  <a:srgbClr val="003399"/>
                </a:solidFill>
              </a:rPr>
              <a:t>Люблінська</a:t>
            </a:r>
            <a:r>
              <a:rPr lang="ru-RU" dirty="0">
                <a:solidFill>
                  <a:srgbClr val="003399"/>
                </a:solidFill>
              </a:rPr>
              <a:t> </a:t>
            </a:r>
            <a:r>
              <a:rPr lang="ru-RU" dirty="0" err="1">
                <a:solidFill>
                  <a:srgbClr val="003399"/>
                </a:solidFill>
              </a:rPr>
              <a:t>унія</a:t>
            </a:r>
            <a:r>
              <a:rPr lang="ru-RU" dirty="0">
                <a:solidFill>
                  <a:srgbClr val="003399"/>
                </a:solidFill>
              </a:rPr>
              <a:t>, </a:t>
            </a:r>
            <a:r>
              <a:rPr lang="ru-RU" dirty="0" err="1">
                <a:solidFill>
                  <a:srgbClr val="003399"/>
                </a:solidFill>
              </a:rPr>
              <a:t>утворення</a:t>
            </a:r>
            <a:r>
              <a:rPr lang="ru-RU" dirty="0">
                <a:solidFill>
                  <a:srgbClr val="003399"/>
                </a:solidFill>
              </a:rPr>
              <a:t> </a:t>
            </a:r>
            <a:r>
              <a:rPr lang="ru-RU" dirty="0" err="1">
                <a:solidFill>
                  <a:srgbClr val="003399"/>
                </a:solidFill>
              </a:rPr>
              <a:t>Речі</a:t>
            </a:r>
            <a:r>
              <a:rPr lang="ru-RU" dirty="0">
                <a:solidFill>
                  <a:srgbClr val="003399"/>
                </a:solidFill>
              </a:rPr>
              <a:t> </a:t>
            </a:r>
            <a:r>
              <a:rPr lang="ru-RU" dirty="0" err="1">
                <a:solidFill>
                  <a:srgbClr val="003399"/>
                </a:solidFill>
              </a:rPr>
              <a:t>Посполитої</a:t>
            </a:r>
            <a:endParaRPr lang="uk-UA" dirty="0">
              <a:solidFill>
                <a:srgbClr val="0033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4B573-CCB6-4B10-A1BD-8573A7AA4AD0}"/>
              </a:ext>
            </a:extLst>
          </p:cNvPr>
          <p:cNvSpPr txBox="1"/>
          <p:nvPr/>
        </p:nvSpPr>
        <p:spPr>
          <a:xfrm>
            <a:off x="6795328" y="2483920"/>
            <a:ext cx="4878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1596 р</a:t>
            </a:r>
            <a:r>
              <a:rPr lang="ru-RU" dirty="0">
                <a:solidFill>
                  <a:srgbClr val="003399"/>
                </a:solidFill>
              </a:rPr>
              <a:t>. –  </a:t>
            </a:r>
            <a:r>
              <a:rPr lang="uk-UA" dirty="0">
                <a:solidFill>
                  <a:srgbClr val="003399"/>
                </a:solidFill>
              </a:rPr>
              <a:t>Берестейська унія </a:t>
            </a:r>
          </a:p>
        </p:txBody>
      </p:sp>
    </p:spTree>
    <p:extLst>
      <p:ext uri="{BB962C8B-B14F-4D97-AF65-F5344CB8AC3E}">
        <p14:creationId xmlns:p14="http://schemas.microsoft.com/office/powerpoint/2010/main" val="332397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7CF5A9A-14F4-FFD1-CD18-6FF61360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72" y="3568633"/>
            <a:ext cx="3289367" cy="328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FD4EFB-F20E-9448-CFA1-95552B9233AE}"/>
              </a:ext>
            </a:extLst>
          </p:cNvPr>
          <p:cNvSpPr txBox="1"/>
          <p:nvPr/>
        </p:nvSpPr>
        <p:spPr>
          <a:xfrm>
            <a:off x="798412" y="278473"/>
            <a:ext cx="6094206" cy="691170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uk-UA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Домашнє  завдання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7E2BE-D7B7-4A28-0AD7-A6978D643FD9}"/>
              </a:ext>
            </a:extLst>
          </p:cNvPr>
          <p:cNvSpPr txBox="1"/>
          <p:nvPr/>
        </p:nvSpPr>
        <p:spPr>
          <a:xfrm>
            <a:off x="477520" y="1306475"/>
            <a:ext cx="1117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/>
              <a:t>Прочитати</a:t>
            </a:r>
            <a:r>
              <a:rPr lang="ru-RU" sz="2000" dirty="0"/>
              <a:t> </a:t>
            </a:r>
            <a:r>
              <a:rPr lang="ru-RU" sz="2000" dirty="0" err="1"/>
              <a:t>уривок</a:t>
            </a:r>
            <a:r>
              <a:rPr lang="ru-RU" sz="2000" dirty="0"/>
              <a:t> про </a:t>
            </a:r>
            <a:r>
              <a:rPr lang="ru-RU" sz="2000" i="1" dirty="0"/>
              <a:t>«</a:t>
            </a:r>
            <a:r>
              <a:rPr lang="ru-RU" sz="2000" i="1" dirty="0" err="1"/>
              <a:t>Liberum</a:t>
            </a:r>
            <a:r>
              <a:rPr lang="ru-RU" sz="2000" i="1" dirty="0"/>
              <a:t> </a:t>
            </a:r>
            <a:r>
              <a:rPr lang="ru-RU" sz="2000" i="1" dirty="0" err="1"/>
              <a:t>veto</a:t>
            </a:r>
            <a:r>
              <a:rPr lang="ru-RU" sz="2000" i="1" dirty="0"/>
              <a:t>»</a:t>
            </a:r>
            <a:r>
              <a:rPr lang="ru-RU" sz="2000" dirty="0"/>
              <a:t> і </a:t>
            </a:r>
            <a:r>
              <a:rPr lang="ru-RU" sz="2000" dirty="0" err="1"/>
              <a:t>відповісти</a:t>
            </a:r>
            <a:r>
              <a:rPr lang="ru-RU" sz="2000" dirty="0"/>
              <a:t> на </a:t>
            </a:r>
            <a:r>
              <a:rPr lang="ru-RU" sz="2000" dirty="0" err="1"/>
              <a:t>запитання</a:t>
            </a:r>
            <a:r>
              <a:rPr lang="ru-RU" sz="2000" dirty="0"/>
              <a:t>: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ru-RU" sz="2000" dirty="0" err="1"/>
              <a:t>Які</a:t>
            </a:r>
            <a:r>
              <a:rPr lang="ru-RU" sz="2000" dirty="0"/>
              <a:t> права </a:t>
            </a:r>
            <a:r>
              <a:rPr lang="ru-RU" sz="2000" dirty="0" err="1"/>
              <a:t>шляхти</a:t>
            </a:r>
            <a:r>
              <a:rPr lang="ru-RU" sz="2000" dirty="0"/>
              <a:t> </a:t>
            </a:r>
            <a:r>
              <a:rPr lang="ru-RU" sz="2000" dirty="0" err="1"/>
              <a:t>відображені</a:t>
            </a:r>
            <a:r>
              <a:rPr lang="ru-RU" sz="2000" dirty="0"/>
              <a:t> в </a:t>
            </a:r>
            <a:r>
              <a:rPr lang="ru-RU" sz="2000" dirty="0" err="1"/>
              <a:t>документі</a:t>
            </a:r>
            <a:r>
              <a:rPr lang="ru-RU" sz="2000" dirty="0"/>
              <a:t>?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ru-RU" sz="2000" dirty="0" err="1"/>
              <a:t>Чому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право </a:t>
            </a:r>
            <a:r>
              <a:rPr lang="ru-RU" sz="2000" dirty="0" err="1"/>
              <a:t>вважали</a:t>
            </a:r>
            <a:r>
              <a:rPr lang="ru-RU" sz="2000" dirty="0"/>
              <a:t> </a:t>
            </a:r>
            <a:r>
              <a:rPr lang="ru-RU" sz="2000" dirty="0" err="1"/>
              <a:t>ознакою</a:t>
            </a:r>
            <a:r>
              <a:rPr lang="ru-RU" sz="2000" dirty="0"/>
              <a:t> </a:t>
            </a:r>
            <a:r>
              <a:rPr lang="ru-RU" sz="2000" dirty="0" err="1"/>
              <a:t>свободи</a:t>
            </a:r>
            <a:r>
              <a:rPr lang="ru-RU" sz="2000" dirty="0"/>
              <a:t>?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наслідки</a:t>
            </a:r>
            <a:r>
              <a:rPr lang="ru-RU" sz="2000" dirty="0"/>
              <a:t> мало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застосування</a:t>
            </a:r>
            <a:r>
              <a:rPr lang="ru-RU" sz="2000" dirty="0"/>
              <a:t> для </a:t>
            </a:r>
            <a:r>
              <a:rPr lang="ru-RU" sz="2000" dirty="0" err="1"/>
              <a:t>держави</a:t>
            </a:r>
            <a:r>
              <a:rPr lang="ru-RU" sz="20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0533A-9000-0B09-10FA-A1E864E35A02}"/>
              </a:ext>
            </a:extLst>
          </p:cNvPr>
          <p:cNvSpPr txBox="1"/>
          <p:nvPr/>
        </p:nvSpPr>
        <p:spPr>
          <a:xfrm>
            <a:off x="955040" y="2966746"/>
            <a:ext cx="7406640" cy="2985552"/>
          </a:xfrm>
          <a:prstGeom prst="horizontalScroll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880"/>
            <a:r>
              <a:rPr lang="uk-UA" sz="2000" i="1" dirty="0"/>
              <a:t>Кожен посол на сеймі Речі Посполитої мав право сказати слова “</a:t>
            </a:r>
            <a:r>
              <a:rPr lang="en-US" sz="2000" i="1" dirty="0"/>
              <a:t>Nie </a:t>
            </a:r>
            <a:r>
              <a:rPr lang="en-US" sz="2000" i="1" dirty="0" err="1"/>
              <a:t>pozwalam</a:t>
            </a:r>
            <a:r>
              <a:rPr lang="en-US" sz="2000" i="1" dirty="0"/>
              <a:t>!” — “</a:t>
            </a:r>
            <a:r>
              <a:rPr lang="uk-UA" sz="2000" i="1" dirty="0"/>
              <a:t>Не дозволяю!”, і цим зупинити будь-яке рішення сейму. Якщо хоча б один шляхтич виступав проти ухвалення закону чи постанови, робота сейму припинялася, а всі попередні рішення визнавалися недійсними. У шляхетському середовищі це вважали найвищим виявом свободи та рівності.</a:t>
            </a:r>
          </a:p>
        </p:txBody>
      </p:sp>
    </p:spTree>
    <p:extLst>
      <p:ext uri="{BB962C8B-B14F-4D97-AF65-F5344CB8AC3E}">
        <p14:creationId xmlns:p14="http://schemas.microsoft.com/office/powerpoint/2010/main" val="393215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0A8153-E909-4E94-9121-3D5C2189438F}"/>
              </a:ext>
            </a:extLst>
          </p:cNvPr>
          <p:cNvSpPr txBox="1"/>
          <p:nvPr/>
        </p:nvSpPr>
        <p:spPr>
          <a:xfrm>
            <a:off x="2974070" y="319723"/>
            <a:ext cx="4767850" cy="469916"/>
          </a:xfrm>
          <a:prstGeom prst="roundRect">
            <a:avLst/>
          </a:prstGeom>
          <a:noFill/>
          <a:ln>
            <a:noFill/>
          </a:ln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sz="2400" i="1" dirty="0" err="1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Литовсько</a:t>
            </a:r>
            <a:r>
              <a:rPr lang="uk-UA" sz="2400" i="1" dirty="0">
                <a:ln w="0"/>
                <a:solidFill>
                  <a:srgbClr val="D642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-польська унія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197F6A-1ECF-4995-9EC7-359A957E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" b="1227"/>
          <a:stretch/>
        </p:blipFill>
        <p:spPr bwMode="auto">
          <a:xfrm>
            <a:off x="-264955" y="125435"/>
            <a:ext cx="3148553" cy="150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'ятикутник 6">
            <a:extLst>
              <a:ext uri="{FF2B5EF4-FFF2-40B4-BE49-F238E27FC236}">
                <a16:creationId xmlns:a16="http://schemas.microsoft.com/office/drawing/2014/main" id="{113AC293-BEA5-4826-8505-F9E18095D8AC}"/>
              </a:ext>
            </a:extLst>
          </p:cNvPr>
          <p:cNvSpPr/>
          <p:nvPr/>
        </p:nvSpPr>
        <p:spPr>
          <a:xfrm>
            <a:off x="556574" y="474897"/>
            <a:ext cx="2220184" cy="89255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1 липня 1569 р.,</a:t>
            </a:r>
          </a:p>
          <a:p>
            <a:pPr algn="ctr"/>
            <a:r>
              <a:rPr lang="uk-UA" sz="2600" b="1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м. Люблін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D281A-8EFB-40BD-9A0A-2FF0F4FBF4F7}"/>
              </a:ext>
            </a:extLst>
          </p:cNvPr>
          <p:cNvSpPr txBox="1"/>
          <p:nvPr/>
        </p:nvSpPr>
        <p:spPr>
          <a:xfrm>
            <a:off x="7170178" y="2166703"/>
            <a:ext cx="4719026" cy="1921597"/>
          </a:xfrm>
          <a:prstGeom prst="ellipse">
            <a:avLst/>
          </a:prstGeom>
          <a:solidFill>
            <a:srgbClr val="A88E7C"/>
          </a:solidFill>
          <a:ln>
            <a:solidFill>
              <a:srgbClr val="A88E7C"/>
            </a:solidFill>
          </a:ln>
        </p:spPr>
        <p:txBody>
          <a:bodyPr wrap="square"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Річ Посполита </a:t>
            </a:r>
          </a:p>
          <a:p>
            <a:pPr marL="72000" algn="ctr">
              <a:lnSpc>
                <a:spcPct val="90000"/>
              </a:lnSpc>
            </a:pPr>
            <a:r>
              <a:rPr lang="uk-UA" sz="2000" dirty="0">
                <a:solidFill>
                  <a:schemeClr val="bg1"/>
                </a:solidFill>
              </a:rPr>
              <a:t>(</a:t>
            </a:r>
            <a:r>
              <a:rPr lang="uk-UA" sz="2000" i="1" dirty="0">
                <a:solidFill>
                  <a:schemeClr val="bg1"/>
                </a:solidFill>
              </a:rPr>
              <a:t>в перекладі </a:t>
            </a:r>
            <a:br>
              <a:rPr lang="uk-UA" sz="2000" i="1" dirty="0">
                <a:solidFill>
                  <a:schemeClr val="bg1"/>
                </a:solidFill>
              </a:rPr>
            </a:br>
            <a:r>
              <a:rPr lang="uk-UA" sz="2000" i="1" dirty="0">
                <a:solidFill>
                  <a:schemeClr val="bg1"/>
                </a:solidFill>
              </a:rPr>
              <a:t>«спільна справа», </a:t>
            </a:r>
          </a:p>
          <a:p>
            <a:pPr marL="72000" algn="ctr">
              <a:lnSpc>
                <a:spcPct val="90000"/>
              </a:lnSpc>
            </a:pPr>
            <a:r>
              <a:rPr lang="uk-UA" sz="2000" i="1" dirty="0">
                <a:solidFill>
                  <a:schemeClr val="bg1"/>
                </a:solidFill>
              </a:rPr>
              <a:t>тобто «республіка»</a:t>
            </a:r>
            <a:r>
              <a:rPr lang="uk-UA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8" name="Крапля 7">
            <a:extLst>
              <a:ext uri="{FF2B5EF4-FFF2-40B4-BE49-F238E27FC236}">
                <a16:creationId xmlns:a16="http://schemas.microsoft.com/office/drawing/2014/main" id="{75200758-91D1-48F8-9F28-F97BE56E9C16}"/>
              </a:ext>
            </a:extLst>
          </p:cNvPr>
          <p:cNvSpPr/>
          <p:nvPr/>
        </p:nvSpPr>
        <p:spPr>
          <a:xfrm flipH="1">
            <a:off x="6463543" y="1262578"/>
            <a:ext cx="3147638" cy="1064669"/>
          </a:xfrm>
          <a:prstGeom prst="teardrop">
            <a:avLst/>
          </a:prstGeom>
          <a:solidFill>
            <a:schemeClr val="bg1"/>
          </a:solidFill>
          <a:ln>
            <a:solidFill>
              <a:srgbClr val="D0C3A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D64242"/>
                </a:solidFill>
              </a:rPr>
              <a:t>Королівство</a:t>
            </a:r>
            <a:endParaRPr lang="ru-RU" sz="2400" b="1" dirty="0">
              <a:solidFill>
                <a:srgbClr val="D6424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D64242"/>
                </a:solidFill>
              </a:rPr>
              <a:t>Польське</a:t>
            </a:r>
            <a:endParaRPr lang="uk-UA" sz="2400" b="1" dirty="0">
              <a:solidFill>
                <a:srgbClr val="D64242"/>
              </a:solidFill>
            </a:endParaRPr>
          </a:p>
        </p:txBody>
      </p:sp>
      <p:sp>
        <p:nvSpPr>
          <p:cNvPr id="11" name="Крапля 10">
            <a:extLst>
              <a:ext uri="{FF2B5EF4-FFF2-40B4-BE49-F238E27FC236}">
                <a16:creationId xmlns:a16="http://schemas.microsoft.com/office/drawing/2014/main" id="{1D7C8B02-3485-43F5-9827-1C2110A60233}"/>
              </a:ext>
            </a:extLst>
          </p:cNvPr>
          <p:cNvSpPr/>
          <p:nvPr/>
        </p:nvSpPr>
        <p:spPr>
          <a:xfrm>
            <a:off x="9106292" y="738561"/>
            <a:ext cx="2787446" cy="1532084"/>
          </a:xfrm>
          <a:prstGeom prst="teardrop">
            <a:avLst/>
          </a:prstGeom>
          <a:solidFill>
            <a:schemeClr val="bg1"/>
          </a:solidFill>
          <a:ln>
            <a:solidFill>
              <a:srgbClr val="D0C3A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>
                <a:solidFill>
                  <a:srgbClr val="D64242"/>
                </a:solidFill>
              </a:rPr>
              <a:t>Велике</a:t>
            </a:r>
            <a:r>
              <a:rPr lang="ru-RU" sz="2400" b="1" dirty="0">
                <a:solidFill>
                  <a:srgbClr val="D64242"/>
                </a:solidFill>
              </a:rPr>
              <a:t> </a:t>
            </a:r>
            <a:r>
              <a:rPr lang="ru-RU" sz="2400" b="1" dirty="0" err="1">
                <a:solidFill>
                  <a:srgbClr val="D64242"/>
                </a:solidFill>
              </a:rPr>
              <a:t>князівство</a:t>
            </a:r>
            <a:r>
              <a:rPr lang="ru-RU" sz="2400" b="1" dirty="0">
                <a:solidFill>
                  <a:srgbClr val="D64242"/>
                </a:solidFill>
              </a:rPr>
              <a:t> </a:t>
            </a:r>
            <a:r>
              <a:rPr lang="ru-RU" sz="2400" b="1" dirty="0" err="1">
                <a:solidFill>
                  <a:srgbClr val="D64242"/>
                </a:solidFill>
              </a:rPr>
              <a:t>Литовське</a:t>
            </a:r>
            <a:endParaRPr lang="uk-UA" sz="2400" b="1" dirty="0">
              <a:solidFill>
                <a:srgbClr val="D64242"/>
              </a:solidFill>
            </a:endParaRPr>
          </a:p>
        </p:txBody>
      </p:sp>
      <p:pic>
        <p:nvPicPr>
          <p:cNvPr id="12" name="Picture 4" descr="Герб">
            <a:extLst>
              <a:ext uri="{FF2B5EF4-FFF2-40B4-BE49-F238E27FC236}">
                <a16:creationId xmlns:a16="http://schemas.microsoft.com/office/drawing/2014/main" id="{D5FB99F4-4C45-4E04-A8EC-12BEBB2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03" y="1179120"/>
            <a:ext cx="853733" cy="10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Герб">
            <a:extLst>
              <a:ext uri="{FF2B5EF4-FFF2-40B4-BE49-F238E27FC236}">
                <a16:creationId xmlns:a16="http://schemas.microsoft.com/office/drawing/2014/main" id="{004555DA-FC65-4796-A92F-84B9B6D7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558" y="351683"/>
            <a:ext cx="853733" cy="11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Люблінська унія. Утворення Речі Посполитої - Історія України: Зародження  української нації">
            <a:extLst>
              <a:ext uri="{FF2B5EF4-FFF2-40B4-BE49-F238E27FC236}">
                <a16:creationId xmlns:a16="http://schemas.microsoft.com/office/drawing/2014/main" id="{707CB2C7-4957-49CE-B12D-2AC365E26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" t="833" r="1410" b="683"/>
          <a:stretch/>
        </p:blipFill>
        <p:spPr bwMode="auto">
          <a:xfrm>
            <a:off x="162560" y="1711486"/>
            <a:ext cx="6058373" cy="5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иноска зі стрілкою вгору&#10; 3">
            <a:extLst>
              <a:ext uri="{FF2B5EF4-FFF2-40B4-BE49-F238E27FC236}">
                <a16:creationId xmlns:a16="http://schemas.microsoft.com/office/drawing/2014/main" id="{74949BDA-1504-4CCE-96E2-E1584EEE2825}"/>
              </a:ext>
            </a:extLst>
          </p:cNvPr>
          <p:cNvSpPr/>
          <p:nvPr/>
        </p:nvSpPr>
        <p:spPr>
          <a:xfrm>
            <a:off x="6463543" y="4719334"/>
            <a:ext cx="5472796" cy="1631216"/>
          </a:xfrm>
          <a:prstGeom prst="rect">
            <a:avLst/>
          </a:prstGeom>
          <a:solidFill>
            <a:schemeClr val="bg1"/>
          </a:solidFill>
          <a:ln>
            <a:solidFill>
              <a:srgbClr val="D0C3AC"/>
            </a:solidFill>
          </a:ln>
        </p:spPr>
        <p:txBody>
          <a:bodyPr wrap="square">
            <a:spAutoFit/>
          </a:bodyPr>
          <a:lstStyle/>
          <a:p>
            <a:pPr marL="450900" indent="-342900">
              <a:lnSpc>
                <a:spcPct val="90000"/>
              </a:lnSpc>
              <a:spcAft>
                <a:spcPts val="1200"/>
              </a:spcAft>
              <a:buClr>
                <a:srgbClr val="D64242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000" dirty="0"/>
              <a:t>Держави об'єднувалися в </a:t>
            </a:r>
            <a:r>
              <a:rPr lang="uk-UA" sz="2000" b="1" dirty="0"/>
              <a:t>конфедерацію</a:t>
            </a:r>
            <a:r>
              <a:rPr lang="uk-UA" sz="2000" dirty="0"/>
              <a:t> – </a:t>
            </a:r>
            <a:r>
              <a:rPr lang="uk-UA" sz="2000" b="1" dirty="0"/>
              <a:t>Річ Посполиту</a:t>
            </a:r>
            <a:r>
              <a:rPr lang="uk-UA" sz="2000" dirty="0"/>
              <a:t>. </a:t>
            </a:r>
          </a:p>
          <a:p>
            <a:pPr marL="450900" indent="-342900">
              <a:lnSpc>
                <a:spcPct val="90000"/>
              </a:lnSpc>
              <a:spcAft>
                <a:spcPts val="1200"/>
              </a:spcAft>
              <a:buClr>
                <a:srgbClr val="D64242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000" dirty="0"/>
              <a:t>На чолі – виборний король, який титулуватиметься </a:t>
            </a:r>
            <a:r>
              <a:rPr lang="uk-UA" sz="2000" i="1" dirty="0"/>
              <a:t>Королем польським і Великим князем Литовським</a:t>
            </a:r>
            <a:r>
              <a:rPr lang="uk-UA" sz="2000" dirty="0"/>
              <a:t>.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913FBC-5826-4EF3-9E4D-F6D2471948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6703" y="2732953"/>
            <a:ext cx="1742296" cy="186589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FC2D490-13F3-4455-AD17-210907FE4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32266" r="28357" b="31883"/>
          <a:stretch/>
        </p:blipFill>
        <p:spPr bwMode="auto">
          <a:xfrm rot="7745135">
            <a:off x="10900772" y="3850513"/>
            <a:ext cx="1270846" cy="5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054BBDC-4D94-BD6D-A06F-3CBE0693329B}"/>
              </a:ext>
            </a:extLst>
          </p:cNvPr>
          <p:cNvSpPr/>
          <p:nvPr/>
        </p:nvSpPr>
        <p:spPr>
          <a:xfrm>
            <a:off x="162560" y="6045200"/>
            <a:ext cx="762000" cy="687365"/>
          </a:xfrm>
          <a:prstGeom prst="rect">
            <a:avLst/>
          </a:prstGeom>
          <a:solidFill>
            <a:srgbClr val="F0D7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72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круглений прямокутник 3">
            <a:extLst>
              <a:ext uri="{FF2B5EF4-FFF2-40B4-BE49-F238E27FC236}">
                <a16:creationId xmlns:a16="http://schemas.microsoft.com/office/drawing/2014/main" id="{8FEBF99D-D76D-43B4-ABF7-1769D26EA39D}"/>
              </a:ext>
            </a:extLst>
          </p:cNvPr>
          <p:cNvSpPr/>
          <p:nvPr/>
        </p:nvSpPr>
        <p:spPr>
          <a:xfrm>
            <a:off x="206608" y="485643"/>
            <a:ext cx="3310080" cy="1882646"/>
          </a:xfrm>
          <a:prstGeom prst="flowChartDelay">
            <a:avLst/>
          </a:prstGeom>
          <a:solidFill>
            <a:srgbClr val="F4EDE7"/>
          </a:solidFill>
          <a:ln w="28575">
            <a:solidFill>
              <a:srgbClr val="A88E7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err="1"/>
              <a:t>Єдиний</a:t>
            </a:r>
            <a:r>
              <a:rPr lang="ru-RU" dirty="0"/>
              <a:t> </a:t>
            </a:r>
            <a:r>
              <a:rPr lang="ru-RU" b="1" dirty="0"/>
              <a:t>король</a:t>
            </a:r>
            <a:r>
              <a:rPr lang="ru-RU" dirty="0"/>
              <a:t>, </a:t>
            </a:r>
            <a:br>
              <a:rPr lang="ru-RU" dirty="0"/>
            </a:br>
            <a:r>
              <a:rPr lang="ru-RU" dirty="0" err="1"/>
              <a:t>спільно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і </a:t>
            </a:r>
            <a:r>
              <a:rPr lang="ru-RU" i="1" dirty="0"/>
              <a:t>коронований як </a:t>
            </a:r>
            <a:r>
              <a:rPr lang="ru-RU" i="1" dirty="0" err="1"/>
              <a:t>польський</a:t>
            </a:r>
            <a:r>
              <a:rPr lang="ru-RU" i="1" dirty="0"/>
              <a:t> король і як великий князь </a:t>
            </a:r>
            <a:r>
              <a:rPr lang="ru-RU" i="1" dirty="0" err="1"/>
              <a:t>литовський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07367-E106-4E78-A2F8-34150B363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21" t="27752" r="25315" b="19636"/>
          <a:stretch/>
        </p:blipFill>
        <p:spPr>
          <a:xfrm>
            <a:off x="2540575" y="933254"/>
            <a:ext cx="7110849" cy="3710814"/>
          </a:xfrm>
          <a:prstGeom prst="ellipse">
            <a:avLst/>
          </a:prstGeom>
        </p:spPr>
      </p:pic>
      <p:sp>
        <p:nvSpPr>
          <p:cNvPr id="7" name="Округлений прямокутник 4">
            <a:extLst>
              <a:ext uri="{FF2B5EF4-FFF2-40B4-BE49-F238E27FC236}">
                <a16:creationId xmlns:a16="http://schemas.microsoft.com/office/drawing/2014/main" id="{406D8024-A25D-4F12-B60C-6489B584B7EE}"/>
              </a:ext>
            </a:extLst>
          </p:cNvPr>
          <p:cNvSpPr/>
          <p:nvPr/>
        </p:nvSpPr>
        <p:spPr>
          <a:xfrm flipH="1">
            <a:off x="8675310" y="455982"/>
            <a:ext cx="3310081" cy="1532084"/>
          </a:xfrm>
          <a:prstGeom prst="flowChartDelay">
            <a:avLst/>
          </a:prstGeom>
          <a:solidFill>
            <a:srgbClr val="F4EDE7"/>
          </a:solidFill>
          <a:ln w="28575">
            <a:solidFill>
              <a:srgbClr val="A88E7C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dirty="0" err="1"/>
              <a:t>Вищий</a:t>
            </a:r>
            <a:r>
              <a:rPr lang="ru-RU" dirty="0"/>
              <a:t> орган державного </a:t>
            </a:r>
            <a:r>
              <a:rPr lang="ru-RU" dirty="0" err="1"/>
              <a:t>управління</a:t>
            </a:r>
            <a:r>
              <a:rPr lang="ru-RU" dirty="0"/>
              <a:t> – </a:t>
            </a:r>
            <a:r>
              <a:rPr lang="ru-RU" b="1" dirty="0"/>
              <a:t>сейм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розв’язував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державні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8" name="Округлений прямокутник 5">
            <a:extLst>
              <a:ext uri="{FF2B5EF4-FFF2-40B4-BE49-F238E27FC236}">
                <a16:creationId xmlns:a16="http://schemas.microsoft.com/office/drawing/2014/main" id="{D00385E5-283C-4F46-8AA0-7F11DE5DA423}"/>
              </a:ext>
            </a:extLst>
          </p:cNvPr>
          <p:cNvSpPr/>
          <p:nvPr/>
        </p:nvSpPr>
        <p:spPr>
          <a:xfrm>
            <a:off x="3139443" y="5785747"/>
            <a:ext cx="5876910" cy="6537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B62828"/>
                </a:solidFill>
              </a:rPr>
              <a:t>ВЛАСНЕ</a:t>
            </a:r>
            <a:r>
              <a:rPr lang="ru-RU" dirty="0"/>
              <a:t>: </a:t>
            </a:r>
            <a:r>
              <a:rPr lang="ru-RU" b="1" dirty="0" err="1"/>
              <a:t>законодавство</a:t>
            </a:r>
            <a:r>
              <a:rPr lang="ru-RU" dirty="0"/>
              <a:t>, </a:t>
            </a:r>
            <a:r>
              <a:rPr lang="ru-RU" b="1" dirty="0" err="1"/>
              <a:t>судову</a:t>
            </a:r>
            <a:r>
              <a:rPr lang="ru-RU" b="1" dirty="0"/>
              <a:t> систему</a:t>
            </a:r>
            <a:r>
              <a:rPr lang="ru-RU" dirty="0"/>
              <a:t>, </a:t>
            </a:r>
          </a:p>
          <a:p>
            <a:pPr algn="ctr">
              <a:lnSpc>
                <a:spcPct val="90000"/>
              </a:lnSpc>
            </a:pPr>
            <a:r>
              <a:rPr lang="ru-RU" b="1" dirty="0" err="1"/>
              <a:t>військо</a:t>
            </a:r>
            <a:r>
              <a:rPr lang="ru-RU" dirty="0"/>
              <a:t> та </a:t>
            </a:r>
            <a:r>
              <a:rPr lang="ru-RU" b="1" dirty="0" err="1"/>
              <a:t>фінанси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9" name="Округлений прямокутник 8">
            <a:extLst>
              <a:ext uri="{FF2B5EF4-FFF2-40B4-BE49-F238E27FC236}">
                <a16:creationId xmlns:a16="http://schemas.microsoft.com/office/drawing/2014/main" id="{1BA3AC25-F3E3-4C27-81FC-FEC3AC241AAF}"/>
              </a:ext>
            </a:extLst>
          </p:cNvPr>
          <p:cNvSpPr/>
          <p:nvPr/>
        </p:nvSpPr>
        <p:spPr>
          <a:xfrm>
            <a:off x="3824801" y="5231461"/>
            <a:ext cx="4506192" cy="37797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b="1" dirty="0"/>
              <a:t>Ліквідовано митні кордони</a:t>
            </a:r>
            <a:r>
              <a:rPr lang="uk-UA" dirty="0"/>
              <a:t>. </a:t>
            </a:r>
          </a:p>
        </p:txBody>
      </p:sp>
      <p:sp>
        <p:nvSpPr>
          <p:cNvPr id="10" name="Округлений прямокутник 10">
            <a:extLst>
              <a:ext uri="{FF2B5EF4-FFF2-40B4-BE49-F238E27FC236}">
                <a16:creationId xmlns:a16="http://schemas.microsoft.com/office/drawing/2014/main" id="{9EFC9358-E1AC-4229-9F19-D5AC153FFF19}"/>
              </a:ext>
            </a:extLst>
          </p:cNvPr>
          <p:cNvSpPr/>
          <p:nvPr/>
        </p:nvSpPr>
        <p:spPr>
          <a:xfrm>
            <a:off x="3840629" y="4401355"/>
            <a:ext cx="4506192" cy="6537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B62828"/>
                </a:solidFill>
              </a:rPr>
              <a:t>СПІЛЬНІ</a:t>
            </a:r>
            <a:r>
              <a:rPr lang="ru-RU" dirty="0"/>
              <a:t>: </a:t>
            </a:r>
            <a:r>
              <a:rPr lang="uk-UA" b="1" dirty="0"/>
              <a:t>зовнішня політика</a:t>
            </a:r>
            <a:r>
              <a:rPr lang="uk-UA" dirty="0"/>
              <a:t>, </a:t>
            </a:r>
            <a:r>
              <a:rPr lang="ru-RU" b="1" dirty="0" err="1"/>
              <a:t>скарбниця</a:t>
            </a:r>
            <a:r>
              <a:rPr lang="ru-RU" dirty="0"/>
              <a:t> і </a:t>
            </a:r>
            <a:r>
              <a:rPr lang="ru-RU" b="1" dirty="0" err="1"/>
              <a:t>грошова</a:t>
            </a:r>
            <a:r>
              <a:rPr lang="ru-RU" b="1" dirty="0"/>
              <a:t> </a:t>
            </a:r>
            <a:r>
              <a:rPr lang="ru-RU" b="1" dirty="0" err="1"/>
              <a:t>одиниця</a:t>
            </a:r>
            <a:r>
              <a:rPr lang="ru-RU" dirty="0"/>
              <a:t>.</a:t>
            </a:r>
            <a:r>
              <a:rPr lang="uk-UA" dirty="0"/>
              <a:t> 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8CD5449E-E9D9-4DDA-808C-C87A080432B6}"/>
              </a:ext>
            </a:extLst>
          </p:cNvPr>
          <p:cNvSpPr/>
          <p:nvPr/>
        </p:nvSpPr>
        <p:spPr>
          <a:xfrm>
            <a:off x="3783177" y="583243"/>
            <a:ext cx="4547816" cy="7206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marL="72000" algn="ctr">
              <a:lnSpc>
                <a:spcPct val="90000"/>
              </a:lnSpc>
            </a:pPr>
            <a:r>
              <a:rPr lang="uk-UA" sz="3200" dirty="0">
                <a:ln w="12700">
                  <a:noFill/>
                </a:ln>
                <a:solidFill>
                  <a:srgbClr val="D6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Річ Посполита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6E66E68-ED8D-4BF8-9210-818AD0643CF1}"/>
              </a:ext>
            </a:extLst>
          </p:cNvPr>
          <p:cNvSpPr/>
          <p:nvPr/>
        </p:nvSpPr>
        <p:spPr>
          <a:xfrm>
            <a:off x="206608" y="5785747"/>
            <a:ext cx="221212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1600" b="1" i="1" dirty="0">
                <a:solidFill>
                  <a:srgbClr val="000066"/>
                </a:solidFill>
              </a:rPr>
              <a:t>Сигізмунд ІІ Август </a:t>
            </a:r>
            <a:r>
              <a:rPr lang="uk-UA" sz="1600" i="1" dirty="0">
                <a:solidFill>
                  <a:srgbClr val="000066"/>
                </a:solidFill>
              </a:rPr>
              <a:t>1548 - 1572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246E81D-1528-42CB-8C7A-4D10DB30C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30270"/>
          <a:stretch/>
        </p:blipFill>
        <p:spPr bwMode="auto">
          <a:xfrm>
            <a:off x="2052742" y="718936"/>
            <a:ext cx="975666" cy="5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7BA6DA-D53A-4A5B-BE72-5CAE361F5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9884" b="29744"/>
          <a:stretch/>
        </p:blipFill>
        <p:spPr>
          <a:xfrm rot="5400000">
            <a:off x="7550054" y="4143139"/>
            <a:ext cx="2288862" cy="643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C5A80D-33D0-4097-889C-D6FB720427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9884" b="29744"/>
          <a:stretch/>
        </p:blipFill>
        <p:spPr>
          <a:xfrm rot="16200000" flipH="1">
            <a:off x="2316879" y="4143139"/>
            <a:ext cx="2288862" cy="6437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F37B1C-8553-4FCE-B7C4-BD64CD18B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08" y="2529729"/>
            <a:ext cx="2721112" cy="3234760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3F63D71-9B14-4212-A0B2-2E2954E105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04" t="1317" r="4866" b="2197"/>
          <a:stretch/>
        </p:blipFill>
        <p:spPr>
          <a:xfrm>
            <a:off x="9057977" y="3130024"/>
            <a:ext cx="2927414" cy="2542661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A7BCC6-4D55-4D18-BABE-D0647CA81B0D}"/>
              </a:ext>
            </a:extLst>
          </p:cNvPr>
          <p:cNvSpPr txBox="1"/>
          <p:nvPr/>
        </p:nvSpPr>
        <p:spPr>
          <a:xfrm>
            <a:off x="9154160" y="5672685"/>
            <a:ext cx="283123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i="1" dirty="0" err="1">
                <a:solidFill>
                  <a:srgbClr val="000066"/>
                </a:solidFill>
              </a:rPr>
              <a:t>Укладення</a:t>
            </a:r>
            <a:r>
              <a:rPr lang="ru-RU" sz="1400" i="1" dirty="0">
                <a:solidFill>
                  <a:srgbClr val="000066"/>
                </a:solidFill>
              </a:rPr>
              <a:t> </a:t>
            </a:r>
            <a:r>
              <a:rPr lang="ru-RU" sz="1400" i="1" dirty="0" err="1">
                <a:solidFill>
                  <a:srgbClr val="000066"/>
                </a:solidFill>
              </a:rPr>
              <a:t>Люблінської</a:t>
            </a:r>
            <a:r>
              <a:rPr lang="ru-RU" sz="1400" i="1" dirty="0">
                <a:solidFill>
                  <a:srgbClr val="000066"/>
                </a:solidFill>
              </a:rPr>
              <a:t> </a:t>
            </a:r>
            <a:r>
              <a:rPr lang="ru-RU" sz="1400" i="1" dirty="0" err="1">
                <a:solidFill>
                  <a:srgbClr val="000066"/>
                </a:solidFill>
              </a:rPr>
              <a:t>унії</a:t>
            </a:r>
            <a:r>
              <a:rPr lang="ru-RU" sz="1400" i="1" dirty="0">
                <a:solidFill>
                  <a:srgbClr val="000066"/>
                </a:solidFill>
              </a:rPr>
              <a:t> </a:t>
            </a:r>
            <a:r>
              <a:rPr lang="ru-RU" sz="1400" dirty="0">
                <a:solidFill>
                  <a:srgbClr val="000066"/>
                </a:solidFill>
              </a:rPr>
              <a:t>(гравюра XVI ст.)</a:t>
            </a:r>
            <a:endParaRPr lang="uk-UA" sz="1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2AAD366-3E4B-418D-95A4-70349130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8" y="92202"/>
            <a:ext cx="1341120" cy="8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E5560-42DB-4F2C-9DE8-3A6B46567DDF}"/>
              </a:ext>
            </a:extLst>
          </p:cNvPr>
          <p:cNvSpPr txBox="1"/>
          <p:nvPr/>
        </p:nvSpPr>
        <p:spPr>
          <a:xfrm>
            <a:off x="1252271" y="92202"/>
            <a:ext cx="2784952" cy="519351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n w="0"/>
                <a:solidFill>
                  <a:srgbClr val="66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Свідчать</a:t>
            </a:r>
            <a:r>
              <a:rPr lang="ru-RU" b="1" dirty="0">
                <a:ln w="0"/>
                <a:solidFill>
                  <a:srgbClr val="66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ln w="0"/>
                <a:solidFill>
                  <a:srgbClr val="66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документи</a:t>
            </a:r>
            <a:endParaRPr lang="uk-UA" b="1" dirty="0">
              <a:ln w="0"/>
              <a:solidFill>
                <a:srgbClr val="6633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F042B-8582-494D-AF4D-593406D69FC2}"/>
              </a:ext>
            </a:extLst>
          </p:cNvPr>
          <p:cNvSpPr txBox="1"/>
          <p:nvPr/>
        </p:nvSpPr>
        <p:spPr>
          <a:xfrm>
            <a:off x="1507621" y="945734"/>
            <a:ext cx="6098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i="1" dirty="0"/>
              <a:t>Із заповіту короля Сигізмунда ІІ Августа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F9F2A-824C-4EDF-B082-246E58B08A3D}"/>
              </a:ext>
            </a:extLst>
          </p:cNvPr>
          <p:cNvSpPr txBox="1"/>
          <p:nvPr/>
        </p:nvSpPr>
        <p:spPr>
          <a:xfrm>
            <a:off x="728533" y="1410556"/>
            <a:ext cx="6258380" cy="286035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0C3A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dirty="0">
                <a:latin typeface="Comic Sans MS" panose="030F0702030302020204" pitchFamily="66" charset="0"/>
              </a:rPr>
              <a:t>Цією своєю останньою волею ми даємо й заповідаємо обом державам, Короні Польській і Великому князівству Литовському, ту любов, згоду і єдність. що їх наші предки називали латиною «унія» та укріпили навік міцними угодами. </a:t>
            </a:r>
          </a:p>
          <a:p>
            <a:pPr>
              <a:lnSpc>
                <a:spcPct val="90000"/>
              </a:lnSpc>
            </a:pPr>
            <a:r>
              <a:rPr lang="uk-UA" sz="2000" dirty="0">
                <a:latin typeface="Comic Sans MS" panose="030F0702030302020204" pitchFamily="66" charset="0"/>
              </a:rPr>
              <a:t>А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</a:rPr>
              <a:t>той народ, що не виявить удячності за ту унію і стане на шлях відокремлення, нехай тремтить перед гнівом Господнім.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3BB-7629-45A4-8F35-2BB2E05169ED}"/>
              </a:ext>
            </a:extLst>
          </p:cNvPr>
          <p:cNvSpPr txBox="1"/>
          <p:nvPr/>
        </p:nvSpPr>
        <p:spPr>
          <a:xfrm>
            <a:off x="1955062" y="5164554"/>
            <a:ext cx="471787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uk-UA" sz="2400" dirty="0"/>
              <a:t>Чому, на вашу думку, король вважав унію корисною і необхідною?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64722-C17D-40F2-81DB-9EB4F9390FE3}"/>
              </a:ext>
            </a:extLst>
          </p:cNvPr>
          <p:cNvSpPr txBox="1"/>
          <p:nvPr/>
        </p:nvSpPr>
        <p:spPr>
          <a:xfrm>
            <a:off x="2088274" y="4533993"/>
            <a:ext cx="2021840" cy="562630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80"/>
                </a:solidFill>
                <a:latin typeface="Candara" panose="020E0502030303020204" pitchFamily="34" charset="0"/>
              </a:rPr>
              <a:t>Поміркуймо</a:t>
            </a:r>
            <a:r>
              <a:rPr lang="ru-RU" sz="2000" b="1" dirty="0">
                <a:solidFill>
                  <a:srgbClr val="008080"/>
                </a:solidFill>
                <a:latin typeface="Candara" panose="020E0502030303020204" pitchFamily="34" charset="0"/>
              </a:rPr>
              <a:t> !</a:t>
            </a:r>
            <a:endParaRPr lang="uk-UA" sz="2000" b="1" dirty="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80BF7E3-7BD4-4470-AD45-2E9021FF6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5312" r="24163" b="22881"/>
          <a:stretch>
            <a:fillRect/>
          </a:stretch>
        </p:blipFill>
        <p:spPr bwMode="auto">
          <a:xfrm>
            <a:off x="926969" y="4663418"/>
            <a:ext cx="11613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E39A035-9DA6-43D9-A78A-30E85077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25" y="219145"/>
            <a:ext cx="4636144" cy="58971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2AEFDE-5354-4635-8291-B6657DEF6400}"/>
              </a:ext>
            </a:extLst>
          </p:cNvPr>
          <p:cNvSpPr txBox="1"/>
          <p:nvPr/>
        </p:nvSpPr>
        <p:spPr>
          <a:xfrm>
            <a:off x="7189025" y="6075367"/>
            <a:ext cx="4751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rgbClr val="000066"/>
                </a:solidFill>
              </a:rPr>
              <a:t>Сигізмунд ІІ Август </a:t>
            </a:r>
          </a:p>
          <a:p>
            <a:pPr algn="ctr"/>
            <a:r>
              <a:rPr lang="uk-UA" sz="1400" dirty="0">
                <a:solidFill>
                  <a:srgbClr val="000066"/>
                </a:solidFill>
              </a:rPr>
              <a:t>(художник Ян Матейко, 1890 - 1892 рр.)</a:t>
            </a:r>
          </a:p>
        </p:txBody>
      </p:sp>
    </p:spTree>
    <p:extLst>
      <p:ext uri="{BB962C8B-B14F-4D97-AF65-F5344CB8AC3E}">
        <p14:creationId xmlns:p14="http://schemas.microsoft.com/office/powerpoint/2010/main" val="346232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08EE1B-6D03-4EC7-9BE7-A3C6343271D3}"/>
              </a:ext>
            </a:extLst>
          </p:cNvPr>
          <p:cNvSpPr txBox="1"/>
          <p:nvPr/>
        </p:nvSpPr>
        <p:spPr>
          <a:xfrm>
            <a:off x="5393793" y="5510136"/>
            <a:ext cx="5498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66"/>
                </a:solidFill>
              </a:rPr>
              <a:t>Люблінська</a:t>
            </a:r>
            <a:r>
              <a:rPr lang="ru-RU" sz="1600" b="1" dirty="0">
                <a:solidFill>
                  <a:srgbClr val="000066"/>
                </a:solidFill>
              </a:rPr>
              <a:t> </a:t>
            </a:r>
            <a:r>
              <a:rPr lang="ru-RU" sz="1600" b="1" dirty="0" err="1">
                <a:solidFill>
                  <a:srgbClr val="000066"/>
                </a:solidFill>
              </a:rPr>
              <a:t>унія</a:t>
            </a:r>
            <a:endParaRPr lang="ru-RU" sz="1600" b="1" dirty="0">
              <a:solidFill>
                <a:srgbClr val="000066"/>
              </a:solidFill>
            </a:endParaRPr>
          </a:p>
          <a:p>
            <a:pPr algn="ctr"/>
            <a:r>
              <a:rPr lang="ru-RU" sz="1600" dirty="0">
                <a:solidFill>
                  <a:srgbClr val="000066"/>
                </a:solidFill>
              </a:rPr>
              <a:t>Художник Ян Матейко, 1869 р.</a:t>
            </a:r>
            <a:endParaRPr lang="uk-UA" sz="1600" dirty="0">
              <a:solidFill>
                <a:srgbClr val="000066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357BA8-7924-4F7B-9BDA-C9136760D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81" y="951629"/>
            <a:ext cx="7695152" cy="4496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43A00F-70E8-4033-AA6E-801F16F8D4EF}"/>
              </a:ext>
            </a:extLst>
          </p:cNvPr>
          <p:cNvSpPr txBox="1"/>
          <p:nvPr/>
        </p:nvSpPr>
        <p:spPr>
          <a:xfrm>
            <a:off x="800419" y="431465"/>
            <a:ext cx="3133676" cy="369332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Факт </a:t>
            </a:r>
            <a:r>
              <a:rPr lang="ru-RU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фейк ? </a:t>
            </a:r>
            <a:endParaRPr lang="uk-UA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2" descr="Факты – Бесплатные иконки: люди">
            <a:extLst>
              <a:ext uri="{FF2B5EF4-FFF2-40B4-BE49-F238E27FC236}">
                <a16:creationId xmlns:a16="http://schemas.microsoft.com/office/drawing/2014/main" id="{24F005EB-D5AF-47AC-B1A3-B749605E3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" y="-40322"/>
            <a:ext cx="1256489" cy="12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6A4E974-9A02-4FAA-BD4B-C4AFCE6DD1C3}"/>
              </a:ext>
            </a:extLst>
          </p:cNvPr>
          <p:cNvSpPr/>
          <p:nvPr/>
        </p:nvSpPr>
        <p:spPr>
          <a:xfrm>
            <a:off x="142397" y="1162932"/>
            <a:ext cx="4014821" cy="5548953"/>
          </a:xfrm>
          <a:prstGeom prst="roundRect">
            <a:avLst>
              <a:gd name="adj" fmla="val 11267"/>
            </a:avLst>
          </a:prstGeom>
          <a:solidFill>
            <a:srgbClr val="EFE9E2"/>
          </a:solidFill>
          <a:ln>
            <a:solidFill>
              <a:srgbClr val="D0C3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r>
              <a:rPr lang="uk-UA" dirty="0">
                <a:solidFill>
                  <a:schemeClr val="tx1"/>
                </a:solidFill>
              </a:rPr>
              <a:t>Історію Люблінської унії яскраво представлено в картині польського художника Яна Матейка.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FACDF53-E58C-4ED7-A84D-277569F4D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15312" r="24163" b="22881"/>
          <a:stretch>
            <a:fillRect/>
          </a:stretch>
        </p:blipFill>
        <p:spPr bwMode="auto">
          <a:xfrm>
            <a:off x="2921789" y="1955488"/>
            <a:ext cx="1161305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AD1AF-33B5-4717-A159-9325EE39B033}"/>
              </a:ext>
            </a:extLst>
          </p:cNvPr>
          <p:cNvSpPr txBox="1"/>
          <p:nvPr/>
        </p:nvSpPr>
        <p:spPr>
          <a:xfrm>
            <a:off x="663190" y="2083577"/>
            <a:ext cx="2021840" cy="562630"/>
          </a:xfrm>
          <a:prstGeom prst="flowChartTerminator">
            <a:avLst/>
          </a:prstGeom>
          <a:noFill/>
          <a:ln w="28575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8080"/>
                </a:solidFill>
                <a:latin typeface="Candara" panose="020E0502030303020204" pitchFamily="34" charset="0"/>
              </a:rPr>
              <a:t>Поміркуймо</a:t>
            </a:r>
            <a:r>
              <a:rPr lang="ru-RU" sz="2000" b="1" dirty="0">
                <a:solidFill>
                  <a:srgbClr val="008080"/>
                </a:solidFill>
                <a:latin typeface="Candara" panose="020E0502030303020204" pitchFamily="34" charset="0"/>
              </a:rPr>
              <a:t> !</a:t>
            </a:r>
            <a:endParaRPr lang="uk-UA" sz="2000" b="1" dirty="0">
              <a:solidFill>
                <a:srgbClr val="00808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800B99-35C4-46B4-9BD1-D3D20929D9E8}"/>
              </a:ext>
            </a:extLst>
          </p:cNvPr>
          <p:cNvSpPr txBox="1"/>
          <p:nvPr/>
        </p:nvSpPr>
        <p:spPr>
          <a:xfrm>
            <a:off x="229748" y="2619767"/>
            <a:ext cx="307905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lnSpc>
                <a:spcPct val="90000"/>
              </a:lnSpc>
              <a:spcAft>
                <a:spcPts val="1200"/>
              </a:spcAft>
              <a:buClr>
                <a:srgbClr val="008080"/>
              </a:buClr>
              <a:buFont typeface="Arial" panose="020B0604020202020204" pitchFamily="34" charset="0"/>
              <a:buChar char="•"/>
            </a:pPr>
            <a:r>
              <a:rPr lang="uk-UA" dirty="0"/>
              <a:t>Чи завжди можна довіряти художнім творам як історичному джерелу?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D4A6CD-9E77-48C2-B3C0-0E8EF3D1DF76}"/>
              </a:ext>
            </a:extLst>
          </p:cNvPr>
          <p:cNvSpPr txBox="1"/>
          <p:nvPr/>
        </p:nvSpPr>
        <p:spPr>
          <a:xfrm>
            <a:off x="229748" y="3515044"/>
            <a:ext cx="392747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b="1" dirty="0"/>
              <a:t> Дайте відповіді на запитання:</a:t>
            </a:r>
          </a:p>
          <a:p>
            <a:pPr marL="358775" indent="-179388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uk-UA" dirty="0"/>
              <a:t>Чи збігається час створення картини з часом укладення Люблінської унії?</a:t>
            </a:r>
          </a:p>
          <a:p>
            <a:pPr marL="358775" indent="-179388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uk-UA" dirty="0"/>
              <a:t>Хто зображений на картині? Чи всі герої полотна були дотичні до укладення Люблінської унії?</a:t>
            </a:r>
          </a:p>
          <a:p>
            <a:pPr marL="358775" indent="-179388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uk-UA" dirty="0"/>
              <a:t>Чиї уявлення про історичну подію відображає картина?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BC43EB-B1CD-40DA-98EC-EE0FF0E0D580}"/>
              </a:ext>
            </a:extLst>
          </p:cNvPr>
          <p:cNvSpPr txBox="1"/>
          <p:nvPr/>
        </p:nvSpPr>
        <p:spPr>
          <a:xfrm>
            <a:off x="229748" y="5886548"/>
            <a:ext cx="38533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b="1" dirty="0"/>
              <a:t> Зробіть висновок про достовірність поданої на картині інформації</a:t>
            </a:r>
          </a:p>
        </p:txBody>
      </p:sp>
      <p:sp>
        <p:nvSpPr>
          <p:cNvPr id="8" name="Рівнобедрений трикутник 7">
            <a:extLst>
              <a:ext uri="{FF2B5EF4-FFF2-40B4-BE49-F238E27FC236}">
                <a16:creationId xmlns:a16="http://schemas.microsoft.com/office/drawing/2014/main" id="{9E99FB34-74EF-4C78-944E-9CE107A999EA}"/>
              </a:ext>
            </a:extLst>
          </p:cNvPr>
          <p:cNvSpPr/>
          <p:nvPr/>
        </p:nvSpPr>
        <p:spPr>
          <a:xfrm rot="5400000">
            <a:off x="60706" y="3576723"/>
            <a:ext cx="254524" cy="230478"/>
          </a:xfrm>
          <a:prstGeom prst="triangle">
            <a:avLst/>
          </a:prstGeom>
          <a:solidFill>
            <a:srgbClr val="846957"/>
          </a:solidFill>
          <a:ln>
            <a:solidFill>
              <a:srgbClr val="846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Рівнобедрений трикутник 13">
            <a:extLst>
              <a:ext uri="{FF2B5EF4-FFF2-40B4-BE49-F238E27FC236}">
                <a16:creationId xmlns:a16="http://schemas.microsoft.com/office/drawing/2014/main" id="{9B1D16CF-0D56-4C80-A8A8-6D91ACC03A1C}"/>
              </a:ext>
            </a:extLst>
          </p:cNvPr>
          <p:cNvSpPr/>
          <p:nvPr/>
        </p:nvSpPr>
        <p:spPr>
          <a:xfrm rot="5400000">
            <a:off x="60706" y="5922174"/>
            <a:ext cx="254524" cy="230478"/>
          </a:xfrm>
          <a:prstGeom prst="triangle">
            <a:avLst/>
          </a:prstGeom>
          <a:solidFill>
            <a:srgbClr val="846957"/>
          </a:solidFill>
          <a:ln>
            <a:solidFill>
              <a:srgbClr val="846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18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FCB53-A074-41CD-A399-A896C20326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01653">
            <a:off x="38731" y="32013"/>
            <a:ext cx="947895" cy="103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C961A-6253-4F74-9BA6-E04AFA01614E}"/>
              </a:ext>
            </a:extLst>
          </p:cNvPr>
          <p:cNvSpPr txBox="1"/>
          <p:nvPr/>
        </p:nvSpPr>
        <p:spPr>
          <a:xfrm>
            <a:off x="915804" y="191419"/>
            <a:ext cx="1068836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ОСОБЛИВОСТІ ДЕРЖАВНОГО УСТРОЮ. ШЛЯХЕТСЬКА ДЕМОКРАТІЯ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5D3F1-ECF2-4D26-BF75-F6E048077705}"/>
              </a:ext>
            </a:extLst>
          </p:cNvPr>
          <p:cNvSpPr txBox="1"/>
          <p:nvPr/>
        </p:nvSpPr>
        <p:spPr>
          <a:xfrm>
            <a:off x="205396" y="86475"/>
            <a:ext cx="478326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CDF119-CD9C-4FDE-B54C-622DB30EACD8}"/>
              </a:ext>
            </a:extLst>
          </p:cNvPr>
          <p:cNvSpPr txBox="1"/>
          <p:nvPr/>
        </p:nvSpPr>
        <p:spPr>
          <a:xfrm>
            <a:off x="915804" y="869312"/>
            <a:ext cx="4696480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dirty="0"/>
              <a:t>Основною одиницею політичного життя були місцеві </a:t>
            </a:r>
            <a:r>
              <a:rPr lang="uk-UA" b="1" dirty="0"/>
              <a:t>сеймики</a:t>
            </a:r>
            <a:r>
              <a:rPr lang="uk-UA" dirty="0"/>
              <a:t>.</a:t>
            </a:r>
          </a:p>
        </p:txBody>
      </p:sp>
      <p:sp>
        <p:nvSpPr>
          <p:cNvPr id="13" name="Шестикутник 12">
            <a:extLst>
              <a:ext uri="{FF2B5EF4-FFF2-40B4-BE49-F238E27FC236}">
                <a16:creationId xmlns:a16="http://schemas.microsoft.com/office/drawing/2014/main" id="{80B54BE6-98B7-402B-A286-82ADBAD1EEBB}"/>
              </a:ext>
            </a:extLst>
          </p:cNvPr>
          <p:cNvSpPr/>
          <p:nvPr/>
        </p:nvSpPr>
        <p:spPr>
          <a:xfrm>
            <a:off x="738935" y="984287"/>
            <a:ext cx="353738" cy="357441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070B6-DBB2-4588-A8E2-608AA8173C67}"/>
              </a:ext>
            </a:extLst>
          </p:cNvPr>
          <p:cNvSpPr txBox="1"/>
          <p:nvPr/>
        </p:nvSpPr>
        <p:spPr>
          <a:xfrm>
            <a:off x="916668" y="1559471"/>
            <a:ext cx="4696480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>
              <a:lnSpc>
                <a:spcPct val="90000"/>
              </a:lnSpc>
            </a:pPr>
            <a:r>
              <a:rPr lang="uk-UA" dirty="0"/>
              <a:t>Найвищим законодавчим органом з 1493 р. був </a:t>
            </a:r>
            <a:r>
              <a:rPr lang="uk-UA" b="1" dirty="0"/>
              <a:t>сейм</a:t>
            </a:r>
            <a:r>
              <a:rPr lang="uk-UA" dirty="0"/>
              <a:t>. </a:t>
            </a:r>
          </a:p>
        </p:txBody>
      </p:sp>
      <p:sp>
        <p:nvSpPr>
          <p:cNvPr id="16" name="Шестикутник 15">
            <a:extLst>
              <a:ext uri="{FF2B5EF4-FFF2-40B4-BE49-F238E27FC236}">
                <a16:creationId xmlns:a16="http://schemas.microsoft.com/office/drawing/2014/main" id="{E40C1964-FC3E-4E6C-AC81-DFE3CDEDD292}"/>
              </a:ext>
            </a:extLst>
          </p:cNvPr>
          <p:cNvSpPr/>
          <p:nvPr/>
        </p:nvSpPr>
        <p:spPr>
          <a:xfrm>
            <a:off x="754878" y="1669996"/>
            <a:ext cx="353738" cy="357441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5217A816-BEC3-4DFA-AF79-25A1000A9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96" y="5448341"/>
            <a:ext cx="3150044" cy="1262345"/>
          </a:xfrm>
          <a:prstGeom prst="snip2DiagRect">
            <a:avLst>
              <a:gd name="adj1" fmla="val 0"/>
              <a:gd name="adj2" fmla="val 11187"/>
            </a:avLst>
          </a:prstGeom>
          <a:gradFill flip="none" rotWithShape="1">
            <a:gsLst>
              <a:gs pos="59000">
                <a:srgbClr val="F8F6EE"/>
              </a:gs>
              <a:gs pos="74000">
                <a:srgbClr val="DCD7CA"/>
              </a:gs>
              <a:gs pos="83000">
                <a:srgbClr val="F8F6EE"/>
              </a:gs>
              <a:gs pos="100000">
                <a:srgbClr val="D6C7B7"/>
              </a:gs>
            </a:gsLst>
            <a:path path="circle">
              <a:fillToRect r="100000" b="100000"/>
            </a:path>
            <a:tileRect l="-100000" t="-100000"/>
          </a:gradFill>
          <a:ln w="19050">
            <a:solidFill>
              <a:srgbClr val="856F44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500" b="1" i="1" dirty="0">
                <a:solidFill>
                  <a:srgbClr val="5C4600"/>
                </a:solidFill>
                <a:latin typeface="+mn-lt"/>
              </a:rPr>
              <a:t>Сейм</a:t>
            </a:r>
            <a:r>
              <a:rPr lang="uk-UA" sz="1500" i="1" dirty="0">
                <a:solidFill>
                  <a:srgbClr val="5C4600"/>
                </a:solidFill>
                <a:latin typeface="+mn-lt"/>
              </a:rPr>
              <a:t> – загальнодержавні зібрання представників шляхти й духівництва в Речі Посполитій, вищий орган управління державою.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8302AB47-7555-43BC-9C18-0AB9922EC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697" y="5460091"/>
            <a:ext cx="3939572" cy="1262345"/>
          </a:xfrm>
          <a:prstGeom prst="snip2DiagRect">
            <a:avLst>
              <a:gd name="adj1" fmla="val 0"/>
              <a:gd name="adj2" fmla="val 11187"/>
            </a:avLst>
          </a:prstGeom>
          <a:gradFill flip="none" rotWithShape="1">
            <a:gsLst>
              <a:gs pos="59000">
                <a:srgbClr val="F8F6EE"/>
              </a:gs>
              <a:gs pos="74000">
                <a:srgbClr val="DCD7CA"/>
              </a:gs>
              <a:gs pos="83000">
                <a:srgbClr val="F8F6EE"/>
              </a:gs>
              <a:gs pos="100000">
                <a:srgbClr val="D6C7B7"/>
              </a:gs>
            </a:gsLst>
            <a:path path="circle">
              <a:fillToRect r="100000" b="100000"/>
            </a:path>
            <a:tileRect l="-100000" t="-100000"/>
          </a:gradFill>
          <a:ln w="19050">
            <a:solidFill>
              <a:srgbClr val="856F44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uk-UA" sz="1500" b="1" i="1" dirty="0">
                <a:solidFill>
                  <a:srgbClr val="5C4600"/>
                </a:solidFill>
                <a:latin typeface="+mn-lt"/>
              </a:rPr>
              <a:t>Сеймик</a:t>
            </a:r>
            <a:r>
              <a:rPr lang="uk-UA" sz="1500" i="1" dirty="0">
                <a:solidFill>
                  <a:srgbClr val="5C4600"/>
                </a:solidFill>
                <a:latin typeface="+mn-lt"/>
              </a:rPr>
              <a:t> – місцеві зібрання шляхти в регіонах (воєводствах, землях, повітах, провінціях), які обирали послів до сейму, визначали кандидатури суддів, вирішували низку важливих питань свого регіону.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DB063D3C-03BE-4F79-8B17-DA83E746D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797" y="5460091"/>
            <a:ext cx="4039808" cy="1262345"/>
          </a:xfrm>
          <a:prstGeom prst="snip2DiagRect">
            <a:avLst>
              <a:gd name="adj1" fmla="val 0"/>
              <a:gd name="adj2" fmla="val 11187"/>
            </a:avLst>
          </a:prstGeom>
          <a:gradFill flip="none" rotWithShape="1">
            <a:gsLst>
              <a:gs pos="59000">
                <a:srgbClr val="F8F6EE"/>
              </a:gs>
              <a:gs pos="74000">
                <a:srgbClr val="DCD7CA"/>
              </a:gs>
              <a:gs pos="83000">
                <a:srgbClr val="F8F6EE"/>
              </a:gs>
              <a:gs pos="100000">
                <a:srgbClr val="D6C7B7"/>
              </a:gs>
            </a:gsLst>
            <a:path path="circle">
              <a:fillToRect r="100000" b="100000"/>
            </a:path>
            <a:tileRect l="-100000" t="-100000"/>
          </a:gradFill>
          <a:ln w="19050">
            <a:solidFill>
              <a:srgbClr val="856F44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500" b="1" i="1" dirty="0" err="1">
                <a:solidFill>
                  <a:srgbClr val="5C4600"/>
                </a:solidFill>
                <a:latin typeface="+mn-lt"/>
              </a:rPr>
              <a:t>Парламентська</a:t>
            </a:r>
            <a:r>
              <a:rPr lang="ru-RU" sz="1500" b="1" i="1" dirty="0">
                <a:solidFill>
                  <a:srgbClr val="5C4600"/>
                </a:solidFill>
                <a:latin typeface="+mn-lt"/>
              </a:rPr>
              <a:t> </a:t>
            </a:r>
            <a:r>
              <a:rPr lang="ru-RU" sz="1500" b="1" i="1" dirty="0" err="1">
                <a:solidFill>
                  <a:srgbClr val="5C4600"/>
                </a:solidFill>
                <a:latin typeface="+mn-lt"/>
              </a:rPr>
              <a:t>монархія</a:t>
            </a:r>
            <a:r>
              <a:rPr lang="ru-RU" sz="1500" b="1" i="1" dirty="0">
                <a:solidFill>
                  <a:srgbClr val="5C4600"/>
                </a:solidFill>
                <a:latin typeface="+mn-lt"/>
              </a:rPr>
              <a:t> </a:t>
            </a:r>
            <a:br>
              <a:rPr lang="ru-RU" sz="1500" b="1" i="1" dirty="0">
                <a:solidFill>
                  <a:srgbClr val="5C4600"/>
                </a:solidFill>
                <a:latin typeface="+mn-lt"/>
              </a:rPr>
            </a:br>
            <a:r>
              <a:rPr lang="ru-RU" sz="1500" i="1" dirty="0">
                <a:solidFill>
                  <a:srgbClr val="5C4600"/>
                </a:solidFill>
                <a:latin typeface="+mn-lt"/>
              </a:rPr>
              <a:t>(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або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</a:t>
            </a:r>
            <a:r>
              <a:rPr lang="ru-RU" sz="1500" b="1" i="1" dirty="0">
                <a:solidFill>
                  <a:srgbClr val="5C4600"/>
                </a:solidFill>
                <a:latin typeface="+mn-lt"/>
              </a:rPr>
              <a:t>«</a:t>
            </a:r>
            <a:r>
              <a:rPr lang="ru-RU" sz="1500" b="1" i="1" dirty="0" err="1">
                <a:solidFill>
                  <a:srgbClr val="5C4600"/>
                </a:solidFill>
                <a:latin typeface="+mn-lt"/>
              </a:rPr>
              <a:t>мішана</a:t>
            </a:r>
            <a:r>
              <a:rPr lang="ru-RU" sz="1500" b="1" i="1" dirty="0">
                <a:solidFill>
                  <a:srgbClr val="5C4600"/>
                </a:solidFill>
                <a:latin typeface="+mn-lt"/>
              </a:rPr>
              <a:t>» </a:t>
            </a:r>
            <a:r>
              <a:rPr lang="ru-RU" sz="1500" b="1" i="1" dirty="0" err="1">
                <a:solidFill>
                  <a:srgbClr val="5C4600"/>
                </a:solidFill>
                <a:latin typeface="+mn-lt"/>
              </a:rPr>
              <a:t>монархія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) – один з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варіантів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станової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монархії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, де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поряд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з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виборним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королем велику роль у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керівництві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державою </a:t>
            </a:r>
            <a:r>
              <a:rPr lang="ru-RU" sz="1500" i="1" dirty="0" err="1">
                <a:solidFill>
                  <a:srgbClr val="5C4600"/>
                </a:solidFill>
                <a:latin typeface="+mn-lt"/>
              </a:rPr>
              <a:t>відігравала</a:t>
            </a:r>
            <a:r>
              <a:rPr lang="ru-RU" sz="1500" i="1" dirty="0">
                <a:solidFill>
                  <a:srgbClr val="5C4600"/>
                </a:solidFill>
                <a:latin typeface="+mn-lt"/>
              </a:rPr>
              <a:t> шляхта.</a:t>
            </a:r>
            <a:endParaRPr lang="uk-UA" sz="1500" i="1" dirty="0">
              <a:solidFill>
                <a:srgbClr val="5C4600"/>
              </a:solidFill>
              <a:latin typeface="+mn-lt"/>
            </a:endParaRPr>
          </a:p>
        </p:txBody>
      </p:sp>
      <p:pic>
        <p:nvPicPr>
          <p:cNvPr id="23" name="Picture 2" descr="Историк клипарт (50 фото)">
            <a:extLst>
              <a:ext uri="{FF2B5EF4-FFF2-40B4-BE49-F238E27FC236}">
                <a16:creationId xmlns:a16="http://schemas.microsoft.com/office/drawing/2014/main" id="{60A0CEFF-E965-4B44-87DE-18D3254B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58" y="5829370"/>
            <a:ext cx="931505" cy="10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C60AE12-01C0-4A82-8CCA-E52C6BDBF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407" y="869312"/>
            <a:ext cx="3153334" cy="210975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89B87FC-ED58-495D-BD8E-599268BA6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3745" y="869312"/>
            <a:ext cx="2918411" cy="210975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700938-A386-4D25-90A3-1B6E9AC72346}"/>
              </a:ext>
            </a:extLst>
          </p:cNvPr>
          <p:cNvSpPr txBox="1"/>
          <p:nvPr/>
        </p:nvSpPr>
        <p:spPr>
          <a:xfrm>
            <a:off x="-113122" y="2223934"/>
            <a:ext cx="543548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sz="1400" dirty="0">
                <a:solidFill>
                  <a:srgbClr val="000066"/>
                </a:solidFill>
              </a:rPr>
              <a:t>Художник Жан-П’єр </a:t>
            </a:r>
            <a:r>
              <a:rPr lang="uk-UA" sz="1400" dirty="0" err="1">
                <a:solidFill>
                  <a:srgbClr val="000066"/>
                </a:solidFill>
              </a:rPr>
              <a:t>Норблен</a:t>
            </a:r>
            <a:r>
              <a:rPr lang="uk-UA" sz="1400" dirty="0">
                <a:solidFill>
                  <a:srgbClr val="000066"/>
                </a:solidFill>
              </a:rPr>
              <a:t> де ля </a:t>
            </a:r>
            <a:r>
              <a:rPr lang="uk-UA" sz="1400" dirty="0" err="1">
                <a:solidFill>
                  <a:srgbClr val="000066"/>
                </a:solidFill>
              </a:rPr>
              <a:t>Гурден</a:t>
            </a:r>
            <a:r>
              <a:rPr lang="uk-UA" sz="1400" dirty="0">
                <a:solidFill>
                  <a:srgbClr val="000066"/>
                </a:solidFill>
              </a:rPr>
              <a:t>, 1785 р. </a:t>
            </a:r>
            <a:r>
              <a:rPr lang="uk-UA" sz="1400" b="1" i="1" dirty="0">
                <a:solidFill>
                  <a:srgbClr val="000066"/>
                </a:solidFill>
              </a:rPr>
              <a:t>Сеймик в церкві</a:t>
            </a:r>
            <a:r>
              <a:rPr lang="uk-UA" sz="1400" i="1" dirty="0">
                <a:solidFill>
                  <a:srgbClr val="000066"/>
                </a:solidFill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4859F1-0D85-4B14-9BA8-C28B01F8A0C4}"/>
              </a:ext>
            </a:extLst>
          </p:cNvPr>
          <p:cNvSpPr txBox="1"/>
          <p:nvPr/>
        </p:nvSpPr>
        <p:spPr>
          <a:xfrm>
            <a:off x="150415" y="2525728"/>
            <a:ext cx="517153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uk-UA" sz="1400" dirty="0">
                <a:solidFill>
                  <a:srgbClr val="000066"/>
                </a:solidFill>
              </a:rPr>
              <a:t>Гравюра Джакомо Лауро. </a:t>
            </a:r>
            <a:r>
              <a:rPr lang="uk-UA" sz="1400" b="1" i="1" dirty="0">
                <a:solidFill>
                  <a:srgbClr val="000066"/>
                </a:solidFill>
              </a:rPr>
              <a:t>Сейм Речі Посполитої 1622 року</a:t>
            </a:r>
            <a:r>
              <a:rPr lang="uk-UA" sz="1400" i="1" dirty="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43" name="Графіка 42" descr="Badge 1 with solid fill">
            <a:extLst>
              <a:ext uri="{FF2B5EF4-FFF2-40B4-BE49-F238E27FC236}">
                <a16:creationId xmlns:a16="http://schemas.microsoft.com/office/drawing/2014/main" id="{10838025-5614-4D68-B094-8476FDD648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2366" y="2198783"/>
            <a:ext cx="336669" cy="336669"/>
          </a:xfrm>
          <a:prstGeom prst="rect">
            <a:avLst/>
          </a:prstGeom>
        </p:spPr>
      </p:pic>
      <p:pic>
        <p:nvPicPr>
          <p:cNvPr id="44" name="Графіка 43" descr="Badge with solid fill">
            <a:extLst>
              <a:ext uri="{FF2B5EF4-FFF2-40B4-BE49-F238E27FC236}">
                <a16:creationId xmlns:a16="http://schemas.microsoft.com/office/drawing/2014/main" id="{6BB8CDC2-AE24-4768-9836-9EF13E659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1950" y="2504046"/>
            <a:ext cx="336669" cy="336669"/>
          </a:xfrm>
          <a:prstGeom prst="rect">
            <a:avLst/>
          </a:prstGeom>
        </p:spPr>
      </p:pic>
      <p:pic>
        <p:nvPicPr>
          <p:cNvPr id="45" name="Графіка 44" descr="Badge 1 with solid fill">
            <a:extLst>
              <a:ext uri="{FF2B5EF4-FFF2-40B4-BE49-F238E27FC236}">
                <a16:creationId xmlns:a16="http://schemas.microsoft.com/office/drawing/2014/main" id="{5CC2D6AA-A63F-4539-B561-00CDD00BA4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68836" y="909137"/>
            <a:ext cx="336669" cy="336669"/>
          </a:xfrm>
          <a:prstGeom prst="rect">
            <a:avLst/>
          </a:prstGeom>
        </p:spPr>
      </p:pic>
      <p:pic>
        <p:nvPicPr>
          <p:cNvPr id="46" name="Графіка 45" descr="Badge with solid fill">
            <a:extLst>
              <a:ext uri="{FF2B5EF4-FFF2-40B4-BE49-F238E27FC236}">
                <a16:creationId xmlns:a16="http://schemas.microsoft.com/office/drawing/2014/main" id="{486CE910-2835-4216-B30C-6CBB37E65C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43497" y="909137"/>
            <a:ext cx="336669" cy="336669"/>
          </a:xfrm>
          <a:prstGeom prst="rect">
            <a:avLst/>
          </a:prstGeom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7D49E2FE-D239-46CE-8B0E-3DFC4C919907}"/>
              </a:ext>
            </a:extLst>
          </p:cNvPr>
          <p:cNvSpPr/>
          <p:nvPr/>
        </p:nvSpPr>
        <p:spPr>
          <a:xfrm>
            <a:off x="205396" y="3089594"/>
            <a:ext cx="11781209" cy="2235782"/>
          </a:xfrm>
          <a:prstGeom prst="roundRect">
            <a:avLst>
              <a:gd name="adj" fmla="val 9078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B5484F58-3EEA-4A44-8E76-54D7B57F2A4C}"/>
              </a:ext>
            </a:extLst>
          </p:cNvPr>
          <p:cNvSpPr/>
          <p:nvPr/>
        </p:nvSpPr>
        <p:spPr>
          <a:xfrm>
            <a:off x="348792" y="2885492"/>
            <a:ext cx="3864989" cy="4499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uk-UA" b="1" dirty="0">
                <a:solidFill>
                  <a:srgbClr val="B62828"/>
                </a:solidFill>
              </a:rPr>
              <a:t>Політична система Речі Посполитої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3DA2B9A-1AD8-4DED-B487-477BEFC59F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31743" y="3128370"/>
            <a:ext cx="681479" cy="757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96E89B5-9914-4CC7-AFAD-8A1A5298BF8E}"/>
              </a:ext>
            </a:extLst>
          </p:cNvPr>
          <p:cNvSpPr txBox="1"/>
          <p:nvPr/>
        </p:nvSpPr>
        <p:spPr>
          <a:xfrm>
            <a:off x="4393071" y="3179425"/>
            <a:ext cx="1265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990033"/>
                </a:solidFill>
              </a:rPr>
              <a:t>КОРОЛЬ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50063E-A8B9-4907-9119-F53BA5E5745A}"/>
              </a:ext>
            </a:extLst>
          </p:cNvPr>
          <p:cNvSpPr txBox="1"/>
          <p:nvPr/>
        </p:nvSpPr>
        <p:spPr>
          <a:xfrm>
            <a:off x="6096000" y="3185093"/>
            <a:ext cx="1435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rgbClr val="990033"/>
                </a:solidFill>
              </a:rPr>
              <a:t>(виборний)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0B2BB3-3228-4AF4-AB3D-B6C36C61B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6" b="50000"/>
          <a:stretch/>
        </p:blipFill>
        <p:spPr bwMode="auto">
          <a:xfrm flipH="1" flipV="1">
            <a:off x="3134647" y="3522973"/>
            <a:ext cx="144019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1DF14020-63D7-4868-B06E-4999E7B26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6" b="50000"/>
          <a:stretch/>
        </p:blipFill>
        <p:spPr bwMode="auto">
          <a:xfrm flipV="1">
            <a:off x="7441186" y="3522973"/>
            <a:ext cx="144019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65F929-A9CB-4F40-9C09-A13B0E9A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49"/>
          <a:stretch/>
        </p:blipFill>
        <p:spPr bwMode="auto">
          <a:xfrm>
            <a:off x="7475061" y="3335027"/>
            <a:ext cx="759550" cy="39762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F23344-4D13-4F88-A779-456C9BC9A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8"/>
          <a:stretch/>
        </p:blipFill>
        <p:spPr bwMode="auto">
          <a:xfrm>
            <a:off x="3733247" y="3398247"/>
            <a:ext cx="772068" cy="343045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A43DB04-6E5D-4F32-B25D-54EEB0F52F45}"/>
              </a:ext>
            </a:extLst>
          </p:cNvPr>
          <p:cNvSpPr txBox="1"/>
          <p:nvPr/>
        </p:nvSpPr>
        <p:spPr>
          <a:xfrm>
            <a:off x="2985207" y="3340941"/>
            <a:ext cx="82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СЕНАТ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A5BE9B-3E33-4D22-963B-139228CF35B2}"/>
              </a:ext>
            </a:extLst>
          </p:cNvPr>
          <p:cNvSpPr txBox="1"/>
          <p:nvPr/>
        </p:nvSpPr>
        <p:spPr>
          <a:xfrm>
            <a:off x="8233994" y="3345666"/>
            <a:ext cx="2242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ПОСОЛЬСЬКА ІЗБА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DE258E-CBF5-43EC-8B59-3C3D94880E6E}"/>
              </a:ext>
            </a:extLst>
          </p:cNvPr>
          <p:cNvSpPr txBox="1"/>
          <p:nvPr/>
        </p:nvSpPr>
        <p:spPr>
          <a:xfrm>
            <a:off x="219348" y="3332172"/>
            <a:ext cx="35330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</a:rPr>
              <a:t>140 найвищих урядовців </a:t>
            </a:r>
            <a:br>
              <a:rPr lang="uk-UA" sz="1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600" dirty="0">
                <a:solidFill>
                  <a:schemeClr val="accent2">
                    <a:lumMod val="75000"/>
                  </a:schemeClr>
                </a:solidFill>
              </a:rPr>
              <a:t>(керівники католицької церкви, воєводи, каштеляни) </a:t>
            </a:r>
          </a:p>
          <a:p>
            <a:pPr>
              <a:lnSpc>
                <a:spcPct val="90000"/>
              </a:lnSpc>
            </a:pPr>
            <a:endParaRPr lang="uk-UA" sz="5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uk-UA" sz="1400" dirty="0">
                <a:solidFill>
                  <a:schemeClr val="accent2">
                    <a:lumMod val="75000"/>
                  </a:schemeClr>
                </a:solidFill>
              </a:rPr>
              <a:t>У сенаті вирішувалися найважливіші державні справи (війна, зовнішня </a:t>
            </a:r>
            <a:br>
              <a:rPr lang="uk-UA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1400" dirty="0">
                <a:solidFill>
                  <a:schemeClr val="accent2">
                    <a:lumMod val="75000"/>
                  </a:schemeClr>
                </a:solidFill>
              </a:rPr>
              <a:t>політика). Сенат давав висновки щодо </a:t>
            </a:r>
            <a:r>
              <a:rPr lang="uk-UA" sz="1400" dirty="0" err="1">
                <a:solidFill>
                  <a:schemeClr val="accent2">
                    <a:lumMod val="75000"/>
                  </a:schemeClr>
                </a:solidFill>
              </a:rPr>
              <a:t>проєктів</a:t>
            </a:r>
            <a:r>
              <a:rPr lang="uk-UA" sz="1400" dirty="0">
                <a:solidFill>
                  <a:schemeClr val="accent2">
                    <a:lumMod val="75000"/>
                  </a:schemeClr>
                </a:solidFill>
              </a:rPr>
              <a:t> рішень сейму, поданих йому палатою депутатів, які потім поверталися туди з поправками сенату для голосування.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56CBE8-E7D8-47E7-A029-C034A8DFC98F}"/>
              </a:ext>
            </a:extLst>
          </p:cNvPr>
          <p:cNvSpPr txBox="1"/>
          <p:nvPr/>
        </p:nvSpPr>
        <p:spPr>
          <a:xfrm>
            <a:off x="5387939" y="3980310"/>
            <a:ext cx="1265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45464A"/>
                </a:solidFill>
              </a:rPr>
              <a:t>ШЛЯХТА</a:t>
            </a: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25BB86A2-1D66-4E6C-92AC-05051938C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6" b="50000"/>
          <a:stretch/>
        </p:blipFill>
        <p:spPr bwMode="auto">
          <a:xfrm rot="10800000" flipH="1" flipV="1">
            <a:off x="5247523" y="3888858"/>
            <a:ext cx="144019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53BC007-DCEC-4894-965D-F482BC5E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45" y="3791549"/>
            <a:ext cx="596207" cy="5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A6DE8DF-2B16-4E01-B7BB-38B6AC03114E}"/>
              </a:ext>
            </a:extLst>
          </p:cNvPr>
          <p:cNvSpPr txBox="1"/>
          <p:nvPr/>
        </p:nvSpPr>
        <p:spPr>
          <a:xfrm>
            <a:off x="8931486" y="3615501"/>
            <a:ext cx="30895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1600" b="1" dirty="0">
                <a:solidFill>
                  <a:schemeClr val="accent6">
                    <a:lumMod val="50000"/>
                  </a:schemeClr>
                </a:solidFill>
              </a:rPr>
              <a:t>140 - 170 депутатів від шляхти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</a:rPr>
              <a:t>, обраних на сеймиках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93A0D49-03B8-426C-88B0-3450632B56DB}"/>
              </a:ext>
            </a:extLst>
          </p:cNvPr>
          <p:cNvSpPr txBox="1"/>
          <p:nvPr/>
        </p:nvSpPr>
        <p:spPr>
          <a:xfrm>
            <a:off x="3580880" y="4285940"/>
            <a:ext cx="46970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1500" dirty="0">
                <a:solidFill>
                  <a:srgbClr val="45464A"/>
                </a:solidFill>
              </a:rPr>
              <a:t>Мала право на </a:t>
            </a:r>
            <a:r>
              <a:rPr lang="en-US" sz="1500" b="1" dirty="0">
                <a:solidFill>
                  <a:srgbClr val="45464A"/>
                </a:solidFill>
              </a:rPr>
              <a:t>liberum veto</a:t>
            </a:r>
            <a:r>
              <a:rPr lang="uk-UA" sz="1500" dirty="0">
                <a:solidFill>
                  <a:srgbClr val="45464A"/>
                </a:solidFill>
              </a:rPr>
              <a:t>, яке дозволяло послу зірвати рішення сейму, та разом з іншими шляхтичами на </a:t>
            </a:r>
            <a:r>
              <a:rPr lang="uk-UA" sz="1500" b="1" dirty="0">
                <a:solidFill>
                  <a:srgbClr val="45464A"/>
                </a:solidFill>
              </a:rPr>
              <a:t>конфедерацію</a:t>
            </a:r>
            <a:r>
              <a:rPr lang="uk-UA" sz="1500" dirty="0">
                <a:solidFill>
                  <a:srgbClr val="45464A"/>
                </a:solidFill>
              </a:rPr>
              <a:t> – збройний опір порушенню прав.</a:t>
            </a:r>
          </a:p>
        </p:txBody>
      </p:sp>
      <p:cxnSp>
        <p:nvCxnSpPr>
          <p:cNvPr id="56" name="Пряма сполучна лінія 55">
            <a:extLst>
              <a:ext uri="{FF2B5EF4-FFF2-40B4-BE49-F238E27FC236}">
                <a16:creationId xmlns:a16="http://schemas.microsoft.com/office/drawing/2014/main" id="{6E8B57AD-CDCD-41B3-8134-CFD6BCBBDD84}"/>
              </a:ext>
            </a:extLst>
          </p:cNvPr>
          <p:cNvCxnSpPr>
            <a:cxnSpLocks/>
          </p:cNvCxnSpPr>
          <p:nvPr/>
        </p:nvCxnSpPr>
        <p:spPr>
          <a:xfrm>
            <a:off x="3708376" y="5010948"/>
            <a:ext cx="4328209" cy="0"/>
          </a:xfrm>
          <a:prstGeom prst="line">
            <a:avLst/>
          </a:prstGeom>
          <a:ln w="1905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795947E-75EA-4C1D-8D8E-102921C67141}"/>
              </a:ext>
            </a:extLst>
          </p:cNvPr>
          <p:cNvSpPr txBox="1"/>
          <p:nvPr/>
        </p:nvSpPr>
        <p:spPr>
          <a:xfrm>
            <a:off x="4897053" y="5034507"/>
            <a:ext cx="19508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b="1" dirty="0">
                <a:solidFill>
                  <a:srgbClr val="7030A0"/>
                </a:solidFill>
              </a:rPr>
              <a:t>СЕЙМИКИ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D77224-46B6-46CD-A990-C0895972FF0B}"/>
              </a:ext>
            </a:extLst>
          </p:cNvPr>
          <p:cNvSpPr txBox="1"/>
          <p:nvPr/>
        </p:nvSpPr>
        <p:spPr>
          <a:xfrm>
            <a:off x="8276807" y="4080251"/>
            <a:ext cx="371276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1400" dirty="0">
                <a:solidFill>
                  <a:schemeClr val="accent6">
                    <a:lumMod val="50000"/>
                  </a:schemeClr>
                </a:solidFill>
              </a:rPr>
              <a:t>Посли затверджували рішення, запропоновані королем і сенатом, зокрема, закони і податки, контролювали фінанси держави, розглядали міжнародні угоди і військові питання. </a:t>
            </a:r>
            <a:r>
              <a:rPr lang="uk-UA" sz="1400" b="1" i="1" dirty="0">
                <a:solidFill>
                  <a:schemeClr val="accent6">
                    <a:lumMod val="50000"/>
                  </a:schemeClr>
                </a:solidFill>
              </a:rPr>
              <a:t>У її діяльності проявлявся принцип «шляхетської демократії».</a:t>
            </a:r>
          </a:p>
        </p:txBody>
      </p:sp>
    </p:spTree>
    <p:extLst>
      <p:ext uri="{BB962C8B-B14F-4D97-AF65-F5344CB8AC3E}">
        <p14:creationId xmlns:p14="http://schemas.microsoft.com/office/powerpoint/2010/main" val="24355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/>
      <p:bldP spid="52" grpId="0"/>
      <p:bldP spid="57" grpId="0"/>
      <p:bldP spid="58" grpId="0"/>
      <p:bldP spid="53" grpId="0"/>
      <p:bldP spid="61" grpId="0"/>
      <p:bldP spid="64" grpId="0"/>
      <p:bldP spid="65" grpId="0"/>
      <p:bldP spid="71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CC57B8C-3DBC-4C5B-8928-B7E42F5AC38D}"/>
              </a:ext>
            </a:extLst>
          </p:cNvPr>
          <p:cNvSpPr/>
          <p:nvPr/>
        </p:nvSpPr>
        <p:spPr>
          <a:xfrm>
            <a:off x="381783" y="1046040"/>
            <a:ext cx="292231" cy="56560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D369AFAE-B559-496D-B065-AFBCAD7F5FCE}"/>
              </a:ext>
            </a:extLst>
          </p:cNvPr>
          <p:cNvSpPr/>
          <p:nvPr/>
        </p:nvSpPr>
        <p:spPr>
          <a:xfrm>
            <a:off x="381783" y="1734725"/>
            <a:ext cx="292231" cy="56560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019BE-8FB7-4B69-9352-9A3A046DF523}"/>
              </a:ext>
            </a:extLst>
          </p:cNvPr>
          <p:cNvSpPr txBox="1"/>
          <p:nvPr/>
        </p:nvSpPr>
        <p:spPr>
          <a:xfrm>
            <a:off x="204754" y="713099"/>
            <a:ext cx="7261275" cy="6537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короля </a:t>
            </a:r>
            <a:r>
              <a:rPr lang="ru-RU" dirty="0" err="1"/>
              <a:t>Сигізмунда</a:t>
            </a:r>
            <a:r>
              <a:rPr lang="ru-RU" dirty="0"/>
              <a:t> II Августа в </a:t>
            </a:r>
            <a:r>
              <a:rPr lang="ru-RU" b="1" dirty="0"/>
              <a:t>1572 р.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наступника</a:t>
            </a:r>
            <a:r>
              <a:rPr lang="ru-RU" dirty="0"/>
              <a:t> обирала вся шляхта на </a:t>
            </a:r>
            <a:r>
              <a:rPr lang="ru-RU" i="1" dirty="0" err="1"/>
              <a:t>елекційному</a:t>
            </a:r>
            <a:r>
              <a:rPr lang="ru-RU" i="1" dirty="0"/>
              <a:t> </a:t>
            </a:r>
            <a:r>
              <a:rPr lang="ru-RU" i="1" dirty="0" err="1"/>
              <a:t>сеймі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16195B04-2200-4930-B02C-455D7C955E2A}"/>
              </a:ext>
            </a:extLst>
          </p:cNvPr>
          <p:cNvSpPr/>
          <p:nvPr/>
        </p:nvSpPr>
        <p:spPr>
          <a:xfrm>
            <a:off x="381783" y="2308799"/>
            <a:ext cx="292231" cy="11674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CFCA3-3FE4-4F85-9904-337B49B538AE}"/>
              </a:ext>
            </a:extLst>
          </p:cNvPr>
          <p:cNvSpPr txBox="1"/>
          <p:nvPr/>
        </p:nvSpPr>
        <p:spPr>
          <a:xfrm>
            <a:off x="527900" y="1484261"/>
            <a:ext cx="6938129" cy="377976"/>
          </a:xfrm>
          <a:prstGeom prst="roundRect">
            <a:avLst/>
          </a:prstGeom>
          <a:solidFill>
            <a:srgbClr val="D6E2DA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Новим королем був обраний  </a:t>
            </a:r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Генріх Валуа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(1573 - 1575 рр.).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3BC89-514F-4221-B678-8C571CABF16D}"/>
              </a:ext>
            </a:extLst>
          </p:cNvPr>
          <p:cNvSpPr txBox="1"/>
          <p:nvPr/>
        </p:nvSpPr>
        <p:spPr>
          <a:xfrm>
            <a:off x="204751" y="1940969"/>
            <a:ext cx="6271463" cy="653796"/>
          </a:xfrm>
          <a:prstGeom prst="roundRect">
            <a:avLst/>
          </a:prstGeom>
          <a:solidFill>
            <a:srgbClr val="D6E2DA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ru-RU" dirty="0"/>
              <a:t>Шляхта </a:t>
            </a:r>
            <a:r>
              <a:rPr lang="ru-RU" dirty="0" err="1"/>
              <a:t>вперше</a:t>
            </a:r>
            <a:r>
              <a:rPr lang="ru-RU" dirty="0"/>
              <a:t> у клала з ним </a:t>
            </a:r>
            <a:r>
              <a:rPr lang="ru-RU" dirty="0" err="1"/>
              <a:t>договір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увійшов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Генріхові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артикули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2A8914-5703-47DF-869C-926B645CF588}"/>
              </a:ext>
            </a:extLst>
          </p:cNvPr>
          <p:cNvSpPr txBox="1"/>
          <p:nvPr/>
        </p:nvSpPr>
        <p:spPr>
          <a:xfrm>
            <a:off x="204753" y="203954"/>
            <a:ext cx="9250331" cy="37797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80000" algn="r">
              <a:lnSpc>
                <a:spcPct val="90000"/>
              </a:lnSpc>
            </a:pPr>
            <a:r>
              <a:rPr lang="uk-UA" b="1" i="1" dirty="0"/>
              <a:t>Короля в Речі Посполитій обирали</a:t>
            </a:r>
            <a:r>
              <a:rPr lang="uk-UA" dirty="0"/>
              <a:t>, як це робили раніше в Польському королівстві.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87844E-04DA-4FBE-8C7D-23B0D07FDFB1}"/>
              </a:ext>
            </a:extLst>
          </p:cNvPr>
          <p:cNvSpPr txBox="1"/>
          <p:nvPr/>
        </p:nvSpPr>
        <p:spPr>
          <a:xfrm>
            <a:off x="204750" y="3231536"/>
            <a:ext cx="5988659" cy="3300805"/>
          </a:xfrm>
          <a:prstGeom prst="roundRect">
            <a:avLst>
              <a:gd name="adj" fmla="val 9254"/>
            </a:avLst>
          </a:prstGeom>
          <a:solidFill>
            <a:srgbClr val="D6E2DA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57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700" dirty="0"/>
              <a:t>Володар мусив погоджувати із сеймом найважливіші питання життя держави, підтримувати релігійний мир і зберігати спокій у країні, гарантувати </a:t>
            </a:r>
            <a:br>
              <a:rPr lang="uk-UA" sz="1700" dirty="0"/>
            </a:br>
            <a:r>
              <a:rPr lang="uk-UA" sz="1700" dirty="0"/>
              <a:t>вільний вибір наступного монарха та зберігати </a:t>
            </a:r>
            <a:br>
              <a:rPr lang="uk-UA" sz="1700" dirty="0"/>
            </a:br>
            <a:r>
              <a:rPr lang="uk-UA" sz="1700" dirty="0"/>
              <a:t>устрій Речі Посполитої.</a:t>
            </a:r>
          </a:p>
          <a:p>
            <a:pPr marL="357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700" dirty="0"/>
              <a:t>Монарх формував апарат управління, призначав </a:t>
            </a:r>
            <a:br>
              <a:rPr lang="uk-UA" sz="1700" dirty="0"/>
            </a:br>
            <a:r>
              <a:rPr lang="uk-UA" sz="1700" dirty="0"/>
              <a:t>вищих посадовців, затверджував суддів і церковних ієрархів.</a:t>
            </a:r>
          </a:p>
          <a:p>
            <a:pPr marL="357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700" dirty="0"/>
              <a:t>Король був найбільшим землевласником у державі, у його компетенції були міжнародні й військові справи.</a:t>
            </a:r>
          </a:p>
          <a:p>
            <a:pPr marL="3577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uk-UA" sz="1700" dirty="0"/>
              <a:t>Лише королівський підпис перетворював постанови в чинні документи.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E80037-7D93-4608-AEE4-6C59E11F094A}"/>
              </a:ext>
            </a:extLst>
          </p:cNvPr>
          <p:cNvSpPr txBox="1"/>
          <p:nvPr/>
        </p:nvSpPr>
        <p:spPr>
          <a:xfrm>
            <a:off x="527898" y="2681296"/>
            <a:ext cx="5948316" cy="37797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2000">
              <a:lnSpc>
                <a:spcPct val="90000"/>
              </a:lnSpc>
            </a:pPr>
            <a:r>
              <a:rPr lang="uk-UA" dirty="0"/>
              <a:t>Надалі </a:t>
            </a:r>
            <a:r>
              <a:rPr lang="uk-UA" b="1" dirty="0"/>
              <a:t>цей договір став обов’язковим для всіх королів</a:t>
            </a:r>
            <a:r>
              <a:rPr lang="uk-UA" dirty="0"/>
              <a:t>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318196-EBC7-43E4-9E30-E32838C46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9841" y="835648"/>
            <a:ext cx="4318551" cy="51428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D88110-E269-4184-8E78-7E362473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978" y="1692974"/>
            <a:ext cx="3055014" cy="3905186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0D0876-4509-4B8C-A713-503F38014646}"/>
              </a:ext>
            </a:extLst>
          </p:cNvPr>
          <p:cNvSpPr txBox="1"/>
          <p:nvPr/>
        </p:nvSpPr>
        <p:spPr>
          <a:xfrm>
            <a:off x="7649841" y="5994870"/>
            <a:ext cx="4318551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i="1" dirty="0">
                <a:solidFill>
                  <a:srgbClr val="000066"/>
                </a:solidFill>
              </a:rPr>
              <a:t>Перша </a:t>
            </a:r>
            <a:r>
              <a:rPr lang="ru-RU" sz="1400" i="1" dirty="0" err="1">
                <a:solidFill>
                  <a:srgbClr val="000066"/>
                </a:solidFill>
              </a:rPr>
              <a:t>сторінка</a:t>
            </a:r>
            <a:r>
              <a:rPr lang="ru-RU" sz="1400" i="1" dirty="0">
                <a:solidFill>
                  <a:srgbClr val="000066"/>
                </a:solidFill>
              </a:rPr>
              <a:t> «</a:t>
            </a:r>
            <a:r>
              <a:rPr lang="ru-RU" sz="1400" i="1" dirty="0" err="1">
                <a:solidFill>
                  <a:srgbClr val="000066"/>
                </a:solidFill>
              </a:rPr>
              <a:t>Генріхових</a:t>
            </a:r>
            <a:r>
              <a:rPr lang="ru-RU" sz="1400" i="1" dirty="0">
                <a:solidFill>
                  <a:srgbClr val="000066"/>
                </a:solidFill>
              </a:rPr>
              <a:t> </a:t>
            </a:r>
            <a:r>
              <a:rPr lang="ru-RU" sz="1400" i="1" dirty="0" err="1">
                <a:solidFill>
                  <a:srgbClr val="000066"/>
                </a:solidFill>
              </a:rPr>
              <a:t>артикулів</a:t>
            </a:r>
            <a:r>
              <a:rPr lang="ru-RU" sz="1400" i="1" dirty="0">
                <a:solidFill>
                  <a:srgbClr val="000066"/>
                </a:solidFill>
              </a:rPr>
              <a:t>» (1573 р.)</a:t>
            </a:r>
            <a:endParaRPr lang="uk-UA" sz="1400" i="1" dirty="0">
              <a:solidFill>
                <a:srgbClr val="000066"/>
              </a:solidFill>
            </a:endParaRPr>
          </a:p>
        </p:txBody>
      </p:sp>
      <p:pic>
        <p:nvPicPr>
          <p:cNvPr id="30" name="Picture 4" descr="корона png | PNGEgg">
            <a:extLst>
              <a:ext uri="{FF2B5EF4-FFF2-40B4-BE49-F238E27FC236}">
                <a16:creationId xmlns:a16="http://schemas.microsoft.com/office/drawing/2014/main" id="{F8A9B73F-8F45-4A44-8DCD-B46CFEC4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08" l="0" r="991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3" y="111362"/>
            <a:ext cx="589339" cy="4894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47681</TotalTime>
  <Words>2994</Words>
  <Application>Microsoft Office PowerPoint</Application>
  <PresentationFormat>Широкий екран</PresentationFormat>
  <Paragraphs>353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44" baseType="lpstr">
      <vt:lpstr>Arial</vt:lpstr>
      <vt:lpstr>Arial Black</vt:lpstr>
      <vt:lpstr>Arial Narrow</vt:lpstr>
      <vt:lpstr>Bahnschrift</vt:lpstr>
      <vt:lpstr>Bahnschrift SemiBold SemiConden</vt:lpstr>
      <vt:lpstr>Calibri</vt:lpstr>
      <vt:lpstr>Calibri Light</vt:lpstr>
      <vt:lpstr>Candara</vt:lpstr>
      <vt:lpstr>Comic Sans MS</vt:lpstr>
      <vt:lpstr>Courier New</vt:lpstr>
      <vt:lpstr>Google Sans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Liza</dc:creator>
  <cp:lastModifiedBy>U S</cp:lastModifiedBy>
  <cp:revision>1439</cp:revision>
  <dcterms:created xsi:type="dcterms:W3CDTF">2025-06-30T14:25:10Z</dcterms:created>
  <dcterms:modified xsi:type="dcterms:W3CDTF">2025-11-30T18:56:07Z</dcterms:modified>
</cp:coreProperties>
</file>