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3"/>
  </p:notesMasterIdLst>
  <p:sldIdLst>
    <p:sldId id="470" r:id="rId3"/>
    <p:sldId id="478" r:id="rId4"/>
    <p:sldId id="471" r:id="rId5"/>
    <p:sldId id="472" r:id="rId6"/>
    <p:sldId id="473" r:id="rId7"/>
    <p:sldId id="480" r:id="rId8"/>
    <p:sldId id="482" r:id="rId9"/>
    <p:sldId id="483" r:id="rId10"/>
    <p:sldId id="382" r:id="rId11"/>
    <p:sldId id="383" r:id="rId12"/>
    <p:sldId id="486" r:id="rId13"/>
    <p:sldId id="487" r:id="rId14"/>
    <p:sldId id="467" r:id="rId15"/>
    <p:sldId id="420" r:id="rId16"/>
    <p:sldId id="464" r:id="rId17"/>
    <p:sldId id="479" r:id="rId18"/>
    <p:sldId id="484" r:id="rId19"/>
    <p:sldId id="485" r:id="rId20"/>
    <p:sldId id="488" r:id="rId21"/>
    <p:sldId id="259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5F97"/>
    <a:srgbClr val="377A80"/>
    <a:srgbClr val="A02B93"/>
    <a:srgbClr val="0F9ED5"/>
    <a:srgbClr val="196B24"/>
    <a:srgbClr val="E97132"/>
    <a:srgbClr val="4EA72E"/>
    <a:srgbClr val="156082"/>
    <a:srgbClr val="00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8" autoAdjust="0"/>
    <p:restoredTop sz="96115"/>
  </p:normalViewPr>
  <p:slideViewPr>
    <p:cSldViewPr snapToGrid="0" showGuides="1">
      <p:cViewPr varScale="1">
        <p:scale>
          <a:sx n="109" d="100"/>
          <a:sy n="109" d="100"/>
        </p:scale>
        <p:origin x="912" y="192"/>
      </p:cViewPr>
      <p:guideLst>
        <p:guide orient="horz" pos="2204"/>
        <p:guide pos="3840"/>
        <p:guide orient="horz" pos="1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92B81-91D2-804F-81EB-20F5F106945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63B39-4E63-C247-8B15-D4DCF1FC18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138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12963-975B-C47D-0BAD-371ACDEF3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C9BEC-789E-5B7A-3A03-726064359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48E07-B2CF-02AC-E9F2-6990EFF4D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A919B-9C28-093D-55E4-913F590D0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50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97E76-1263-F937-1702-7E232630E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3CF12-79F9-E3F7-B8DF-EB98EB735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999B5-AF1D-83C5-9109-9C90E5200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1E190-A24A-0586-4829-C9973E9C3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12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87FF-A354-C709-50F0-24FBB806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D5BDB-FC02-7D85-8DB2-521F92550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0F4A34-073E-2337-C725-FDE171A5B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76D7F-264D-3890-2CB3-6DC59F9DE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071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D084-8394-AF66-F7E3-1962DDC2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30E0A-6D53-47D8-B88C-61CC0EC4F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6D80D-9A12-6372-FDC6-C7869442E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CD07E-01E3-8368-87C4-CAA40CF01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8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79519-B5D7-195F-60B3-6EB31FC4A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7D118-2B97-DB9C-063C-4C9DA200E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2E525-3D28-94EC-91DD-D41691E60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8D164-2C9D-12CA-0E0A-63EAA03FE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98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764E-B040-FAA7-9F56-A1F7C323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1328E-CF97-00D6-B6A2-9856AE193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C6A2E6-57AA-6DFE-18B3-753750E86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DC169-B180-E49F-5BF3-0A4771183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8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CAB0-39F9-8B8E-198B-C41F3972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20CF2-07C4-0B9F-F998-89C65BFCF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27345-2507-87E5-C070-62110F5F4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3EA77-CA35-0A44-E2B7-2D0F2475C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8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3E0C-A91E-F542-C075-D822F4143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E1C99-6F89-224C-1EA0-5D46E9E4E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0967B-A998-528D-45DD-DACE1DF6B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6D66B-BB97-9172-C46B-B6F846047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4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0AEB-DE61-D65A-8938-B5ACFB089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9D37A-ABD6-75E7-7B86-624F748E6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B2AFC-7316-CB1F-516D-5C0E35FBF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D9E82-839E-A4A5-5AF3-04A8372E7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57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0671E-6C96-BFD1-33A8-02B2C01B8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A3ADF-3105-7026-1295-673FF8A07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2079E-0580-457E-74BA-2904A4CBD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24792-4DD8-FA61-E005-6A24D2D9E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0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26975-AE28-20FF-5153-88096EBA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55542-40C4-4B61-89E1-DD9528F6D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C2D7A-FAD2-B29C-7578-1BC803265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2946D-D32A-3BF8-470D-95F71379E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3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5C117-6EE9-E50D-E429-724C8BCC2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8A0DC1-217F-7875-1657-4BEF5D24C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BA018-15FC-2AA2-DECC-85CBD0A8F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0E0E0E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F6585-84E6-EA98-84BD-A9308B1AC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601E5-B0AA-C54F-BCD2-DE1FC9FF03A8}" type="slidenum">
              <a:rPr kumimoji="0" lang="en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7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3942E4-44B7-4778-95AE-044D1F811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D960B6-EB19-4E58-B0C1-8DCC8291F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B0521E7-8363-4750-9296-A3E230F0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3C4ECD-F288-4528-9486-DFD9292E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6DC1C7-52E0-4A4D-8A45-0BA9D00F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652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1E2D60-5C94-4EAB-B6DA-BC0EFFF1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2787A9F-3C62-4C81-B060-A8D9634E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E62C30-2A9C-40A9-8811-BF64B89E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988793-CDDE-4B37-9F46-D0FCCE90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B4384E-BC29-41C8-8472-CB412DC5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252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B22C223-FE42-4500-AD6E-498A89624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05225A7-A78E-4AD4-B85F-26DBD85FC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FB8FCA-4408-4DD0-A5BA-8A4F6CB7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CAA7206-1872-47EC-AE76-26C9AAD7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C9E96E-D777-46F0-A711-57F3A66E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752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255E0-1818-231E-DCE2-FEACD4583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DD4ED-E9DE-6EA8-3ED7-7AE8169C1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0D2E3-1C7B-032F-1B4B-407E5C3B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7EDCB-7FAE-9C44-219C-38BE4ECC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880FA-E2F1-5197-BE4C-C4EF9507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26721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C86F9-B59A-1A24-43CE-BA417835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C8AD9-76C4-AC12-D836-9F8769A40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DA2C0-488D-BFDA-DDDA-81B1D766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EA2C4-F1C4-8EDD-1C20-92079749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357C8-D47A-BF43-74AD-2126FE8C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1828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4A147-5705-991D-24B6-143192E1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531D4-79B0-F58A-9AB2-3C460995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F496F-CF7C-A1E6-DBA8-CB446F86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F4A48-4781-B824-BF44-646DAC07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6BB23-217E-1488-6531-4B6C881D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32277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CD0B-4C5F-D5A0-1F54-950FC5FA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DC305-FE87-088D-C562-8FA8BB3D9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616F2-5DF1-95AA-EAD0-DFF11A600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F6FA4-232A-30A6-D677-CE9CC837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9D4D7-2E10-BADD-5CC2-1A025369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91DED-0087-41D0-5335-3D34FFD0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56650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3679-CBA9-4075-31F1-92E6B8B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CEE06-9D9C-9428-E517-07D18DA6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5243F-FAA0-02DA-07EE-89A05BE49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3CC78-833B-5874-8462-8BB233EFB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778BB-21FB-EE93-A3DA-8ABFDE4DA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D9988-3701-42E1-F9FD-3218F540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0821F4-CBBA-8A1D-C819-2400A81C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06B6F0-596E-5B70-FCCE-F43D9059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0618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1356-B243-C026-31CE-F5B067CA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3782B-7DFF-5AB8-D564-9F9D3B98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C284F-266F-3C5F-2D47-9E0909EC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E90C-666D-0E09-A461-853BDCA6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8601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5B168-EE4F-7154-4B14-AD35E467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9BE71-4740-9913-FDBB-363265C7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BDF1-32ED-722D-2A94-59E70B0F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82019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C156-1C3E-6507-7F1B-49349A68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5754-3B43-395A-3669-DD6B73774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3BF47-1B6E-D539-68A1-C404C87FC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D2AA9-2307-0890-5C2C-772CE965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AFE29-5D4D-65F5-1290-97119D0C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539B8-6E30-01AD-1672-C91F4A84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1091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B7F3FA-8C90-43B1-90FC-34137A19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3573B5-9D31-4118-B9A3-12ECDAB1F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B5C806-BEED-475B-9297-47B1068F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FFBB36B-673C-437C-8A1F-AE21C08D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F38FD6-8FB1-469B-BDBF-FD56F846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071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03DF-EA19-D6ED-1A29-E66138E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000E7-82F9-6216-935D-1393D9BB1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E592-AAE1-5591-FEAF-B2098900D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D7920-7543-7512-DEBA-7D3854A4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49B2A-E522-2078-7DBB-7E23402F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5DBDE-4580-C953-A970-7286C8F2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31293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A28F-2ADF-C60C-D678-D677673C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87D45-D368-1533-0F44-CC164229C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F7E4D-FB24-912D-7B1B-267D3A56A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A5CFB-D0D9-F327-E3D6-A6E006A9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90057-C9B5-E202-7672-088024FF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73905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FF76-F687-F207-2683-2D09602ED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1E8ED-0834-1347-E570-244D90EE6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34F77-0FA3-896B-354B-D91AE6FB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978AA-E402-1267-D98E-8ABFD998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7F31B-4260-E3E7-BF92-B355962D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3958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135829-0815-4056-88E6-DF880925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5B0EC7-3DED-4183-A3B6-3A4161894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1B5D04-AA2A-4AE4-8766-0251CDDC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B4FB8A-3740-4CFA-8EB2-EC6CADA4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264497-A648-46EA-A3DC-4A5AF320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604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B4A8BA-C05A-4332-B36D-368C15B3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71D999-D96C-4D9B-AC4C-C65F4291D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3EE9A78-7AB0-4071-AD98-A09560AE9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583EE66-55F1-4862-BC1C-1CED45BC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50E03EE-6DCB-4862-8D88-0B9855F5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562739E-7CB2-4AD5-B402-76C16ADB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207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363C31-42AB-42D1-9669-F69C76C2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C3A642A-72F8-49DE-837C-70007E7CC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EC37B28-EF31-4814-B82A-E6B50DB9F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BD0C95C-2453-4D08-89F1-B436FB167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6FE5883-697A-40D8-8B03-DAAE2E8D6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EDAB656-72DD-4E80-9DE7-69852A7E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828B5D4-40AE-4924-AF2C-A5ED3DC0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D401EEE-797C-4B75-9973-B123B79A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019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E361F7-CA90-45A4-ABA6-3864EDCA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5FAFC06-D201-4CD5-A40C-094F4D49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C8F55B2-17F2-4CF0-9F77-D06645DE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B0C239D-CCB4-49C9-81C2-CAEF15B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79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7368C71-EF6A-4613-BAD5-FF418B38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86CA0B5-0EA1-4DE4-9257-9A1C2598D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838E56B-D7E8-4548-B616-A789511A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40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8301F6-D41D-44E9-9A6E-D0524705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8EB369-C225-4DCB-9D7D-CB02F5C6C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7F29B95-00E3-4A3D-9A86-D77F57352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677D9E1-84FF-44C9-8BC9-754E489B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1565B04-675A-4F3A-A960-F0BEA96C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59518E0-252F-4A7C-9E11-6C21B3B1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39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949B04-67C5-496C-939C-CFE9614F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9E93086-5F0D-49A7-801F-ECDDD29DF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2E8EB9-689F-4D14-9D3F-AEA4485E8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DF43FFB-7A70-474A-BAAF-B0C5C4CB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995D3A-BF4B-46A4-9CD3-60F789EE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9E5946C-DE08-4F8F-AF1C-B641F226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91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49E68FE-2E1B-47D7-A6EC-B4E4EA4A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F1122E7-C70E-4662-AF59-FF8E1F91E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7FB5D68-3165-4E75-A344-D80B2FF7F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A3B79-68FB-47EA-9684-46AB3BA79EBB}" type="datetimeFigureOut">
              <a:rPr lang="tr-TR" smtClean="0"/>
              <a:t>7.05.2025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DF91EFD-EB94-4AAB-9378-0DE1F58EF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D02DF49-0793-40BA-ADF6-647C382B3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AF265-05B4-452E-B2A2-D06504DA6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9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CC42D6-8927-D918-220E-B085A881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D29FB-A162-02B9-D581-F3FBEE9E9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5434B-39B4-25F2-D31A-B9A1D7CFF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3CE7-2B8E-1546-9CEF-CD9B62FC1668}" type="datetimeFigureOut">
              <a:rPr lang="en-TR" smtClean="0"/>
              <a:t>7.05.2025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0C397-8C77-4DEE-97D5-8AFF47912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4BE5-0B4A-DE56-19F9-AD3CA51AB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F4D17-3E1B-6E4A-A30F-C558E64880E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8178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hyperlink" Target="https://www.instagram.com/easypoint.com.tr?igsh=NWk2cGRtMDE0dzN4" TargetMode="External"/><Relationship Id="rId3" Type="http://schemas.openxmlformats.org/officeDocument/2006/relationships/image" Target="../media/image102.png"/><Relationship Id="rId21" Type="http://schemas.openxmlformats.org/officeDocument/2006/relationships/hyperlink" Target="https://x.com/EasyPointcomtr" TargetMode="External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microsoft.com/office/2007/relationships/hdphoto" Target="../media/hdphoto1.wdp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jpeg"/><Relationship Id="rId29" Type="http://schemas.openxmlformats.org/officeDocument/2006/relationships/hyperlink" Target="https://www.youtube.com/@easypoint5124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5.png"/><Relationship Id="rId5" Type="http://schemas.openxmlformats.org/officeDocument/2006/relationships/image" Target="../media/image104.png"/><Relationship Id="rId15" Type="http://schemas.openxmlformats.org/officeDocument/2006/relationships/image" Target="../media/image114.jpeg"/><Relationship Id="rId23" Type="http://schemas.openxmlformats.org/officeDocument/2006/relationships/hyperlink" Target="https://www.linkedin.com/company/easy-point/mycompany/" TargetMode="External"/><Relationship Id="rId28" Type="http://schemas.microsoft.com/office/2007/relationships/hdphoto" Target="../media/hdphoto2.wdp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microsoft.com/office/2007/relationships/hdphoto" Target="../media/hdphoto3.wdp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4.png"/><Relationship Id="rId27" Type="http://schemas.openxmlformats.org/officeDocument/2006/relationships/image" Target="../media/image6.png"/><Relationship Id="rId30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image" Target="../media/image120.png"/><Relationship Id="rId7" Type="http://schemas.openxmlformats.org/officeDocument/2006/relationships/image" Target="../media/image5.png"/><Relationship Id="rId12" Type="http://schemas.openxmlformats.org/officeDocument/2006/relationships/hyperlink" Target="https://www.youtube.com/@easypoint512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linkedin.com/company/easy-point/mycompany/" TargetMode="External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hyperlink" Target="https://x.com/EasyPointcomtr" TargetMode="External"/><Relationship Id="rId9" Type="http://schemas.openxmlformats.org/officeDocument/2006/relationships/hyperlink" Target="https://www.instagram.com/easypoint.com.tr?igsh=NWk2cGRtMDE0dzN4" TargetMode="External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www.youtube.com/@easypoint5124" TargetMode="External"/><Relationship Id="rId18" Type="http://schemas.openxmlformats.org/officeDocument/2006/relationships/image" Target="../media/image123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linkedin.com/company/easy-point/mycompany/" TargetMode="External"/><Relationship Id="rId12" Type="http://schemas.microsoft.com/office/2007/relationships/hdphoto" Target="../media/hdphoto2.wdp"/><Relationship Id="rId17" Type="http://schemas.openxmlformats.org/officeDocument/2006/relationships/image" Target="../media/image122.png"/><Relationship Id="rId2" Type="http://schemas.openxmlformats.org/officeDocument/2006/relationships/video" Target="../media/media1.mp4"/><Relationship Id="rId16" Type="http://schemas.openxmlformats.org/officeDocument/2006/relationships/image" Target="../media/image121.jpeg"/><Relationship Id="rId20" Type="http://schemas.openxmlformats.org/officeDocument/2006/relationships/image" Target="../media/image120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hyperlink" Target="https://x.com/EasyPointcomtr" TargetMode="External"/><Relationship Id="rId15" Type="http://schemas.microsoft.com/office/2007/relationships/hdphoto" Target="../media/hdphoto3.wdp"/><Relationship Id="rId10" Type="http://schemas.openxmlformats.org/officeDocument/2006/relationships/hyperlink" Target="https://www.instagram.com/easypoint.com.tr?igsh=NWk2cGRtMDE0dzN4" TargetMode="External"/><Relationship Id="rId19" Type="http://schemas.openxmlformats.org/officeDocument/2006/relationships/image" Target="../media/image124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29.svg"/><Relationship Id="rId26" Type="http://schemas.openxmlformats.org/officeDocument/2006/relationships/image" Target="../media/image137.svg"/><Relationship Id="rId39" Type="http://schemas.openxmlformats.org/officeDocument/2006/relationships/image" Target="../media/image149.png"/><Relationship Id="rId21" Type="http://schemas.openxmlformats.org/officeDocument/2006/relationships/image" Target="../media/image132.png"/><Relationship Id="rId34" Type="http://schemas.openxmlformats.org/officeDocument/2006/relationships/image" Target="../media/image144.pn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3.png"/><Relationship Id="rId38" Type="http://schemas.openxmlformats.org/officeDocument/2006/relationships/image" Target="../media/image1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24" Type="http://schemas.openxmlformats.org/officeDocument/2006/relationships/image" Target="../media/image135.svg"/><Relationship Id="rId32" Type="http://schemas.openxmlformats.org/officeDocument/2006/relationships/image" Target="../media/image142.svg"/><Relationship Id="rId37" Type="http://schemas.openxmlformats.org/officeDocument/2006/relationships/image" Target="../media/image147.png"/><Relationship Id="rId40" Type="http://schemas.openxmlformats.org/officeDocument/2006/relationships/image" Target="../media/image120.png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microsoft.com/office/2007/relationships/hdphoto" Target="../media/hdphoto4.wdp"/><Relationship Id="rId36" Type="http://schemas.openxmlformats.org/officeDocument/2006/relationships/image" Target="../media/image146.png"/><Relationship Id="rId10" Type="http://schemas.microsoft.com/office/2007/relationships/hdphoto" Target="../media/hdphoto2.wdp"/><Relationship Id="rId19" Type="http://schemas.openxmlformats.org/officeDocument/2006/relationships/image" Target="../media/image130.png"/><Relationship Id="rId31" Type="http://schemas.openxmlformats.org/officeDocument/2006/relationships/image" Target="../media/image141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25.png"/><Relationship Id="rId22" Type="http://schemas.openxmlformats.org/officeDocument/2006/relationships/image" Target="../media/image133.svg"/><Relationship Id="rId27" Type="http://schemas.openxmlformats.org/officeDocument/2006/relationships/image" Target="../media/image138.png"/><Relationship Id="rId30" Type="http://schemas.openxmlformats.org/officeDocument/2006/relationships/image" Target="../media/image140.svg"/><Relationship Id="rId35" Type="http://schemas.openxmlformats.org/officeDocument/2006/relationships/image" Target="../media/image145.png"/><Relationship Id="rId8" Type="http://schemas.openxmlformats.org/officeDocument/2006/relationships/hyperlink" Target="https://www.instagram.com/easypoint.com.tr?igsh=NWk2cGRtMDE0dzN4" TargetMode="External"/><Relationship Id="rId3" Type="http://schemas.openxmlformats.org/officeDocument/2006/relationships/hyperlink" Target="https://x.com/EasyPointcomtr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1.jpe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3.png"/><Relationship Id="rId3" Type="http://schemas.openxmlformats.org/officeDocument/2006/relationships/image" Target="../media/image4.png"/><Relationship Id="rId7" Type="http://schemas.openxmlformats.org/officeDocument/2006/relationships/hyperlink" Target="https://www.instagram.com/easypoint.com.tr?igsh=NWk2cGRtMDE0dzN4" TargetMode="External"/><Relationship Id="rId12" Type="http://schemas.microsoft.com/office/2007/relationships/hdphoto" Target="../media/hdphoto3.wdp"/><Relationship Id="rId2" Type="http://schemas.openxmlformats.org/officeDocument/2006/relationships/hyperlink" Target="https://x.com/EasyPointcomtr" TargetMode="Externa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55.png"/><Relationship Id="rId10" Type="http://schemas.openxmlformats.org/officeDocument/2006/relationships/hyperlink" Target="https://www.youtube.com/@easypoint5124" TargetMode="External"/><Relationship Id="rId4" Type="http://schemas.openxmlformats.org/officeDocument/2006/relationships/hyperlink" Target="https://www.linkedin.com/company/easy-point/mycompany/" TargetMode="External"/><Relationship Id="rId9" Type="http://schemas.microsoft.com/office/2007/relationships/hdphoto" Target="../media/hdphoto2.wdp"/><Relationship Id="rId14" Type="http://schemas.openxmlformats.org/officeDocument/2006/relationships/image" Target="../media/image1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18" Type="http://schemas.openxmlformats.org/officeDocument/2006/relationships/image" Target="../media/image120.png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157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EasyPointcomtr" TargetMode="External"/><Relationship Id="rId13" Type="http://schemas.openxmlformats.org/officeDocument/2006/relationships/hyperlink" Target="https://www.instagram.com/easypoint.com.tr?igsh=NWk2cGRtMDE0dzN4" TargetMode="External"/><Relationship Id="rId18" Type="http://schemas.microsoft.com/office/2007/relationships/hdphoto" Target="../media/hdphoto3.wdp"/><Relationship Id="rId3" Type="http://schemas.openxmlformats.org/officeDocument/2006/relationships/image" Target="../media/image123.png"/><Relationship Id="rId7" Type="http://schemas.openxmlformats.org/officeDocument/2006/relationships/image" Target="../media/image164.png"/><Relationship Id="rId12" Type="http://schemas.microsoft.com/office/2007/relationships/hdphoto" Target="../media/hdphoto1.wdp"/><Relationship Id="rId17" Type="http://schemas.openxmlformats.org/officeDocument/2006/relationships/image" Target="../media/image7.png"/><Relationship Id="rId2" Type="http://schemas.openxmlformats.org/officeDocument/2006/relationships/image" Target="../media/image160.png"/><Relationship Id="rId16" Type="http://schemas.openxmlformats.org/officeDocument/2006/relationships/hyperlink" Target="https://www.youtube.com/@easypoint5124" TargetMode="External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png"/><Relationship Id="rId11" Type="http://schemas.openxmlformats.org/officeDocument/2006/relationships/image" Target="../media/image5.png"/><Relationship Id="rId5" Type="http://schemas.openxmlformats.org/officeDocument/2006/relationships/image" Target="../media/image162.png"/><Relationship Id="rId15" Type="http://schemas.microsoft.com/office/2007/relationships/hdphoto" Target="../media/hdphoto2.wdp"/><Relationship Id="rId10" Type="http://schemas.openxmlformats.org/officeDocument/2006/relationships/hyperlink" Target="https://www.linkedin.com/company/easy-point/mycompany/" TargetMode="External"/><Relationship Id="rId19" Type="http://schemas.openxmlformats.org/officeDocument/2006/relationships/image" Target="../media/image165.png"/><Relationship Id="rId4" Type="http://schemas.openxmlformats.org/officeDocument/2006/relationships/image" Target="../media/image161.png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hyperlink" Target="https://www.youtube.com/@easypoint5124" TargetMode="External"/><Relationship Id="rId17" Type="http://schemas.openxmlformats.org/officeDocument/2006/relationships/image" Target="../media/image120.png"/><Relationship Id="rId2" Type="http://schemas.openxmlformats.org/officeDocument/2006/relationships/video" Target="../media/media1.mp4"/><Relationship Id="rId16" Type="http://schemas.openxmlformats.org/officeDocument/2006/relationships/image" Target="../media/image124.png"/><Relationship Id="rId1" Type="http://schemas.microsoft.com/office/2007/relationships/media" Target="../media/media1.mp4"/><Relationship Id="rId6" Type="http://schemas.openxmlformats.org/officeDocument/2006/relationships/hyperlink" Target="https://www.linkedin.com/company/easy-point/mycompany/" TargetMode="External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23.png"/><Relationship Id="rId10" Type="http://schemas.openxmlformats.org/officeDocument/2006/relationships/image" Target="../media/image6.png"/><Relationship Id="rId4" Type="http://schemas.openxmlformats.org/officeDocument/2006/relationships/hyperlink" Target="https://x.com/EasyPointcomtr" TargetMode="External"/><Relationship Id="rId9" Type="http://schemas.openxmlformats.org/officeDocument/2006/relationships/hyperlink" Target="https://www.instagram.com/easypoint.com.tr?igsh=NWk2cGRtMDE0dzN4" TargetMode="External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6.png"/><Relationship Id="rId3" Type="http://schemas.openxmlformats.org/officeDocument/2006/relationships/image" Target="../media/image4.png"/><Relationship Id="rId7" Type="http://schemas.openxmlformats.org/officeDocument/2006/relationships/hyperlink" Target="https://www.instagram.com/easypoint.com.tr?igsh=NWk2cGRtMDE0dzN4" TargetMode="External"/><Relationship Id="rId12" Type="http://schemas.microsoft.com/office/2007/relationships/hdphoto" Target="../media/hdphoto3.wdp"/><Relationship Id="rId2" Type="http://schemas.openxmlformats.org/officeDocument/2006/relationships/hyperlink" Target="https://x.com/EasyPointcomtr" TargetMode="Externa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20.png"/><Relationship Id="rId10" Type="http://schemas.openxmlformats.org/officeDocument/2006/relationships/hyperlink" Target="https://www.youtube.com/@easypoint5124" TargetMode="External"/><Relationship Id="rId4" Type="http://schemas.openxmlformats.org/officeDocument/2006/relationships/hyperlink" Target="https://www.linkedin.com/company/easy-point/mycompany/" TargetMode="External"/><Relationship Id="rId9" Type="http://schemas.microsoft.com/office/2007/relationships/hdphoto" Target="../media/hdphoto2.wdp"/><Relationship Id="rId14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18" Type="http://schemas.openxmlformats.org/officeDocument/2006/relationships/slide" Target="slide2.xml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18" Type="http://schemas.openxmlformats.org/officeDocument/2006/relationships/image" Target="../media/image17.png"/><Relationship Id="rId26" Type="http://schemas.openxmlformats.org/officeDocument/2006/relationships/image" Target="../media/image24.emf"/><Relationship Id="rId3" Type="http://schemas.openxmlformats.org/officeDocument/2006/relationships/hyperlink" Target="https://x.com/EasyPointcomtr" TargetMode="Externa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5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24" Type="http://schemas.openxmlformats.org/officeDocument/2006/relationships/image" Target="../media/image22.emf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1.jpeg"/><Relationship Id="rId10" Type="http://schemas.microsoft.com/office/2007/relationships/hdphoto" Target="../media/hdphoto2.wdp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3.png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hyperlink" Target="http://www.easypoint.com.tr/hizmet-noktalari/" TargetMode="External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asypoint.com.tr?igsh=NWk2cGRtMDE0dzN4" TargetMode="External"/><Relationship Id="rId13" Type="http://schemas.microsoft.com/office/2007/relationships/hdphoto" Target="../media/hdphoto3.wdp"/><Relationship Id="rId18" Type="http://schemas.openxmlformats.org/officeDocument/2006/relationships/image" Target="../media/image35.png"/><Relationship Id="rId3" Type="http://schemas.openxmlformats.org/officeDocument/2006/relationships/hyperlink" Target="https://x.com/EasyPointcomtr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easypoint5124" TargetMode="External"/><Relationship Id="rId5" Type="http://schemas.openxmlformats.org/officeDocument/2006/relationships/hyperlink" Target="https://www.linkedin.com/company/easy-point/mycompany/" TargetMode="External"/><Relationship Id="rId15" Type="http://schemas.openxmlformats.org/officeDocument/2006/relationships/image" Target="../media/image32.jpeg"/><Relationship Id="rId10" Type="http://schemas.microsoft.com/office/2007/relationships/hdphoto" Target="../media/hdphoto2.wdp"/><Relationship Id="rId19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1.png"/><Relationship Id="rId21" Type="http://schemas.openxmlformats.org/officeDocument/2006/relationships/image" Target="../media/image56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63" Type="http://schemas.openxmlformats.org/officeDocument/2006/relationships/image" Target="../media/image98.png"/><Relationship Id="rId68" Type="http://schemas.openxmlformats.org/officeDocument/2006/relationships/hyperlink" Target="https://www.linkedin.com/company/easy-point/mycompany/" TargetMode="External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jpeg"/><Relationship Id="rId32" Type="http://schemas.openxmlformats.org/officeDocument/2006/relationships/image" Target="../media/image67.png"/><Relationship Id="rId37" Type="http://schemas.openxmlformats.org/officeDocument/2006/relationships/image" Target="../media/image72.jpe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88.png"/><Relationship Id="rId58" Type="http://schemas.openxmlformats.org/officeDocument/2006/relationships/image" Target="../media/image93.png"/><Relationship Id="rId66" Type="http://schemas.openxmlformats.org/officeDocument/2006/relationships/hyperlink" Target="https://x.com/EasyPointcomtr" TargetMode="External"/><Relationship Id="rId74" Type="http://schemas.openxmlformats.org/officeDocument/2006/relationships/hyperlink" Target="https://www.youtube.com/@easypoint5124" TargetMode="External"/><Relationship Id="rId5" Type="http://schemas.openxmlformats.org/officeDocument/2006/relationships/image" Target="../media/image40.png"/><Relationship Id="rId61" Type="http://schemas.openxmlformats.org/officeDocument/2006/relationships/image" Target="../media/image96.jpeg"/><Relationship Id="rId19" Type="http://schemas.openxmlformats.org/officeDocument/2006/relationships/image" Target="../media/image5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jpeg"/><Relationship Id="rId48" Type="http://schemas.openxmlformats.org/officeDocument/2006/relationships/image" Target="../media/image83.png"/><Relationship Id="rId56" Type="http://schemas.openxmlformats.org/officeDocument/2006/relationships/image" Target="../media/image91.png"/><Relationship Id="rId64" Type="http://schemas.openxmlformats.org/officeDocument/2006/relationships/image" Target="../media/image99.jpeg"/><Relationship Id="rId69" Type="http://schemas.openxmlformats.org/officeDocument/2006/relationships/image" Target="../media/image5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72" Type="http://schemas.openxmlformats.org/officeDocument/2006/relationships/image" Target="../media/image6.png"/><Relationship Id="rId3" Type="http://schemas.openxmlformats.org/officeDocument/2006/relationships/image" Target="../media/image38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openxmlformats.org/officeDocument/2006/relationships/image" Target="../media/image94.png"/><Relationship Id="rId67" Type="http://schemas.openxmlformats.org/officeDocument/2006/relationships/image" Target="../media/image4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54" Type="http://schemas.openxmlformats.org/officeDocument/2006/relationships/image" Target="../media/image89.png"/><Relationship Id="rId62" Type="http://schemas.openxmlformats.org/officeDocument/2006/relationships/image" Target="../media/image97.png"/><Relationship Id="rId70" Type="http://schemas.microsoft.com/office/2007/relationships/hdphoto" Target="../media/hdphoto1.wdp"/><Relationship Id="rId75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gif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jpeg"/><Relationship Id="rId57" Type="http://schemas.openxmlformats.org/officeDocument/2006/relationships/image" Target="../media/image92.png"/><Relationship Id="rId10" Type="http://schemas.openxmlformats.org/officeDocument/2006/relationships/image" Target="../media/image45.jpe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95.png"/><Relationship Id="rId65" Type="http://schemas.openxmlformats.org/officeDocument/2006/relationships/image" Target="../media/image100.png"/><Relationship Id="rId73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9" Type="http://schemas.openxmlformats.org/officeDocument/2006/relationships/image" Target="../media/image74.png"/><Relationship Id="rId34" Type="http://schemas.openxmlformats.org/officeDocument/2006/relationships/image" Target="../media/image69.jpeg"/><Relationship Id="rId50" Type="http://schemas.openxmlformats.org/officeDocument/2006/relationships/image" Target="../media/image85.png"/><Relationship Id="rId55" Type="http://schemas.openxmlformats.org/officeDocument/2006/relationships/image" Target="../media/image90.png"/><Relationship Id="rId76" Type="http://schemas.microsoft.com/office/2007/relationships/hdphoto" Target="../media/hdphoto3.wdp"/><Relationship Id="rId7" Type="http://schemas.openxmlformats.org/officeDocument/2006/relationships/image" Target="../media/image42.png"/><Relationship Id="rId71" Type="http://schemas.openxmlformats.org/officeDocument/2006/relationships/hyperlink" Target="https://www.instagram.com/easypoint.com.tr?igsh=NWk2cGRtMDE0dzN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B6D209-E469-1140-F3E0-C73EFB7C2C7E}"/>
              </a:ext>
            </a:extLst>
          </p:cNvPr>
          <p:cNvSpPr/>
          <p:nvPr/>
        </p:nvSpPr>
        <p:spPr>
          <a:xfrm>
            <a:off x="1022604" y="2652215"/>
            <a:ext cx="7736983" cy="2074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YENİ DİJİTAL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LOJİSTİK İŞ ORTAĞINIZ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2FA8A9-C9BB-1343-F901-5B68C11C3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6" t="23412" r="23171" b="23194"/>
          <a:stretch/>
        </p:blipFill>
        <p:spPr>
          <a:xfrm>
            <a:off x="1022604" y="784125"/>
            <a:ext cx="1563290" cy="15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8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E8A18-1881-C5CB-F8FE-3DB8D75B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57A090B-D557-37D4-FF6B-419BCA6EAF15}"/>
              </a:ext>
            </a:extLst>
          </p:cNvPr>
          <p:cNvSpPr txBox="1"/>
          <p:nvPr/>
        </p:nvSpPr>
        <p:spPr>
          <a:xfrm>
            <a:off x="2940997" y="522363"/>
            <a:ext cx="582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Montserrat" panose="00000500000000000000" pitchFamily="50" charset="-94"/>
              </a:rPr>
              <a:t>İş Ortaklarımız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665228CA-FFEB-F52C-58F2-E4625710FD06}"/>
              </a:ext>
            </a:extLst>
          </p:cNvPr>
          <p:cNvGrpSpPr/>
          <p:nvPr/>
        </p:nvGrpSpPr>
        <p:grpSpPr>
          <a:xfrm>
            <a:off x="682698" y="1199203"/>
            <a:ext cx="10728010" cy="986240"/>
            <a:chOff x="731995" y="1372702"/>
            <a:chExt cx="10728010" cy="986240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B5D17A6F-AD6A-81C4-27C8-71894FE27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98060" y="1384113"/>
              <a:ext cx="943756" cy="963418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DEC7F978-5C0F-7DD2-B730-E040CEC06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2434" y="1606060"/>
              <a:ext cx="1289510" cy="519524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4D5C119D-151D-250F-4814-79541F59C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995" y="1586462"/>
              <a:ext cx="2128444" cy="558720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60702AFB-17A2-56BD-8141-F740FFB33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3939" y="1611526"/>
              <a:ext cx="1685204" cy="508592"/>
            </a:xfrm>
            <a:prstGeom prst="rect">
              <a:avLst/>
            </a:prstGeom>
          </p:spPr>
        </p:pic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22655D53-1178-32DE-AD25-7F78F6784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6889" y="1372702"/>
              <a:ext cx="1753116" cy="986240"/>
            </a:xfrm>
            <a:prstGeom prst="rect">
              <a:avLst/>
            </a:prstGeom>
          </p:spPr>
        </p:pic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ABE9630A-5DEF-C95B-CF30-C63452314506}"/>
              </a:ext>
            </a:extLst>
          </p:cNvPr>
          <p:cNvGrpSpPr/>
          <p:nvPr/>
        </p:nvGrpSpPr>
        <p:grpSpPr>
          <a:xfrm>
            <a:off x="831745" y="3580170"/>
            <a:ext cx="6585054" cy="809317"/>
            <a:chOff x="381978" y="4203627"/>
            <a:chExt cx="5893990" cy="809317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9C548ED2-D3B2-E6F6-1E16-B4D5E64C5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9126" y="4203627"/>
              <a:ext cx="1546842" cy="802262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FABEFEC8-5A67-B122-027B-4889C80D2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8682" y="4273586"/>
              <a:ext cx="890032" cy="691512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AC2086E9-DE52-4AEA-73AF-2390BE190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978" y="4288030"/>
              <a:ext cx="1726512" cy="724914"/>
            </a:xfrm>
            <a:prstGeom prst="rect">
              <a:avLst/>
            </a:prstGeom>
          </p:spPr>
        </p:pic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FEA0A0F8-6D8C-3160-5337-BAA0CEC98C51}"/>
              </a:ext>
            </a:extLst>
          </p:cNvPr>
          <p:cNvGrpSpPr/>
          <p:nvPr/>
        </p:nvGrpSpPr>
        <p:grpSpPr>
          <a:xfrm>
            <a:off x="735761" y="2115920"/>
            <a:ext cx="10720478" cy="1309730"/>
            <a:chOff x="750015" y="2771427"/>
            <a:chExt cx="10720478" cy="1309730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521C5FEF-DD9A-254A-EA2F-4ECAF0DCE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6187" y="3241283"/>
              <a:ext cx="1728208" cy="370018"/>
            </a:xfrm>
            <a:prstGeom prst="rect">
              <a:avLst/>
            </a:prstGeom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7190DE60-85C8-3E14-C0F8-4ED2F7E02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4597" y="2771427"/>
              <a:ext cx="985896" cy="1309730"/>
            </a:xfrm>
            <a:prstGeom prst="rect">
              <a:avLst/>
            </a:prstGeom>
          </p:spPr>
        </p:pic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8C93684A-A6FD-F83C-C025-D4D63E088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015" y="3196704"/>
              <a:ext cx="1429748" cy="459176"/>
            </a:xfrm>
            <a:prstGeom prst="rect">
              <a:avLst/>
            </a:prstGeom>
          </p:spPr>
        </p:pic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226D0678-EB9D-0F22-9813-83F8717C5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6850" y="3025161"/>
              <a:ext cx="1105292" cy="802262"/>
            </a:xfrm>
            <a:prstGeom prst="rect">
              <a:avLst/>
            </a:prstGeom>
          </p:spPr>
        </p:pic>
        <p:pic>
          <p:nvPicPr>
            <p:cNvPr id="20" name="Resim 19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7C06E8AE-300E-16C5-8B12-DAB0B3D6C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218" y="3224279"/>
              <a:ext cx="1341514" cy="404026"/>
            </a:xfrm>
            <a:prstGeom prst="rect">
              <a:avLst/>
            </a:prstGeom>
          </p:spPr>
        </p:pic>
      </p:grpSp>
      <p:pic>
        <p:nvPicPr>
          <p:cNvPr id="21" name="Picture 2" descr="Planet Tax Free">
            <a:extLst>
              <a:ext uri="{FF2B5EF4-FFF2-40B4-BE49-F238E27FC236}">
                <a16:creationId xmlns:a16="http://schemas.microsoft.com/office/drawing/2014/main" id="{D6F98360-03E4-F008-9A5E-98861FF9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873" y="3626689"/>
            <a:ext cx="894835" cy="8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7179E686-16FD-3297-7F22-27B4A711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9280" y="3606132"/>
            <a:ext cx="799394" cy="9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örseller">
            <a:extLst>
              <a:ext uri="{FF2B5EF4-FFF2-40B4-BE49-F238E27FC236}">
                <a16:creationId xmlns:a16="http://schemas.microsoft.com/office/drawing/2014/main" id="{A7B7C97C-53CE-DAC9-64AD-1FF0C7B8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38" y="4828262"/>
            <a:ext cx="1333764" cy="13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B2A40BF7-B8FA-CC1E-0E7D-47BF51D7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977" y="5079272"/>
            <a:ext cx="2386818" cy="6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Akinon">
            <a:extLst>
              <a:ext uri="{FF2B5EF4-FFF2-40B4-BE49-F238E27FC236}">
                <a16:creationId xmlns:a16="http://schemas.microsoft.com/office/drawing/2014/main" id="{F08B8012-2679-353F-4552-7FC173E22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6976" y="5005238"/>
            <a:ext cx="1866314" cy="97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Experto Ar-Ge destekleri referansları">
            <a:extLst>
              <a:ext uri="{FF2B5EF4-FFF2-40B4-BE49-F238E27FC236}">
                <a16:creationId xmlns:a16="http://schemas.microsoft.com/office/drawing/2014/main" id="{BE67C4B7-2485-48D7-974B-45A2332B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746" y="4814192"/>
            <a:ext cx="1866314" cy="13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5D4C71D3-B33E-066B-370E-13FED53CE9B4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1175729-4D80-ACA2-7F89-CA47CDE7EAE9}"/>
              </a:ext>
            </a:extLst>
          </p:cNvPr>
          <p:cNvSpPr txBox="1"/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tr-TR" sz="920" dirty="0">
                <a:solidFill>
                  <a:schemeClr val="bg2">
                    <a:lumMod val="50000"/>
                  </a:schemeClr>
                </a:solidFill>
              </a:rPr>
              <a:t>www.easypoint.com.tr</a:t>
            </a:r>
            <a:endParaRPr kumimoji="0" lang="en-US" sz="920" i="0" u="none" strike="noStrike" kern="0" normalizeH="0" baseline="0" noProof="0" dirty="0">
              <a:solidFill>
                <a:schemeClr val="bg2">
                  <a:lumMod val="50000"/>
                </a:schemeClr>
              </a:solidFill>
              <a:uLnTx/>
              <a:uFillTx/>
              <a:sym typeface="Arial"/>
            </a:endParaRPr>
          </a:p>
        </p:txBody>
      </p:sp>
      <p:grpSp>
        <p:nvGrpSpPr>
          <p:cNvPr id="26" name="Grup 25">
            <a:extLst>
              <a:ext uri="{FF2B5EF4-FFF2-40B4-BE49-F238E27FC236}">
                <a16:creationId xmlns:a16="http://schemas.microsoft.com/office/drawing/2014/main" id="{CE8BB417-BEA1-E246-514C-A75F4A505BEC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28" name="Picture 14" descr="X Twitter black isolated logo Ücretsiz Simge İndir | FreeImages">
              <a:hlinkClick r:id="rId21"/>
              <a:extLst>
                <a:ext uri="{FF2B5EF4-FFF2-40B4-BE49-F238E27FC236}">
                  <a16:creationId xmlns:a16="http://schemas.microsoft.com/office/drawing/2014/main" id="{9B82DF7C-A0E5-05C1-562A-A8A200649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8" descr="Linkedin simgesi png | PNGEgg">
              <a:hlinkClick r:id="rId23"/>
              <a:extLst>
                <a:ext uri="{FF2B5EF4-FFF2-40B4-BE49-F238E27FC236}">
                  <a16:creationId xmlns:a16="http://schemas.microsoft.com/office/drawing/2014/main" id="{18C777C6-FBB2-AFE5-A35F-ECE7559FC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2" descr="Instagram png | PNGWing">
              <a:hlinkClick r:id="rId26"/>
              <a:extLst>
                <a:ext uri="{FF2B5EF4-FFF2-40B4-BE49-F238E27FC236}">
                  <a16:creationId xmlns:a16="http://schemas.microsoft.com/office/drawing/2014/main" id="{4CB30A66-A0B4-EE0C-0CF9-CF9883509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2" descr="Youtube, Social Icons - Grey icon, png | PNGWing">
              <a:hlinkClick r:id="rId29"/>
              <a:extLst>
                <a:ext uri="{FF2B5EF4-FFF2-40B4-BE49-F238E27FC236}">
                  <a16:creationId xmlns:a16="http://schemas.microsoft.com/office/drawing/2014/main" id="{CAE38799-4CBA-8F4E-637C-8C265F217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08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A63E4-CEC1-DBA6-BCD0-314B466A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mall&#10;&#10;Description automatically generated">
            <a:extLst>
              <a:ext uri="{FF2B5EF4-FFF2-40B4-BE49-F238E27FC236}">
                <a16:creationId xmlns:a16="http://schemas.microsoft.com/office/drawing/2014/main" id="{F9E539DC-F061-A91D-478C-572A91F3A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49" y="1669071"/>
            <a:ext cx="4343400" cy="4356100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2003C549-4E74-6A6C-EC2F-80C570AF2BBD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93CEA44-CAA5-2A53-5370-542D7D6896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F123FD00-5B5A-DF75-7AA9-E3C5AEDC8026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4"/>
              <a:extLst>
                <a:ext uri="{FF2B5EF4-FFF2-40B4-BE49-F238E27FC236}">
                  <a16:creationId xmlns:a16="http://schemas.microsoft.com/office/drawing/2014/main" id="{46ADFFB8-1974-F006-EE84-53BCDCAEB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6"/>
              <a:extLst>
                <a:ext uri="{FF2B5EF4-FFF2-40B4-BE49-F238E27FC236}">
                  <a16:creationId xmlns:a16="http://schemas.microsoft.com/office/drawing/2014/main" id="{6E75E4AE-ED67-59C7-AFFF-A6673F3CE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9"/>
              <a:extLst>
                <a:ext uri="{FF2B5EF4-FFF2-40B4-BE49-F238E27FC236}">
                  <a16:creationId xmlns:a16="http://schemas.microsoft.com/office/drawing/2014/main" id="{871A903C-9431-520B-19AC-05ECC1EFC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2"/>
              <a:extLst>
                <a:ext uri="{FF2B5EF4-FFF2-40B4-BE49-F238E27FC236}">
                  <a16:creationId xmlns:a16="http://schemas.microsoft.com/office/drawing/2014/main" id="{CE1FFFE5-9408-F278-E059-9487A1FE9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itle 4">
            <a:extLst>
              <a:ext uri="{FF2B5EF4-FFF2-40B4-BE49-F238E27FC236}">
                <a16:creationId xmlns:a16="http://schemas.microsoft.com/office/drawing/2014/main" id="{1D7F727B-2801-47AD-5330-D26D8D6AAB72}"/>
              </a:ext>
            </a:extLst>
          </p:cNvPr>
          <p:cNvSpPr txBox="1">
            <a:spLocks/>
          </p:cNvSpPr>
          <p:nvPr/>
        </p:nvSpPr>
        <p:spPr>
          <a:xfrm>
            <a:off x="3956394" y="1049871"/>
            <a:ext cx="3530711" cy="619200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AVM’ler Dijitalleşiyor</a:t>
            </a:r>
          </a:p>
        </p:txBody>
      </p:sp>
    </p:spTree>
    <p:extLst>
      <p:ext uri="{BB962C8B-B14F-4D97-AF65-F5344CB8AC3E}">
        <p14:creationId xmlns:p14="http://schemas.microsoft.com/office/powerpoint/2010/main" val="2992123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C5367-FFA2-F2A6-8FF2-995525E6D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D5E7D9A4-38CE-4ECF-DE23-0000C071C3E1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154A08B-314A-A711-18A2-17D2D81EA0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D8DF76A9-4AE6-15B8-1F1E-9B32CA1861B6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5"/>
              <a:extLst>
                <a:ext uri="{FF2B5EF4-FFF2-40B4-BE49-F238E27FC236}">
                  <a16:creationId xmlns:a16="http://schemas.microsoft.com/office/drawing/2014/main" id="{C0B8D860-6743-10D2-3526-65CC2C6FF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7"/>
              <a:extLst>
                <a:ext uri="{FF2B5EF4-FFF2-40B4-BE49-F238E27FC236}">
                  <a16:creationId xmlns:a16="http://schemas.microsoft.com/office/drawing/2014/main" id="{F46F46D5-8B5D-2A6C-0F24-300E9CBCE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10"/>
              <a:extLst>
                <a:ext uri="{FF2B5EF4-FFF2-40B4-BE49-F238E27FC236}">
                  <a16:creationId xmlns:a16="http://schemas.microsoft.com/office/drawing/2014/main" id="{7302AA57-15CA-4CB1-D8F9-44B43CCCC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3"/>
              <a:extLst>
                <a:ext uri="{FF2B5EF4-FFF2-40B4-BE49-F238E27FC236}">
                  <a16:creationId xmlns:a16="http://schemas.microsoft.com/office/drawing/2014/main" id="{41F5D4F3-7BA8-B22F-D233-13FF47D2D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4" name="Google Shape;1307;p73">
            <a:extLst>
              <a:ext uri="{FF2B5EF4-FFF2-40B4-BE49-F238E27FC236}">
                <a16:creationId xmlns:a16="http://schemas.microsoft.com/office/drawing/2014/main" id="{1417E9D4-FF4B-6D5A-09CF-4D5E04DC8CD1}"/>
              </a:ext>
            </a:extLst>
          </p:cNvPr>
          <p:cNvSpPr txBox="1"/>
          <p:nvPr/>
        </p:nvSpPr>
        <p:spPr>
          <a:xfrm>
            <a:off x="1083055" y="1377277"/>
            <a:ext cx="392333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AVM İçi Arama Motoru</a:t>
            </a:r>
            <a:endParaRPr sz="24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1" name="Title 4">
            <a:extLst>
              <a:ext uri="{FF2B5EF4-FFF2-40B4-BE49-F238E27FC236}">
                <a16:creationId xmlns:a16="http://schemas.microsoft.com/office/drawing/2014/main" id="{19344A23-53EC-9553-2C56-55C99F59A17F}"/>
              </a:ext>
            </a:extLst>
          </p:cNvPr>
          <p:cNvSpPr txBox="1">
            <a:spLocks/>
          </p:cNvSpPr>
          <p:nvPr/>
        </p:nvSpPr>
        <p:spPr>
          <a:xfrm>
            <a:off x="510600" y="307192"/>
            <a:ext cx="11170800" cy="619200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tr-TR" dirty="0">
                <a:solidFill>
                  <a:schemeClr val="tx1"/>
                </a:solidFill>
              </a:rPr>
              <a:t>Hangi Problemi Çözüyoruz</a:t>
            </a:r>
          </a:p>
        </p:txBody>
      </p:sp>
      <p:sp>
        <p:nvSpPr>
          <p:cNvPr id="3" name="Google Shape;1307;p73">
            <a:extLst>
              <a:ext uri="{FF2B5EF4-FFF2-40B4-BE49-F238E27FC236}">
                <a16:creationId xmlns:a16="http://schemas.microsoft.com/office/drawing/2014/main" id="{9257BC5B-9621-FD7F-22B1-AE00E461AE87}"/>
              </a:ext>
            </a:extLst>
          </p:cNvPr>
          <p:cNvSpPr txBox="1"/>
          <p:nvPr/>
        </p:nvSpPr>
        <p:spPr>
          <a:xfrm>
            <a:off x="6180084" y="1382909"/>
            <a:ext cx="580174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VIP Satın Alma Concierge Hizmeti</a:t>
            </a:r>
            <a:endParaRPr sz="24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4" name="Grup 16">
            <a:extLst>
              <a:ext uri="{FF2B5EF4-FFF2-40B4-BE49-F238E27FC236}">
                <a16:creationId xmlns:a16="http://schemas.microsoft.com/office/drawing/2014/main" id="{D1E895EA-9CAD-AED0-D9DA-70543B4DF5C4}"/>
              </a:ext>
            </a:extLst>
          </p:cNvPr>
          <p:cNvGrpSpPr/>
          <p:nvPr/>
        </p:nvGrpSpPr>
        <p:grpSpPr>
          <a:xfrm>
            <a:off x="1680961" y="2250595"/>
            <a:ext cx="2901087" cy="3118600"/>
            <a:chOff x="112058" y="886811"/>
            <a:chExt cx="4762500" cy="4762500"/>
          </a:xfrm>
        </p:grpSpPr>
        <p:pic>
          <p:nvPicPr>
            <p:cNvPr id="5" name="Picture 4" descr="Farmatek Info Point Fabrika Kiosk Fiyatı - Taksit Seçenekleri">
              <a:extLst>
                <a:ext uri="{FF2B5EF4-FFF2-40B4-BE49-F238E27FC236}">
                  <a16:creationId xmlns:a16="http://schemas.microsoft.com/office/drawing/2014/main" id="{EB89A9B1-786C-F114-0617-713527B0D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58" y="886811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Resim 18">
              <a:extLst>
                <a:ext uri="{FF2B5EF4-FFF2-40B4-BE49-F238E27FC236}">
                  <a16:creationId xmlns:a16="http://schemas.microsoft.com/office/drawing/2014/main" id="{E8160907-30FF-7DD9-5989-D1A4B68A5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67495" y="1108595"/>
              <a:ext cx="1691015" cy="931808"/>
            </a:xfrm>
            <a:prstGeom prst="rect">
              <a:avLst/>
            </a:prstGeom>
          </p:spPr>
        </p:pic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1D37DD-EB30-DD73-44E6-9CA4A7A5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61" y="2154982"/>
            <a:ext cx="2220285" cy="21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asymall(app)">
            <a:hlinkClick r:id="" action="ppaction://media"/>
            <a:extLst>
              <a:ext uri="{FF2B5EF4-FFF2-40B4-BE49-F238E27FC236}">
                <a16:creationId xmlns:a16="http://schemas.microsoft.com/office/drawing/2014/main" id="{0A386C50-F468-DB79-B858-90FF3FE8E0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t="7358" r="2193"/>
          <a:stretch/>
        </p:blipFill>
        <p:spPr>
          <a:xfrm>
            <a:off x="8809453" y="2250596"/>
            <a:ext cx="869633" cy="1755136"/>
          </a:xfrm>
          <a:prstGeom prst="roundRect">
            <a:avLst/>
          </a:prstGeom>
        </p:spPr>
      </p:pic>
      <p:pic>
        <p:nvPicPr>
          <p:cNvPr id="10" name="Picture 9" descr="A logo for a mall&#10;&#10;Description automatically generated">
            <a:extLst>
              <a:ext uri="{FF2B5EF4-FFF2-40B4-BE49-F238E27FC236}">
                <a16:creationId xmlns:a16="http://schemas.microsoft.com/office/drawing/2014/main" id="{4CB973B6-2373-E62D-7630-9263C234CB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9F007-F1D0-6EC9-E09F-F1E28C286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2C84B5C2-B005-1AA3-5297-A00191BEF908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3FEA39F6-9EDB-D8E6-B111-DE2068917D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4047D53B-5EE9-031B-4FA0-913C5BFF30EE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EE71018F-6D75-CB48-14F5-29D00C62B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724E4126-770A-7EA3-3FC5-2C1BCA238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7D485462-23EC-A8E2-7667-30DA84D42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6DDD76FA-ED22-C66C-261C-ED9423251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5541340C-6718-CB31-053F-7B124B5E0631}"/>
              </a:ext>
            </a:extLst>
          </p:cNvPr>
          <p:cNvSpPr txBox="1"/>
          <p:nvPr/>
        </p:nvSpPr>
        <p:spPr>
          <a:xfrm>
            <a:off x="587654" y="1269405"/>
            <a:ext cx="34648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1600" b="1" dirty="0">
                <a:latin typeface="Montserrat" pitchFamily="2" charset="0"/>
              </a:rPr>
              <a:t>Veri Toplama İmkanı</a:t>
            </a:r>
          </a:p>
          <a:p>
            <a:pPr algn="r"/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Müşteri davranışlarını ve alışkanlıklarını analiz etmek için değerli veriler sağlıyoruz.</a:t>
            </a:r>
          </a:p>
          <a:p>
            <a:pPr algn="r"/>
            <a:endParaRPr lang="tr-TR" sz="1200" b="1" dirty="0">
              <a:latin typeface="Montserrat" pitchFamily="2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FC23221-DD88-9426-9EAC-C153587B0A13}"/>
              </a:ext>
            </a:extLst>
          </p:cNvPr>
          <p:cNvSpPr txBox="1"/>
          <p:nvPr/>
        </p:nvSpPr>
        <p:spPr>
          <a:xfrm>
            <a:off x="587654" y="2310912"/>
            <a:ext cx="34648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1600" b="1" dirty="0">
                <a:latin typeface="Montserrat" pitchFamily="2" charset="0"/>
              </a:rPr>
              <a:t>Kolay Entegrasyon</a:t>
            </a:r>
          </a:p>
          <a:p>
            <a:pPr algn="r"/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AVM uygulamalarına hızlı ve sorunsuz bir şekilde entegre oluyoruz.</a:t>
            </a:r>
          </a:p>
          <a:p>
            <a:pPr algn="r"/>
            <a:endParaRPr lang="tr-TR" sz="1200" b="1" dirty="0">
              <a:latin typeface="Montserrat" pitchFamily="2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6CBCE06-2C5E-5529-DE1A-C986803C4870}"/>
              </a:ext>
            </a:extLst>
          </p:cNvPr>
          <p:cNvSpPr txBox="1"/>
          <p:nvPr/>
        </p:nvSpPr>
        <p:spPr>
          <a:xfrm>
            <a:off x="587654" y="3444752"/>
            <a:ext cx="3464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1600" b="1" dirty="0">
                <a:latin typeface="Montserrat" pitchFamily="2" charset="0"/>
              </a:rPr>
              <a:t>Misafir Girişlerini Artırma</a:t>
            </a:r>
          </a:p>
          <a:p>
            <a:pPr algn="r"/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Katma değerli hizmetlerimizle AVM’ye gelen ziyaretçi sayısını artırıyoruz.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E4DBCA6-48A0-AAAA-DDF2-6AAC15ACE33A}"/>
              </a:ext>
            </a:extLst>
          </p:cNvPr>
          <p:cNvSpPr txBox="1"/>
          <p:nvPr/>
        </p:nvSpPr>
        <p:spPr>
          <a:xfrm>
            <a:off x="587654" y="4564675"/>
            <a:ext cx="34648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1600" b="1" dirty="0">
                <a:latin typeface="Montserrat" pitchFamily="2" charset="0"/>
              </a:rPr>
              <a:t>Uygulama İndirme Desteği</a:t>
            </a:r>
          </a:p>
          <a:p>
            <a:pPr algn="r"/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AVM uygulamasının indirilmesini teşvik ederek dijital kullanıcı kitlesini büyütüyoruz.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C829E82-10AC-13A2-B510-2857054EDC6A}"/>
              </a:ext>
            </a:extLst>
          </p:cNvPr>
          <p:cNvSpPr txBox="1"/>
          <p:nvPr/>
        </p:nvSpPr>
        <p:spPr>
          <a:xfrm>
            <a:off x="8139539" y="1361738"/>
            <a:ext cx="3464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Montserrat" pitchFamily="2" charset="0"/>
              </a:rPr>
              <a:t>Müşteri Memnuniyeti</a:t>
            </a:r>
          </a:p>
          <a:p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Daha iyi hizmet ve kolaylık sağlayarak müşterilerin deneyimini iyileştiriyoruz.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5EED766-2320-5CA5-2856-5D713B675179}"/>
              </a:ext>
            </a:extLst>
          </p:cNvPr>
          <p:cNvSpPr txBox="1"/>
          <p:nvPr/>
        </p:nvSpPr>
        <p:spPr>
          <a:xfrm>
            <a:off x="8139539" y="2403245"/>
            <a:ext cx="3464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Montserrat" pitchFamily="2" charset="0"/>
              </a:rPr>
              <a:t>Gelir Artışı</a:t>
            </a:r>
          </a:p>
          <a:p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Ek hizmetler ve artırılmış ziyaretçi trafiğiyle AVM’nin gelirlerini yükseltiyoruz.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92FEBE5-CA26-1ADD-6871-E11443C0807F}"/>
              </a:ext>
            </a:extLst>
          </p:cNvPr>
          <p:cNvSpPr txBox="1"/>
          <p:nvPr/>
        </p:nvSpPr>
        <p:spPr>
          <a:xfrm>
            <a:off x="8139539" y="3444752"/>
            <a:ext cx="3464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Montserrat" pitchFamily="2" charset="0"/>
              </a:rPr>
              <a:t>Yeni Müşteri Segmentleri</a:t>
            </a:r>
          </a:p>
          <a:p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Daha önce ulaşılmayan müşteri gruplarına erişim sağlıyoruz.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4B1418D-4793-0AED-1DBB-87B076B7DEA4}"/>
              </a:ext>
            </a:extLst>
          </p:cNvPr>
          <p:cNvSpPr txBox="1"/>
          <p:nvPr/>
        </p:nvSpPr>
        <p:spPr>
          <a:xfrm>
            <a:off x="8139539" y="4564675"/>
            <a:ext cx="34648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>
                <a:latin typeface="Montserrat" pitchFamily="2" charset="0"/>
              </a:rPr>
              <a:t>Dijitalleşme Desteği</a:t>
            </a:r>
          </a:p>
          <a:p>
            <a:r>
              <a:rPr lang="tr-TR" sz="1200" dirty="0">
                <a:solidFill>
                  <a:srgbClr val="0E0E0E"/>
                </a:solidFill>
                <a:effectLst/>
                <a:latin typeface="Montserrat" pitchFamily="2" charset="0"/>
              </a:rPr>
              <a:t>Hizmetlerimiz, AVM’lerin dijitalleşme süreçlerine katkı sağlayarak modern çözümler sunuyor.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3C56431F-384B-E6C4-850D-0E822EE24E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2328" y="4831214"/>
            <a:ext cx="1440000" cy="144000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8BE3ABB5-DD6B-48AC-7DCC-63EB89D938FF}"/>
              </a:ext>
            </a:extLst>
          </p:cNvPr>
          <p:cNvCxnSpPr>
            <a:cxnSpLocks/>
          </p:cNvCxnSpPr>
          <p:nvPr/>
        </p:nvCxnSpPr>
        <p:spPr>
          <a:xfrm>
            <a:off x="6182244" y="1297835"/>
            <a:ext cx="0" cy="3996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7AB9B6B2-A88B-055C-313C-E0554CA68D59}"/>
              </a:ext>
            </a:extLst>
          </p:cNvPr>
          <p:cNvCxnSpPr>
            <a:cxnSpLocks/>
          </p:cNvCxnSpPr>
          <p:nvPr/>
        </p:nvCxnSpPr>
        <p:spPr>
          <a:xfrm>
            <a:off x="5985275" y="1297834"/>
            <a:ext cx="0" cy="3996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Düz Bağlayıcı 28">
            <a:extLst>
              <a:ext uri="{FF2B5EF4-FFF2-40B4-BE49-F238E27FC236}">
                <a16:creationId xmlns:a16="http://schemas.microsoft.com/office/drawing/2014/main" id="{2CC64890-1827-BC05-CD30-22D1E7EE69B2}"/>
              </a:ext>
            </a:extLst>
          </p:cNvPr>
          <p:cNvCxnSpPr>
            <a:cxnSpLocks/>
          </p:cNvCxnSpPr>
          <p:nvPr/>
        </p:nvCxnSpPr>
        <p:spPr>
          <a:xfrm>
            <a:off x="6379213" y="2421392"/>
            <a:ext cx="0" cy="3014167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Düz Bağlayıcı 30">
            <a:extLst>
              <a:ext uri="{FF2B5EF4-FFF2-40B4-BE49-F238E27FC236}">
                <a16:creationId xmlns:a16="http://schemas.microsoft.com/office/drawing/2014/main" id="{191451DF-8973-9C80-BAB3-3AD866C46AC1}"/>
              </a:ext>
            </a:extLst>
          </p:cNvPr>
          <p:cNvCxnSpPr>
            <a:cxnSpLocks/>
          </p:cNvCxnSpPr>
          <p:nvPr/>
        </p:nvCxnSpPr>
        <p:spPr>
          <a:xfrm>
            <a:off x="5788306" y="2421392"/>
            <a:ext cx="0" cy="3014167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60967618-71E5-2B0F-8F09-8CC120702D45}"/>
              </a:ext>
            </a:extLst>
          </p:cNvPr>
          <p:cNvCxnSpPr>
            <a:cxnSpLocks/>
          </p:cNvCxnSpPr>
          <p:nvPr/>
        </p:nvCxnSpPr>
        <p:spPr>
          <a:xfrm>
            <a:off x="6576182" y="3493033"/>
            <a:ext cx="0" cy="215798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Düz Bağlayıcı 33">
            <a:extLst>
              <a:ext uri="{FF2B5EF4-FFF2-40B4-BE49-F238E27FC236}">
                <a16:creationId xmlns:a16="http://schemas.microsoft.com/office/drawing/2014/main" id="{FDFB54B4-A9E8-849F-F85F-C4D193A1A522}"/>
              </a:ext>
            </a:extLst>
          </p:cNvPr>
          <p:cNvCxnSpPr>
            <a:cxnSpLocks/>
          </p:cNvCxnSpPr>
          <p:nvPr/>
        </p:nvCxnSpPr>
        <p:spPr>
          <a:xfrm>
            <a:off x="5591337" y="3485681"/>
            <a:ext cx="0" cy="215798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Yer işareti düz dolguyla">
            <a:extLst>
              <a:ext uri="{FF2B5EF4-FFF2-40B4-BE49-F238E27FC236}">
                <a16:creationId xmlns:a16="http://schemas.microsoft.com/office/drawing/2014/main" id="{5A7FBBB2-6A9A-418F-88EC-846013C951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6072328" y="995466"/>
            <a:ext cx="1409653" cy="1409653"/>
          </a:xfrm>
          <a:prstGeom prst="rect">
            <a:avLst/>
          </a:prstGeom>
        </p:spPr>
      </p:pic>
      <p:pic>
        <p:nvPicPr>
          <p:cNvPr id="39" name="Grafik 38" descr="Yer işareti düz dolguyla">
            <a:extLst>
              <a:ext uri="{FF2B5EF4-FFF2-40B4-BE49-F238E27FC236}">
                <a16:creationId xmlns:a16="http://schemas.microsoft.com/office/drawing/2014/main" id="{E265782E-7438-52D7-BC6F-8DB8A193B2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6279381" y="2036973"/>
            <a:ext cx="1409653" cy="1409653"/>
          </a:xfrm>
          <a:prstGeom prst="rect">
            <a:avLst/>
          </a:prstGeom>
        </p:spPr>
      </p:pic>
      <p:pic>
        <p:nvPicPr>
          <p:cNvPr id="40" name="Grafik 39" descr="Yer işareti düz dolguyla">
            <a:extLst>
              <a:ext uri="{FF2B5EF4-FFF2-40B4-BE49-F238E27FC236}">
                <a16:creationId xmlns:a16="http://schemas.microsoft.com/office/drawing/2014/main" id="{F2A4DBA7-4EA4-4C79-66B5-1456EBE77E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6472263" y="3078480"/>
            <a:ext cx="1409653" cy="1409653"/>
          </a:xfrm>
          <a:prstGeom prst="rect">
            <a:avLst/>
          </a:prstGeom>
        </p:spPr>
      </p:pic>
      <p:pic>
        <p:nvPicPr>
          <p:cNvPr id="41" name="Grafik 40" descr="Yer işareti düz dolguyla">
            <a:extLst>
              <a:ext uri="{FF2B5EF4-FFF2-40B4-BE49-F238E27FC236}">
                <a16:creationId xmlns:a16="http://schemas.microsoft.com/office/drawing/2014/main" id="{188220B1-9EB0-605F-9AAE-5DD1B88D4C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5400000">
            <a:off x="4292437" y="3078480"/>
            <a:ext cx="1409653" cy="1409653"/>
          </a:xfrm>
          <a:prstGeom prst="rect">
            <a:avLst/>
          </a:prstGeom>
        </p:spPr>
      </p:pic>
      <p:pic>
        <p:nvPicPr>
          <p:cNvPr id="42" name="Grafik 41" descr="Yer işareti düz dolguyla">
            <a:extLst>
              <a:ext uri="{FF2B5EF4-FFF2-40B4-BE49-F238E27FC236}">
                <a16:creationId xmlns:a16="http://schemas.microsoft.com/office/drawing/2014/main" id="{66CD42B2-7743-4C0F-F9A4-9A4AFC1EE2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4477529" y="2036973"/>
            <a:ext cx="1409653" cy="1409653"/>
          </a:xfrm>
          <a:prstGeom prst="rect">
            <a:avLst/>
          </a:prstGeom>
        </p:spPr>
      </p:pic>
      <p:pic>
        <p:nvPicPr>
          <p:cNvPr id="43" name="Grafik 42" descr="Yer işareti düz dolguyla">
            <a:extLst>
              <a:ext uri="{FF2B5EF4-FFF2-40B4-BE49-F238E27FC236}">
                <a16:creationId xmlns:a16="http://schemas.microsoft.com/office/drawing/2014/main" id="{98746C03-48F7-FD3B-A33B-20AC4B7B42E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5400000">
            <a:off x="4680991" y="995466"/>
            <a:ext cx="1409653" cy="1409653"/>
          </a:xfrm>
          <a:prstGeom prst="rect">
            <a:avLst/>
          </a:prstGeom>
        </p:spPr>
      </p:pic>
      <p:pic>
        <p:nvPicPr>
          <p:cNvPr id="46" name="Resim 45">
            <a:extLst>
              <a:ext uri="{FF2B5EF4-FFF2-40B4-BE49-F238E27FC236}">
                <a16:creationId xmlns:a16="http://schemas.microsoft.com/office/drawing/2014/main" id="{6E9FDD4F-F8D1-86D4-6E8B-B1820600E48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6802" y="1443783"/>
            <a:ext cx="500993" cy="500993"/>
          </a:xfrm>
          <a:prstGeom prst="rect">
            <a:avLst/>
          </a:prstGeom>
        </p:spPr>
      </p:pic>
      <p:cxnSp>
        <p:nvCxnSpPr>
          <p:cNvPr id="55" name="Düz Bağlayıcı 54">
            <a:extLst>
              <a:ext uri="{FF2B5EF4-FFF2-40B4-BE49-F238E27FC236}">
                <a16:creationId xmlns:a16="http://schemas.microsoft.com/office/drawing/2014/main" id="{D4C428D5-C613-048F-EBD3-51D0E3CF22B5}"/>
              </a:ext>
            </a:extLst>
          </p:cNvPr>
          <p:cNvCxnSpPr>
            <a:cxnSpLocks/>
          </p:cNvCxnSpPr>
          <p:nvPr/>
        </p:nvCxnSpPr>
        <p:spPr>
          <a:xfrm>
            <a:off x="5393441" y="4519477"/>
            <a:ext cx="927" cy="115743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Düz Bağlayıcı 1031">
            <a:extLst>
              <a:ext uri="{FF2B5EF4-FFF2-40B4-BE49-F238E27FC236}">
                <a16:creationId xmlns:a16="http://schemas.microsoft.com/office/drawing/2014/main" id="{17CD36CB-6013-D110-8EFF-0301C8B43BDE}"/>
              </a:ext>
            </a:extLst>
          </p:cNvPr>
          <p:cNvCxnSpPr>
            <a:cxnSpLocks/>
          </p:cNvCxnSpPr>
          <p:nvPr/>
        </p:nvCxnSpPr>
        <p:spPr>
          <a:xfrm>
            <a:off x="6762644" y="4486231"/>
            <a:ext cx="927" cy="115743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0" name="Grafik 1039" descr="Yer işareti düz dolguyla">
            <a:extLst>
              <a:ext uri="{FF2B5EF4-FFF2-40B4-BE49-F238E27FC236}">
                <a16:creationId xmlns:a16="http://schemas.microsoft.com/office/drawing/2014/main" id="{0A3F95A7-20F7-D0F6-3EF9-FE49448DE99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5400000">
            <a:off x="4088635" y="4119987"/>
            <a:ext cx="1409653" cy="1409653"/>
          </a:xfrm>
          <a:prstGeom prst="rect">
            <a:avLst/>
          </a:prstGeom>
        </p:spPr>
      </p:pic>
      <p:pic>
        <p:nvPicPr>
          <p:cNvPr id="1041" name="Grafik 1040" descr="Yer işareti düz dolguyla">
            <a:extLst>
              <a:ext uri="{FF2B5EF4-FFF2-40B4-BE49-F238E27FC236}">
                <a16:creationId xmlns:a16="http://schemas.microsoft.com/office/drawing/2014/main" id="{9C5F8954-1002-9A97-0958-E03582CD71B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16200000">
            <a:off x="6672784" y="4119988"/>
            <a:ext cx="1409653" cy="1409653"/>
          </a:xfrm>
          <a:prstGeom prst="rect">
            <a:avLst/>
          </a:prstGeom>
        </p:spPr>
      </p:pic>
      <p:pic>
        <p:nvPicPr>
          <p:cNvPr id="1048" name="Resim 1047">
            <a:extLst>
              <a:ext uri="{FF2B5EF4-FFF2-40B4-BE49-F238E27FC236}">
                <a16:creationId xmlns:a16="http://schemas.microsoft.com/office/drawing/2014/main" id="{9059C894-19AC-571A-CC19-FA374FFE5B2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30771" y="2496200"/>
            <a:ext cx="504000" cy="504000"/>
          </a:xfrm>
          <a:prstGeom prst="rect">
            <a:avLst/>
          </a:prstGeom>
        </p:spPr>
      </p:pic>
      <p:pic>
        <p:nvPicPr>
          <p:cNvPr id="1062" name="Resim 1061">
            <a:extLst>
              <a:ext uri="{FF2B5EF4-FFF2-40B4-BE49-F238E27FC236}">
                <a16:creationId xmlns:a16="http://schemas.microsoft.com/office/drawing/2014/main" id="{0F040B13-8784-32A8-7F93-1519804B7C7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817392" y="3524906"/>
            <a:ext cx="504000" cy="504000"/>
          </a:xfrm>
          <a:prstGeom prst="rect">
            <a:avLst/>
          </a:prstGeom>
        </p:spPr>
      </p:pic>
      <p:pic>
        <p:nvPicPr>
          <p:cNvPr id="1063" name="Resim 1062">
            <a:extLst>
              <a:ext uri="{FF2B5EF4-FFF2-40B4-BE49-F238E27FC236}">
                <a16:creationId xmlns:a16="http://schemas.microsoft.com/office/drawing/2014/main" id="{046C43BA-F7F6-B734-B56F-1E2727CD706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658321" y="4579214"/>
            <a:ext cx="504000" cy="504000"/>
          </a:xfrm>
          <a:prstGeom prst="rect">
            <a:avLst/>
          </a:prstGeom>
        </p:spPr>
      </p:pic>
      <p:pic>
        <p:nvPicPr>
          <p:cNvPr id="1066" name="Resim 1065">
            <a:extLst>
              <a:ext uri="{FF2B5EF4-FFF2-40B4-BE49-F238E27FC236}">
                <a16:creationId xmlns:a16="http://schemas.microsoft.com/office/drawing/2014/main" id="{56BEE866-BBF9-CF1D-D34D-074863B8A83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435780" y="1429977"/>
            <a:ext cx="504000" cy="504000"/>
          </a:xfrm>
          <a:prstGeom prst="rect">
            <a:avLst/>
          </a:prstGeom>
        </p:spPr>
      </p:pic>
      <p:pic>
        <p:nvPicPr>
          <p:cNvPr id="1067" name="Resim 1066">
            <a:extLst>
              <a:ext uri="{FF2B5EF4-FFF2-40B4-BE49-F238E27FC236}">
                <a16:creationId xmlns:a16="http://schemas.microsoft.com/office/drawing/2014/main" id="{273B3E19-7B94-E3DE-1A45-FF186F06FE0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593548" y="2489799"/>
            <a:ext cx="504000" cy="504000"/>
          </a:xfrm>
          <a:prstGeom prst="rect">
            <a:avLst/>
          </a:prstGeom>
        </p:spPr>
      </p:pic>
      <p:pic>
        <p:nvPicPr>
          <p:cNvPr id="1068" name="Resim 1067">
            <a:extLst>
              <a:ext uri="{FF2B5EF4-FFF2-40B4-BE49-F238E27FC236}">
                <a16:creationId xmlns:a16="http://schemas.microsoft.com/office/drawing/2014/main" id="{E2A85C55-FE88-34AD-8166-1F72C2AF85D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813896" y="3527383"/>
            <a:ext cx="504000" cy="504000"/>
          </a:xfrm>
          <a:prstGeom prst="rect">
            <a:avLst/>
          </a:prstGeom>
        </p:spPr>
      </p:pic>
      <p:pic>
        <p:nvPicPr>
          <p:cNvPr id="1069" name="Resim 1068">
            <a:extLst>
              <a:ext uri="{FF2B5EF4-FFF2-40B4-BE49-F238E27FC236}">
                <a16:creationId xmlns:a16="http://schemas.microsoft.com/office/drawing/2014/main" id="{39BD81C8-65B4-E0BF-C0B1-F878819642D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988284" y="4577780"/>
            <a:ext cx="504000" cy="50400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BD1D4430-786C-FCE8-1988-E466AB17B38B}"/>
              </a:ext>
            </a:extLst>
          </p:cNvPr>
          <p:cNvSpPr txBox="1">
            <a:spLocks/>
          </p:cNvSpPr>
          <p:nvPr/>
        </p:nvSpPr>
        <p:spPr>
          <a:xfrm>
            <a:off x="510600" y="307192"/>
            <a:ext cx="11170800" cy="619200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AVM’ler için Yeni Katma Değerler</a:t>
            </a:r>
          </a:p>
        </p:txBody>
      </p:sp>
      <p:pic>
        <p:nvPicPr>
          <p:cNvPr id="7" name="Picture 6" descr="A logo for a mall&#10;&#10;Description automatically generated">
            <a:extLst>
              <a:ext uri="{FF2B5EF4-FFF2-40B4-BE49-F238E27FC236}">
                <a16:creationId xmlns:a16="http://schemas.microsoft.com/office/drawing/2014/main" id="{39D42414-50E9-5138-C203-CE4AE475534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5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2836-28EA-631A-8F28-92D07A6CE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Dikdörtgen 1067">
            <a:extLst>
              <a:ext uri="{FF2B5EF4-FFF2-40B4-BE49-F238E27FC236}">
                <a16:creationId xmlns:a16="http://schemas.microsoft.com/office/drawing/2014/main" id="{A30286F9-BCF6-9BDE-3E12-D7A3E183156C}"/>
              </a:ext>
            </a:extLst>
          </p:cNvPr>
          <p:cNvSpPr/>
          <p:nvPr/>
        </p:nvSpPr>
        <p:spPr>
          <a:xfrm>
            <a:off x="2912987" y="5657956"/>
            <a:ext cx="9264899" cy="1200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683D719-9435-98CB-35EB-539DCAB2A102}"/>
              </a:ext>
            </a:extLst>
          </p:cNvPr>
          <p:cNvSpPr/>
          <p:nvPr/>
        </p:nvSpPr>
        <p:spPr>
          <a:xfrm>
            <a:off x="1" y="0"/>
            <a:ext cx="291298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D4DAA7FF-7311-3930-9E06-AADEFE962346}"/>
              </a:ext>
            </a:extLst>
          </p:cNvPr>
          <p:cNvGrpSpPr/>
          <p:nvPr/>
        </p:nvGrpSpPr>
        <p:grpSpPr>
          <a:xfrm>
            <a:off x="-620111" y="1621814"/>
            <a:ext cx="4762500" cy="4762500"/>
            <a:chOff x="112058" y="886811"/>
            <a:chExt cx="4762500" cy="4762500"/>
          </a:xfrm>
        </p:grpSpPr>
        <p:pic>
          <p:nvPicPr>
            <p:cNvPr id="18" name="Picture 4" descr="Farmatek Info Point Fabrika Kiosk Fiyatı - Taksit Seçenekleri">
              <a:extLst>
                <a:ext uri="{FF2B5EF4-FFF2-40B4-BE49-F238E27FC236}">
                  <a16:creationId xmlns:a16="http://schemas.microsoft.com/office/drawing/2014/main" id="{601F5F5F-D1CB-89F4-5BDB-F0C5BA6C2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58" y="886811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8D615E8C-09F6-4C97-DD25-953971EA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7495" y="1108595"/>
              <a:ext cx="1691015" cy="931808"/>
            </a:xfrm>
            <a:prstGeom prst="rect">
              <a:avLst/>
            </a:prstGeom>
          </p:spPr>
        </p:pic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3BDCA4D-2314-6221-D97F-FD7187C272C5}"/>
              </a:ext>
            </a:extLst>
          </p:cNvPr>
          <p:cNvSpPr txBox="1"/>
          <p:nvPr/>
        </p:nvSpPr>
        <p:spPr>
          <a:xfrm>
            <a:off x="10846966" y="6484175"/>
            <a:ext cx="1111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latin typeface="Montserrat" pitchFamily="2" charset="0"/>
              </a:rPr>
              <a:t>Powered </a:t>
            </a:r>
            <a:r>
              <a:rPr lang="tr-TR" sz="1050" dirty="0" err="1">
                <a:latin typeface="Montserrat" pitchFamily="2" charset="0"/>
              </a:rPr>
              <a:t>by</a:t>
            </a:r>
            <a:endParaRPr lang="tr-TR" sz="1050" dirty="0">
              <a:latin typeface="Montserrat" pitchFamily="2" charset="0"/>
            </a:endParaRPr>
          </a:p>
        </p:txBody>
      </p:sp>
      <p:sp>
        <p:nvSpPr>
          <p:cNvPr id="1029" name="Metin kutusu 1028">
            <a:extLst>
              <a:ext uri="{FF2B5EF4-FFF2-40B4-BE49-F238E27FC236}">
                <a16:creationId xmlns:a16="http://schemas.microsoft.com/office/drawing/2014/main" id="{1A069BF7-F24B-FADC-3A9D-F2B10A7E3289}"/>
              </a:ext>
            </a:extLst>
          </p:cNvPr>
          <p:cNvSpPr txBox="1"/>
          <p:nvPr/>
        </p:nvSpPr>
        <p:spPr>
          <a:xfrm>
            <a:off x="3407292" y="5878090"/>
            <a:ext cx="639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0E0E0E"/>
                </a:solidFill>
                <a:effectLst/>
                <a:latin typeface="Montserrat" pitchFamily="2" charset="0"/>
              </a:rPr>
              <a:t>Tüm bu süreç, müşterinin zaman ve efor tasarrufu yapmasını sağlayacak şekilde hızlı ve pratik biçimde tamamlanır.</a:t>
            </a:r>
          </a:p>
        </p:txBody>
      </p:sp>
      <p:sp>
        <p:nvSpPr>
          <p:cNvPr id="1049" name="Dikdörtgen 1048">
            <a:extLst>
              <a:ext uri="{FF2B5EF4-FFF2-40B4-BE49-F238E27FC236}">
                <a16:creationId xmlns:a16="http://schemas.microsoft.com/office/drawing/2014/main" id="{701316B3-3225-ECF3-B02C-EF55C5AE8276}"/>
              </a:ext>
            </a:extLst>
          </p:cNvPr>
          <p:cNvSpPr/>
          <p:nvPr/>
        </p:nvSpPr>
        <p:spPr>
          <a:xfrm rot="16200000">
            <a:off x="6878814" y="-3965827"/>
            <a:ext cx="1347361" cy="9279014"/>
          </a:xfrm>
          <a:prstGeom prst="rect">
            <a:avLst/>
          </a:prstGeom>
          <a:solidFill>
            <a:srgbClr val="F974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65FFEB93-6C2E-5132-C082-604E246C9BC4}"/>
              </a:ext>
            </a:extLst>
          </p:cNvPr>
          <p:cNvSpPr txBox="1">
            <a:spLocks/>
          </p:cNvSpPr>
          <p:nvPr/>
        </p:nvSpPr>
        <p:spPr>
          <a:xfrm>
            <a:off x="3030711" y="202982"/>
            <a:ext cx="8872673" cy="1032958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chemeClr val="bg1"/>
                </a:solidFill>
                <a:effectLst/>
              </a:rPr>
              <a:t>AVM’miz, ziyaretçilerimize daha iyi bir alışveriş deneyimi sunmak amacıyla AVM içi arama motoru ve VIP </a:t>
            </a:r>
            <a:r>
              <a:rPr lang="tr-TR" b="1" dirty="0" err="1">
                <a:solidFill>
                  <a:schemeClr val="bg1"/>
                </a:solidFill>
                <a:effectLst/>
              </a:rPr>
              <a:t>concierge</a:t>
            </a:r>
            <a:r>
              <a:rPr lang="tr-TR" b="1" dirty="0">
                <a:solidFill>
                  <a:schemeClr val="bg1"/>
                </a:solidFill>
                <a:effectLst/>
              </a:rPr>
              <a:t> hizmetini hayata geçiriyor!</a:t>
            </a:r>
            <a:endParaRPr lang="tr-TR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069" name="Grup 1068">
            <a:extLst>
              <a:ext uri="{FF2B5EF4-FFF2-40B4-BE49-F238E27FC236}">
                <a16:creationId xmlns:a16="http://schemas.microsoft.com/office/drawing/2014/main" id="{5143E095-A94F-59A6-9358-59B62851E05B}"/>
              </a:ext>
            </a:extLst>
          </p:cNvPr>
          <p:cNvGrpSpPr/>
          <p:nvPr/>
        </p:nvGrpSpPr>
        <p:grpSpPr>
          <a:xfrm>
            <a:off x="3013041" y="1669335"/>
            <a:ext cx="2986379" cy="3493328"/>
            <a:chOff x="393239" y="1761259"/>
            <a:chExt cx="2986379" cy="3493328"/>
          </a:xfrm>
        </p:grpSpPr>
        <p:grpSp>
          <p:nvGrpSpPr>
            <p:cNvPr id="1070" name="Grup 1069">
              <a:extLst>
                <a:ext uri="{FF2B5EF4-FFF2-40B4-BE49-F238E27FC236}">
                  <a16:creationId xmlns:a16="http://schemas.microsoft.com/office/drawing/2014/main" id="{F55E885F-AB84-6E41-1C99-AB9A909055E9}"/>
                </a:ext>
              </a:extLst>
            </p:cNvPr>
            <p:cNvGrpSpPr/>
            <p:nvPr/>
          </p:nvGrpSpPr>
          <p:grpSpPr>
            <a:xfrm>
              <a:off x="986429" y="1761259"/>
              <a:ext cx="1800000" cy="1800000"/>
              <a:chOff x="770172" y="1761259"/>
              <a:chExt cx="1800000" cy="1800000"/>
            </a:xfrm>
          </p:grpSpPr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40BDF250-0BAB-6F04-DA63-509653D69AF8}"/>
                  </a:ext>
                </a:extLst>
              </p:cNvPr>
              <p:cNvSpPr/>
              <p:nvPr/>
            </p:nvSpPr>
            <p:spPr>
              <a:xfrm>
                <a:off x="770172" y="1761259"/>
                <a:ext cx="1800000" cy="1800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C6E461A8-B996-2008-165B-6EECC2E9275A}"/>
                  </a:ext>
                </a:extLst>
              </p:cNvPr>
              <p:cNvSpPr/>
              <p:nvPr/>
            </p:nvSpPr>
            <p:spPr>
              <a:xfrm>
                <a:off x="950172" y="1941259"/>
                <a:ext cx="1440000" cy="1440000"/>
              </a:xfrm>
              <a:prstGeom prst="ellipse">
                <a:avLst/>
              </a:prstGeom>
              <a:solidFill>
                <a:srgbClr val="FF000A">
                  <a:alpha val="85098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1071" name="Metin kutusu 1070">
              <a:extLst>
                <a:ext uri="{FF2B5EF4-FFF2-40B4-BE49-F238E27FC236}">
                  <a16:creationId xmlns:a16="http://schemas.microsoft.com/office/drawing/2014/main" id="{6F279414-090E-4A0B-857D-B92F27584053}"/>
                </a:ext>
              </a:extLst>
            </p:cNvPr>
            <p:cNvSpPr txBox="1"/>
            <p:nvPr/>
          </p:nvSpPr>
          <p:spPr>
            <a:xfrm>
              <a:off x="393239" y="3777259"/>
              <a:ext cx="29863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8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Müşteriler, AVM içindeki ürünlere kolayca erişebilmek için arama yapabilir ve çeşitli filtreler kullanabilir.</a:t>
              </a:r>
            </a:p>
          </p:txBody>
        </p:sp>
      </p:grpSp>
      <p:grpSp>
        <p:nvGrpSpPr>
          <p:cNvPr id="1075" name="Grup 1074">
            <a:extLst>
              <a:ext uri="{FF2B5EF4-FFF2-40B4-BE49-F238E27FC236}">
                <a16:creationId xmlns:a16="http://schemas.microsoft.com/office/drawing/2014/main" id="{F8E21B6A-FABD-9DEA-D3EB-1AF0CADDEC80}"/>
              </a:ext>
            </a:extLst>
          </p:cNvPr>
          <p:cNvGrpSpPr/>
          <p:nvPr/>
        </p:nvGrpSpPr>
        <p:grpSpPr>
          <a:xfrm>
            <a:off x="6059305" y="1669335"/>
            <a:ext cx="2986379" cy="3770326"/>
            <a:chOff x="393239" y="1761259"/>
            <a:chExt cx="2986379" cy="3770326"/>
          </a:xfrm>
        </p:grpSpPr>
        <p:grpSp>
          <p:nvGrpSpPr>
            <p:cNvPr id="1076" name="Grup 1075">
              <a:extLst>
                <a:ext uri="{FF2B5EF4-FFF2-40B4-BE49-F238E27FC236}">
                  <a16:creationId xmlns:a16="http://schemas.microsoft.com/office/drawing/2014/main" id="{E5DA671D-0B79-CDB6-2327-740E2B7D1CA0}"/>
                </a:ext>
              </a:extLst>
            </p:cNvPr>
            <p:cNvGrpSpPr/>
            <p:nvPr/>
          </p:nvGrpSpPr>
          <p:grpSpPr>
            <a:xfrm>
              <a:off x="986429" y="1761259"/>
              <a:ext cx="1800000" cy="1800000"/>
              <a:chOff x="770172" y="1761259"/>
              <a:chExt cx="1800000" cy="1800000"/>
            </a:xfrm>
          </p:grpSpPr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88E9D0BE-7F02-1283-2920-163BD8DF5A1E}"/>
                  </a:ext>
                </a:extLst>
              </p:cNvPr>
              <p:cNvSpPr/>
              <p:nvPr/>
            </p:nvSpPr>
            <p:spPr>
              <a:xfrm>
                <a:off x="770172" y="1761259"/>
                <a:ext cx="1800000" cy="1800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290FF0C8-26E6-243D-D2DD-4F0519D5FFD5}"/>
                  </a:ext>
                </a:extLst>
              </p:cNvPr>
              <p:cNvSpPr/>
              <p:nvPr/>
            </p:nvSpPr>
            <p:spPr>
              <a:xfrm>
                <a:off x="950172" y="1941259"/>
                <a:ext cx="1440000" cy="1440000"/>
              </a:xfrm>
              <a:prstGeom prst="ellipse">
                <a:avLst/>
              </a:prstGeom>
              <a:solidFill>
                <a:srgbClr val="FF000A">
                  <a:alpha val="85098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1077" name="Metin kutusu 1076">
              <a:extLst>
                <a:ext uri="{FF2B5EF4-FFF2-40B4-BE49-F238E27FC236}">
                  <a16:creationId xmlns:a16="http://schemas.microsoft.com/office/drawing/2014/main" id="{91FBEF58-18D6-84F0-09A5-2F7D75E27BB2}"/>
                </a:ext>
              </a:extLst>
            </p:cNvPr>
            <p:cNvSpPr txBox="1"/>
            <p:nvPr/>
          </p:nvSpPr>
          <p:spPr>
            <a:xfrm>
              <a:off x="393239" y="3777259"/>
              <a:ext cx="298637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8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Ürünü ister kendileri alabilir, ister danışmanımızın yardımıyla mağazanızdan tedarik edebilirler.</a:t>
              </a:r>
            </a:p>
          </p:txBody>
        </p:sp>
      </p:grpSp>
      <p:grpSp>
        <p:nvGrpSpPr>
          <p:cNvPr id="1080" name="Grup 1079">
            <a:extLst>
              <a:ext uri="{FF2B5EF4-FFF2-40B4-BE49-F238E27FC236}">
                <a16:creationId xmlns:a16="http://schemas.microsoft.com/office/drawing/2014/main" id="{A4CF7B28-729E-5331-FBA3-F418A6E45569}"/>
              </a:ext>
            </a:extLst>
          </p:cNvPr>
          <p:cNvGrpSpPr/>
          <p:nvPr/>
        </p:nvGrpSpPr>
        <p:grpSpPr>
          <a:xfrm>
            <a:off x="9105569" y="1669335"/>
            <a:ext cx="2986379" cy="3770326"/>
            <a:chOff x="393239" y="1761259"/>
            <a:chExt cx="2986379" cy="3770326"/>
          </a:xfrm>
        </p:grpSpPr>
        <p:grpSp>
          <p:nvGrpSpPr>
            <p:cNvPr id="1081" name="Grup 1080">
              <a:extLst>
                <a:ext uri="{FF2B5EF4-FFF2-40B4-BE49-F238E27FC236}">
                  <a16:creationId xmlns:a16="http://schemas.microsoft.com/office/drawing/2014/main" id="{0183806F-8D66-CBE1-AFA9-9C30854278F2}"/>
                </a:ext>
              </a:extLst>
            </p:cNvPr>
            <p:cNvGrpSpPr/>
            <p:nvPr/>
          </p:nvGrpSpPr>
          <p:grpSpPr>
            <a:xfrm>
              <a:off x="986429" y="1761259"/>
              <a:ext cx="1800000" cy="1800000"/>
              <a:chOff x="770172" y="1761259"/>
              <a:chExt cx="1800000" cy="1800000"/>
            </a:xfrm>
          </p:grpSpPr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F0F3C1B4-5B40-91A0-8D64-0857FA1D1987}"/>
                  </a:ext>
                </a:extLst>
              </p:cNvPr>
              <p:cNvSpPr/>
              <p:nvPr/>
            </p:nvSpPr>
            <p:spPr>
              <a:xfrm>
                <a:off x="770172" y="1761259"/>
                <a:ext cx="1800000" cy="1800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61A513DC-992D-FF1F-E787-82B1E00780BC}"/>
                  </a:ext>
                </a:extLst>
              </p:cNvPr>
              <p:cNvSpPr/>
              <p:nvPr/>
            </p:nvSpPr>
            <p:spPr>
              <a:xfrm>
                <a:off x="950172" y="1941259"/>
                <a:ext cx="1440000" cy="1440000"/>
              </a:xfrm>
              <a:prstGeom prst="ellipse">
                <a:avLst/>
              </a:prstGeom>
              <a:solidFill>
                <a:srgbClr val="FF000A">
                  <a:alpha val="85098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1082" name="Metin kutusu 1081">
              <a:extLst>
                <a:ext uri="{FF2B5EF4-FFF2-40B4-BE49-F238E27FC236}">
                  <a16:creationId xmlns:a16="http://schemas.microsoft.com/office/drawing/2014/main" id="{B687BD6F-42AB-18E9-7C3B-0602969D1E37}"/>
                </a:ext>
              </a:extLst>
            </p:cNvPr>
            <p:cNvSpPr txBox="1"/>
            <p:nvPr/>
          </p:nvSpPr>
          <p:spPr>
            <a:xfrm>
              <a:off x="393239" y="3777259"/>
              <a:ext cx="298637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8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Satın alınan ürün, müşterinin belirttiği konuma (örneğin AVM içindeki bir nokta veya başka bir adres) teslim edilir.</a:t>
              </a:r>
            </a:p>
          </p:txBody>
        </p:sp>
      </p:grpSp>
      <p:cxnSp>
        <p:nvCxnSpPr>
          <p:cNvPr id="1087" name="Düz Bağlayıcı 1086">
            <a:extLst>
              <a:ext uri="{FF2B5EF4-FFF2-40B4-BE49-F238E27FC236}">
                <a16:creationId xmlns:a16="http://schemas.microsoft.com/office/drawing/2014/main" id="{385D3D81-071D-4729-01EB-C3654F7E1537}"/>
              </a:ext>
            </a:extLst>
          </p:cNvPr>
          <p:cNvCxnSpPr>
            <a:stCxn id="1072" idx="6"/>
            <a:endCxn id="1078" idx="2"/>
          </p:cNvCxnSpPr>
          <p:nvPr/>
        </p:nvCxnSpPr>
        <p:spPr>
          <a:xfrm>
            <a:off x="5406231" y="2569335"/>
            <a:ext cx="1246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8" name="Düz Bağlayıcı 1087">
            <a:extLst>
              <a:ext uri="{FF2B5EF4-FFF2-40B4-BE49-F238E27FC236}">
                <a16:creationId xmlns:a16="http://schemas.microsoft.com/office/drawing/2014/main" id="{44DF7040-B824-59D8-3645-A1874D5571C6}"/>
              </a:ext>
            </a:extLst>
          </p:cNvPr>
          <p:cNvCxnSpPr>
            <a:cxnSpLocks/>
            <a:stCxn id="1078" idx="6"/>
            <a:endCxn id="1083" idx="2"/>
          </p:cNvCxnSpPr>
          <p:nvPr/>
        </p:nvCxnSpPr>
        <p:spPr>
          <a:xfrm>
            <a:off x="8452495" y="2569335"/>
            <a:ext cx="1246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9" name="Resim 1088">
            <a:extLst>
              <a:ext uri="{FF2B5EF4-FFF2-40B4-BE49-F238E27FC236}">
                <a16:creationId xmlns:a16="http://schemas.microsoft.com/office/drawing/2014/main" id="{4D85D185-EC8A-D47D-A790-AEBFAAF16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839" y="2100243"/>
            <a:ext cx="936000" cy="936000"/>
          </a:xfrm>
          <a:prstGeom prst="rect">
            <a:avLst/>
          </a:prstGeom>
        </p:spPr>
      </p:pic>
      <p:pic>
        <p:nvPicPr>
          <p:cNvPr id="1090" name="Resim 1089">
            <a:extLst>
              <a:ext uri="{FF2B5EF4-FFF2-40B4-BE49-F238E27FC236}">
                <a16:creationId xmlns:a16="http://schemas.microsoft.com/office/drawing/2014/main" id="{DA4DF888-BB8E-6F13-AACF-585806EC5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389" y="2121442"/>
            <a:ext cx="936000" cy="936000"/>
          </a:xfrm>
          <a:prstGeom prst="rect">
            <a:avLst/>
          </a:prstGeom>
        </p:spPr>
      </p:pic>
      <p:pic>
        <p:nvPicPr>
          <p:cNvPr id="1091" name="Resim 1090">
            <a:extLst>
              <a:ext uri="{FF2B5EF4-FFF2-40B4-BE49-F238E27FC236}">
                <a16:creationId xmlns:a16="http://schemas.microsoft.com/office/drawing/2014/main" id="{93AA382E-6186-E42F-24E3-9D0E981C1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218" y="2065336"/>
            <a:ext cx="972000" cy="972000"/>
          </a:xfrm>
          <a:prstGeom prst="rect">
            <a:avLst/>
          </a:prstGeom>
        </p:spPr>
      </p:pic>
      <p:pic>
        <p:nvPicPr>
          <p:cNvPr id="3" name="Picture 2" descr="A logo for a mall&#10;&#10;Description automatically generated">
            <a:extLst>
              <a:ext uri="{FF2B5EF4-FFF2-40B4-BE49-F238E27FC236}">
                <a16:creationId xmlns:a16="http://schemas.microsoft.com/office/drawing/2014/main" id="{9105D1F8-39CB-E19C-9CC5-084D7987C4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1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67D70-3452-529E-F6D4-FDE7FDDF3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1">
            <a:extLst>
              <a:ext uri="{FF2B5EF4-FFF2-40B4-BE49-F238E27FC236}">
                <a16:creationId xmlns:a16="http://schemas.microsoft.com/office/drawing/2014/main" id="{B26438AF-5D6F-6B3F-D180-08A6DF302997}"/>
              </a:ext>
            </a:extLst>
          </p:cNvPr>
          <p:cNvSpPr/>
          <p:nvPr/>
        </p:nvSpPr>
        <p:spPr>
          <a:xfrm>
            <a:off x="214830" y="896362"/>
            <a:ext cx="11896488" cy="3686884"/>
          </a:xfrm>
          <a:prstGeom prst="rect">
            <a:avLst/>
          </a:prstGeom>
          <a:solidFill>
            <a:srgbClr val="FFFFFF">
              <a:alpha val="80000"/>
            </a:srgbClr>
          </a:solidFill>
          <a:ln w="63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dirty="0" err="1">
                <a:solidFill>
                  <a:schemeClr val="tx1"/>
                </a:solidFill>
                <a:latin typeface="Montserrat" pitchFamily="2" charset="0"/>
              </a:rPr>
              <a:t>Easy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tr-TR" sz="1600" dirty="0" err="1">
                <a:solidFill>
                  <a:schemeClr val="tx1"/>
                </a:solidFill>
                <a:latin typeface="Montserrat" pitchFamily="2" charset="0"/>
              </a:rPr>
              <a:t>Mall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, AVM mağazalarındaki ürünlere kolay erişim sağlayarak hem fiziksel hem dijital alışverişi birleştiren yenilikçi bir hizmettir.</a:t>
            </a:r>
          </a:p>
          <a:p>
            <a:pPr algn="ctr"/>
            <a:endParaRPr lang="tr-TR" sz="1600" b="1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Müşterilere Faydaları</a:t>
            </a:r>
          </a:p>
          <a:p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AVM içinde Ürün Arama ve Filtreleme Hizmeti: 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Ürünleri kolayca arayıp listeleme ve satın alma.</a:t>
            </a:r>
          </a:p>
          <a:p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Esnek Teslimat: 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Teslim noktalarından hızlıca alım ya da adrese teslim seçenekleri.</a:t>
            </a:r>
          </a:p>
          <a:p>
            <a:r>
              <a:rPr lang="tr-TR" sz="1600" b="1" dirty="0" err="1">
                <a:solidFill>
                  <a:schemeClr val="tx1"/>
                </a:solidFill>
                <a:latin typeface="Montserrat" pitchFamily="2" charset="0"/>
              </a:rPr>
              <a:t>Concierge</a:t>
            </a:r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 Hissi: 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Zahmetsiz ve premium bir alışveriş deneyimi.</a:t>
            </a:r>
          </a:p>
          <a:p>
            <a:pPr algn="ctr"/>
            <a:endParaRPr lang="tr-TR" sz="1600" b="1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Mağazanıza Katkıları</a:t>
            </a:r>
          </a:p>
          <a:p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Satış Artışı: 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Daha geniş müşteri kitlesine erişim.</a:t>
            </a:r>
          </a:p>
          <a:p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Yeni Müşteri Potansiyeli: 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Online alışveriş alışkanlığı olan müşterilere ulaşma.</a:t>
            </a:r>
          </a:p>
          <a:p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Destekleyici İş Birliği: 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Mağazayı alışverişin merkezinde tutarak değer yaratma.</a:t>
            </a:r>
          </a:p>
          <a:p>
            <a:endParaRPr lang="tr-TR" sz="16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r>
              <a:rPr lang="tr-TR" sz="1600" b="1" dirty="0" err="1">
                <a:solidFill>
                  <a:schemeClr val="tx1"/>
                </a:solidFill>
                <a:latin typeface="Montserrat" pitchFamily="2" charset="0"/>
              </a:rPr>
              <a:t>Easy</a:t>
            </a:r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Montserrat" pitchFamily="2" charset="0"/>
              </a:rPr>
              <a:t>Mall</a:t>
            </a:r>
            <a:r>
              <a:rPr lang="tr-TR" sz="1600" dirty="0">
                <a:solidFill>
                  <a:schemeClr val="tx1"/>
                </a:solidFill>
                <a:latin typeface="Montserrat" pitchFamily="2" charset="0"/>
              </a:rPr>
              <a:t>, AVM’lere, mağazalara ve müşterilere yeni bir deneyim sunan </a:t>
            </a:r>
            <a:r>
              <a:rPr lang="tr-TR" sz="1600" b="1" dirty="0">
                <a:solidFill>
                  <a:schemeClr val="tx1"/>
                </a:solidFill>
                <a:latin typeface="Montserrat" pitchFamily="2" charset="0"/>
              </a:rPr>
              <a:t>güçlü bir çözüm ortağıdır.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F0C97715-50DE-D12C-F8D7-DA269D12D1F4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E16784D2-3671-A5F8-DC8B-770030FAB4E9}"/>
              </a:ext>
            </a:extLst>
          </p:cNvPr>
          <p:cNvSpPr txBox="1"/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3" name="Grup 42">
            <a:extLst>
              <a:ext uri="{FF2B5EF4-FFF2-40B4-BE49-F238E27FC236}">
                <a16:creationId xmlns:a16="http://schemas.microsoft.com/office/drawing/2014/main" id="{793B97EA-8761-4D52-D096-5FADE32F5737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44" name="Picture 14" descr="X Twitter black isolated logo Ücretsiz Simge İndir | FreeImages">
              <a:hlinkClick r:id="rId2"/>
              <a:extLst>
                <a:ext uri="{FF2B5EF4-FFF2-40B4-BE49-F238E27FC236}">
                  <a16:creationId xmlns:a16="http://schemas.microsoft.com/office/drawing/2014/main" id="{CAE1DD27-7B3A-9E2B-3B25-A1A31BB32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Linkedin simgesi png | PNGEgg">
              <a:hlinkClick r:id="rId4"/>
              <a:extLst>
                <a:ext uri="{FF2B5EF4-FFF2-40B4-BE49-F238E27FC236}">
                  <a16:creationId xmlns:a16="http://schemas.microsoft.com/office/drawing/2014/main" id="{E1E63D79-61CB-C28D-1E5F-7D251F1F1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2" descr="Instagram png | PNGWing">
              <a:hlinkClick r:id="rId7"/>
              <a:extLst>
                <a:ext uri="{FF2B5EF4-FFF2-40B4-BE49-F238E27FC236}">
                  <a16:creationId xmlns:a16="http://schemas.microsoft.com/office/drawing/2014/main" id="{09BCF8C2-B863-F07E-EC79-ACC6DA508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2" descr="Youtube, Social Icons - Grey icon, png | PNGWing">
              <a:hlinkClick r:id="rId10"/>
              <a:extLst>
                <a:ext uri="{FF2B5EF4-FFF2-40B4-BE49-F238E27FC236}">
                  <a16:creationId xmlns:a16="http://schemas.microsoft.com/office/drawing/2014/main" id="{739314C6-2515-5DBB-9C85-79C24E753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01305811-6400-6D80-EFA7-1F70888DC630}"/>
              </a:ext>
            </a:extLst>
          </p:cNvPr>
          <p:cNvSpPr txBox="1">
            <a:spLocks/>
          </p:cNvSpPr>
          <p:nvPr/>
        </p:nvSpPr>
        <p:spPr>
          <a:xfrm>
            <a:off x="520915" y="203071"/>
            <a:ext cx="11170800" cy="807387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 err="1">
                <a:solidFill>
                  <a:srgbClr val="0E0E0E"/>
                </a:solidFill>
                <a:effectLst/>
              </a:rPr>
              <a:t>Easy</a:t>
            </a:r>
            <a:r>
              <a:rPr lang="tr-TR" b="1" dirty="0">
                <a:solidFill>
                  <a:srgbClr val="0E0E0E"/>
                </a:solidFill>
                <a:effectLst/>
              </a:rPr>
              <a:t> </a:t>
            </a:r>
            <a:r>
              <a:rPr lang="tr-TR" b="1" dirty="0" err="1">
                <a:solidFill>
                  <a:srgbClr val="0E0E0E"/>
                </a:solidFill>
                <a:effectLst/>
              </a:rPr>
              <a:t>Mall</a:t>
            </a:r>
            <a:r>
              <a:rPr lang="tr-TR" b="1" dirty="0">
                <a:solidFill>
                  <a:srgbClr val="0E0E0E"/>
                </a:solidFill>
                <a:effectLst/>
              </a:rPr>
              <a:t> : </a:t>
            </a:r>
            <a:r>
              <a:rPr lang="tr-TR" sz="2400" b="1" dirty="0">
                <a:latin typeface="Montserrat" pitchFamily="2" charset="0"/>
              </a:rPr>
              <a:t>Kolay ve Daha Geniş Müşteri Kitlesiyle Alışveriş Deneyimi</a:t>
            </a:r>
            <a:endParaRPr lang="tr-TR" sz="2400" b="1" dirty="0">
              <a:solidFill>
                <a:schemeClr val="tx1"/>
              </a:solidFill>
              <a:latin typeface="Montserrat" pitchFamily="2" charset="0"/>
            </a:endParaRPr>
          </a:p>
          <a:p>
            <a:endParaRPr lang="tr-TR" dirty="0">
              <a:solidFill>
                <a:srgbClr val="0E0E0E"/>
              </a:solidFill>
              <a:effectLst/>
            </a:endParaRPr>
          </a:p>
        </p:txBody>
      </p:sp>
      <p:sp>
        <p:nvSpPr>
          <p:cNvPr id="7" name="Dikdörtgen 3">
            <a:extLst>
              <a:ext uri="{FF2B5EF4-FFF2-40B4-BE49-F238E27FC236}">
                <a16:creationId xmlns:a16="http://schemas.microsoft.com/office/drawing/2014/main" id="{6865F8D4-9A3C-E0A7-58C1-257DB1D5FC8F}"/>
              </a:ext>
            </a:extLst>
          </p:cNvPr>
          <p:cNvSpPr/>
          <p:nvPr/>
        </p:nvSpPr>
        <p:spPr>
          <a:xfrm>
            <a:off x="2964306" y="4423322"/>
            <a:ext cx="6444934" cy="1956358"/>
          </a:xfrm>
          <a:prstGeom prst="rect">
            <a:avLst/>
          </a:prstGeom>
          <a:solidFill>
            <a:srgbClr val="FFFFFF">
              <a:alpha val="80000"/>
            </a:srgbClr>
          </a:solidFill>
          <a:ln w="63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33" name="Resim 4">
            <a:extLst>
              <a:ext uri="{FF2B5EF4-FFF2-40B4-BE49-F238E27FC236}">
                <a16:creationId xmlns:a16="http://schemas.microsoft.com/office/drawing/2014/main" id="{E47FE158-89DF-BB96-86D2-842A7CA53B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7233" y="4585671"/>
            <a:ext cx="720000" cy="720000"/>
          </a:xfrm>
          <a:prstGeom prst="rect">
            <a:avLst/>
          </a:prstGeom>
        </p:spPr>
      </p:pic>
      <p:sp>
        <p:nvSpPr>
          <p:cNvPr id="48" name="Metin kutusu 5">
            <a:extLst>
              <a:ext uri="{FF2B5EF4-FFF2-40B4-BE49-F238E27FC236}">
                <a16:creationId xmlns:a16="http://schemas.microsoft.com/office/drawing/2014/main" id="{539DE689-3F6F-F231-9E11-387159417EEF}"/>
              </a:ext>
            </a:extLst>
          </p:cNvPr>
          <p:cNvSpPr txBox="1"/>
          <p:nvPr/>
        </p:nvSpPr>
        <p:spPr>
          <a:xfrm>
            <a:off x="3170772" y="5435046"/>
            <a:ext cx="20129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dirty="0" err="1">
                <a:latin typeface="Montserrat" pitchFamily="2" charset="0"/>
              </a:rPr>
              <a:t>Artan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Müşteri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Memnuniyeti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ve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Satış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Hacmi</a:t>
            </a:r>
            <a:endParaRPr lang="en-US" sz="1400" b="1" dirty="0">
              <a:latin typeface="Montserrat" pitchFamily="2" charset="0"/>
            </a:endParaRPr>
          </a:p>
        </p:txBody>
      </p:sp>
      <p:sp>
        <p:nvSpPr>
          <p:cNvPr id="49" name="Metin kutusu 18">
            <a:extLst>
              <a:ext uri="{FF2B5EF4-FFF2-40B4-BE49-F238E27FC236}">
                <a16:creationId xmlns:a16="http://schemas.microsoft.com/office/drawing/2014/main" id="{7370B208-B5A8-04B7-C2D6-94FC941B3E7F}"/>
              </a:ext>
            </a:extLst>
          </p:cNvPr>
          <p:cNvSpPr txBox="1"/>
          <p:nvPr/>
        </p:nvSpPr>
        <p:spPr>
          <a:xfrm>
            <a:off x="5180311" y="5435046"/>
            <a:ext cx="20129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dirty="0" err="1">
                <a:latin typeface="Montserrat" pitchFamily="2" charset="0"/>
              </a:rPr>
              <a:t>Veriye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Dayalı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Pazarlama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Stratejileri</a:t>
            </a:r>
            <a:endParaRPr lang="en-US" sz="1400" b="1" dirty="0">
              <a:latin typeface="Montserrat" pitchFamily="2" charset="0"/>
            </a:endParaRPr>
          </a:p>
        </p:txBody>
      </p:sp>
      <p:sp>
        <p:nvSpPr>
          <p:cNvPr id="50" name="Metin kutusu 24">
            <a:extLst>
              <a:ext uri="{FF2B5EF4-FFF2-40B4-BE49-F238E27FC236}">
                <a16:creationId xmlns:a16="http://schemas.microsoft.com/office/drawing/2014/main" id="{B9C3432B-5530-6BC5-F1B7-6F0D4C673312}"/>
              </a:ext>
            </a:extLst>
          </p:cNvPr>
          <p:cNvSpPr txBox="1"/>
          <p:nvPr/>
        </p:nvSpPr>
        <p:spPr>
          <a:xfrm>
            <a:off x="7052243" y="5432620"/>
            <a:ext cx="231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1" dirty="0">
                <a:latin typeface="Montserrat" pitchFamily="2" charset="0"/>
              </a:rPr>
              <a:t>Yeni </a:t>
            </a:r>
            <a:r>
              <a:rPr lang="en-US" sz="1400" b="1" dirty="0" err="1">
                <a:latin typeface="Montserrat" pitchFamily="2" charset="0"/>
              </a:rPr>
              <a:t>Gelir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Kaynakları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ve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Marka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Genişletme</a:t>
            </a:r>
            <a:r>
              <a:rPr lang="en-US" sz="1400" b="1" dirty="0">
                <a:latin typeface="Montserrat" pitchFamily="2" charset="0"/>
              </a:rPr>
              <a:t> </a:t>
            </a:r>
            <a:r>
              <a:rPr lang="en-US" sz="1400" b="1" dirty="0" err="1">
                <a:latin typeface="Montserrat" pitchFamily="2" charset="0"/>
              </a:rPr>
              <a:t>Fırsatları</a:t>
            </a:r>
            <a:endParaRPr lang="en-US" sz="1400" b="1" dirty="0">
              <a:latin typeface="Montserrat" pitchFamily="2" charset="0"/>
            </a:endParaRPr>
          </a:p>
        </p:txBody>
      </p:sp>
      <p:pic>
        <p:nvPicPr>
          <p:cNvPr id="51" name="Resim 25">
            <a:extLst>
              <a:ext uri="{FF2B5EF4-FFF2-40B4-BE49-F238E27FC236}">
                <a16:creationId xmlns:a16="http://schemas.microsoft.com/office/drawing/2014/main" id="{53148ECE-F52B-8E80-D65F-0F28E190C2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8426" y="4659693"/>
            <a:ext cx="720000" cy="720000"/>
          </a:xfrm>
          <a:prstGeom prst="rect">
            <a:avLst/>
          </a:prstGeom>
        </p:spPr>
      </p:pic>
      <p:pic>
        <p:nvPicPr>
          <p:cNvPr id="52" name="Resim 33">
            <a:extLst>
              <a:ext uri="{FF2B5EF4-FFF2-40B4-BE49-F238E27FC236}">
                <a16:creationId xmlns:a16="http://schemas.microsoft.com/office/drawing/2014/main" id="{B4D8FBB2-C508-4B4F-8B2F-59EE6316ED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3251" y="4657267"/>
            <a:ext cx="720000" cy="720000"/>
          </a:xfrm>
          <a:prstGeom prst="rect">
            <a:avLst/>
          </a:prstGeom>
        </p:spPr>
      </p:pic>
      <p:pic>
        <p:nvPicPr>
          <p:cNvPr id="5" name="Picture 4" descr="A logo for a mall&#10;&#10;Description automatically generated">
            <a:extLst>
              <a:ext uri="{FF2B5EF4-FFF2-40B4-BE49-F238E27FC236}">
                <a16:creationId xmlns:a16="http://schemas.microsoft.com/office/drawing/2014/main" id="{26B0A1DD-067C-7F29-F8FE-328351CBAC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5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A7376-343F-3EDF-639F-9D9DC854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3DAF380A-95E0-9C76-46B7-89117D4DD586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9DC3A7F-D67A-220C-4D62-217AF3E365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C70F2C22-7BAB-3FA7-3AA5-4EE8EC45E80F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D9D25EB4-5740-01BE-CCB8-655762561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B65AAE7A-3E4F-3F1C-5D30-19CEFBE00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3E5D90EC-5084-D67F-9BC8-953C3F645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83D1721A-1E22-9531-3D25-26C83AF37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1E70B975-6E5C-4ED5-3993-D77E57F9B37A}"/>
              </a:ext>
            </a:extLst>
          </p:cNvPr>
          <p:cNvSpPr/>
          <p:nvPr/>
        </p:nvSpPr>
        <p:spPr>
          <a:xfrm flipH="1">
            <a:off x="7133313" y="3479343"/>
            <a:ext cx="4544876" cy="2468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371DB83-FE19-CC2F-B1E4-72A6EE5A6C32}"/>
              </a:ext>
            </a:extLst>
          </p:cNvPr>
          <p:cNvSpPr/>
          <p:nvPr/>
        </p:nvSpPr>
        <p:spPr>
          <a:xfrm flipH="1">
            <a:off x="510600" y="1161014"/>
            <a:ext cx="4544876" cy="212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7CF3D515-CC2E-7886-12AC-510FCA486CB8}"/>
              </a:ext>
            </a:extLst>
          </p:cNvPr>
          <p:cNvSpPr/>
          <p:nvPr/>
        </p:nvSpPr>
        <p:spPr>
          <a:xfrm flipH="1">
            <a:off x="7133313" y="1161014"/>
            <a:ext cx="4544876" cy="212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57BE1E8-3815-001D-78F4-5F3BAA623F18}"/>
              </a:ext>
            </a:extLst>
          </p:cNvPr>
          <p:cNvSpPr/>
          <p:nvPr/>
        </p:nvSpPr>
        <p:spPr>
          <a:xfrm flipH="1">
            <a:off x="508430" y="3479343"/>
            <a:ext cx="4547046" cy="249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41C6B62-353F-8AAB-085B-142D65CE2D1E}"/>
              </a:ext>
            </a:extLst>
          </p:cNvPr>
          <p:cNvSpPr txBox="1">
            <a:spLocks/>
          </p:cNvSpPr>
          <p:nvPr/>
        </p:nvSpPr>
        <p:spPr>
          <a:xfrm>
            <a:off x="510600" y="307192"/>
            <a:ext cx="11170800" cy="619200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Easy Mall </a:t>
            </a:r>
            <a:r>
              <a:rPr lang="en-US" dirty="0" err="1">
                <a:solidFill>
                  <a:prstClr val="black"/>
                </a:solidFill>
              </a:rPr>
              <a:t>Neden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Avantajlı</a:t>
            </a:r>
            <a:r>
              <a:rPr lang="en-US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2B15254-2038-1A0E-6396-7F6EEC2814E1}"/>
              </a:ext>
            </a:extLst>
          </p:cNvPr>
          <p:cNvSpPr txBox="1"/>
          <p:nvPr/>
        </p:nvSpPr>
        <p:spPr>
          <a:xfrm>
            <a:off x="1492469" y="2377597"/>
            <a:ext cx="343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solidFill>
                  <a:srgbClr val="0E0E0E"/>
                </a:solidFill>
                <a:effectLst/>
                <a:latin typeface="Montserrat" pitchFamily="2" charset="0"/>
              </a:rPr>
              <a:t>Müşteri trafiğini </a:t>
            </a:r>
            <a:r>
              <a:rPr lang="tr-TR" dirty="0">
                <a:solidFill>
                  <a:srgbClr val="0E0E0E"/>
                </a:solidFill>
                <a:effectLst/>
                <a:latin typeface="Montserrat" pitchFamily="2" charset="0"/>
              </a:rPr>
              <a:t>artırır, mağazayı tanıtır.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B889CCB-D023-7C96-977E-DD32C5542F9D}"/>
              </a:ext>
            </a:extLst>
          </p:cNvPr>
          <p:cNvSpPr txBox="1"/>
          <p:nvPr/>
        </p:nvSpPr>
        <p:spPr>
          <a:xfrm>
            <a:off x="7444109" y="2377597"/>
            <a:ext cx="215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E0E0E"/>
                </a:solidFill>
                <a:effectLst/>
                <a:latin typeface="Montserrat" pitchFamily="2" charset="0"/>
              </a:rPr>
              <a:t>Ek Satış </a:t>
            </a:r>
            <a:r>
              <a:rPr lang="tr-TR" dirty="0">
                <a:solidFill>
                  <a:srgbClr val="0E0E0E"/>
                </a:solidFill>
                <a:effectLst/>
                <a:latin typeface="Montserrat" pitchFamily="2" charset="0"/>
              </a:rPr>
              <a:t>İmkanı Yaratır</a:t>
            </a:r>
            <a:endParaRPr lang="tr-TR" dirty="0">
              <a:latin typeface="Montserrat" pitchFamily="2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560E83F-227C-6F65-E151-9E3553B5E8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4109" y="1519991"/>
            <a:ext cx="720000" cy="72000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3145F243-2BE9-62C6-46C4-51810D7C4410}"/>
              </a:ext>
            </a:extLst>
          </p:cNvPr>
          <p:cNvSpPr txBox="1"/>
          <p:nvPr/>
        </p:nvSpPr>
        <p:spPr>
          <a:xfrm>
            <a:off x="1088466" y="4773494"/>
            <a:ext cx="386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solidFill>
                  <a:srgbClr val="0E0E0E"/>
                </a:solidFill>
                <a:latin typeface="Montserrat" pitchFamily="2" charset="0"/>
              </a:rPr>
              <a:t>Müşteri verisi </a:t>
            </a:r>
            <a:r>
              <a:rPr lang="tr-TR" dirty="0">
                <a:solidFill>
                  <a:srgbClr val="0E0E0E"/>
                </a:solidFill>
                <a:latin typeface="Montserrat" pitchFamily="2" charset="0"/>
              </a:rPr>
              <a:t>toplayarak </a:t>
            </a:r>
            <a:r>
              <a:rPr lang="tr-TR" b="1" dirty="0">
                <a:solidFill>
                  <a:srgbClr val="0E0E0E"/>
                </a:solidFill>
                <a:latin typeface="Montserrat" pitchFamily="2" charset="0"/>
              </a:rPr>
              <a:t>analiz</a:t>
            </a:r>
            <a:r>
              <a:rPr lang="tr-TR" dirty="0">
                <a:solidFill>
                  <a:srgbClr val="0E0E0E"/>
                </a:solidFill>
                <a:latin typeface="Montserrat" pitchFamily="2" charset="0"/>
              </a:rPr>
              <a:t> </a:t>
            </a:r>
            <a:r>
              <a:rPr lang="tr-TR" b="1" dirty="0">
                <a:solidFill>
                  <a:srgbClr val="0E0E0E"/>
                </a:solidFill>
                <a:latin typeface="Montserrat" pitchFamily="2" charset="0"/>
              </a:rPr>
              <a:t>yapma</a:t>
            </a:r>
            <a:r>
              <a:rPr lang="tr-TR" dirty="0">
                <a:solidFill>
                  <a:srgbClr val="0E0E0E"/>
                </a:solidFill>
                <a:latin typeface="Montserrat" pitchFamily="2" charset="0"/>
              </a:rPr>
              <a:t> fırsatı sunar,</a:t>
            </a:r>
          </a:p>
          <a:p>
            <a:pPr algn="r"/>
            <a:r>
              <a:rPr lang="tr-TR" sz="1200" dirty="0">
                <a:solidFill>
                  <a:srgbClr val="0E0E0E"/>
                </a:solidFill>
                <a:latin typeface="Montserrat" pitchFamily="2" charset="0"/>
              </a:rPr>
              <a:t>Hangi ürünlerin arandığını, hangi müşteri segmenti hangi ürüne yöneliyor, hangi pazarlama yöntemleri en hızlı çalışıyor…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A261D75-2DE0-74CD-2479-96B2792C2D82}"/>
              </a:ext>
            </a:extLst>
          </p:cNvPr>
          <p:cNvSpPr txBox="1"/>
          <p:nvPr/>
        </p:nvSpPr>
        <p:spPr>
          <a:xfrm>
            <a:off x="7481767" y="4773494"/>
            <a:ext cx="3920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E0E0E"/>
                </a:solidFill>
                <a:latin typeface="Montserrat" pitchFamily="2" charset="0"/>
              </a:rPr>
              <a:t>Konfor sunar </a:t>
            </a:r>
            <a:r>
              <a:rPr lang="tr-TR" dirty="0">
                <a:solidFill>
                  <a:srgbClr val="0E0E0E"/>
                </a:solidFill>
                <a:latin typeface="Montserrat" pitchFamily="2" charset="0"/>
              </a:rPr>
              <a:t>ve mağazanızdan daha </a:t>
            </a:r>
            <a:r>
              <a:rPr lang="tr-TR" b="1" dirty="0">
                <a:solidFill>
                  <a:srgbClr val="0E0E0E"/>
                </a:solidFill>
                <a:latin typeface="Montserrat" pitchFamily="2" charset="0"/>
              </a:rPr>
              <a:t>çok alışveriş </a:t>
            </a:r>
            <a:r>
              <a:rPr lang="tr-TR" dirty="0">
                <a:solidFill>
                  <a:srgbClr val="0E0E0E"/>
                </a:solidFill>
                <a:latin typeface="Montserrat" pitchFamily="2" charset="0"/>
              </a:rPr>
              <a:t>yapılmasını sağlar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8339970-0311-DA85-CA47-AB04A36723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3802" y="3945802"/>
            <a:ext cx="720000" cy="720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DC076247-7399-7632-F47D-3F1D949DC508}"/>
              </a:ext>
            </a:extLst>
          </p:cNvPr>
          <p:cNvSpPr/>
          <p:nvPr/>
        </p:nvSpPr>
        <p:spPr>
          <a:xfrm>
            <a:off x="11173090" y="5289813"/>
            <a:ext cx="5609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4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4286A386-4F40-6EB2-BD5D-CF3BFF441CFB}"/>
              </a:ext>
            </a:extLst>
          </p:cNvPr>
          <p:cNvSpPr txBox="1"/>
          <p:nvPr/>
        </p:nvSpPr>
        <p:spPr>
          <a:xfrm>
            <a:off x="5273129" y="3530303"/>
            <a:ext cx="169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EASY MALL</a:t>
            </a:r>
            <a:endParaRPr lang="en-ID" sz="2000" dirty="0"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E13574FD-96F7-96DE-C95F-20A3C9FE486A}"/>
              </a:ext>
            </a:extLst>
          </p:cNvPr>
          <p:cNvGrpSpPr/>
          <p:nvPr/>
        </p:nvGrpSpPr>
        <p:grpSpPr>
          <a:xfrm>
            <a:off x="364747" y="1039064"/>
            <a:ext cx="710299" cy="768714"/>
            <a:chOff x="364747" y="1039064"/>
            <a:chExt cx="710299" cy="768714"/>
          </a:xfrm>
        </p:grpSpPr>
        <p:sp>
          <p:nvSpPr>
            <p:cNvPr id="19" name="Üçgen 18">
              <a:extLst>
                <a:ext uri="{FF2B5EF4-FFF2-40B4-BE49-F238E27FC236}">
                  <a16:creationId xmlns:a16="http://schemas.microsoft.com/office/drawing/2014/main" id="{8E6121BC-A0F6-8AD3-27F2-D1B23EFEEF06}"/>
                </a:ext>
              </a:extLst>
            </p:cNvPr>
            <p:cNvSpPr/>
            <p:nvPr/>
          </p:nvSpPr>
          <p:spPr>
            <a:xfrm rot="16200000" flipV="1">
              <a:off x="464340" y="1197072"/>
              <a:ext cx="654796" cy="566616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tr-TR" b="1" dirty="0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0" name="Üçgen 19">
              <a:extLst>
                <a:ext uri="{FF2B5EF4-FFF2-40B4-BE49-F238E27FC236}">
                  <a16:creationId xmlns:a16="http://schemas.microsoft.com/office/drawing/2014/main" id="{CCD10A71-BEDC-C6B1-7A60-AB4BB2D3B8F7}"/>
                </a:ext>
              </a:extLst>
            </p:cNvPr>
            <p:cNvSpPr/>
            <p:nvPr/>
          </p:nvSpPr>
          <p:spPr>
            <a:xfrm rot="10800000" flipV="1">
              <a:off x="364747" y="1039064"/>
              <a:ext cx="654796" cy="566616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tr-TR" b="1" dirty="0">
                  <a:ln/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2A0B687C-FAA4-4144-BCE9-05D9C09E545C}"/>
              </a:ext>
            </a:extLst>
          </p:cNvPr>
          <p:cNvGrpSpPr/>
          <p:nvPr/>
        </p:nvGrpSpPr>
        <p:grpSpPr>
          <a:xfrm>
            <a:off x="367696" y="3361186"/>
            <a:ext cx="710299" cy="768714"/>
            <a:chOff x="364747" y="1039064"/>
            <a:chExt cx="710299" cy="768714"/>
          </a:xfrm>
        </p:grpSpPr>
        <p:sp>
          <p:nvSpPr>
            <p:cNvPr id="22" name="Üçgen 21">
              <a:extLst>
                <a:ext uri="{FF2B5EF4-FFF2-40B4-BE49-F238E27FC236}">
                  <a16:creationId xmlns:a16="http://schemas.microsoft.com/office/drawing/2014/main" id="{F838A61C-8CFF-B28E-3DA7-E197A5C9E482}"/>
                </a:ext>
              </a:extLst>
            </p:cNvPr>
            <p:cNvSpPr/>
            <p:nvPr/>
          </p:nvSpPr>
          <p:spPr>
            <a:xfrm rot="16200000" flipV="1">
              <a:off x="464340" y="1197072"/>
              <a:ext cx="654796" cy="566616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tr-TR" b="1" dirty="0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3" name="Üçgen 22">
              <a:extLst>
                <a:ext uri="{FF2B5EF4-FFF2-40B4-BE49-F238E27FC236}">
                  <a16:creationId xmlns:a16="http://schemas.microsoft.com/office/drawing/2014/main" id="{DB2644BB-142B-8190-3252-28056EFD0F54}"/>
                </a:ext>
              </a:extLst>
            </p:cNvPr>
            <p:cNvSpPr/>
            <p:nvPr/>
          </p:nvSpPr>
          <p:spPr>
            <a:xfrm rot="10800000" flipV="1">
              <a:off x="364747" y="1039064"/>
              <a:ext cx="654796" cy="566616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tr-TR" b="1" dirty="0">
                  <a:ln/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4" name="Grup 23">
            <a:extLst>
              <a:ext uri="{FF2B5EF4-FFF2-40B4-BE49-F238E27FC236}">
                <a16:creationId xmlns:a16="http://schemas.microsoft.com/office/drawing/2014/main" id="{7C904160-34A2-0ACF-20E7-7088CE2265AC}"/>
              </a:ext>
            </a:extLst>
          </p:cNvPr>
          <p:cNvGrpSpPr/>
          <p:nvPr/>
        </p:nvGrpSpPr>
        <p:grpSpPr>
          <a:xfrm>
            <a:off x="11107853" y="1044970"/>
            <a:ext cx="699999" cy="759095"/>
            <a:chOff x="508430" y="1048683"/>
            <a:chExt cx="699999" cy="759095"/>
          </a:xfrm>
        </p:grpSpPr>
        <p:sp>
          <p:nvSpPr>
            <p:cNvPr id="25" name="Üçgen 24">
              <a:extLst>
                <a:ext uri="{FF2B5EF4-FFF2-40B4-BE49-F238E27FC236}">
                  <a16:creationId xmlns:a16="http://schemas.microsoft.com/office/drawing/2014/main" id="{2B947277-7E10-51ED-D5EB-6887D61A7C37}"/>
                </a:ext>
              </a:extLst>
            </p:cNvPr>
            <p:cNvSpPr/>
            <p:nvPr/>
          </p:nvSpPr>
          <p:spPr>
            <a:xfrm rot="5400000" flipV="1">
              <a:off x="464340" y="1197072"/>
              <a:ext cx="654796" cy="566616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tr-TR" b="1" dirty="0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6" name="Üçgen 25">
              <a:extLst>
                <a:ext uri="{FF2B5EF4-FFF2-40B4-BE49-F238E27FC236}">
                  <a16:creationId xmlns:a16="http://schemas.microsoft.com/office/drawing/2014/main" id="{5385BE21-B0C0-8381-0253-E13BF8218626}"/>
                </a:ext>
              </a:extLst>
            </p:cNvPr>
            <p:cNvSpPr/>
            <p:nvPr/>
          </p:nvSpPr>
          <p:spPr>
            <a:xfrm rot="10800000" flipV="1">
              <a:off x="553633" y="1048683"/>
              <a:ext cx="654796" cy="566616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tr-TR" b="1" dirty="0">
                  <a:ln/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7" name="Grup 26">
            <a:extLst>
              <a:ext uri="{FF2B5EF4-FFF2-40B4-BE49-F238E27FC236}">
                <a16:creationId xmlns:a16="http://schemas.microsoft.com/office/drawing/2014/main" id="{F4BC6C1B-5A72-344B-4D1D-C773CB14B7FD}"/>
              </a:ext>
            </a:extLst>
          </p:cNvPr>
          <p:cNvGrpSpPr/>
          <p:nvPr/>
        </p:nvGrpSpPr>
        <p:grpSpPr>
          <a:xfrm>
            <a:off x="11113891" y="3373144"/>
            <a:ext cx="699999" cy="759095"/>
            <a:chOff x="508430" y="1048683"/>
            <a:chExt cx="699999" cy="759095"/>
          </a:xfrm>
        </p:grpSpPr>
        <p:sp>
          <p:nvSpPr>
            <p:cNvPr id="28" name="Üçgen 27">
              <a:extLst>
                <a:ext uri="{FF2B5EF4-FFF2-40B4-BE49-F238E27FC236}">
                  <a16:creationId xmlns:a16="http://schemas.microsoft.com/office/drawing/2014/main" id="{78FB00B6-B8BF-7DB6-7827-C45305B9D7EE}"/>
                </a:ext>
              </a:extLst>
            </p:cNvPr>
            <p:cNvSpPr/>
            <p:nvPr/>
          </p:nvSpPr>
          <p:spPr>
            <a:xfrm rot="5400000" flipV="1">
              <a:off x="464340" y="1197072"/>
              <a:ext cx="654796" cy="566616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tr-TR" b="1" dirty="0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9" name="Üçgen 28">
              <a:extLst>
                <a:ext uri="{FF2B5EF4-FFF2-40B4-BE49-F238E27FC236}">
                  <a16:creationId xmlns:a16="http://schemas.microsoft.com/office/drawing/2014/main" id="{5A610BB2-D2F3-F5A6-B290-17E616E870E1}"/>
                </a:ext>
              </a:extLst>
            </p:cNvPr>
            <p:cNvSpPr/>
            <p:nvPr/>
          </p:nvSpPr>
          <p:spPr>
            <a:xfrm rot="10800000" flipV="1">
              <a:off x="553633" y="1048683"/>
              <a:ext cx="654796" cy="566616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tr-TR" b="1" dirty="0">
                  <a:ln/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30" name="TextBox 13">
            <a:extLst>
              <a:ext uri="{FF2B5EF4-FFF2-40B4-BE49-F238E27FC236}">
                <a16:creationId xmlns:a16="http://schemas.microsoft.com/office/drawing/2014/main" id="{690ABF2F-9433-C8FF-9E16-72B234677D40}"/>
              </a:ext>
            </a:extLst>
          </p:cNvPr>
          <p:cNvSpPr txBox="1"/>
          <p:nvPr/>
        </p:nvSpPr>
        <p:spPr>
          <a:xfrm>
            <a:off x="5301040" y="3940890"/>
            <a:ext cx="1698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Yeni Dijital Lojistik </a:t>
            </a:r>
          </a:p>
          <a:p>
            <a:pPr algn="ctr"/>
            <a:r>
              <a:rPr lang="tr-TR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İş Ortağınız</a:t>
            </a:r>
            <a:endParaRPr lang="en-ID" sz="1100" i="1" dirty="0"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7FDD0B43-4557-A5B5-159A-38706B9CD3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44109" y="3935801"/>
            <a:ext cx="720000" cy="720000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0AF15139-33AD-4BDF-F16C-D7371C668C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51802" y="1468286"/>
            <a:ext cx="792000" cy="792000"/>
          </a:xfrm>
          <a:prstGeom prst="rect">
            <a:avLst/>
          </a:prstGeom>
        </p:spPr>
      </p:pic>
      <p:pic>
        <p:nvPicPr>
          <p:cNvPr id="32" name="Picture 31" descr="A logo for a mall&#10;&#10;Description automatically generated">
            <a:extLst>
              <a:ext uri="{FF2B5EF4-FFF2-40B4-BE49-F238E27FC236}">
                <a16:creationId xmlns:a16="http://schemas.microsoft.com/office/drawing/2014/main" id="{27EBC6DE-E3D7-8D7F-B34B-DEFD6B414C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67" y="1777634"/>
            <a:ext cx="1232966" cy="12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11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810A5-56F9-12D2-BF4B-A87668755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ikdörtgen 32">
            <a:extLst>
              <a:ext uri="{FF2B5EF4-FFF2-40B4-BE49-F238E27FC236}">
                <a16:creationId xmlns:a16="http://schemas.microsoft.com/office/drawing/2014/main" id="{C9298DA0-26EB-7F02-905A-F42F77B8B740}"/>
              </a:ext>
            </a:extLst>
          </p:cNvPr>
          <p:cNvSpPr/>
          <p:nvPr/>
        </p:nvSpPr>
        <p:spPr>
          <a:xfrm>
            <a:off x="3836845" y="873771"/>
            <a:ext cx="5192417" cy="5445262"/>
          </a:xfrm>
          <a:prstGeom prst="rect">
            <a:avLst/>
          </a:prstGeom>
          <a:solidFill>
            <a:srgbClr val="FFFFFF">
              <a:alpha val="80000"/>
            </a:srgbClr>
          </a:solidFill>
          <a:ln w="63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endParaRPr lang="tr-TR" sz="14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9" name="Metin kutusu 5">
            <a:extLst>
              <a:ext uri="{FF2B5EF4-FFF2-40B4-BE49-F238E27FC236}">
                <a16:creationId xmlns:a16="http://schemas.microsoft.com/office/drawing/2014/main" id="{8648B8DC-E32D-345F-724C-8253FBDB1642}"/>
              </a:ext>
            </a:extLst>
          </p:cNvPr>
          <p:cNvSpPr txBox="1"/>
          <p:nvPr/>
        </p:nvSpPr>
        <p:spPr>
          <a:xfrm>
            <a:off x="4226849" y="944193"/>
            <a:ext cx="4359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Montserrat" pitchFamily="2" charset="0"/>
              </a:rPr>
              <a:t>Nasıl Çalışır?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936C4B41-447C-21BE-3922-D825E70F780B}"/>
              </a:ext>
            </a:extLst>
          </p:cNvPr>
          <p:cNvGrpSpPr/>
          <p:nvPr/>
        </p:nvGrpSpPr>
        <p:grpSpPr>
          <a:xfrm>
            <a:off x="4040733" y="1507726"/>
            <a:ext cx="4904849" cy="1295821"/>
            <a:chOff x="7003733" y="2228851"/>
            <a:chExt cx="4904849" cy="1295821"/>
          </a:xfrm>
        </p:grpSpPr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E517D722-6F7B-24A0-D231-17DE5ECA18A9}"/>
                </a:ext>
              </a:extLst>
            </p:cNvPr>
            <p:cNvSpPr/>
            <p:nvPr/>
          </p:nvSpPr>
          <p:spPr>
            <a:xfrm>
              <a:off x="8185996" y="2501282"/>
              <a:ext cx="3722586" cy="527598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/>
              <a:r>
                <a:rPr lang="tr-TR" sz="1600" dirty="0">
                  <a:solidFill>
                    <a:schemeClr val="tx1"/>
                  </a:solidFill>
                  <a:latin typeface="Montserrat" pitchFamily="2" charset="0"/>
                </a:rPr>
                <a:t>Müşteri, alışveriş merkezi sitesi üzerinden alışveriş merkezindeki ürünleri arayabilir (</a:t>
              </a:r>
              <a:r>
                <a:rPr lang="tr-TR" sz="1600" dirty="0" err="1">
                  <a:solidFill>
                    <a:schemeClr val="tx1"/>
                  </a:solidFill>
                  <a:latin typeface="Montserrat" pitchFamily="2" charset="0"/>
                </a:rPr>
                <a:t>search</a:t>
              </a:r>
              <a:r>
                <a:rPr lang="tr-TR" sz="1600" dirty="0">
                  <a:solidFill>
                    <a:schemeClr val="tx1"/>
                  </a:solidFill>
                  <a:latin typeface="Montserrat" pitchFamily="2" charset="0"/>
                </a:rPr>
                <a:t>), listeleyebilir ve filtreleyebilir.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9269A7-8F58-7536-FD56-D989851A457B}"/>
                </a:ext>
              </a:extLst>
            </p:cNvPr>
            <p:cNvSpPr/>
            <p:nvPr/>
          </p:nvSpPr>
          <p:spPr>
            <a:xfrm>
              <a:off x="7039733" y="2264851"/>
              <a:ext cx="1008000" cy="10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B29688-2728-E93A-F0BC-E9C4D898264F}"/>
                </a:ext>
              </a:extLst>
            </p:cNvPr>
            <p:cNvSpPr/>
            <p:nvPr/>
          </p:nvSpPr>
          <p:spPr>
            <a:xfrm>
              <a:off x="7003733" y="2228851"/>
              <a:ext cx="1080000" cy="1080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14" name="Düz Bağlayıcı 17">
              <a:extLst>
                <a:ext uri="{FF2B5EF4-FFF2-40B4-BE49-F238E27FC236}">
                  <a16:creationId xmlns:a16="http://schemas.microsoft.com/office/drawing/2014/main" id="{98D818A0-0A81-221C-49CF-2BAD5726B792}"/>
                </a:ext>
              </a:extLst>
            </p:cNvPr>
            <p:cNvCxnSpPr>
              <a:cxnSpLocks/>
              <a:stCxn id="13" idx="4"/>
              <a:endCxn id="18" idx="0"/>
            </p:cNvCxnSpPr>
            <p:nvPr/>
          </p:nvCxnSpPr>
          <p:spPr>
            <a:xfrm>
              <a:off x="7543733" y="3308851"/>
              <a:ext cx="0" cy="215821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 19">
            <a:extLst>
              <a:ext uri="{FF2B5EF4-FFF2-40B4-BE49-F238E27FC236}">
                <a16:creationId xmlns:a16="http://schemas.microsoft.com/office/drawing/2014/main" id="{536C3997-A59E-51E1-9B44-593C50BF74E1}"/>
              </a:ext>
            </a:extLst>
          </p:cNvPr>
          <p:cNvGrpSpPr/>
          <p:nvPr/>
        </p:nvGrpSpPr>
        <p:grpSpPr>
          <a:xfrm>
            <a:off x="4040733" y="2803547"/>
            <a:ext cx="4650084" cy="1080000"/>
            <a:chOff x="7003733" y="2228851"/>
            <a:chExt cx="4650084" cy="1080000"/>
          </a:xfrm>
        </p:grpSpPr>
        <p:sp>
          <p:nvSpPr>
            <p:cNvPr id="16" name="Dikdörtgen 22">
              <a:extLst>
                <a:ext uri="{FF2B5EF4-FFF2-40B4-BE49-F238E27FC236}">
                  <a16:creationId xmlns:a16="http://schemas.microsoft.com/office/drawing/2014/main" id="{E4D4DD51-58EA-5058-FAE8-4B69BCCC60E2}"/>
                </a:ext>
              </a:extLst>
            </p:cNvPr>
            <p:cNvSpPr/>
            <p:nvPr/>
          </p:nvSpPr>
          <p:spPr>
            <a:xfrm>
              <a:off x="8167479" y="2367111"/>
              <a:ext cx="3486338" cy="527598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/>
              <a:r>
                <a:rPr lang="tr-TR" sz="1600" dirty="0">
                  <a:solidFill>
                    <a:schemeClr val="tx1"/>
                  </a:solidFill>
                  <a:latin typeface="Montserrat" pitchFamily="2" charset="0"/>
                </a:rPr>
                <a:t>Ürünlerini seçerek siparişini verir.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FF8AB0-A61A-D9EF-7DF8-B3B06980BDAA}"/>
                </a:ext>
              </a:extLst>
            </p:cNvPr>
            <p:cNvSpPr/>
            <p:nvPr/>
          </p:nvSpPr>
          <p:spPr>
            <a:xfrm>
              <a:off x="7039733" y="2264851"/>
              <a:ext cx="1008000" cy="10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B5A2B9C-8355-F6E3-0EF2-8DD8E1AC955C}"/>
                </a:ext>
              </a:extLst>
            </p:cNvPr>
            <p:cNvSpPr/>
            <p:nvPr/>
          </p:nvSpPr>
          <p:spPr>
            <a:xfrm>
              <a:off x="7003733" y="2228851"/>
              <a:ext cx="1080000" cy="1080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0" name="Grup 27">
            <a:extLst>
              <a:ext uri="{FF2B5EF4-FFF2-40B4-BE49-F238E27FC236}">
                <a16:creationId xmlns:a16="http://schemas.microsoft.com/office/drawing/2014/main" id="{D3F7B0FA-AA6A-A6E8-74C7-B1F93E89AAF8}"/>
              </a:ext>
            </a:extLst>
          </p:cNvPr>
          <p:cNvGrpSpPr/>
          <p:nvPr/>
        </p:nvGrpSpPr>
        <p:grpSpPr>
          <a:xfrm>
            <a:off x="3836845" y="3977590"/>
            <a:ext cx="5192417" cy="2350691"/>
            <a:chOff x="6799845" y="2228851"/>
            <a:chExt cx="5192417" cy="2350691"/>
          </a:xfrm>
        </p:grpSpPr>
        <p:sp>
          <p:nvSpPr>
            <p:cNvPr id="21" name="Dikdörtgen 28">
              <a:extLst>
                <a:ext uri="{FF2B5EF4-FFF2-40B4-BE49-F238E27FC236}">
                  <a16:creationId xmlns:a16="http://schemas.microsoft.com/office/drawing/2014/main" id="{913ACE37-C360-E5FD-E416-23E359F82CE5}"/>
                </a:ext>
              </a:extLst>
            </p:cNvPr>
            <p:cNvSpPr/>
            <p:nvPr/>
          </p:nvSpPr>
          <p:spPr>
            <a:xfrm>
              <a:off x="6799845" y="3301543"/>
              <a:ext cx="5192417" cy="1277999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/>
              <a:r>
                <a:rPr lang="tr-TR" sz="1400" dirty="0">
                  <a:solidFill>
                    <a:schemeClr val="tx1"/>
                  </a:solidFill>
                  <a:latin typeface="Montserrat" pitchFamily="2" charset="0"/>
                </a:rPr>
                <a:t>Müşteriler AVM’de yemeğini yerken, evinde veya otelinde işlerini hallederken veya çocuğunun doğum günü partisine yetişmeye çalışırken biz siparişini AVM’deki mağazalardan satın alır, toplar ve istediği yerde müşteriye teslim ederiz.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0844E36-8E4F-0C96-5983-940ADFDD40CF}"/>
                </a:ext>
              </a:extLst>
            </p:cNvPr>
            <p:cNvSpPr/>
            <p:nvPr/>
          </p:nvSpPr>
          <p:spPr>
            <a:xfrm>
              <a:off x="7039733" y="2264851"/>
              <a:ext cx="1008000" cy="10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66F5E4D-DD06-E2CB-E7E1-38FBB75F85B0}"/>
                </a:ext>
              </a:extLst>
            </p:cNvPr>
            <p:cNvSpPr/>
            <p:nvPr/>
          </p:nvSpPr>
          <p:spPr>
            <a:xfrm>
              <a:off x="7003733" y="2228851"/>
              <a:ext cx="1080000" cy="1080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7E1D207-3DB7-37DD-9D76-E9F59682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216" y="2960851"/>
            <a:ext cx="804190" cy="8041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EEFB3FC-03CC-910F-1E86-20236FF78A5C}"/>
              </a:ext>
            </a:extLst>
          </p:cNvPr>
          <p:cNvGrpSpPr/>
          <p:nvPr/>
        </p:nvGrpSpPr>
        <p:grpSpPr>
          <a:xfrm>
            <a:off x="4003627" y="1492430"/>
            <a:ext cx="1219369" cy="1231107"/>
            <a:chOff x="7265337" y="2064327"/>
            <a:chExt cx="4590601" cy="4590601"/>
          </a:xfrm>
        </p:grpSpPr>
        <p:pic>
          <p:nvPicPr>
            <p:cNvPr id="30" name="Picture 2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A47D3A1B-5E6E-EB9D-E371-258141D77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337" y="2064327"/>
              <a:ext cx="4590601" cy="45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1D388B-336F-5F56-CCD5-5FAFA454E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523" y="2359740"/>
              <a:ext cx="1674843" cy="3391266"/>
            </a:xfrm>
            <a:prstGeom prst="round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A7F6D7D-12D7-288D-CFEE-55C8D5013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216" y="4087006"/>
            <a:ext cx="782254" cy="78225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9EE18C3-FC15-9DDE-B967-FB2A3186ACA2}"/>
              </a:ext>
            </a:extLst>
          </p:cNvPr>
          <p:cNvSpPr/>
          <p:nvPr/>
        </p:nvSpPr>
        <p:spPr>
          <a:xfrm>
            <a:off x="5221089" y="4000054"/>
            <a:ext cx="1008000" cy="100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BF13AB9-57D0-DB5C-D6FA-D2AF1F80799A}"/>
              </a:ext>
            </a:extLst>
          </p:cNvPr>
          <p:cNvSpPr/>
          <p:nvPr/>
        </p:nvSpPr>
        <p:spPr>
          <a:xfrm>
            <a:off x="5185089" y="3964054"/>
            <a:ext cx="1080000" cy="1080000"/>
          </a:xfrm>
          <a:prstGeom prst="ellipse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82EDD4-0158-9C5A-9232-80C7A9C10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030" y="4130182"/>
            <a:ext cx="634612" cy="63461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95C3FA01-CA57-40D7-8BD9-D035F50276B1}"/>
              </a:ext>
            </a:extLst>
          </p:cNvPr>
          <p:cNvSpPr/>
          <p:nvPr/>
        </p:nvSpPr>
        <p:spPr>
          <a:xfrm>
            <a:off x="6439838" y="3972037"/>
            <a:ext cx="1008000" cy="100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77916F5-D919-23A6-037E-C1F82EB90DFE}"/>
              </a:ext>
            </a:extLst>
          </p:cNvPr>
          <p:cNvSpPr/>
          <p:nvPr/>
        </p:nvSpPr>
        <p:spPr>
          <a:xfrm>
            <a:off x="6403838" y="3936037"/>
            <a:ext cx="1080000" cy="1080000"/>
          </a:xfrm>
          <a:prstGeom prst="ellipse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3E8C56E-842D-EEBC-15EF-4B023C891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760" y="4130182"/>
            <a:ext cx="677788" cy="677788"/>
          </a:xfrm>
          <a:prstGeom prst="rect">
            <a:avLst/>
          </a:prstGeom>
        </p:spPr>
      </p:pic>
      <p:sp>
        <p:nvSpPr>
          <p:cNvPr id="40" name="Dikdörtgen 39">
            <a:extLst>
              <a:ext uri="{FF2B5EF4-FFF2-40B4-BE49-F238E27FC236}">
                <a16:creationId xmlns:a16="http://schemas.microsoft.com/office/drawing/2014/main" id="{A8BF965B-75D8-E584-0A66-4D21814FD00D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2C7F62B2-E78B-384A-CFCA-5C522C04385C}"/>
              </a:ext>
            </a:extLst>
          </p:cNvPr>
          <p:cNvSpPr txBox="1"/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3" name="Grup 42">
            <a:extLst>
              <a:ext uri="{FF2B5EF4-FFF2-40B4-BE49-F238E27FC236}">
                <a16:creationId xmlns:a16="http://schemas.microsoft.com/office/drawing/2014/main" id="{D8077011-15B9-E6FD-1F3D-B3B9B8FF4330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44" name="Picture 14" descr="X Twitter black isolated logo Ücretsiz Simge İndir | FreeImages">
              <a:hlinkClick r:id="rId8"/>
              <a:extLst>
                <a:ext uri="{FF2B5EF4-FFF2-40B4-BE49-F238E27FC236}">
                  <a16:creationId xmlns:a16="http://schemas.microsoft.com/office/drawing/2014/main" id="{8B4B25A2-3F0C-04B9-D31A-0D1FA6925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Linkedin simgesi png | PNGEgg">
              <a:hlinkClick r:id="rId10"/>
              <a:extLst>
                <a:ext uri="{FF2B5EF4-FFF2-40B4-BE49-F238E27FC236}">
                  <a16:creationId xmlns:a16="http://schemas.microsoft.com/office/drawing/2014/main" id="{4009966A-30E9-FF96-6C10-A276F56E3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2" descr="Instagram png | PNGWing">
              <a:hlinkClick r:id="rId13"/>
              <a:extLst>
                <a:ext uri="{FF2B5EF4-FFF2-40B4-BE49-F238E27FC236}">
                  <a16:creationId xmlns:a16="http://schemas.microsoft.com/office/drawing/2014/main" id="{C0D405C9-5660-C916-EC79-04BB57CE0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2" descr="Youtube, Social Icons - Grey icon, png | PNGWing">
              <a:hlinkClick r:id="rId16"/>
              <a:extLst>
                <a:ext uri="{FF2B5EF4-FFF2-40B4-BE49-F238E27FC236}">
                  <a16:creationId xmlns:a16="http://schemas.microsoft.com/office/drawing/2014/main" id="{B9F55508-ECA9-F018-62F7-0CBD20E4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5FBEE315-8538-A086-47DA-A7F26F3A59D1}"/>
              </a:ext>
            </a:extLst>
          </p:cNvPr>
          <p:cNvSpPr txBox="1">
            <a:spLocks/>
          </p:cNvSpPr>
          <p:nvPr/>
        </p:nvSpPr>
        <p:spPr>
          <a:xfrm>
            <a:off x="520915" y="203071"/>
            <a:ext cx="11170800" cy="807387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 err="1">
                <a:solidFill>
                  <a:srgbClr val="0E0E0E"/>
                </a:solidFill>
                <a:effectLst/>
              </a:rPr>
              <a:t>Easy</a:t>
            </a:r>
            <a:r>
              <a:rPr lang="tr-TR" b="1" dirty="0">
                <a:solidFill>
                  <a:srgbClr val="0E0E0E"/>
                </a:solidFill>
                <a:effectLst/>
              </a:rPr>
              <a:t> </a:t>
            </a:r>
            <a:r>
              <a:rPr lang="tr-TR" b="1" dirty="0" err="1">
                <a:solidFill>
                  <a:srgbClr val="0E0E0E"/>
                </a:solidFill>
                <a:effectLst/>
              </a:rPr>
              <a:t>Mall</a:t>
            </a:r>
            <a:endParaRPr lang="tr-TR" dirty="0">
              <a:solidFill>
                <a:srgbClr val="0E0E0E"/>
              </a:solidFill>
              <a:effectLst/>
            </a:endParaRPr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60966C49-AECF-0A5C-1EF0-F068D746FC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2348" y="249443"/>
            <a:ext cx="576000" cy="576000"/>
          </a:xfrm>
          <a:prstGeom prst="rect">
            <a:avLst/>
          </a:prstGeom>
        </p:spPr>
      </p:pic>
      <p:pic>
        <p:nvPicPr>
          <p:cNvPr id="4" name="Picture 3" descr="A logo for a mall&#10;&#10;Description automatically generated">
            <a:extLst>
              <a:ext uri="{FF2B5EF4-FFF2-40B4-BE49-F238E27FC236}">
                <a16:creationId xmlns:a16="http://schemas.microsoft.com/office/drawing/2014/main" id="{F7CEEF67-8995-543B-63AD-6C50B8A070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9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4909E-1E9D-6999-A299-BABD49908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ikdörtgen 39">
            <a:extLst>
              <a:ext uri="{FF2B5EF4-FFF2-40B4-BE49-F238E27FC236}">
                <a16:creationId xmlns:a16="http://schemas.microsoft.com/office/drawing/2014/main" id="{CBD15583-72A7-70DE-A04B-AB28035D453C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8ABE55BF-AD63-882C-7479-18336D993AE3}"/>
              </a:ext>
            </a:extLst>
          </p:cNvPr>
          <p:cNvSpPr txBox="1"/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3" name="Grup 42">
            <a:extLst>
              <a:ext uri="{FF2B5EF4-FFF2-40B4-BE49-F238E27FC236}">
                <a16:creationId xmlns:a16="http://schemas.microsoft.com/office/drawing/2014/main" id="{6AC590CA-36B3-9F8D-351E-661E445A0F00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44" name="Picture 14" descr="X Twitter black isolated logo Ücretsiz Simge İndir | FreeImages">
              <a:hlinkClick r:id="rId4"/>
              <a:extLst>
                <a:ext uri="{FF2B5EF4-FFF2-40B4-BE49-F238E27FC236}">
                  <a16:creationId xmlns:a16="http://schemas.microsoft.com/office/drawing/2014/main" id="{565051E6-8626-C97B-74AD-66E10AAEC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Linkedin simgesi png | PNGEgg">
              <a:hlinkClick r:id="rId6"/>
              <a:extLst>
                <a:ext uri="{FF2B5EF4-FFF2-40B4-BE49-F238E27FC236}">
                  <a16:creationId xmlns:a16="http://schemas.microsoft.com/office/drawing/2014/main" id="{EA494E89-C117-C22D-0C60-D1AB2AD01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2" descr="Instagram png | PNGWing">
              <a:hlinkClick r:id="rId9"/>
              <a:extLst>
                <a:ext uri="{FF2B5EF4-FFF2-40B4-BE49-F238E27FC236}">
                  <a16:creationId xmlns:a16="http://schemas.microsoft.com/office/drawing/2014/main" id="{577211D9-98B8-AAE7-7848-3B87F45EA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2" descr="Youtube, Social Icons - Grey icon, png | PNGWing">
              <a:hlinkClick r:id="rId12"/>
              <a:extLst>
                <a:ext uri="{FF2B5EF4-FFF2-40B4-BE49-F238E27FC236}">
                  <a16:creationId xmlns:a16="http://schemas.microsoft.com/office/drawing/2014/main" id="{D71BD1A0-0063-A10E-C98A-969CF2C7F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D90AF217-57F3-6720-7386-9267A7340E51}"/>
              </a:ext>
            </a:extLst>
          </p:cNvPr>
          <p:cNvSpPr txBox="1">
            <a:spLocks/>
          </p:cNvSpPr>
          <p:nvPr/>
        </p:nvSpPr>
        <p:spPr>
          <a:xfrm>
            <a:off x="520915" y="203071"/>
            <a:ext cx="11170800" cy="807387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0E0E0E"/>
                </a:solidFill>
                <a:effectLst/>
              </a:rPr>
              <a:t>İşletme Olarak </a:t>
            </a:r>
            <a:r>
              <a:rPr lang="tr-TR" b="1" dirty="0" err="1">
                <a:solidFill>
                  <a:srgbClr val="0E0E0E"/>
                </a:solidFill>
                <a:effectLst/>
              </a:rPr>
              <a:t>Easy</a:t>
            </a:r>
            <a:r>
              <a:rPr lang="tr-TR" b="1" dirty="0">
                <a:solidFill>
                  <a:srgbClr val="0E0E0E"/>
                </a:solidFill>
                <a:effectLst/>
              </a:rPr>
              <a:t> </a:t>
            </a:r>
            <a:r>
              <a:rPr lang="tr-TR" b="1" dirty="0" err="1">
                <a:solidFill>
                  <a:srgbClr val="0E0E0E"/>
                </a:solidFill>
                <a:effectLst/>
              </a:rPr>
              <a:t>Mall’a</a:t>
            </a:r>
            <a:r>
              <a:rPr lang="tr-TR" b="1" dirty="0">
                <a:solidFill>
                  <a:srgbClr val="0E0E0E"/>
                </a:solidFill>
                <a:effectLst/>
              </a:rPr>
              <a:t> Nasıl Giriş Yapab</a:t>
            </a:r>
            <a:r>
              <a:rPr lang="tr-TR" dirty="0">
                <a:solidFill>
                  <a:srgbClr val="0E0E0E"/>
                </a:solidFill>
              </a:rPr>
              <a:t>ilirsiniz?</a:t>
            </a:r>
            <a:endParaRPr lang="tr-TR" dirty="0">
              <a:solidFill>
                <a:srgbClr val="0E0E0E"/>
              </a:solidFill>
              <a:effectLst/>
            </a:endParaRP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8339511-6E5C-55A9-3E17-7322B4E4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02" y="623902"/>
            <a:ext cx="6420443" cy="62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asymall(app)">
            <a:hlinkClick r:id="" action="ppaction://media"/>
            <a:extLst>
              <a:ext uri="{FF2B5EF4-FFF2-40B4-BE49-F238E27FC236}">
                <a16:creationId xmlns:a16="http://schemas.microsoft.com/office/drawing/2014/main" id="{A41A9A8D-DD85-56C3-9F44-CC14FF4ED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t="7358" r="2193"/>
          <a:stretch/>
        </p:blipFill>
        <p:spPr>
          <a:xfrm>
            <a:off x="4860451" y="1020304"/>
            <a:ext cx="2348754" cy="4740374"/>
          </a:xfrm>
          <a:prstGeom prst="roundRect">
            <a:avLst/>
          </a:prstGeom>
        </p:spPr>
      </p:pic>
      <p:pic>
        <p:nvPicPr>
          <p:cNvPr id="5" name="Picture 4" descr="A logo for a mall&#10;&#10;Description automatically generated">
            <a:extLst>
              <a:ext uri="{FF2B5EF4-FFF2-40B4-BE49-F238E27FC236}">
                <a16:creationId xmlns:a16="http://schemas.microsoft.com/office/drawing/2014/main" id="{4E314162-4E1A-B206-C835-D8A7803E0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7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EF74E-086E-82CC-7E6E-5D07F607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ikdörtgen 39">
            <a:extLst>
              <a:ext uri="{FF2B5EF4-FFF2-40B4-BE49-F238E27FC236}">
                <a16:creationId xmlns:a16="http://schemas.microsoft.com/office/drawing/2014/main" id="{175F3EE7-503A-F7C5-0D58-D490CCADEC82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5531B120-FD46-D9AC-A5FB-7690EBA960F2}"/>
              </a:ext>
            </a:extLst>
          </p:cNvPr>
          <p:cNvSpPr txBox="1"/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43" name="Grup 42">
            <a:extLst>
              <a:ext uri="{FF2B5EF4-FFF2-40B4-BE49-F238E27FC236}">
                <a16:creationId xmlns:a16="http://schemas.microsoft.com/office/drawing/2014/main" id="{6B90AC99-5BA8-E5D2-402B-85289741B96E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44" name="Picture 14" descr="X Twitter black isolated logo Ücretsiz Simge İndir | FreeImages">
              <a:hlinkClick r:id="rId2"/>
              <a:extLst>
                <a:ext uri="{FF2B5EF4-FFF2-40B4-BE49-F238E27FC236}">
                  <a16:creationId xmlns:a16="http://schemas.microsoft.com/office/drawing/2014/main" id="{185D1D9B-D340-F451-BCEE-F38AFCF76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Linkedin simgesi png | PNGEgg">
              <a:hlinkClick r:id="rId4"/>
              <a:extLst>
                <a:ext uri="{FF2B5EF4-FFF2-40B4-BE49-F238E27FC236}">
                  <a16:creationId xmlns:a16="http://schemas.microsoft.com/office/drawing/2014/main" id="{8AC8793D-E176-CEAA-90B7-CD5E993B9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2" descr="Instagram png | PNGWing">
              <a:hlinkClick r:id="rId7"/>
              <a:extLst>
                <a:ext uri="{FF2B5EF4-FFF2-40B4-BE49-F238E27FC236}">
                  <a16:creationId xmlns:a16="http://schemas.microsoft.com/office/drawing/2014/main" id="{B2F62650-DFB2-5CA3-D74B-DED642326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2" descr="Youtube, Social Icons - Grey icon, png | PNGWing">
              <a:hlinkClick r:id="rId10"/>
              <a:extLst>
                <a:ext uri="{FF2B5EF4-FFF2-40B4-BE49-F238E27FC236}">
                  <a16:creationId xmlns:a16="http://schemas.microsoft.com/office/drawing/2014/main" id="{C5480E06-9EAC-033A-E6DB-5850F096B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B9FA2B82-E62C-78CE-EEF8-D11C2E894BDA}"/>
              </a:ext>
            </a:extLst>
          </p:cNvPr>
          <p:cNvSpPr txBox="1">
            <a:spLocks/>
          </p:cNvSpPr>
          <p:nvPr/>
        </p:nvSpPr>
        <p:spPr>
          <a:xfrm>
            <a:off x="520915" y="203071"/>
            <a:ext cx="11170800" cy="807387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0E0E0E"/>
                </a:solidFill>
                <a:effectLst/>
              </a:rPr>
              <a:t>Biz Hazırız – Sizleri de Bekliyoruz</a:t>
            </a:r>
            <a:endParaRPr lang="tr-TR" dirty="0">
              <a:solidFill>
                <a:srgbClr val="0E0E0E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74F5B6-2221-8925-3A20-7E9E1B0D5FD9}"/>
              </a:ext>
            </a:extLst>
          </p:cNvPr>
          <p:cNvSpPr/>
          <p:nvPr/>
        </p:nvSpPr>
        <p:spPr>
          <a:xfrm>
            <a:off x="4012077" y="232721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8" descr="TerraCity | TerraCity Antalya">
            <a:extLst>
              <a:ext uri="{FF2B5EF4-FFF2-40B4-BE49-F238E27FC236}">
                <a16:creationId xmlns:a16="http://schemas.microsoft.com/office/drawing/2014/main" id="{8F61BB35-08CA-B67C-E759-4A4CCBC6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83" y="272310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20">
            <a:extLst>
              <a:ext uri="{FF2B5EF4-FFF2-40B4-BE49-F238E27FC236}">
                <a16:creationId xmlns:a16="http://schemas.microsoft.com/office/drawing/2014/main" id="{C8DC1946-FB24-EB81-A34B-52D1713A177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2077" y="2071342"/>
            <a:ext cx="2495216" cy="2311744"/>
          </a:xfrm>
          <a:prstGeom prst="rect">
            <a:avLst/>
          </a:prstGeom>
        </p:spPr>
      </p:pic>
      <p:pic>
        <p:nvPicPr>
          <p:cNvPr id="2" name="Picture 1" descr="A logo for a mall&#10;&#10;Description automatically generated">
            <a:extLst>
              <a:ext uri="{FF2B5EF4-FFF2-40B4-BE49-F238E27FC236}">
                <a16:creationId xmlns:a16="http://schemas.microsoft.com/office/drawing/2014/main" id="{8765C2A4-AF65-F542-A4FE-3898A20734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97" y="5486025"/>
            <a:ext cx="781363" cy="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EB81E-4A6D-CF73-7AB9-FB9752300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504CFC90-19E4-1F54-D3BD-0B66763FFD06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EA54CDE-2CC3-521A-0B2F-CA1F2EA350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961114C7-E478-0AB2-3A6C-0CEDC6092618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154A4587-A2E3-FE45-E37D-5E115A12E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27AA5989-49BA-B24C-323D-BA1FD50C1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D5425EC6-A2E5-E45C-FD35-BFC696AE7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6FB8C57E-F543-D8B1-7A73-CC3FB6FC6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 55">
            <a:extLst>
              <a:ext uri="{FF2B5EF4-FFF2-40B4-BE49-F238E27FC236}">
                <a16:creationId xmlns:a16="http://schemas.microsoft.com/office/drawing/2014/main" id="{E059A35A-EFD8-D041-F41D-BFA6F71E6080}"/>
              </a:ext>
            </a:extLst>
          </p:cNvPr>
          <p:cNvGrpSpPr/>
          <p:nvPr/>
        </p:nvGrpSpPr>
        <p:grpSpPr>
          <a:xfrm>
            <a:off x="7543060" y="1184648"/>
            <a:ext cx="3483546" cy="1801323"/>
            <a:chOff x="3590863" y="1587260"/>
            <a:chExt cx="2939787" cy="1801323"/>
          </a:xfrm>
        </p:grpSpPr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D53FF653-4FFC-F56E-2038-38F752C28A53}"/>
                </a:ext>
              </a:extLst>
            </p:cNvPr>
            <p:cNvSpPr txBox="1"/>
            <p:nvPr/>
          </p:nvSpPr>
          <p:spPr>
            <a:xfrm>
              <a:off x="3608491" y="1587260"/>
              <a:ext cx="2922159" cy="1786027"/>
            </a:xfrm>
            <a:prstGeom prst="roundRect">
              <a:avLst>
                <a:gd name="adj" fmla="val 10916"/>
              </a:avLst>
            </a:prstGeom>
            <a:solidFill>
              <a:sysClr val="window" lastClr="FFFFFF">
                <a:alpha val="75000"/>
              </a:sysClr>
            </a:solidFill>
          </p:spPr>
          <p:txBody>
            <a:bodyPr wrap="square" lIns="0" rIns="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DİJİTAL LOJİSTİK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HİZMET NOKTASI</a:t>
              </a:r>
            </a:p>
          </p:txBody>
        </p:sp>
        <p:sp>
          <p:nvSpPr>
            <p:cNvPr id="58" name="Dikdörtgen: Köşeleri Yuvarlatılmış 29">
              <a:extLst>
                <a:ext uri="{FF2B5EF4-FFF2-40B4-BE49-F238E27FC236}">
                  <a16:creationId xmlns:a16="http://schemas.microsoft.com/office/drawing/2014/main" id="{82322000-FCC0-5A28-C53F-EC2738E3450B}"/>
                </a:ext>
              </a:extLst>
            </p:cNvPr>
            <p:cNvSpPr/>
            <p:nvPr/>
          </p:nvSpPr>
          <p:spPr>
            <a:xfrm>
              <a:off x="3590863" y="2340833"/>
              <a:ext cx="2939787" cy="1047750"/>
            </a:xfrm>
            <a:prstGeom prst="roundRect">
              <a:avLst/>
            </a:prstGeom>
            <a:solidFill>
              <a:sysClr val="window" lastClr="FFFFFF">
                <a:lumMod val="85000"/>
                <a:alpha val="8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9" name="Resim 58">
              <a:extLst>
                <a:ext uri="{FF2B5EF4-FFF2-40B4-BE49-F238E27FC236}">
                  <a16:creationId xmlns:a16="http://schemas.microsoft.com/office/drawing/2014/main" id="{03FFF3EA-9E22-688B-AA1E-0E41E3297E2F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6149" y="2414708"/>
              <a:ext cx="759516" cy="900000"/>
            </a:xfrm>
            <a:prstGeom prst="rect">
              <a:avLst/>
            </a:prstGeom>
            <a:noFill/>
          </p:spPr>
        </p:pic>
      </p:grpSp>
      <p:grpSp>
        <p:nvGrpSpPr>
          <p:cNvPr id="60" name="Grup 59">
            <a:extLst>
              <a:ext uri="{FF2B5EF4-FFF2-40B4-BE49-F238E27FC236}">
                <a16:creationId xmlns:a16="http://schemas.microsoft.com/office/drawing/2014/main" id="{6AA4405A-E2B4-6E3B-8A00-B6740A5F751F}"/>
              </a:ext>
            </a:extLst>
          </p:cNvPr>
          <p:cNvGrpSpPr/>
          <p:nvPr/>
        </p:nvGrpSpPr>
        <p:grpSpPr>
          <a:xfrm>
            <a:off x="1165394" y="1184648"/>
            <a:ext cx="3462656" cy="1801323"/>
            <a:chOff x="3625598" y="1587260"/>
            <a:chExt cx="2922158" cy="1801323"/>
          </a:xfrm>
        </p:grpSpPr>
        <p:sp>
          <p:nvSpPr>
            <p:cNvPr id="61" name="Metin kutusu 60">
              <a:extLst>
                <a:ext uri="{FF2B5EF4-FFF2-40B4-BE49-F238E27FC236}">
                  <a16:creationId xmlns:a16="http://schemas.microsoft.com/office/drawing/2014/main" id="{36E4C457-6A8A-2203-6979-BD3D5931117C}"/>
                </a:ext>
              </a:extLst>
            </p:cNvPr>
            <p:cNvSpPr txBox="1"/>
            <p:nvPr/>
          </p:nvSpPr>
          <p:spPr>
            <a:xfrm>
              <a:off x="3625598" y="1587260"/>
              <a:ext cx="2922158" cy="1797161"/>
            </a:xfrm>
            <a:prstGeom prst="roundRect">
              <a:avLst>
                <a:gd name="adj" fmla="val 10916"/>
              </a:avLst>
            </a:prstGeom>
            <a:solidFill>
              <a:sysClr val="window" lastClr="FFFFFF">
                <a:alpha val="75000"/>
              </a:sysClr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DİJİTAL</a:t>
              </a: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 ŞEHİR İÇİ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LOJİSTİK</a:t>
              </a:r>
              <a:r>
                <a:rPr kumimoji="0" lang="tr-T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 HİZMETLERİ</a:t>
              </a:r>
            </a:p>
          </p:txBody>
        </p:sp>
        <p:sp>
          <p:nvSpPr>
            <p:cNvPr id="62" name="Dikdörtgen: Köşeleri Yuvarlatılmış 31">
              <a:extLst>
                <a:ext uri="{FF2B5EF4-FFF2-40B4-BE49-F238E27FC236}">
                  <a16:creationId xmlns:a16="http://schemas.microsoft.com/office/drawing/2014/main" id="{735B3750-50AC-445C-2951-939ACC46B930}"/>
                </a:ext>
              </a:extLst>
            </p:cNvPr>
            <p:cNvSpPr/>
            <p:nvPr/>
          </p:nvSpPr>
          <p:spPr>
            <a:xfrm>
              <a:off x="3625598" y="2340833"/>
              <a:ext cx="2922158" cy="1047750"/>
            </a:xfrm>
            <a:prstGeom prst="roundRect">
              <a:avLst/>
            </a:prstGeom>
            <a:solidFill>
              <a:srgbClr val="4472C4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Resim 62">
              <a:extLst>
                <a:ext uri="{FF2B5EF4-FFF2-40B4-BE49-F238E27FC236}">
                  <a16:creationId xmlns:a16="http://schemas.microsoft.com/office/drawing/2014/main" id="{E6218ED0-E637-C88E-73BE-765BF664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2836" y="2395753"/>
              <a:ext cx="1127682" cy="939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24" name="Title 4">
            <a:extLst>
              <a:ext uri="{FF2B5EF4-FFF2-40B4-BE49-F238E27FC236}">
                <a16:creationId xmlns:a16="http://schemas.microsoft.com/office/drawing/2014/main" id="{3903DD67-A648-6F65-D0B2-17883345BC41}"/>
              </a:ext>
            </a:extLst>
          </p:cNvPr>
          <p:cNvSpPr txBox="1">
            <a:spLocks/>
          </p:cNvSpPr>
          <p:nvPr/>
        </p:nvSpPr>
        <p:spPr>
          <a:xfrm>
            <a:off x="520915" y="203071"/>
            <a:ext cx="11170800" cy="807387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AVM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Lojistik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firması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olarak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iki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markamızla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birden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10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yılı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aşkın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deneyimimizle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Türkiye’nin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81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ilinde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100’den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fazla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alışveriş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merkezi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ve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4.000’den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fazla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hizmet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noktasında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yeni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nesil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dijital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lojistik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hizmetleri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sunuyoruz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025" name="Grup 1024">
            <a:extLst>
              <a:ext uri="{FF2B5EF4-FFF2-40B4-BE49-F238E27FC236}">
                <a16:creationId xmlns:a16="http://schemas.microsoft.com/office/drawing/2014/main" id="{2C53CF50-E4E0-23F1-1F14-FBF2F43AD724}"/>
              </a:ext>
            </a:extLst>
          </p:cNvPr>
          <p:cNvGrpSpPr/>
          <p:nvPr/>
        </p:nvGrpSpPr>
        <p:grpSpPr>
          <a:xfrm>
            <a:off x="304269" y="3126954"/>
            <a:ext cx="5542824" cy="3276000"/>
            <a:chOff x="3074089" y="2865094"/>
            <a:chExt cx="6453175" cy="3747127"/>
          </a:xfrm>
        </p:grpSpPr>
        <p:grpSp>
          <p:nvGrpSpPr>
            <p:cNvPr id="1026" name="Grup 1025">
              <a:extLst>
                <a:ext uri="{FF2B5EF4-FFF2-40B4-BE49-F238E27FC236}">
                  <a16:creationId xmlns:a16="http://schemas.microsoft.com/office/drawing/2014/main" id="{8EEEF77A-88C0-AEDC-CB8B-D44746A2E9FA}"/>
                </a:ext>
              </a:extLst>
            </p:cNvPr>
            <p:cNvGrpSpPr/>
            <p:nvPr/>
          </p:nvGrpSpPr>
          <p:grpSpPr>
            <a:xfrm>
              <a:off x="3074089" y="2865094"/>
              <a:ext cx="6453175" cy="3747127"/>
              <a:chOff x="791087" y="2880660"/>
              <a:chExt cx="2228285" cy="3747127"/>
            </a:xfrm>
          </p:grpSpPr>
          <p:sp>
            <p:nvSpPr>
              <p:cNvPr id="1029" name="Metin kutusu 1028">
                <a:extLst>
                  <a:ext uri="{FF2B5EF4-FFF2-40B4-BE49-F238E27FC236}">
                    <a16:creationId xmlns:a16="http://schemas.microsoft.com/office/drawing/2014/main" id="{E8EF8FF7-1122-3013-B414-E8958053DE7B}"/>
                  </a:ext>
                </a:extLst>
              </p:cNvPr>
              <p:cNvSpPr txBox="1"/>
              <p:nvPr/>
            </p:nvSpPr>
            <p:spPr>
              <a:xfrm>
                <a:off x="791087" y="2880660"/>
                <a:ext cx="2228285" cy="3747127"/>
              </a:xfrm>
              <a:prstGeom prst="roundRect">
                <a:avLst>
                  <a:gd name="adj" fmla="val 10916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</a:gradFill>
              <a:effectLst>
                <a:softEdge rad="12700"/>
              </a:effectLst>
            </p:spPr>
            <p:txBody>
              <a:bodyPr wrap="square" lIns="36000" rIns="36000" rtlCol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50" charset="-94"/>
                  </a:rPr>
                  <a:t>AVM ve Plaza (Ofis/Konut) içindeki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50" charset="-94"/>
                  </a:rPr>
                  <a:t> </a:t>
                </a:r>
                <a:r>
                  <a:rPr kumimoji="0" lang="tr-T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50" charset="-94"/>
                  </a:rPr>
                  <a:t>tüm lojistik hizmetlerini tek çatı altında toplar.</a:t>
                </a:r>
                <a:endPara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endParaRPr>
              </a:p>
            </p:txBody>
          </p:sp>
          <p:sp>
            <p:nvSpPr>
              <p:cNvPr id="1030" name="Dikdörtgen: Köşeleri Yuvarlatılmış 110">
                <a:extLst>
                  <a:ext uri="{FF2B5EF4-FFF2-40B4-BE49-F238E27FC236}">
                    <a16:creationId xmlns:a16="http://schemas.microsoft.com/office/drawing/2014/main" id="{EA4FC1AA-A183-9820-0C11-38C3DFE3A3C3}"/>
                  </a:ext>
                </a:extLst>
              </p:cNvPr>
              <p:cNvSpPr/>
              <p:nvPr/>
            </p:nvSpPr>
            <p:spPr>
              <a:xfrm>
                <a:off x="841197" y="4129307"/>
                <a:ext cx="1000832" cy="2236881"/>
              </a:xfrm>
              <a:prstGeom prst="roundRect">
                <a:avLst/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24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Saat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Mal Kabul 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AVM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İçerisi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Ürün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Taşıma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D3137"/>
                  </a:solidFill>
                  <a:effectLst/>
                  <a:uLnTx/>
                  <a:uFillTx/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Mağaza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İçi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Ürün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Yerleştirme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D3137"/>
                  </a:solidFill>
                  <a:effectLst/>
                  <a:uLnTx/>
                  <a:uFillTx/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VAS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Hizmetler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(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Etiketleme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Alarmlama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Ütüleme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Poşetleme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)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Ürün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Depo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Yönetimi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D3137"/>
                  </a:solidFill>
                  <a:effectLst/>
                  <a:uLnTx/>
                  <a:uFillTx/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Ma</a:t>
                </a:r>
                <a:r>
                  <a:rPr kumimoji="0" lang="tr-TR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ğazalar</a:t>
                </a:r>
                <a:r>
                  <a:rPr kumimoji="0" lang="tr-TR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 arası ürün transferi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r-TR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Arial"/>
                    <a:cs typeface="Arial" panose="020B0604020202020204" pitchFamily="34" charset="0"/>
                    <a:sym typeface="Arial"/>
                  </a:rPr>
                  <a:t>Dijital Platform Kurye Hizmeti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D3137"/>
                  </a:solidFill>
                  <a:effectLst/>
                  <a:uLnTx/>
                  <a:uFillTx/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1" name="Dikdörtgen: Köşeleri Yuvarlatılmış 111">
                <a:extLst>
                  <a:ext uri="{FF2B5EF4-FFF2-40B4-BE49-F238E27FC236}">
                    <a16:creationId xmlns:a16="http://schemas.microsoft.com/office/drawing/2014/main" id="{84F5D078-E42F-E2B7-3C1F-E6E02E192631}"/>
                  </a:ext>
                </a:extLst>
              </p:cNvPr>
              <p:cNvSpPr/>
              <p:nvPr/>
            </p:nvSpPr>
            <p:spPr>
              <a:xfrm>
                <a:off x="1940103" y="4129306"/>
                <a:ext cx="1000047" cy="2240041"/>
              </a:xfrm>
              <a:prstGeom prst="roundRect">
                <a:avLst/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Plazalar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(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Ofis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&amp;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Konut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)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ve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AVM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Muhaberat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Hizmeti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D3137"/>
                  </a:solidFill>
                  <a:effectLst/>
                  <a:uLnTx/>
                  <a:uFillTx/>
                  <a:latin typeface="Montserrat" panose="00000500000000000000" pitchFamily="50" charset="-94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Kargo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Gönderimi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(Yurt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Dışı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&amp; Yurt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İçi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)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24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Saat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Kargo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Kabul </a:t>
                </a:r>
              </a:p>
              <a:p>
                <a:pPr marL="171450" marR="0" lvl="0" indent="-17145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Dijital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Platform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Kurye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D3137"/>
                    </a:solidFill>
                    <a:effectLst/>
                    <a:uLnTx/>
                    <a:uFillTx/>
                    <a:latin typeface="Montserrat" panose="00000500000000000000" pitchFamily="50" charset="-94"/>
                    <a:ea typeface="+mn-ea"/>
                    <a:cs typeface="Arial" panose="020B0604020202020204" pitchFamily="34" charset="0"/>
                    <a:sym typeface="Arial"/>
                  </a:rPr>
                  <a:t>Hizmeti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D3137"/>
                  </a:solidFill>
                  <a:effectLst/>
                  <a:uLnTx/>
                  <a:uFillTx/>
                  <a:latin typeface="Montserrat" panose="00000500000000000000" pitchFamily="50" charset="-94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27" name="Metin kutusu 1026">
              <a:extLst>
                <a:ext uri="{FF2B5EF4-FFF2-40B4-BE49-F238E27FC236}">
                  <a16:creationId xmlns:a16="http://schemas.microsoft.com/office/drawing/2014/main" id="{D31BF16F-F581-C6D9-9DA5-835EEA798618}"/>
                </a:ext>
              </a:extLst>
            </p:cNvPr>
            <p:cNvSpPr txBox="1"/>
            <p:nvPr/>
          </p:nvSpPr>
          <p:spPr>
            <a:xfrm>
              <a:off x="3424226" y="3688382"/>
              <a:ext cx="2496335" cy="492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MAL KABUL ve VAS HİZMETLERİ</a:t>
              </a:r>
            </a:p>
          </p:txBody>
        </p:sp>
        <p:sp>
          <p:nvSpPr>
            <p:cNvPr id="1028" name="Metin kutusu 1027">
              <a:extLst>
                <a:ext uri="{FF2B5EF4-FFF2-40B4-BE49-F238E27FC236}">
                  <a16:creationId xmlns:a16="http://schemas.microsoft.com/office/drawing/2014/main" id="{9CD4700D-AAA5-A18C-783D-1D946020CE8B}"/>
                </a:ext>
              </a:extLst>
            </p:cNvPr>
            <p:cNvSpPr txBox="1"/>
            <p:nvPr/>
          </p:nvSpPr>
          <p:spPr>
            <a:xfrm>
              <a:off x="6575606" y="3624596"/>
              <a:ext cx="2496335" cy="492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MUHABERAT VE KARGO HİZMETİ</a:t>
              </a:r>
            </a:p>
          </p:txBody>
        </p:sp>
      </p:grpSp>
      <p:grpSp>
        <p:nvGrpSpPr>
          <p:cNvPr id="1033" name="Grup 1032">
            <a:extLst>
              <a:ext uri="{FF2B5EF4-FFF2-40B4-BE49-F238E27FC236}">
                <a16:creationId xmlns:a16="http://schemas.microsoft.com/office/drawing/2014/main" id="{8BE6AAFA-A562-AA8A-F815-C99127DB9183}"/>
              </a:ext>
            </a:extLst>
          </p:cNvPr>
          <p:cNvGrpSpPr/>
          <p:nvPr/>
        </p:nvGrpSpPr>
        <p:grpSpPr>
          <a:xfrm>
            <a:off x="6354656" y="3126955"/>
            <a:ext cx="5540400" cy="3276000"/>
            <a:chOff x="6354656" y="3041006"/>
            <a:chExt cx="5540400" cy="3276000"/>
          </a:xfrm>
        </p:grpSpPr>
        <p:sp>
          <p:nvSpPr>
            <p:cNvPr id="1034" name="Metin kutusu 1033">
              <a:extLst>
                <a:ext uri="{FF2B5EF4-FFF2-40B4-BE49-F238E27FC236}">
                  <a16:creationId xmlns:a16="http://schemas.microsoft.com/office/drawing/2014/main" id="{C08530CD-E6D3-501D-BBE1-B1EF1612BA11}"/>
                </a:ext>
              </a:extLst>
            </p:cNvPr>
            <p:cNvSpPr txBox="1"/>
            <p:nvPr/>
          </p:nvSpPr>
          <p:spPr>
            <a:xfrm>
              <a:off x="6354656" y="3041006"/>
              <a:ext cx="5540400" cy="3276000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/>
                </a:gs>
              </a:gsLst>
              <a:lin ang="16200000" scaled="1"/>
            </a:gradFill>
            <a:effectLst>
              <a:softEdge rad="12700"/>
            </a:effectLst>
          </p:spPr>
          <p:txBody>
            <a:bodyPr wrap="square" lIns="36000" rIns="3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Müşteriler, şehirdeki popüler noktalarda bulunan </a:t>
              </a:r>
              <a:r>
                <a:rPr kumimoji="0" lang="tr-T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Easy</a:t>
              </a: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 Point hizmet noktalarından </a:t>
              </a:r>
              <a:r>
                <a:rPr kumimoji="0" lang="tr-T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paketlerini alabilir ve iade edebilirler.</a:t>
              </a:r>
            </a:p>
          </p:txBody>
        </p:sp>
        <p:sp>
          <p:nvSpPr>
            <p:cNvPr id="1035" name="Dikdörtgen: Köşeleri Yuvarlatılmış 111">
              <a:extLst>
                <a:ext uri="{FF2B5EF4-FFF2-40B4-BE49-F238E27FC236}">
                  <a16:creationId xmlns:a16="http://schemas.microsoft.com/office/drawing/2014/main" id="{BFBE480C-95B9-0623-9C27-BAC3398DD7A1}"/>
                </a:ext>
              </a:extLst>
            </p:cNvPr>
            <p:cNvSpPr/>
            <p:nvPr/>
          </p:nvSpPr>
          <p:spPr>
            <a:xfrm>
              <a:off x="7019330" y="4494764"/>
              <a:ext cx="2047854" cy="766192"/>
            </a:xfrm>
            <a:prstGeom prst="roundRect">
              <a:avLst/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/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171450" marR="0" lvl="0" indent="-171450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2D3137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36" name="Google Shape;202;p8">
              <a:extLst>
                <a:ext uri="{FF2B5EF4-FFF2-40B4-BE49-F238E27FC236}">
                  <a16:creationId xmlns:a16="http://schemas.microsoft.com/office/drawing/2014/main" id="{DAC361A8-5050-27AA-B844-9C4C270C75CD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361" y="4246122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7" name="Metin kutusu 1036">
              <a:extLst>
                <a:ext uri="{FF2B5EF4-FFF2-40B4-BE49-F238E27FC236}">
                  <a16:creationId xmlns:a16="http://schemas.microsoft.com/office/drawing/2014/main" id="{DE112E85-F3EA-7FF7-FBE4-36B29DE28002}"/>
                </a:ext>
              </a:extLst>
            </p:cNvPr>
            <p:cNvSpPr txBox="1"/>
            <p:nvPr/>
          </p:nvSpPr>
          <p:spPr>
            <a:xfrm>
              <a:off x="6967253" y="4788637"/>
              <a:ext cx="21441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AVM </a:t>
              </a:r>
              <a:r>
                <a:rPr kumimoji="0" lang="tr-TR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Desk</a:t>
              </a:r>
              <a:r>
                <a:rPr kumimoji="0" lang="tr-T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 Hizmetleri</a:t>
              </a:r>
            </a:p>
          </p:txBody>
        </p:sp>
        <p:sp>
          <p:nvSpPr>
            <p:cNvPr id="1039" name="Dikdörtgen: Köşeleri Yuvarlatılmış 111">
              <a:extLst>
                <a:ext uri="{FF2B5EF4-FFF2-40B4-BE49-F238E27FC236}">
                  <a16:creationId xmlns:a16="http://schemas.microsoft.com/office/drawing/2014/main" id="{AD44CEDC-169C-4DAF-C30C-3C23F7E001CE}"/>
                </a:ext>
              </a:extLst>
            </p:cNvPr>
            <p:cNvSpPr/>
            <p:nvPr/>
          </p:nvSpPr>
          <p:spPr>
            <a:xfrm>
              <a:off x="9154827" y="4494764"/>
              <a:ext cx="2047854" cy="766192"/>
            </a:xfrm>
            <a:prstGeom prst="roundRect">
              <a:avLst/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/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171450" marR="0" lvl="0" indent="-171450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2D3137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3" name="Metin kutusu 1042">
              <a:extLst>
                <a:ext uri="{FF2B5EF4-FFF2-40B4-BE49-F238E27FC236}">
                  <a16:creationId xmlns:a16="http://schemas.microsoft.com/office/drawing/2014/main" id="{478CD21C-1D96-6DC7-8160-4D2B326749FA}"/>
                </a:ext>
              </a:extLst>
            </p:cNvPr>
            <p:cNvSpPr txBox="1"/>
            <p:nvPr/>
          </p:nvSpPr>
          <p:spPr>
            <a:xfrm>
              <a:off x="9557573" y="4788637"/>
              <a:ext cx="21441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Dolap Hizmetleri</a:t>
              </a:r>
            </a:p>
          </p:txBody>
        </p:sp>
        <p:sp>
          <p:nvSpPr>
            <p:cNvPr id="1044" name="Dikdörtgen: Köşeleri Yuvarlatılmış 111">
              <a:extLst>
                <a:ext uri="{FF2B5EF4-FFF2-40B4-BE49-F238E27FC236}">
                  <a16:creationId xmlns:a16="http://schemas.microsoft.com/office/drawing/2014/main" id="{1CF58F7F-C1EC-E9A1-9F4C-2E544B315F10}"/>
                </a:ext>
              </a:extLst>
            </p:cNvPr>
            <p:cNvSpPr/>
            <p:nvPr/>
          </p:nvSpPr>
          <p:spPr>
            <a:xfrm>
              <a:off x="8270908" y="5436556"/>
              <a:ext cx="2047854" cy="766192"/>
            </a:xfrm>
            <a:prstGeom prst="roundRect">
              <a:avLst/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/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171450" marR="0" lvl="0" indent="-171450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2D3137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5" name="Metin kutusu 1044">
              <a:extLst>
                <a:ext uri="{FF2B5EF4-FFF2-40B4-BE49-F238E27FC236}">
                  <a16:creationId xmlns:a16="http://schemas.microsoft.com/office/drawing/2014/main" id="{A3E6565F-A006-1865-CDCC-57C1D32FA960}"/>
                </a:ext>
              </a:extLst>
            </p:cNvPr>
            <p:cNvSpPr txBox="1"/>
            <p:nvPr/>
          </p:nvSpPr>
          <p:spPr>
            <a:xfrm>
              <a:off x="8251242" y="5703582"/>
              <a:ext cx="2144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-94"/>
                </a:rPr>
                <a:t>Kurumsal, Bayi ve Esnaf İş Birlikleri</a:t>
              </a:r>
            </a:p>
          </p:txBody>
        </p:sp>
        <p:pic>
          <p:nvPicPr>
            <p:cNvPr id="1047" name="Google Shape;215;p8">
              <a:extLst>
                <a:ext uri="{FF2B5EF4-FFF2-40B4-BE49-F238E27FC236}">
                  <a16:creationId xmlns:a16="http://schemas.microsoft.com/office/drawing/2014/main" id="{2F5B943F-6F1E-954B-75F8-85F6908EF1AA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0378127" y="4233763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Resim 1048">
              <a:hlinkClick r:id="rId18" action="ppaction://hlinksldjump"/>
              <a:extLst>
                <a:ext uri="{FF2B5EF4-FFF2-40B4-BE49-F238E27FC236}">
                  <a16:creationId xmlns:a16="http://schemas.microsoft.com/office/drawing/2014/main" id="{C39BA49A-470D-7B9C-A50C-BAB8FC49FEFB}"/>
                </a:ext>
              </a:extLst>
            </p:cNvPr>
            <p:cNvPicPr preferRelativeResize="0"/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255" t="-21254" r="-21255" b="-21254"/>
            <a:stretch/>
          </p:blipFill>
          <p:spPr>
            <a:xfrm>
              <a:off x="8945583" y="5028798"/>
              <a:ext cx="756000" cy="756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907674 w 1080000"/>
                <a:gd name="connsiteY3" fmla="*/ 1080000 h 1080000"/>
                <a:gd name="connsiteX4" fmla="*/ 949303 w 1080000"/>
                <a:gd name="connsiteY4" fmla="*/ 1001738 h 1080000"/>
                <a:gd name="connsiteX5" fmla="*/ 829871 w 1080000"/>
                <a:gd name="connsiteY5" fmla="*/ 886038 h 1080000"/>
                <a:gd name="connsiteX6" fmla="*/ 732833 w 1080000"/>
                <a:gd name="connsiteY6" fmla="*/ 938290 h 1080000"/>
                <a:gd name="connsiteX7" fmla="*/ 658188 w 1080000"/>
                <a:gd name="connsiteY7" fmla="*/ 971880 h 1080000"/>
                <a:gd name="connsiteX8" fmla="*/ 553685 w 1080000"/>
                <a:gd name="connsiteY8" fmla="*/ 983077 h 1080000"/>
                <a:gd name="connsiteX9" fmla="*/ 471576 w 1080000"/>
                <a:gd name="connsiteY9" fmla="*/ 983077 h 1080000"/>
                <a:gd name="connsiteX10" fmla="*/ 363340 w 1080000"/>
                <a:gd name="connsiteY10" fmla="*/ 956951 h 1080000"/>
                <a:gd name="connsiteX11" fmla="*/ 258838 w 1080000"/>
                <a:gd name="connsiteY11" fmla="*/ 874841 h 1080000"/>
                <a:gd name="connsiteX12" fmla="*/ 180460 w 1080000"/>
                <a:gd name="connsiteY12" fmla="*/ 975612 h 1080000"/>
                <a:gd name="connsiteX13" fmla="*/ 128267 w 1080000"/>
                <a:gd name="connsiteY13" fmla="*/ 1080000 h 1080000"/>
                <a:gd name="connsiteX14" fmla="*/ 0 w 1080000"/>
                <a:gd name="connsiteY14" fmla="*/ 108000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907674" y="1080000"/>
                  </a:lnTo>
                  <a:lnTo>
                    <a:pt x="949303" y="1001738"/>
                  </a:lnTo>
                  <a:lnTo>
                    <a:pt x="829871" y="886038"/>
                  </a:lnTo>
                  <a:lnTo>
                    <a:pt x="732833" y="938290"/>
                  </a:lnTo>
                  <a:lnTo>
                    <a:pt x="658188" y="971880"/>
                  </a:lnTo>
                  <a:lnTo>
                    <a:pt x="553685" y="983077"/>
                  </a:lnTo>
                  <a:lnTo>
                    <a:pt x="471576" y="983077"/>
                  </a:lnTo>
                  <a:lnTo>
                    <a:pt x="363340" y="956951"/>
                  </a:lnTo>
                  <a:lnTo>
                    <a:pt x="258838" y="874841"/>
                  </a:lnTo>
                  <a:lnTo>
                    <a:pt x="180460" y="975612"/>
                  </a:lnTo>
                  <a:lnTo>
                    <a:pt x="128267" y="1080000"/>
                  </a:lnTo>
                  <a:lnTo>
                    <a:pt x="0" y="108000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23927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02;p8">
            <a:extLst>
              <a:ext uri="{FF2B5EF4-FFF2-40B4-BE49-F238E27FC236}">
                <a16:creationId xmlns:a16="http://schemas.microsoft.com/office/drawing/2014/main" id="{FB71358C-6192-4A7F-A546-A2A8FC740F9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77" y="1940615"/>
            <a:ext cx="1529435" cy="15455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BAF8779D-443F-49D5-9C0D-2A59ED8F3A8C}"/>
              </a:ext>
            </a:extLst>
          </p:cNvPr>
          <p:cNvSpPr txBox="1"/>
          <p:nvPr/>
        </p:nvSpPr>
        <p:spPr>
          <a:xfrm>
            <a:off x="1331977" y="3557813"/>
            <a:ext cx="533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>
                <a:latin typeface="Montserrat" panose="00000500000000000000" pitchFamily="50" charset="-94"/>
              </a:rPr>
              <a:t>YENİ NESİL </a:t>
            </a:r>
          </a:p>
          <a:p>
            <a:r>
              <a:rPr lang="tr-TR" sz="2400" b="1">
                <a:latin typeface="Montserrat" panose="00000500000000000000" pitchFamily="50" charset="-94"/>
              </a:rPr>
              <a:t>LOJİSTİK İŞ ORTAĞINIZ</a:t>
            </a: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DB5CDFE2-5BED-4167-BE16-62EEEFE64964}"/>
              </a:ext>
            </a:extLst>
          </p:cNvPr>
          <p:cNvGrpSpPr/>
          <p:nvPr/>
        </p:nvGrpSpPr>
        <p:grpSpPr>
          <a:xfrm>
            <a:off x="-20573" y="4470958"/>
            <a:ext cx="5336874" cy="461665"/>
            <a:chOff x="-20573" y="4731158"/>
            <a:chExt cx="5336874" cy="461665"/>
          </a:xfrm>
        </p:grpSpPr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DBEBBBC4-10F9-4719-B646-0EB1770B52F9}"/>
                </a:ext>
              </a:extLst>
            </p:cNvPr>
            <p:cNvSpPr txBox="1"/>
            <p:nvPr/>
          </p:nvSpPr>
          <p:spPr>
            <a:xfrm>
              <a:off x="-20573" y="4731158"/>
              <a:ext cx="5336874" cy="461665"/>
            </a:xfrm>
            <a:prstGeom prst="rect">
              <a:avLst/>
            </a:prstGeom>
            <a:solidFill>
              <a:srgbClr val="FE0000"/>
            </a:solidFill>
          </p:spPr>
          <p:txBody>
            <a:bodyPr wrap="square" rtlCol="0">
              <a:spAutoFit/>
            </a:bodyPr>
            <a:lstStyle/>
            <a:p>
              <a:endParaRPr lang="tr-TR" sz="2400" b="1">
                <a:solidFill>
                  <a:schemeClr val="bg1"/>
                </a:solidFill>
                <a:latin typeface="Montserrat" panose="00000500000000000000" pitchFamily="50" charset="-94"/>
              </a:endParaRPr>
            </a:p>
          </p:txBody>
        </p:sp>
        <p:sp>
          <p:nvSpPr>
            <p:cNvPr id="35" name="Metin kutusu 34">
              <a:extLst>
                <a:ext uri="{FF2B5EF4-FFF2-40B4-BE49-F238E27FC236}">
                  <a16:creationId xmlns:a16="http://schemas.microsoft.com/office/drawing/2014/main" id="{BA3C96AC-5B8B-43EC-A340-0D88D3BE4518}"/>
                </a:ext>
              </a:extLst>
            </p:cNvPr>
            <p:cNvSpPr txBox="1"/>
            <p:nvPr/>
          </p:nvSpPr>
          <p:spPr>
            <a:xfrm>
              <a:off x="1331977" y="4731158"/>
              <a:ext cx="3984324" cy="461665"/>
            </a:xfrm>
            <a:prstGeom prst="rect">
              <a:avLst/>
            </a:prstGeom>
            <a:solidFill>
              <a:srgbClr val="FE0000"/>
            </a:solidFill>
          </p:spPr>
          <p:txBody>
            <a:bodyPr wrap="square" rtlCol="0">
              <a:spAutoFit/>
            </a:bodyPr>
            <a:lstStyle/>
            <a:p>
              <a:r>
                <a:rPr lang="tr-TR" sz="2400" b="1">
                  <a:solidFill>
                    <a:schemeClr val="bg1"/>
                  </a:solidFill>
                  <a:latin typeface="Montserrat" panose="00000500000000000000" pitchFamily="50" charset="-94"/>
                </a:rPr>
                <a:t>TEŞEKKÜRLER</a:t>
              </a:r>
            </a:p>
          </p:txBody>
        </p:sp>
      </p:grpSp>
      <p:sp>
        <p:nvSpPr>
          <p:cNvPr id="36" name="Text Box 20">
            <a:extLst>
              <a:ext uri="{FF2B5EF4-FFF2-40B4-BE49-F238E27FC236}">
                <a16:creationId xmlns:a16="http://schemas.microsoft.com/office/drawing/2014/main" id="{4813F72C-6C98-4E03-AB0F-DA747957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77" y="5102468"/>
            <a:ext cx="578925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b="1">
                <a:latin typeface="Montserrat" panose="00000500000000000000" pitchFamily="50" charset="-94"/>
              </a:rPr>
              <a:t>İletişim Bilgileri:</a:t>
            </a:r>
          </a:p>
          <a:p>
            <a:endParaRPr lang="tr-TR" sz="600" b="1">
              <a:latin typeface="Montserrat" panose="00000500000000000000" pitchFamily="50" charset="-94"/>
            </a:endParaRPr>
          </a:p>
          <a:p>
            <a:r>
              <a:rPr lang="tr-TR" sz="1400">
                <a:latin typeface="Montserrat" panose="00000500000000000000" pitchFamily="50" charset="-94"/>
              </a:rPr>
              <a:t>Balmumcu Mahallesi, Gazi Umur Paşa Sokak, </a:t>
            </a:r>
          </a:p>
          <a:p>
            <a:r>
              <a:rPr lang="tr-TR" sz="1400">
                <a:latin typeface="Montserrat" panose="00000500000000000000" pitchFamily="50" charset="-94"/>
              </a:rPr>
              <a:t>Bimar Plaza No:38, Kat:4, D:13, Beşiktaş / İSTANBUL</a:t>
            </a:r>
          </a:p>
          <a:p>
            <a:r>
              <a:rPr lang="tr-TR" sz="1400">
                <a:solidFill>
                  <a:srgbClr val="39C1D5"/>
                </a:solidFill>
                <a:latin typeface="Montserrat" panose="00000500000000000000" pitchFamily="50" charset="-94"/>
              </a:rPr>
              <a:t>0 (212) 660 28 80</a:t>
            </a:r>
          </a:p>
          <a:p>
            <a:r>
              <a:rPr lang="tr-TR" sz="1400">
                <a:solidFill>
                  <a:srgbClr val="39C1D5"/>
                </a:solidFill>
                <a:latin typeface="Montserrat" panose="00000500000000000000" pitchFamily="50" charset="-94"/>
              </a:rPr>
              <a:t>info@malllogistics.com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B11930C-43D3-46E6-968E-CC5879E225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977" y="5491768"/>
            <a:ext cx="180000" cy="180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140FF68B-0947-41F7-BC5E-B35275670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977" y="5905557"/>
            <a:ext cx="180000" cy="18000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EA43C4D-3586-4A3C-8A22-99023B1BB7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977" y="6118855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24">
        <p:blinds dir="vert"/>
      </p:transition>
    </mc:Choice>
    <mc:Fallback xmlns="">
      <p:transition spd="slow" advTm="1324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27E2-343C-2045-4EC4-5759DE64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CBC92A1B-40A9-F9B9-12B8-70AB13E4C268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07D9ED60-394E-90B2-02D1-1FC32478F7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4531978C-87C1-5D73-BB56-8E3415EC55E3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4799DF3E-A38E-FC20-0B1B-C77A65C50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4C1FDC1D-086C-8022-6E87-14B5F3493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470618C8-3E13-3D69-8716-A649CECD6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0C923993-06F4-308A-9F1A-65587F4A5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431565C2-BA3A-94D8-7C23-8979F0B9C5D9}"/>
              </a:ext>
            </a:extLst>
          </p:cNvPr>
          <p:cNvGrpSpPr/>
          <p:nvPr/>
        </p:nvGrpSpPr>
        <p:grpSpPr>
          <a:xfrm>
            <a:off x="5153744" y="2386676"/>
            <a:ext cx="1884512" cy="3566483"/>
            <a:chOff x="5153744" y="2880660"/>
            <a:chExt cx="1884512" cy="3566483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077E3289-FCA7-EA55-9D60-1BF0427ACFB9}"/>
                </a:ext>
              </a:extLst>
            </p:cNvPr>
            <p:cNvSpPr txBox="1"/>
            <p:nvPr/>
          </p:nvSpPr>
          <p:spPr>
            <a:xfrm>
              <a:off x="5153744" y="2880660"/>
              <a:ext cx="1884512" cy="3265443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p:spPr>
          <p:txBody>
            <a:bodyPr wrap="square" lIns="36000" rIns="36000" rtlCol="0">
              <a:noAutofit/>
            </a:bodyPr>
            <a:lstStyle>
              <a:defPPr>
                <a:defRPr lang="tr-TR"/>
              </a:defPPr>
              <a:lvl1pPr algn="ctr">
                <a:defRPr sz="1600" b="1">
                  <a:latin typeface="Montserrat" panose="00000500000000000000" pitchFamily="50" charset="-94"/>
                </a:defRPr>
              </a:lvl1pPr>
            </a:lstStyle>
            <a:p>
              <a:r>
                <a:rPr lang="tr-TR"/>
                <a:t>KARGO</a:t>
              </a:r>
            </a:p>
          </p:txBody>
        </p:sp>
        <p:sp>
          <p:nvSpPr>
            <p:cNvPr id="17" name="Dikdörtgen: Köşeleri Yuvarlatılmış 43">
              <a:extLst>
                <a:ext uri="{FF2B5EF4-FFF2-40B4-BE49-F238E27FC236}">
                  <a16:creationId xmlns:a16="http://schemas.microsoft.com/office/drawing/2014/main" id="{945FD638-AB3D-2BA7-90C8-12914B5C50B5}"/>
                </a:ext>
              </a:extLst>
            </p:cNvPr>
            <p:cNvSpPr/>
            <p:nvPr/>
          </p:nvSpPr>
          <p:spPr>
            <a:xfrm>
              <a:off x="5153744" y="4102531"/>
              <a:ext cx="1884512" cy="2344612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Aras Kargo ve DHL şubesine gitmeyi gerekmeden gönderilerin teslim edilmesi ve teslim alınmasını sağlayan ‘’Kargo </a:t>
              </a:r>
              <a:r>
                <a:rPr lang="tr-TR" sz="1000" dirty="0" err="1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Acentası</a:t>
              </a:r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’’</a:t>
              </a:r>
            </a:p>
          </p:txBody>
        </p:sp>
        <p:grpSp>
          <p:nvGrpSpPr>
            <p:cNvPr id="18" name="Grup 17">
              <a:extLst>
                <a:ext uri="{FF2B5EF4-FFF2-40B4-BE49-F238E27FC236}">
                  <a16:creationId xmlns:a16="http://schemas.microsoft.com/office/drawing/2014/main" id="{7AE3A592-1079-671F-D27B-325138751E48}"/>
                </a:ext>
              </a:extLst>
            </p:cNvPr>
            <p:cNvGrpSpPr/>
            <p:nvPr/>
          </p:nvGrpSpPr>
          <p:grpSpPr>
            <a:xfrm>
              <a:off x="5376735" y="3585132"/>
              <a:ext cx="1438530" cy="415000"/>
              <a:chOff x="5312375" y="3555402"/>
              <a:chExt cx="1438530" cy="415000"/>
            </a:xfrm>
          </p:grpSpPr>
          <p:pic>
            <p:nvPicPr>
              <p:cNvPr id="19" name="Resim 18">
                <a:extLst>
                  <a:ext uri="{FF2B5EF4-FFF2-40B4-BE49-F238E27FC236}">
                    <a16:creationId xmlns:a16="http://schemas.microsoft.com/office/drawing/2014/main" id="{AE88593F-E941-4D93-3CD3-7B7A7517E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2375" y="3555402"/>
                <a:ext cx="737778" cy="415000"/>
              </a:xfrm>
              <a:prstGeom prst="rect">
                <a:avLst/>
              </a:prstGeom>
            </p:spPr>
          </p:pic>
          <p:pic>
            <p:nvPicPr>
              <p:cNvPr id="20" name="Resim 19">
                <a:extLst>
                  <a:ext uri="{FF2B5EF4-FFF2-40B4-BE49-F238E27FC236}">
                    <a16:creationId xmlns:a16="http://schemas.microsoft.com/office/drawing/2014/main" id="{568122B9-CB1A-0910-9B46-505BBB4D7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6365" y="3657600"/>
                <a:ext cx="454540" cy="210604"/>
              </a:xfrm>
              <a:prstGeom prst="rect">
                <a:avLst/>
              </a:prstGeom>
            </p:spPr>
          </p:pic>
        </p:grpSp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7CF37F4E-AD20-603C-2999-886FA4F6BBC8}"/>
              </a:ext>
            </a:extLst>
          </p:cNvPr>
          <p:cNvGrpSpPr/>
          <p:nvPr/>
        </p:nvGrpSpPr>
        <p:grpSpPr>
          <a:xfrm>
            <a:off x="3023020" y="2386676"/>
            <a:ext cx="1884512" cy="3566489"/>
            <a:chOff x="3023020" y="2880660"/>
            <a:chExt cx="1884512" cy="3566489"/>
          </a:xfrm>
        </p:grpSpPr>
        <p:sp>
          <p:nvSpPr>
            <p:cNvPr id="22" name="Metin kutusu 21">
              <a:extLst>
                <a:ext uri="{FF2B5EF4-FFF2-40B4-BE49-F238E27FC236}">
                  <a16:creationId xmlns:a16="http://schemas.microsoft.com/office/drawing/2014/main" id="{E5FD6D9E-4BF0-1067-1045-346E1C98D13D}"/>
                </a:ext>
              </a:extLst>
            </p:cNvPr>
            <p:cNvSpPr txBox="1"/>
            <p:nvPr/>
          </p:nvSpPr>
          <p:spPr>
            <a:xfrm>
              <a:off x="3023020" y="2880660"/>
              <a:ext cx="1884512" cy="3265449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p:spPr>
          <p:txBody>
            <a:bodyPr wrap="square" lIns="36000" rIns="36000" rtlCol="0">
              <a:noAutofit/>
            </a:bodyPr>
            <a:lstStyle>
              <a:defPPr>
                <a:defRPr lang="tr-TR"/>
              </a:defPPr>
              <a:lvl1pPr algn="ctr">
                <a:defRPr sz="1600" b="1">
                  <a:latin typeface="Montserrat" panose="00000500000000000000" pitchFamily="50" charset="-94"/>
                </a:defRPr>
              </a:lvl1pPr>
            </a:lstStyle>
            <a:p>
              <a:r>
                <a:rPr lang="tr-TR"/>
                <a:t>KOLAY </a:t>
              </a:r>
            </a:p>
            <a:p>
              <a:r>
                <a:rPr lang="tr-TR"/>
                <a:t>ÜRÜN İADESİ</a:t>
              </a:r>
            </a:p>
          </p:txBody>
        </p:sp>
        <p:sp>
          <p:nvSpPr>
            <p:cNvPr id="23" name="Dikdörtgen: Köşeleri Yuvarlatılmış 40">
              <a:extLst>
                <a:ext uri="{FF2B5EF4-FFF2-40B4-BE49-F238E27FC236}">
                  <a16:creationId xmlns:a16="http://schemas.microsoft.com/office/drawing/2014/main" id="{3D445CF8-F2F6-F290-89A5-461FF2F08F74}"/>
                </a:ext>
              </a:extLst>
            </p:cNvPr>
            <p:cNvSpPr/>
            <p:nvPr/>
          </p:nvSpPr>
          <p:spPr>
            <a:xfrm>
              <a:off x="3023020" y="4102536"/>
              <a:ext cx="1884512" cy="2344613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İnternetten satın alınan ve iade etmek istenen ürünler için kargo şubesine gitmeyi gerektirmeden ‘Kolay İade Hizmeti’’</a:t>
              </a:r>
            </a:p>
          </p:txBody>
        </p:sp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C781B936-4054-04DE-E7FD-F030658F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9276" y="3576346"/>
              <a:ext cx="432000" cy="432000"/>
            </a:xfrm>
            <a:prstGeom prst="rect">
              <a:avLst/>
            </a:prstGeom>
          </p:spPr>
        </p:pic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4CCC4886-446B-141D-9989-139152F8946C}"/>
              </a:ext>
            </a:extLst>
          </p:cNvPr>
          <p:cNvGrpSpPr/>
          <p:nvPr/>
        </p:nvGrpSpPr>
        <p:grpSpPr>
          <a:xfrm>
            <a:off x="892297" y="2386677"/>
            <a:ext cx="1884514" cy="3566490"/>
            <a:chOff x="892297" y="2880661"/>
            <a:chExt cx="1884514" cy="3566490"/>
          </a:xfrm>
        </p:grpSpPr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8B4D29BE-0541-6E3E-1CB6-07A69215F972}"/>
                </a:ext>
              </a:extLst>
            </p:cNvPr>
            <p:cNvSpPr txBox="1"/>
            <p:nvPr/>
          </p:nvSpPr>
          <p:spPr>
            <a:xfrm>
              <a:off x="892298" y="2880661"/>
              <a:ext cx="1884513" cy="3265452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p:spPr>
          <p:txBody>
            <a:bodyPr wrap="square" lIns="36000" rIns="36000" rtlCol="0">
              <a:noAutofit/>
            </a:bodyPr>
            <a:lstStyle/>
            <a:p>
              <a:pPr algn="ctr"/>
              <a:r>
                <a:rPr lang="tr-TR" sz="1600" b="1">
                  <a:latin typeface="Montserrat" panose="00000500000000000000" pitchFamily="50" charset="-94"/>
                </a:rPr>
                <a:t>CLICK &amp; COLLECT</a:t>
              </a:r>
              <a:endParaRPr lang="tr-TR" sz="1600">
                <a:latin typeface="Montserrat" panose="00000500000000000000" pitchFamily="50" charset="-94"/>
              </a:endParaRPr>
            </a:p>
          </p:txBody>
        </p:sp>
        <p:sp>
          <p:nvSpPr>
            <p:cNvPr id="27" name="Dikdörtgen: Köşeleri Yuvarlatılmış 36">
              <a:extLst>
                <a:ext uri="{FF2B5EF4-FFF2-40B4-BE49-F238E27FC236}">
                  <a16:creationId xmlns:a16="http://schemas.microsoft.com/office/drawing/2014/main" id="{03DB49A8-32F2-1384-AC18-16C8CD7FA71E}"/>
                </a:ext>
              </a:extLst>
            </p:cNvPr>
            <p:cNvSpPr/>
            <p:nvPr/>
          </p:nvSpPr>
          <p:spPr>
            <a:xfrm>
              <a:off x="892297" y="4102536"/>
              <a:ext cx="1884513" cy="234461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Heps</a:t>
              </a:r>
              <a:r>
                <a:rPr lang="tr-TR" sz="10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iburada</a:t>
              </a:r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, n11.com, Morhipo, </a:t>
              </a:r>
              <a:r>
                <a:rPr lang="tr-TR" sz="10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Trendyol</a:t>
              </a:r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, Amazon gibi anlaşmalı olduğumuz e-ticaretin önde gelen firmalarından yapılan alışverişlerin </a:t>
              </a:r>
              <a:r>
                <a:rPr lang="tr-TR" sz="10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Easy</a:t>
              </a:r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/>
                  <a:sym typeface="Arial"/>
                </a:rPr>
                <a:t> Point noktasından hızlı ve kolay bir şekilde alınmasını sağlayan teslimat hizmeti. Böylece müşteri kargosunu değil,  kargo müşteriyi bekler.</a:t>
              </a:r>
              <a:endParaRPr lang="en-US" sz="1000" dirty="0">
                <a:solidFill>
                  <a:srgbClr val="2D3137"/>
                </a:solidFill>
                <a:latin typeface="Montserrat" panose="00000500000000000000" pitchFamily="50" charset="-94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610D40BE-12AB-984E-C702-3C0667D9F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0105" y="3576918"/>
              <a:ext cx="431428" cy="431428"/>
            </a:xfrm>
            <a:prstGeom prst="rect">
              <a:avLst/>
            </a:prstGeom>
          </p:spPr>
        </p:pic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71725F03-4AAC-2EFD-A59D-AADEE4BD91AC}"/>
              </a:ext>
            </a:extLst>
          </p:cNvPr>
          <p:cNvGrpSpPr/>
          <p:nvPr/>
        </p:nvGrpSpPr>
        <p:grpSpPr>
          <a:xfrm>
            <a:off x="7284468" y="2386676"/>
            <a:ext cx="1884512" cy="3566483"/>
            <a:chOff x="7284468" y="2880660"/>
            <a:chExt cx="1884512" cy="3566483"/>
          </a:xfrm>
        </p:grpSpPr>
        <p:sp>
          <p:nvSpPr>
            <p:cNvPr id="30" name="Metin kutusu 29">
              <a:extLst>
                <a:ext uri="{FF2B5EF4-FFF2-40B4-BE49-F238E27FC236}">
                  <a16:creationId xmlns:a16="http://schemas.microsoft.com/office/drawing/2014/main" id="{E57BA741-3263-64EA-007E-8CA95F154031}"/>
                </a:ext>
              </a:extLst>
            </p:cNvPr>
            <p:cNvSpPr txBox="1"/>
            <p:nvPr/>
          </p:nvSpPr>
          <p:spPr>
            <a:xfrm>
              <a:off x="7284468" y="2880660"/>
              <a:ext cx="1884512" cy="3265443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p:spPr>
          <p:txBody>
            <a:bodyPr wrap="square" lIns="36000" rIns="36000" rtlCol="0">
              <a:noAutofit/>
            </a:bodyPr>
            <a:lstStyle>
              <a:defPPr>
                <a:defRPr lang="tr-TR"/>
              </a:defPPr>
              <a:lvl1pPr algn="ctr">
                <a:defRPr sz="1600" b="1">
                  <a:latin typeface="Montserrat" panose="00000500000000000000" pitchFamily="50" charset="-94"/>
                </a:defRPr>
              </a:lvl1pPr>
            </a:lstStyle>
            <a:p>
              <a:r>
                <a:rPr lang="tr-TR"/>
                <a:t>EASY-APP</a:t>
              </a:r>
            </a:p>
            <a:p>
              <a:endParaRPr lang="tr-TR" b="0"/>
            </a:p>
          </p:txBody>
        </p:sp>
        <p:sp>
          <p:nvSpPr>
            <p:cNvPr id="31" name="Dikdörtgen: Köşeleri Yuvarlatılmış 46">
              <a:extLst>
                <a:ext uri="{FF2B5EF4-FFF2-40B4-BE49-F238E27FC236}">
                  <a16:creationId xmlns:a16="http://schemas.microsoft.com/office/drawing/2014/main" id="{0E063860-0AE8-147B-B3FF-42831722005D}"/>
                </a:ext>
              </a:extLst>
            </p:cNvPr>
            <p:cNvSpPr/>
            <p:nvPr/>
          </p:nvSpPr>
          <p:spPr>
            <a:xfrm>
              <a:off x="7284468" y="4102531"/>
              <a:ext cx="1884512" cy="2344612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Anlaşmalı olduğumuz e-ticaret firmalarının yanı sıra tüm e-ticaret sitelerinden yapılan alışverişlerin </a:t>
              </a:r>
              <a:r>
                <a:rPr lang="tr-TR" sz="1000" dirty="0" err="1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Easy</a:t>
              </a:r>
              <a:r>
                <a:rPr lang="tr-TR" sz="1000" dirty="0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 Point noktalarından geniş saat diliminde güvenle teslim alınabileceği mobil uygulama.</a:t>
              </a:r>
            </a:p>
          </p:txBody>
        </p:sp>
        <p:grpSp>
          <p:nvGrpSpPr>
            <p:cNvPr id="32" name="Grup 31">
              <a:extLst>
                <a:ext uri="{FF2B5EF4-FFF2-40B4-BE49-F238E27FC236}">
                  <a16:creationId xmlns:a16="http://schemas.microsoft.com/office/drawing/2014/main" id="{8F74B2BF-AE15-74DE-5F2C-82487B346C78}"/>
                </a:ext>
              </a:extLst>
            </p:cNvPr>
            <p:cNvGrpSpPr/>
            <p:nvPr/>
          </p:nvGrpSpPr>
          <p:grpSpPr>
            <a:xfrm>
              <a:off x="8118285" y="3506355"/>
              <a:ext cx="1014188" cy="2923555"/>
              <a:chOff x="5193286" y="665960"/>
              <a:chExt cx="8001282" cy="23064940"/>
            </a:xfrm>
          </p:grpSpPr>
          <p:grpSp>
            <p:nvGrpSpPr>
              <p:cNvPr id="33" name="Grup 32">
                <a:extLst>
                  <a:ext uri="{FF2B5EF4-FFF2-40B4-BE49-F238E27FC236}">
                    <a16:creationId xmlns:a16="http://schemas.microsoft.com/office/drawing/2014/main" id="{B09D89BD-B5F9-B55C-5B04-D90BDD9E84C8}"/>
                  </a:ext>
                </a:extLst>
              </p:cNvPr>
              <p:cNvGrpSpPr/>
              <p:nvPr/>
            </p:nvGrpSpPr>
            <p:grpSpPr>
              <a:xfrm>
                <a:off x="5193286" y="665960"/>
                <a:ext cx="8001282" cy="23064940"/>
                <a:chOff x="5224282" y="665960"/>
                <a:chExt cx="8001282" cy="23064940"/>
              </a:xfrm>
            </p:grpSpPr>
            <p:pic>
              <p:nvPicPr>
                <p:cNvPr id="36" name="Google Shape;398;p14">
                  <a:extLst>
                    <a:ext uri="{FF2B5EF4-FFF2-40B4-BE49-F238E27FC236}">
                      <a16:creationId xmlns:a16="http://schemas.microsoft.com/office/drawing/2014/main" id="{D210D658-4C78-27BD-4A53-4FD24077AE05}"/>
                    </a:ext>
                  </a:extLst>
                </p:cNvPr>
                <p:cNvPicPr preferRelativeResize="0"/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88199" y="1050656"/>
                  <a:ext cx="1569600" cy="350355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22745"/>
                    </a:srgbClr>
                  </a:outerShdw>
                </a:effectLst>
              </p:spPr>
            </p:pic>
            <p:pic>
              <p:nvPicPr>
                <p:cNvPr id="37" name="Google Shape;401;p14">
                  <a:extLst>
                    <a:ext uri="{FF2B5EF4-FFF2-40B4-BE49-F238E27FC236}">
                      <a16:creationId xmlns:a16="http://schemas.microsoft.com/office/drawing/2014/main" id="{7DFCC3A9-75BF-3993-F598-F890EB23BCA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9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24282" y="665960"/>
                  <a:ext cx="1711026" cy="43056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401;p14">
                  <a:extLst>
                    <a:ext uri="{FF2B5EF4-FFF2-40B4-BE49-F238E27FC236}">
                      <a16:creationId xmlns:a16="http://schemas.microsoft.com/office/drawing/2014/main" id="{D0B98167-A2AF-1C51-E0CB-756E999A1C2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97283" y="18902620"/>
                  <a:ext cx="4828281" cy="48282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4" name="Dikdörtgen 33">
                <a:extLst>
                  <a:ext uri="{FF2B5EF4-FFF2-40B4-BE49-F238E27FC236}">
                    <a16:creationId xmlns:a16="http://schemas.microsoft.com/office/drawing/2014/main" id="{6F60A876-9678-3347-4A73-200D272E4D60}"/>
                  </a:ext>
                </a:extLst>
              </p:cNvPr>
              <p:cNvSpPr/>
              <p:nvPr/>
            </p:nvSpPr>
            <p:spPr>
              <a:xfrm>
                <a:off x="5404060" y="2923115"/>
                <a:ext cx="795972" cy="892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5" name="Dikdörtgen 34">
                <a:extLst>
                  <a:ext uri="{FF2B5EF4-FFF2-40B4-BE49-F238E27FC236}">
                    <a16:creationId xmlns:a16="http://schemas.microsoft.com/office/drawing/2014/main" id="{1E0606DA-3752-D38D-49D0-969D6FB1CB05}"/>
                  </a:ext>
                </a:extLst>
              </p:cNvPr>
              <p:cNvSpPr/>
              <p:nvPr/>
            </p:nvSpPr>
            <p:spPr>
              <a:xfrm>
                <a:off x="5923704" y="2787534"/>
                <a:ext cx="795972" cy="892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</p:grpSp>
      </p:grpSp>
      <p:grpSp>
        <p:nvGrpSpPr>
          <p:cNvPr id="40" name="Grup 39">
            <a:extLst>
              <a:ext uri="{FF2B5EF4-FFF2-40B4-BE49-F238E27FC236}">
                <a16:creationId xmlns:a16="http://schemas.microsoft.com/office/drawing/2014/main" id="{2B41F48A-1F09-B828-9E05-AD71EF8F5E8F}"/>
              </a:ext>
            </a:extLst>
          </p:cNvPr>
          <p:cNvGrpSpPr/>
          <p:nvPr/>
        </p:nvGrpSpPr>
        <p:grpSpPr>
          <a:xfrm>
            <a:off x="9415193" y="2386677"/>
            <a:ext cx="1884512" cy="3566488"/>
            <a:chOff x="9415193" y="2880661"/>
            <a:chExt cx="1884512" cy="3566488"/>
          </a:xfrm>
        </p:grpSpPr>
        <p:sp>
          <p:nvSpPr>
            <p:cNvPr id="41" name="Metin kutusu 40">
              <a:extLst>
                <a:ext uri="{FF2B5EF4-FFF2-40B4-BE49-F238E27FC236}">
                  <a16:creationId xmlns:a16="http://schemas.microsoft.com/office/drawing/2014/main" id="{923FB3CF-3B15-729C-DF3B-0370E69FA15A}"/>
                </a:ext>
              </a:extLst>
            </p:cNvPr>
            <p:cNvSpPr txBox="1"/>
            <p:nvPr/>
          </p:nvSpPr>
          <p:spPr>
            <a:xfrm>
              <a:off x="9415193" y="2880661"/>
              <a:ext cx="1884512" cy="3265447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p:spPr>
          <p:txBody>
            <a:bodyPr wrap="square" lIns="36000" rIns="36000" rtlCol="0">
              <a:noAutofit/>
            </a:bodyPr>
            <a:lstStyle>
              <a:defPPr>
                <a:defRPr lang="tr-TR"/>
              </a:defPPr>
              <a:lvl1pPr algn="ctr">
                <a:defRPr sz="1600" b="1">
                  <a:latin typeface="Montserrat" panose="00000500000000000000" pitchFamily="50" charset="-94"/>
                </a:defRPr>
              </a:lvl1pPr>
            </a:lstStyle>
            <a:p>
              <a:r>
                <a:rPr lang="tr-TR"/>
                <a:t>TAX-FREE</a:t>
              </a:r>
            </a:p>
          </p:txBody>
        </p:sp>
        <p:sp>
          <p:nvSpPr>
            <p:cNvPr id="42" name="Dikdörtgen: Köşeleri Yuvarlatılmış 49">
              <a:extLst>
                <a:ext uri="{FF2B5EF4-FFF2-40B4-BE49-F238E27FC236}">
                  <a16:creationId xmlns:a16="http://schemas.microsoft.com/office/drawing/2014/main" id="{74F5BA52-4FA5-EDBB-934B-8585A9F5FD3B}"/>
                </a:ext>
              </a:extLst>
            </p:cNvPr>
            <p:cNvSpPr/>
            <p:nvPr/>
          </p:nvSpPr>
          <p:spPr>
            <a:xfrm>
              <a:off x="9415193" y="4102533"/>
              <a:ext cx="1884512" cy="2344616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r-TR" sz="1000">
                  <a:solidFill>
                    <a:srgbClr val="2D3137"/>
                  </a:solidFill>
                  <a:latin typeface="Montserrat" panose="00000500000000000000" pitchFamily="50" charset="-94"/>
                  <a:cs typeface="Arial"/>
                </a:rPr>
                <a:t>Tax free kullanıcılarının havalimanında tax free kuyruğuna girmeden, AVM’deyken anında vergi iadesini almasını sağlayan ‘’Tax Free’’ hizmeti</a:t>
              </a:r>
            </a:p>
          </p:txBody>
        </p:sp>
        <p:pic>
          <p:nvPicPr>
            <p:cNvPr id="44" name="Resim 43">
              <a:extLst>
                <a:ext uri="{FF2B5EF4-FFF2-40B4-BE49-F238E27FC236}">
                  <a16:creationId xmlns:a16="http://schemas.microsoft.com/office/drawing/2014/main" id="{FBC4646B-61DA-6349-3C3E-A6C867DC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6948" y="3336980"/>
              <a:ext cx="710905" cy="382794"/>
            </a:xfrm>
            <a:prstGeom prst="rect">
              <a:avLst/>
            </a:prstGeom>
          </p:spPr>
        </p:pic>
      </p:grpSp>
      <p:grpSp>
        <p:nvGrpSpPr>
          <p:cNvPr id="46" name="Grup 45">
            <a:extLst>
              <a:ext uri="{FF2B5EF4-FFF2-40B4-BE49-F238E27FC236}">
                <a16:creationId xmlns:a16="http://schemas.microsoft.com/office/drawing/2014/main" id="{C91B7FA3-AA7C-8B88-70EC-F271B03D818B}"/>
              </a:ext>
            </a:extLst>
          </p:cNvPr>
          <p:cNvGrpSpPr/>
          <p:nvPr/>
        </p:nvGrpSpPr>
        <p:grpSpPr>
          <a:xfrm>
            <a:off x="4354227" y="263424"/>
            <a:ext cx="3483546" cy="1801323"/>
            <a:chOff x="3590863" y="1587260"/>
            <a:chExt cx="2939787" cy="1801323"/>
          </a:xfrm>
        </p:grpSpPr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7EED229F-F3D0-4963-D50D-B566E9686C43}"/>
                </a:ext>
              </a:extLst>
            </p:cNvPr>
            <p:cNvSpPr txBox="1"/>
            <p:nvPr/>
          </p:nvSpPr>
          <p:spPr>
            <a:xfrm>
              <a:off x="3608491" y="1587260"/>
              <a:ext cx="2922159" cy="1786027"/>
            </a:xfrm>
            <a:prstGeom prst="roundRect">
              <a:avLst>
                <a:gd name="adj" fmla="val 10916"/>
              </a:avLst>
            </a:prstGeom>
            <a:solidFill>
              <a:schemeClr val="bg1">
                <a:alpha val="75000"/>
              </a:schemeClr>
            </a:solidFill>
          </p:spPr>
          <p:txBody>
            <a:bodyPr wrap="square" lIns="0" rIns="0" rtlCol="0">
              <a:noAutofit/>
            </a:bodyPr>
            <a:lstStyle/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DİJİTAL LOJİSTİK</a:t>
              </a:r>
            </a:p>
            <a:p>
              <a:pPr algn="ctr"/>
              <a:r>
                <a:rPr lang="tr-TR" sz="1600" dirty="0">
                  <a:latin typeface="Montserrat" panose="00000500000000000000" pitchFamily="50" charset="-94"/>
                </a:rPr>
                <a:t>HİZMET NOKTASI</a:t>
              </a:r>
            </a:p>
          </p:txBody>
        </p:sp>
        <p:sp>
          <p:nvSpPr>
            <p:cNvPr id="48" name="Dikdörtgen: Köşeleri Yuvarlatılmış 29">
              <a:extLst>
                <a:ext uri="{FF2B5EF4-FFF2-40B4-BE49-F238E27FC236}">
                  <a16:creationId xmlns:a16="http://schemas.microsoft.com/office/drawing/2014/main" id="{1F87008E-6BF8-17D7-2D89-2C6F2D874DB9}"/>
                </a:ext>
              </a:extLst>
            </p:cNvPr>
            <p:cNvSpPr/>
            <p:nvPr/>
          </p:nvSpPr>
          <p:spPr>
            <a:xfrm>
              <a:off x="3590863" y="2340833"/>
              <a:ext cx="2939787" cy="1047750"/>
            </a:xfrm>
            <a:prstGeom prst="round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9" name="Resim 48">
              <a:extLst>
                <a:ext uri="{FF2B5EF4-FFF2-40B4-BE49-F238E27FC236}">
                  <a16:creationId xmlns:a16="http://schemas.microsoft.com/office/drawing/2014/main" id="{8FAB0B30-4E3C-62EC-31D1-0100B375E560}"/>
                </a:ext>
              </a:extLst>
            </p:cNvPr>
            <p:cNvPicPr>
              <a:picLocks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7952" y="2408942"/>
              <a:ext cx="759516" cy="900000"/>
            </a:xfrm>
            <a:prstGeom prst="rect">
              <a:avLst/>
            </a:prstGeom>
            <a:noFill/>
          </p:spPr>
        </p:pic>
      </p:grp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897B33FA-5D0A-580C-9656-1CDF94C52EDA}"/>
              </a:ext>
            </a:extLst>
          </p:cNvPr>
          <p:cNvSpPr txBox="1"/>
          <p:nvPr/>
        </p:nvSpPr>
        <p:spPr>
          <a:xfrm>
            <a:off x="5392973" y="1272269"/>
            <a:ext cx="24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atin typeface="Montserrat" panose="00000500000000000000" pitchFamily="50" charset="-94"/>
              </a:rPr>
              <a:t>AVM DESK HİZMETLERİ</a:t>
            </a:r>
            <a:endParaRPr lang="tr-TR" sz="1600" b="1" dirty="0">
              <a:latin typeface="Montserrat" panose="00000500000000000000" pitchFamily="50" charset="-94"/>
            </a:endParaRPr>
          </a:p>
        </p:txBody>
      </p:sp>
      <p:pic>
        <p:nvPicPr>
          <p:cNvPr id="1028" name="Picture 4" descr="Garanti Bankası BBVA Logo PNG vector in SVG, PDF, AI, CDR format">
            <a:extLst>
              <a:ext uri="{FF2B5EF4-FFF2-40B4-BE49-F238E27FC236}">
                <a16:creationId xmlns:a16="http://schemas.microsoft.com/office/drawing/2014/main" id="{C43ED065-1C2A-E3F0-2AA4-B4777D8F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83" y="5084835"/>
            <a:ext cx="1511520" cy="11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DD06B-C3B8-637D-52D7-C1C9BECE3A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27" y="3335434"/>
            <a:ext cx="1092442" cy="316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CD56D6-CF49-F8AF-8476-698668E2F94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9663" r="60390" b="47585"/>
          <a:stretch/>
        </p:blipFill>
        <p:spPr>
          <a:xfrm>
            <a:off x="9765323" y="2810357"/>
            <a:ext cx="513282" cy="501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4FDFE3-05AE-AC71-3F25-EA4A2E73C07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9" y="3431840"/>
            <a:ext cx="650475" cy="1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4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6AD17-AD34-2696-BE84-5B7D40E9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1B3D7401-5C15-5AA4-76A9-CF8B0788C174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5D66CD9-D40E-3D83-EECA-143A93C02D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066CBDE0-C7C1-FEEF-2D14-0710C628F075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9FA88207-79BE-3C1D-E03D-59087DF9E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1E567858-AA20-5C87-5AE7-BB617849F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36B99E1A-84AE-B955-E35E-8ABA3A81A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4B030FDA-9FA9-9622-541A-84B4D7D2A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E861FD2C-66D6-0D8F-B099-E3A98A1C427F}"/>
              </a:ext>
            </a:extLst>
          </p:cNvPr>
          <p:cNvGrpSpPr/>
          <p:nvPr/>
        </p:nvGrpSpPr>
        <p:grpSpPr>
          <a:xfrm>
            <a:off x="2866014" y="2507744"/>
            <a:ext cx="6459972" cy="3279375"/>
            <a:chOff x="892298" y="2880661"/>
            <a:chExt cx="1895437" cy="3265452"/>
          </a:xfrm>
        </p:grpSpPr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C5CE30DF-0BBE-62A6-2B4C-AC35F3931E76}"/>
                </a:ext>
              </a:extLst>
            </p:cNvPr>
            <p:cNvSpPr txBox="1"/>
            <p:nvPr/>
          </p:nvSpPr>
          <p:spPr>
            <a:xfrm>
              <a:off x="892298" y="2880661"/>
              <a:ext cx="1884513" cy="3265452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p:spPr>
          <p:txBody>
            <a:bodyPr wrap="square" lIns="36000" rIns="36000" rtlCol="0">
              <a:noAutofit/>
            </a:bodyPr>
            <a:lstStyle/>
            <a:p>
              <a:pPr algn="ctr"/>
              <a:r>
                <a:rPr lang="tr-TR" sz="1600" dirty="0">
                  <a:latin typeface="Montserrat" panose="00000500000000000000" pitchFamily="50" charset="-94"/>
                </a:rPr>
                <a:t>EASY POINT </a:t>
              </a:r>
            </a:p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KURUMSAL, BAYİ ve ESNAF İŞ BİRLİKLERİ</a:t>
              </a:r>
            </a:p>
          </p:txBody>
        </p:sp>
        <p:sp>
          <p:nvSpPr>
            <p:cNvPr id="5" name="Dikdörtgen: Köşeleri Yuvarlatılmış 20">
              <a:extLst>
                <a:ext uri="{FF2B5EF4-FFF2-40B4-BE49-F238E27FC236}">
                  <a16:creationId xmlns:a16="http://schemas.microsoft.com/office/drawing/2014/main" id="{98DE208F-19BF-8FF4-E7EF-D5487D3378F3}"/>
                </a:ext>
              </a:extLst>
            </p:cNvPr>
            <p:cNvSpPr/>
            <p:nvPr/>
          </p:nvSpPr>
          <p:spPr>
            <a:xfrm>
              <a:off x="903222" y="3628053"/>
              <a:ext cx="1884513" cy="234461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en-US" sz="14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81 </a:t>
              </a:r>
              <a:r>
                <a:rPr lang="en-US" sz="12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ilde</a:t>
              </a:r>
              <a:r>
                <a:rPr lang="en-US" sz="12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müşterilerin</a:t>
              </a:r>
              <a:r>
                <a:rPr lang="en-US" sz="12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internetten</a:t>
              </a:r>
              <a:r>
                <a:rPr lang="en-US" sz="12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yaptıkları</a:t>
              </a:r>
              <a:r>
                <a:rPr lang="en-US" sz="12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alışverişlerin</a:t>
              </a:r>
              <a:r>
                <a:rPr lang="en-US" sz="12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kargolarını</a:t>
              </a:r>
              <a:r>
                <a:rPr lang="en-US" sz="1200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anlaşmalı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zincir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işyerleri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ve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esnaf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noktalarından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teslim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almasını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b="1" dirty="0" err="1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sağlar</a:t>
              </a:r>
              <a:r>
                <a:rPr lang="en-US" sz="1200" b="1" dirty="0">
                  <a:solidFill>
                    <a:srgbClr val="2D3137"/>
                  </a:solidFill>
                  <a:latin typeface="Montserrat" panose="00000500000000000000" pitchFamily="50" charset="-94"/>
                  <a:ea typeface="Arial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CB938F50-5075-0CE9-56F1-1C151ED2B0E2}"/>
              </a:ext>
            </a:extLst>
          </p:cNvPr>
          <p:cNvGrpSpPr/>
          <p:nvPr/>
        </p:nvGrpSpPr>
        <p:grpSpPr>
          <a:xfrm>
            <a:off x="4354227" y="405060"/>
            <a:ext cx="3483546" cy="1801323"/>
            <a:chOff x="3590863" y="1587260"/>
            <a:chExt cx="2939787" cy="1801323"/>
          </a:xfrm>
        </p:grpSpPr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0FE26182-B200-3C92-8E9D-620E304AC480}"/>
                </a:ext>
              </a:extLst>
            </p:cNvPr>
            <p:cNvSpPr txBox="1"/>
            <p:nvPr/>
          </p:nvSpPr>
          <p:spPr>
            <a:xfrm>
              <a:off x="3608491" y="1587260"/>
              <a:ext cx="2922159" cy="1786027"/>
            </a:xfrm>
            <a:prstGeom prst="roundRect">
              <a:avLst>
                <a:gd name="adj" fmla="val 10916"/>
              </a:avLst>
            </a:prstGeom>
            <a:solidFill>
              <a:schemeClr val="bg1">
                <a:alpha val="75000"/>
              </a:schemeClr>
            </a:solidFill>
          </p:spPr>
          <p:txBody>
            <a:bodyPr wrap="square" lIns="0" rIns="0" rtlCol="0">
              <a:noAutofit/>
            </a:bodyPr>
            <a:lstStyle/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DİJİTAL LOJİSTİK</a:t>
              </a:r>
            </a:p>
            <a:p>
              <a:pPr algn="ctr"/>
              <a:r>
                <a:rPr lang="tr-TR" sz="1600" dirty="0">
                  <a:latin typeface="Montserrat" panose="00000500000000000000" pitchFamily="50" charset="-94"/>
                </a:rPr>
                <a:t>HİZMET NOKTASI</a:t>
              </a:r>
            </a:p>
          </p:txBody>
        </p:sp>
        <p:sp>
          <p:nvSpPr>
            <p:cNvPr id="8" name="Dikdörtgen: Köşeleri Yuvarlatılmış 29">
              <a:extLst>
                <a:ext uri="{FF2B5EF4-FFF2-40B4-BE49-F238E27FC236}">
                  <a16:creationId xmlns:a16="http://schemas.microsoft.com/office/drawing/2014/main" id="{E8B70A1E-B49D-5B23-5C05-950B53F3275E}"/>
                </a:ext>
              </a:extLst>
            </p:cNvPr>
            <p:cNvSpPr/>
            <p:nvPr/>
          </p:nvSpPr>
          <p:spPr>
            <a:xfrm>
              <a:off x="3590863" y="2340833"/>
              <a:ext cx="2939787" cy="1047750"/>
            </a:xfrm>
            <a:prstGeom prst="round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56539E52-085B-A5C5-A5F6-C6F5CFFB977B}"/>
              </a:ext>
            </a:extLst>
          </p:cNvPr>
          <p:cNvGrpSpPr/>
          <p:nvPr/>
        </p:nvGrpSpPr>
        <p:grpSpPr>
          <a:xfrm>
            <a:off x="3193143" y="1143337"/>
            <a:ext cx="2199830" cy="1047750"/>
            <a:chOff x="3625598" y="2508098"/>
            <a:chExt cx="1856451" cy="1047750"/>
          </a:xfrm>
        </p:grpSpPr>
        <p:sp>
          <p:nvSpPr>
            <p:cNvPr id="10" name="Dikdörtgen: Köşeleri Yuvarlatılmış 31">
              <a:extLst>
                <a:ext uri="{FF2B5EF4-FFF2-40B4-BE49-F238E27FC236}">
                  <a16:creationId xmlns:a16="http://schemas.microsoft.com/office/drawing/2014/main" id="{DA20958C-BD5D-3005-569D-FEF0AEA58BCA}"/>
                </a:ext>
              </a:extLst>
            </p:cNvPr>
            <p:cNvSpPr/>
            <p:nvPr/>
          </p:nvSpPr>
          <p:spPr>
            <a:xfrm>
              <a:off x="3625598" y="2508098"/>
              <a:ext cx="1590352" cy="10477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24DCE25A-1FC6-BAA0-1F31-6DEB7EB7820A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3009" y="2625438"/>
              <a:ext cx="759040" cy="893919"/>
            </a:xfrm>
            <a:prstGeom prst="rect">
              <a:avLst/>
            </a:prstGeom>
            <a:noFill/>
          </p:spPr>
        </p:pic>
      </p:grp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AF30860-5475-62D5-348A-9057D5B7103E}"/>
              </a:ext>
            </a:extLst>
          </p:cNvPr>
          <p:cNvSpPr txBox="1"/>
          <p:nvPr/>
        </p:nvSpPr>
        <p:spPr>
          <a:xfrm>
            <a:off x="5352546" y="1245971"/>
            <a:ext cx="244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atin typeface="Montserrat" panose="00000500000000000000" pitchFamily="50" charset="-94"/>
              </a:rPr>
              <a:t>KURUMSAL, BAYİ ve ESNAF İŞ BİRLİKLERİ </a:t>
            </a:r>
          </a:p>
        </p:txBody>
      </p:sp>
      <p:grpSp>
        <p:nvGrpSpPr>
          <p:cNvPr id="51" name="Grup 50">
            <a:extLst>
              <a:ext uri="{FF2B5EF4-FFF2-40B4-BE49-F238E27FC236}">
                <a16:creationId xmlns:a16="http://schemas.microsoft.com/office/drawing/2014/main" id="{C5E0FE78-83D2-5B25-AC31-768A9BEEBC38}"/>
              </a:ext>
            </a:extLst>
          </p:cNvPr>
          <p:cNvGrpSpPr/>
          <p:nvPr/>
        </p:nvGrpSpPr>
        <p:grpSpPr>
          <a:xfrm>
            <a:off x="4299186" y="4053130"/>
            <a:ext cx="1082232" cy="1660000"/>
            <a:chOff x="6534569" y="1165021"/>
            <a:chExt cx="1082232" cy="1660000"/>
          </a:xfrm>
        </p:grpSpPr>
        <p:grpSp>
          <p:nvGrpSpPr>
            <p:cNvPr id="52" name="Grup 51">
              <a:extLst>
                <a:ext uri="{FF2B5EF4-FFF2-40B4-BE49-F238E27FC236}">
                  <a16:creationId xmlns:a16="http://schemas.microsoft.com/office/drawing/2014/main" id="{7409AE43-B541-0ED5-33A6-4B5713782450}"/>
                </a:ext>
              </a:extLst>
            </p:cNvPr>
            <p:cNvGrpSpPr/>
            <p:nvPr/>
          </p:nvGrpSpPr>
          <p:grpSpPr>
            <a:xfrm>
              <a:off x="6534569" y="1165021"/>
              <a:ext cx="1082232" cy="1082232"/>
              <a:chOff x="6673957" y="1677035"/>
              <a:chExt cx="720000" cy="7200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3042174-B0CF-8933-40F9-063BD6D28774}"/>
                  </a:ext>
                </a:extLst>
              </p:cNvPr>
              <p:cNvSpPr/>
              <p:nvPr/>
            </p:nvSpPr>
            <p:spPr>
              <a:xfrm>
                <a:off x="6681209" y="1677738"/>
                <a:ext cx="705496" cy="7054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pic>
            <p:nvPicPr>
              <p:cNvPr id="55" name="Resim 54">
                <a:extLst>
                  <a:ext uri="{FF2B5EF4-FFF2-40B4-BE49-F238E27FC236}">
                    <a16:creationId xmlns:a16="http://schemas.microsoft.com/office/drawing/2014/main" id="{C5581626-4472-8B5B-E6B4-9CB2B6A64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73957" y="1677035"/>
                <a:ext cx="720000" cy="720000"/>
              </a:xfrm>
              <a:prstGeom prst="rect">
                <a:avLst/>
              </a:prstGeom>
            </p:spPr>
          </p:pic>
        </p:grpSp>
        <p:sp>
          <p:nvSpPr>
            <p:cNvPr id="53" name="Metin kutusu 52">
              <a:extLst>
                <a:ext uri="{FF2B5EF4-FFF2-40B4-BE49-F238E27FC236}">
                  <a16:creationId xmlns:a16="http://schemas.microsoft.com/office/drawing/2014/main" id="{5577CBA2-EA8B-3E6A-B9DF-6F8D2F3DB5DC}"/>
                </a:ext>
              </a:extLst>
            </p:cNvPr>
            <p:cNvSpPr txBox="1"/>
            <p:nvPr/>
          </p:nvSpPr>
          <p:spPr>
            <a:xfrm>
              <a:off x="6587508" y="2416398"/>
              <a:ext cx="1018392" cy="408623"/>
            </a:xfrm>
            <a:prstGeom prst="roundRect">
              <a:avLst/>
            </a:prstGeom>
            <a:solidFill>
              <a:srgbClr val="E30B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  <a:latin typeface="Montserrat" panose="00000500000000000000" pitchFamily="50" charset="-94"/>
                </a:rPr>
                <a:t>1.500+</a:t>
              </a:r>
            </a:p>
          </p:txBody>
        </p:sp>
      </p:grpSp>
      <p:grpSp>
        <p:nvGrpSpPr>
          <p:cNvPr id="56" name="Grup 55">
            <a:extLst>
              <a:ext uri="{FF2B5EF4-FFF2-40B4-BE49-F238E27FC236}">
                <a16:creationId xmlns:a16="http://schemas.microsoft.com/office/drawing/2014/main" id="{9255B13C-B624-074D-B684-7F3873F52C8B}"/>
              </a:ext>
            </a:extLst>
          </p:cNvPr>
          <p:cNvGrpSpPr/>
          <p:nvPr/>
        </p:nvGrpSpPr>
        <p:grpSpPr>
          <a:xfrm>
            <a:off x="6830298" y="4053130"/>
            <a:ext cx="1136801" cy="1660000"/>
            <a:chOff x="7942019" y="1165021"/>
            <a:chExt cx="1136801" cy="1660000"/>
          </a:xfrm>
        </p:grpSpPr>
        <p:grpSp>
          <p:nvGrpSpPr>
            <p:cNvPr id="57" name="Grup 56">
              <a:extLst>
                <a:ext uri="{FF2B5EF4-FFF2-40B4-BE49-F238E27FC236}">
                  <a16:creationId xmlns:a16="http://schemas.microsoft.com/office/drawing/2014/main" id="{479087D9-5565-4B6A-13C0-69A4BE3D5979}"/>
                </a:ext>
              </a:extLst>
            </p:cNvPr>
            <p:cNvGrpSpPr/>
            <p:nvPr/>
          </p:nvGrpSpPr>
          <p:grpSpPr>
            <a:xfrm>
              <a:off x="7942019" y="1165021"/>
              <a:ext cx="1082232" cy="1082232"/>
              <a:chOff x="7752821" y="1677035"/>
              <a:chExt cx="720000" cy="72000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6FEF22A-7F7F-8691-2CA0-61D359AA3BE3}"/>
                  </a:ext>
                </a:extLst>
              </p:cNvPr>
              <p:cNvSpPr/>
              <p:nvPr/>
            </p:nvSpPr>
            <p:spPr>
              <a:xfrm>
                <a:off x="7760073" y="1677738"/>
                <a:ext cx="705496" cy="7054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pic>
            <p:nvPicPr>
              <p:cNvPr id="60" name="Resim 59">
                <a:extLst>
                  <a:ext uri="{FF2B5EF4-FFF2-40B4-BE49-F238E27FC236}">
                    <a16:creationId xmlns:a16="http://schemas.microsoft.com/office/drawing/2014/main" id="{58E255C4-0E1F-772A-249C-1A1EC6A5A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2821" y="1677035"/>
                <a:ext cx="720000" cy="720000"/>
              </a:xfrm>
              <a:prstGeom prst="rect">
                <a:avLst/>
              </a:prstGeom>
            </p:spPr>
          </p:pic>
        </p:grpSp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29DDB307-2A03-0C9C-760E-4DE6CDB05A10}"/>
                </a:ext>
              </a:extLst>
            </p:cNvPr>
            <p:cNvSpPr txBox="1"/>
            <p:nvPr/>
          </p:nvSpPr>
          <p:spPr>
            <a:xfrm>
              <a:off x="7996589" y="2416398"/>
              <a:ext cx="1082231" cy="408623"/>
            </a:xfrm>
            <a:prstGeom prst="roundRect">
              <a:avLst/>
            </a:prstGeom>
            <a:solidFill>
              <a:srgbClr val="E30B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  <a:latin typeface="Montserrat" panose="00000500000000000000" pitchFamily="50" charset="-94"/>
                </a:rPr>
                <a:t>2.500+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21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B5C9-98C9-480B-018F-FDBA82427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D9ED3069-4634-7548-F87A-3AF89C62CFF5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FF8369C-7ECE-013F-166D-208D593C03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E4B8E0DD-0CA4-EA7B-D476-0BB6BCC01B19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433B6329-CDFD-5419-DF17-A6C71646F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0AD8E5ED-025F-A65B-BA03-049315BD6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1D8B5B13-C341-CD83-AF1F-CDB21A641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CC258078-F7C6-EDBE-DF35-F93B79AD8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0BC495AC-35E0-EF52-7518-68CF8001C35C}"/>
              </a:ext>
            </a:extLst>
          </p:cNvPr>
          <p:cNvGrpSpPr/>
          <p:nvPr/>
        </p:nvGrpSpPr>
        <p:grpSpPr>
          <a:xfrm>
            <a:off x="353796" y="2557879"/>
            <a:ext cx="2838593" cy="3265366"/>
            <a:chOff x="892297" y="2880661"/>
            <a:chExt cx="1925811" cy="3265452"/>
          </a:xfrm>
        </p:grpSpPr>
        <p:sp>
          <p:nvSpPr>
            <p:cNvPr id="38" name="Metin kutusu 37">
              <a:extLst>
                <a:ext uri="{FF2B5EF4-FFF2-40B4-BE49-F238E27FC236}">
                  <a16:creationId xmlns:a16="http://schemas.microsoft.com/office/drawing/2014/main" id="{63C0AA17-BE7B-85AF-E44C-9944D164FB70}"/>
                </a:ext>
              </a:extLst>
            </p:cNvPr>
            <p:cNvSpPr txBox="1"/>
            <p:nvPr/>
          </p:nvSpPr>
          <p:spPr>
            <a:xfrm>
              <a:off x="892298" y="2880661"/>
              <a:ext cx="1884513" cy="3265452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effectLst>
              <a:softEdge rad="12700"/>
            </a:effectLst>
          </p:spPr>
          <p:txBody>
            <a:bodyPr wrap="square" lIns="36000" rIns="36000" rtlCol="0">
              <a:noAutofit/>
            </a:bodyPr>
            <a:lstStyle/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Express Teslimat Dolapları</a:t>
              </a:r>
            </a:p>
          </p:txBody>
        </p:sp>
        <p:sp>
          <p:nvSpPr>
            <p:cNvPr id="39" name="Dikdörtgen: Köşeleri Yuvarlatılmış 36">
              <a:extLst>
                <a:ext uri="{FF2B5EF4-FFF2-40B4-BE49-F238E27FC236}">
                  <a16:creationId xmlns:a16="http://schemas.microsoft.com/office/drawing/2014/main" id="{B0BDD1FE-B340-6DF5-F27E-7DA6DB0CE536}"/>
                </a:ext>
              </a:extLst>
            </p:cNvPr>
            <p:cNvSpPr/>
            <p:nvPr/>
          </p:nvSpPr>
          <p:spPr>
            <a:xfrm>
              <a:off x="892297" y="3537727"/>
              <a:ext cx="1925811" cy="234461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Müşterilerin anlaşmalı internet sitelerinden yaptıkları alışverişlerin kargolarını, şehrin </a:t>
              </a:r>
              <a:r>
                <a:rPr lang="tr-TR" sz="1200" b="1" dirty="0">
                  <a:solidFill>
                    <a:srgbClr val="0E0E0E"/>
                  </a:solidFill>
                  <a:latin typeface="Montserrat" pitchFamily="2" charset="0"/>
                </a:rPr>
                <a:t>kolay ulaşılabilen </a:t>
              </a:r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noktalarındaki yeni nesil Express Kargo Teslimat Dolaplarından </a:t>
              </a:r>
              <a:r>
                <a:rPr lang="tr-TR" sz="1200" b="1" dirty="0">
                  <a:solidFill>
                    <a:srgbClr val="0E0E0E"/>
                  </a:solidFill>
                  <a:latin typeface="Montserrat" pitchFamily="2" charset="0"/>
                </a:rPr>
                <a:t>7/24 teslim </a:t>
              </a:r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almasını sağlar.</a:t>
              </a:r>
            </a:p>
          </p:txBody>
        </p:sp>
      </p:grpSp>
      <p:grpSp>
        <p:nvGrpSpPr>
          <p:cNvPr id="40" name="Grup 39">
            <a:extLst>
              <a:ext uri="{FF2B5EF4-FFF2-40B4-BE49-F238E27FC236}">
                <a16:creationId xmlns:a16="http://schemas.microsoft.com/office/drawing/2014/main" id="{43B425BE-D94D-C6AE-2FFD-4B7496869616}"/>
              </a:ext>
            </a:extLst>
          </p:cNvPr>
          <p:cNvGrpSpPr/>
          <p:nvPr/>
        </p:nvGrpSpPr>
        <p:grpSpPr>
          <a:xfrm>
            <a:off x="3231696" y="2557878"/>
            <a:ext cx="2777723" cy="3265367"/>
            <a:chOff x="892297" y="2880661"/>
            <a:chExt cx="1884514" cy="3265452"/>
          </a:xfrm>
        </p:grpSpPr>
        <p:sp>
          <p:nvSpPr>
            <p:cNvPr id="41" name="Metin kutusu 40">
              <a:extLst>
                <a:ext uri="{FF2B5EF4-FFF2-40B4-BE49-F238E27FC236}">
                  <a16:creationId xmlns:a16="http://schemas.microsoft.com/office/drawing/2014/main" id="{1431F6E4-A3F9-1C53-3A40-0B53FE9E48C0}"/>
                </a:ext>
              </a:extLst>
            </p:cNvPr>
            <p:cNvSpPr txBox="1"/>
            <p:nvPr/>
          </p:nvSpPr>
          <p:spPr>
            <a:xfrm>
              <a:off x="892298" y="2880661"/>
              <a:ext cx="1884513" cy="3265452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effectLst>
              <a:softEdge rad="12700"/>
            </a:effectLst>
          </p:spPr>
          <p:txBody>
            <a:bodyPr wrap="square" lIns="36000" rIns="36000" rtlCol="0">
              <a:noAutofit/>
            </a:bodyPr>
            <a:lstStyle/>
            <a:p>
              <a:pPr algn="ctr"/>
              <a:r>
                <a:rPr lang="tr-TR" sz="1600" b="1" dirty="0" err="1">
                  <a:latin typeface="Montserrat" panose="00000500000000000000" pitchFamily="50" charset="-94"/>
                </a:rPr>
                <a:t>Easy</a:t>
              </a:r>
              <a:r>
                <a:rPr lang="tr-TR" sz="1600" b="1" dirty="0">
                  <a:latin typeface="Montserrat" panose="00000500000000000000" pitchFamily="50" charset="-94"/>
                </a:rPr>
                <a:t> </a:t>
              </a:r>
              <a:r>
                <a:rPr lang="tr-TR" sz="1600" b="1" dirty="0" err="1">
                  <a:latin typeface="Montserrat" panose="00000500000000000000" pitchFamily="50" charset="-94"/>
                </a:rPr>
                <a:t>Locker</a:t>
              </a:r>
              <a:endParaRPr lang="tr-TR" sz="1600" b="1" dirty="0">
                <a:latin typeface="Montserrat" panose="00000500000000000000" pitchFamily="50" charset="-94"/>
              </a:endParaRPr>
            </a:p>
          </p:txBody>
        </p:sp>
        <p:sp>
          <p:nvSpPr>
            <p:cNvPr id="42" name="Dikdörtgen: Köşeleri Yuvarlatılmış 36">
              <a:extLst>
                <a:ext uri="{FF2B5EF4-FFF2-40B4-BE49-F238E27FC236}">
                  <a16:creationId xmlns:a16="http://schemas.microsoft.com/office/drawing/2014/main" id="{D9BE0A18-B394-E930-A775-D452DA7F2AF3}"/>
                </a:ext>
              </a:extLst>
            </p:cNvPr>
            <p:cNvSpPr/>
            <p:nvPr/>
          </p:nvSpPr>
          <p:spPr>
            <a:xfrm>
              <a:off x="892297" y="3714215"/>
              <a:ext cx="1884513" cy="234461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tr-TR" sz="1200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Easy</a:t>
              </a:r>
              <a:r>
                <a:rPr lang="tr-TR" sz="12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</a:t>
              </a:r>
              <a:r>
                <a:rPr lang="tr-TR" sz="1200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Locker</a:t>
              </a:r>
              <a:r>
                <a:rPr lang="tr-TR" sz="12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, müşterilerimize eşyalarını güvenli bir şekilde </a:t>
              </a:r>
              <a:r>
                <a:rPr lang="tr-TR" sz="12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saklama</a:t>
              </a:r>
              <a:r>
                <a:rPr lang="tr-TR" sz="12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imkânı sunar.</a:t>
              </a:r>
            </a:p>
          </p:txBody>
        </p: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3E965512-837A-D4B6-0EEC-9947E8AB0372}"/>
              </a:ext>
            </a:extLst>
          </p:cNvPr>
          <p:cNvGrpSpPr/>
          <p:nvPr/>
        </p:nvGrpSpPr>
        <p:grpSpPr>
          <a:xfrm>
            <a:off x="6109597" y="2557879"/>
            <a:ext cx="2787650" cy="3265368"/>
            <a:chOff x="892298" y="2880661"/>
            <a:chExt cx="1891250" cy="3265452"/>
          </a:xfrm>
        </p:grpSpPr>
        <p:sp>
          <p:nvSpPr>
            <p:cNvPr id="44" name="Metin kutusu 43">
              <a:extLst>
                <a:ext uri="{FF2B5EF4-FFF2-40B4-BE49-F238E27FC236}">
                  <a16:creationId xmlns:a16="http://schemas.microsoft.com/office/drawing/2014/main" id="{812172AE-CB24-9106-963B-FDACF0F2DE62}"/>
                </a:ext>
              </a:extLst>
            </p:cNvPr>
            <p:cNvSpPr txBox="1"/>
            <p:nvPr/>
          </p:nvSpPr>
          <p:spPr>
            <a:xfrm>
              <a:off x="892298" y="2880661"/>
              <a:ext cx="1884513" cy="3265452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effectLst>
              <a:softEdge rad="12700"/>
            </a:effectLst>
          </p:spPr>
          <p:txBody>
            <a:bodyPr wrap="square" lIns="36000" rIns="36000" rtlCol="0">
              <a:noAutofit/>
            </a:bodyPr>
            <a:lstStyle/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Posta Kutusu</a:t>
              </a:r>
            </a:p>
          </p:txBody>
        </p:sp>
        <p:sp>
          <p:nvSpPr>
            <p:cNvPr id="45" name="Dikdörtgen: Köşeleri Yuvarlatılmış 36">
              <a:extLst>
                <a:ext uri="{FF2B5EF4-FFF2-40B4-BE49-F238E27FC236}">
                  <a16:creationId xmlns:a16="http://schemas.microsoft.com/office/drawing/2014/main" id="{45E7C40B-0A10-F0D5-C1F2-95AB61BFC2D8}"/>
                </a:ext>
              </a:extLst>
            </p:cNvPr>
            <p:cNvSpPr/>
            <p:nvPr/>
          </p:nvSpPr>
          <p:spPr>
            <a:xfrm>
              <a:off x="899035" y="3714213"/>
              <a:ext cx="1884513" cy="234461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Posta Kutusu, paketlerin ve diğer gönderilerin </a:t>
              </a:r>
              <a:r>
                <a:rPr lang="tr-TR" sz="1200" b="1" dirty="0">
                  <a:solidFill>
                    <a:srgbClr val="0E0E0E"/>
                  </a:solidFill>
                  <a:latin typeface="Montserrat" pitchFamily="2" charset="0"/>
                </a:rPr>
                <a:t>güvenli</a:t>
              </a:r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 ve </a:t>
              </a:r>
              <a:r>
                <a:rPr lang="tr-TR" sz="1200" b="1" dirty="0">
                  <a:solidFill>
                    <a:srgbClr val="0E0E0E"/>
                  </a:solidFill>
                  <a:latin typeface="Montserrat" pitchFamily="2" charset="0"/>
                </a:rPr>
                <a:t>verimli</a:t>
              </a:r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 bir şekilde teslim edilmesini sağlayan yeni nesil bir posta kutusudur.</a:t>
              </a:r>
            </a:p>
          </p:txBody>
        </p:sp>
      </p:grpSp>
      <p:grpSp>
        <p:nvGrpSpPr>
          <p:cNvPr id="46" name="Grup 45">
            <a:extLst>
              <a:ext uri="{FF2B5EF4-FFF2-40B4-BE49-F238E27FC236}">
                <a16:creationId xmlns:a16="http://schemas.microsoft.com/office/drawing/2014/main" id="{8E40B491-9FED-7468-ACBC-DAB2F080A981}"/>
              </a:ext>
            </a:extLst>
          </p:cNvPr>
          <p:cNvGrpSpPr/>
          <p:nvPr/>
        </p:nvGrpSpPr>
        <p:grpSpPr>
          <a:xfrm>
            <a:off x="8997426" y="2557879"/>
            <a:ext cx="2787650" cy="3265368"/>
            <a:chOff x="892298" y="2880661"/>
            <a:chExt cx="1891250" cy="3265452"/>
          </a:xfrm>
        </p:grpSpPr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7C3C905B-9386-1902-8087-2977437E39B9}"/>
                </a:ext>
              </a:extLst>
            </p:cNvPr>
            <p:cNvSpPr txBox="1"/>
            <p:nvPr/>
          </p:nvSpPr>
          <p:spPr>
            <a:xfrm>
              <a:off x="892298" y="2880661"/>
              <a:ext cx="1884513" cy="3265452"/>
            </a:xfrm>
            <a:prstGeom prst="roundRect">
              <a:avLst>
                <a:gd name="adj" fmla="val 10916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effectLst>
              <a:softEdge rad="12700"/>
            </a:effectLst>
          </p:spPr>
          <p:txBody>
            <a:bodyPr wrap="square" lIns="36000" rIns="36000" rtlCol="0">
              <a:noAutofit/>
            </a:bodyPr>
            <a:lstStyle/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Mağaza içi Dolap</a:t>
              </a:r>
            </a:p>
          </p:txBody>
        </p:sp>
        <p:sp>
          <p:nvSpPr>
            <p:cNvPr id="48" name="Dikdörtgen: Köşeleri Yuvarlatılmış 36">
              <a:extLst>
                <a:ext uri="{FF2B5EF4-FFF2-40B4-BE49-F238E27FC236}">
                  <a16:creationId xmlns:a16="http://schemas.microsoft.com/office/drawing/2014/main" id="{2C610C0A-BF87-695D-7768-500408E1DCA0}"/>
                </a:ext>
              </a:extLst>
            </p:cNvPr>
            <p:cNvSpPr/>
            <p:nvPr/>
          </p:nvSpPr>
          <p:spPr>
            <a:xfrm>
              <a:off x="899035" y="3714213"/>
              <a:ext cx="1884513" cy="234461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Mağaza İçi Dolaplar, iş ortağımız olan perakende mağazaları için </a:t>
              </a:r>
              <a:r>
                <a:rPr lang="tr-TR" sz="1200" b="1" dirty="0" err="1">
                  <a:solidFill>
                    <a:srgbClr val="0E0E0E"/>
                  </a:solidFill>
                  <a:latin typeface="Montserrat" pitchFamily="2" charset="0"/>
                </a:rPr>
                <a:t>click&amp;collect</a:t>
              </a:r>
              <a:r>
                <a:rPr lang="tr-TR" sz="1200" b="1" dirty="0">
                  <a:solidFill>
                    <a:srgbClr val="0E0E0E"/>
                  </a:solidFill>
                  <a:latin typeface="Montserrat" pitchFamily="2" charset="0"/>
                </a:rPr>
                <a:t> </a:t>
              </a:r>
              <a:r>
                <a:rPr lang="tr-TR" sz="1200" dirty="0">
                  <a:solidFill>
                    <a:srgbClr val="0E0E0E"/>
                  </a:solidFill>
                  <a:latin typeface="Montserrat" pitchFamily="2" charset="0"/>
                </a:rPr>
                <a:t>operasyonlarını verimli bir şekilde yönetir.</a:t>
              </a:r>
            </a:p>
          </p:txBody>
        </p:sp>
      </p:grpSp>
      <p:pic>
        <p:nvPicPr>
          <p:cNvPr id="49" name="Resim 48">
            <a:extLst>
              <a:ext uri="{FF2B5EF4-FFF2-40B4-BE49-F238E27FC236}">
                <a16:creationId xmlns:a16="http://schemas.microsoft.com/office/drawing/2014/main" id="{31BF08EA-6F31-75D1-19C7-E99916D42D1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943" y="5661199"/>
            <a:ext cx="524768" cy="524768"/>
          </a:xfrm>
          <a:prstGeom prst="rect">
            <a:avLst/>
          </a:prstGeom>
        </p:spPr>
      </p:pic>
      <p:pic>
        <p:nvPicPr>
          <p:cNvPr id="50" name="Google Shape;401;p14">
            <a:extLst>
              <a:ext uri="{FF2B5EF4-FFF2-40B4-BE49-F238E27FC236}">
                <a16:creationId xmlns:a16="http://schemas.microsoft.com/office/drawing/2014/main" id="{245971D5-17DF-EC71-5BAD-F209434D3401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822" y="5642701"/>
            <a:ext cx="263801" cy="635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rup 60">
            <a:extLst>
              <a:ext uri="{FF2B5EF4-FFF2-40B4-BE49-F238E27FC236}">
                <a16:creationId xmlns:a16="http://schemas.microsoft.com/office/drawing/2014/main" id="{EC22BBED-1CCC-8A45-C00E-59D5663AE44A}"/>
              </a:ext>
            </a:extLst>
          </p:cNvPr>
          <p:cNvGrpSpPr/>
          <p:nvPr/>
        </p:nvGrpSpPr>
        <p:grpSpPr>
          <a:xfrm>
            <a:off x="4354227" y="263424"/>
            <a:ext cx="3483546" cy="1801323"/>
            <a:chOff x="3590863" y="1587260"/>
            <a:chExt cx="2939787" cy="1801323"/>
          </a:xfrm>
        </p:grpSpPr>
        <p:sp>
          <p:nvSpPr>
            <p:cNvPr id="62" name="Metin kutusu 61">
              <a:extLst>
                <a:ext uri="{FF2B5EF4-FFF2-40B4-BE49-F238E27FC236}">
                  <a16:creationId xmlns:a16="http://schemas.microsoft.com/office/drawing/2014/main" id="{CFF4C28E-A2CD-E360-EDEF-BF1DDD401D4B}"/>
                </a:ext>
              </a:extLst>
            </p:cNvPr>
            <p:cNvSpPr txBox="1"/>
            <p:nvPr/>
          </p:nvSpPr>
          <p:spPr>
            <a:xfrm>
              <a:off x="3608491" y="1587260"/>
              <a:ext cx="2922159" cy="1786027"/>
            </a:xfrm>
            <a:prstGeom prst="roundRect">
              <a:avLst>
                <a:gd name="adj" fmla="val 10916"/>
              </a:avLst>
            </a:prstGeom>
            <a:solidFill>
              <a:schemeClr val="bg1">
                <a:alpha val="75000"/>
              </a:schemeClr>
            </a:solidFill>
          </p:spPr>
          <p:txBody>
            <a:bodyPr wrap="square" lIns="0" rIns="0" rtlCol="0">
              <a:noAutofit/>
            </a:bodyPr>
            <a:lstStyle/>
            <a:p>
              <a:pPr algn="ctr"/>
              <a:r>
                <a:rPr lang="tr-TR" sz="1600" b="1" dirty="0">
                  <a:latin typeface="Montserrat" panose="00000500000000000000" pitchFamily="50" charset="-94"/>
                </a:rPr>
                <a:t>DİJİTAL LOJİSTİK</a:t>
              </a:r>
            </a:p>
            <a:p>
              <a:pPr algn="ctr"/>
              <a:r>
                <a:rPr lang="tr-TR" sz="1600" dirty="0">
                  <a:latin typeface="Montserrat" panose="00000500000000000000" pitchFamily="50" charset="-94"/>
                </a:rPr>
                <a:t>HİZMET NOKTASI</a:t>
              </a:r>
            </a:p>
          </p:txBody>
        </p:sp>
        <p:sp>
          <p:nvSpPr>
            <p:cNvPr id="63" name="Dikdörtgen: Köşeleri Yuvarlatılmış 29">
              <a:extLst>
                <a:ext uri="{FF2B5EF4-FFF2-40B4-BE49-F238E27FC236}">
                  <a16:creationId xmlns:a16="http://schemas.microsoft.com/office/drawing/2014/main" id="{17A6F7C2-FCE3-0BB7-A82A-58388AF8A57D}"/>
                </a:ext>
              </a:extLst>
            </p:cNvPr>
            <p:cNvSpPr/>
            <p:nvPr/>
          </p:nvSpPr>
          <p:spPr>
            <a:xfrm>
              <a:off x="3590863" y="2340833"/>
              <a:ext cx="2939787" cy="1047750"/>
            </a:xfrm>
            <a:prstGeom prst="round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24" name="Grup 1023">
            <a:extLst>
              <a:ext uri="{FF2B5EF4-FFF2-40B4-BE49-F238E27FC236}">
                <a16:creationId xmlns:a16="http://schemas.microsoft.com/office/drawing/2014/main" id="{A022430D-1C8E-0EE5-82F4-09490227BF5E}"/>
              </a:ext>
            </a:extLst>
          </p:cNvPr>
          <p:cNvGrpSpPr/>
          <p:nvPr/>
        </p:nvGrpSpPr>
        <p:grpSpPr>
          <a:xfrm>
            <a:off x="3192389" y="979399"/>
            <a:ext cx="2200113" cy="1047750"/>
            <a:chOff x="3625598" y="2508098"/>
            <a:chExt cx="1856690" cy="1047750"/>
          </a:xfrm>
        </p:grpSpPr>
        <p:sp>
          <p:nvSpPr>
            <p:cNvPr id="1025" name="Dikdörtgen: Köşeleri Yuvarlatılmış 26">
              <a:extLst>
                <a:ext uri="{FF2B5EF4-FFF2-40B4-BE49-F238E27FC236}">
                  <a16:creationId xmlns:a16="http://schemas.microsoft.com/office/drawing/2014/main" id="{9DF9840A-BA59-861A-9393-545552AF68A4}"/>
                </a:ext>
              </a:extLst>
            </p:cNvPr>
            <p:cNvSpPr/>
            <p:nvPr/>
          </p:nvSpPr>
          <p:spPr>
            <a:xfrm>
              <a:off x="3625598" y="2508098"/>
              <a:ext cx="1590352" cy="10477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026" name="Resim 1025">
              <a:extLst>
                <a:ext uri="{FF2B5EF4-FFF2-40B4-BE49-F238E27FC236}">
                  <a16:creationId xmlns:a16="http://schemas.microsoft.com/office/drawing/2014/main" id="{5B3CB064-2D81-3228-EEF6-35680E7DC497}"/>
                </a:ext>
              </a:extLst>
            </p:cNvPr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2772" y="2625438"/>
              <a:ext cx="759516" cy="893919"/>
            </a:xfrm>
            <a:prstGeom prst="rect">
              <a:avLst/>
            </a:prstGeom>
            <a:noFill/>
          </p:spPr>
        </p:pic>
      </p:grpSp>
      <p:sp>
        <p:nvSpPr>
          <p:cNvPr id="1027" name="Metin kutusu 1026">
            <a:extLst>
              <a:ext uri="{FF2B5EF4-FFF2-40B4-BE49-F238E27FC236}">
                <a16:creationId xmlns:a16="http://schemas.microsoft.com/office/drawing/2014/main" id="{044A7BCC-B185-7F86-DB67-F2F62792C027}"/>
              </a:ext>
            </a:extLst>
          </p:cNvPr>
          <p:cNvSpPr txBox="1"/>
          <p:nvPr/>
        </p:nvSpPr>
        <p:spPr>
          <a:xfrm>
            <a:off x="5392973" y="1305722"/>
            <a:ext cx="24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atin typeface="Montserrat" panose="00000500000000000000" pitchFamily="50" charset="-94"/>
              </a:rPr>
              <a:t>DOLAP HİZMETLERİ</a:t>
            </a:r>
          </a:p>
        </p:txBody>
      </p:sp>
      <p:sp>
        <p:nvSpPr>
          <p:cNvPr id="1028" name="Metin kutusu 1027">
            <a:extLst>
              <a:ext uri="{FF2B5EF4-FFF2-40B4-BE49-F238E27FC236}">
                <a16:creationId xmlns:a16="http://schemas.microsoft.com/office/drawing/2014/main" id="{8A3A105E-FBF2-4BB0-5B21-983D13300C90}"/>
              </a:ext>
            </a:extLst>
          </p:cNvPr>
          <p:cNvSpPr txBox="1"/>
          <p:nvPr/>
        </p:nvSpPr>
        <p:spPr>
          <a:xfrm>
            <a:off x="509163" y="5104764"/>
            <a:ext cx="2632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b="1" dirty="0" err="1">
                <a:latin typeface="Montserrat" panose="00000500000000000000" pitchFamily="50" charset="-94"/>
              </a:rPr>
              <a:t>Click&amp;Collect</a:t>
            </a:r>
            <a:r>
              <a:rPr lang="tr-TR" sz="1050" b="1" dirty="0">
                <a:latin typeface="Montserrat" panose="00000500000000000000" pitchFamily="50" charset="-94"/>
              </a:rPr>
              <a:t> ve </a:t>
            </a:r>
            <a:r>
              <a:rPr lang="tr-TR" sz="1050" b="1" dirty="0" err="1">
                <a:latin typeface="Montserrat" panose="00000500000000000000" pitchFamily="50" charset="-94"/>
              </a:rPr>
              <a:t>EasyApp</a:t>
            </a:r>
            <a:r>
              <a:rPr lang="tr-TR" sz="1050" b="1" dirty="0">
                <a:latin typeface="Montserrat" panose="00000500000000000000" pitchFamily="50" charset="-94"/>
              </a:rPr>
              <a:t> hizmet ayrıcalığıyla</a:t>
            </a:r>
          </a:p>
        </p:txBody>
      </p:sp>
    </p:spTree>
    <p:extLst>
      <p:ext uri="{BB962C8B-B14F-4D97-AF65-F5344CB8AC3E}">
        <p14:creationId xmlns:p14="http://schemas.microsoft.com/office/powerpoint/2010/main" val="425863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B214-295F-904B-82A3-970377F6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C25CCA52-CD0B-EF86-8206-009174311669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20DF31F-D04C-A8BD-7FFC-54EB034645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56AD6104-8742-6F7D-EACF-84D084F4FC22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49BD8DAE-09B3-7A0A-264E-3AF5E4AAE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53EE4D28-4669-26B9-581F-76FDEF0B2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3BAA8731-B59D-5B82-AFA5-ABED956B2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3F65691B-E1E2-7C53-D980-03E704D29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oogle Shape;1277;p73">
            <a:extLst>
              <a:ext uri="{FF2B5EF4-FFF2-40B4-BE49-F238E27FC236}">
                <a16:creationId xmlns:a16="http://schemas.microsoft.com/office/drawing/2014/main" id="{E018FCD4-7250-2143-FCFB-DA6C62334D69}"/>
              </a:ext>
            </a:extLst>
          </p:cNvPr>
          <p:cNvGrpSpPr/>
          <p:nvPr/>
        </p:nvGrpSpPr>
        <p:grpSpPr>
          <a:xfrm>
            <a:off x="1227072" y="2152525"/>
            <a:ext cx="3229313" cy="1730835"/>
            <a:chOff x="577513" y="1459700"/>
            <a:chExt cx="4810841" cy="2330628"/>
          </a:xfrm>
        </p:grpSpPr>
        <p:sp>
          <p:nvSpPr>
            <p:cNvPr id="35" name="Google Shape;1278;p73">
              <a:extLst>
                <a:ext uri="{FF2B5EF4-FFF2-40B4-BE49-F238E27FC236}">
                  <a16:creationId xmlns:a16="http://schemas.microsoft.com/office/drawing/2014/main" id="{13C7C5B7-24BC-8886-A1FE-F6290ACA9FE6}"/>
                </a:ext>
              </a:extLst>
            </p:cNvPr>
            <p:cNvSpPr/>
            <p:nvPr/>
          </p:nvSpPr>
          <p:spPr>
            <a:xfrm>
              <a:off x="1125518" y="3704032"/>
              <a:ext cx="145263" cy="28408"/>
            </a:xfrm>
            <a:custGeom>
              <a:avLst/>
              <a:gdLst/>
              <a:ahLst/>
              <a:cxnLst/>
              <a:rect l="l" t="t" r="r" b="b"/>
              <a:pathLst>
                <a:path w="2710" h="530" extrusionOk="0">
                  <a:moveTo>
                    <a:pt x="0" y="0"/>
                  </a:moveTo>
                  <a:lnTo>
                    <a:pt x="0" y="530"/>
                  </a:lnTo>
                  <a:lnTo>
                    <a:pt x="2709" y="530"/>
                  </a:lnTo>
                  <a:lnTo>
                    <a:pt x="2709" y="0"/>
                  </a:lnTo>
                  <a:close/>
                </a:path>
              </a:pathLst>
            </a:custGeom>
            <a:solidFill>
              <a:srgbClr val="FA5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9;p73">
              <a:extLst>
                <a:ext uri="{FF2B5EF4-FFF2-40B4-BE49-F238E27FC236}">
                  <a16:creationId xmlns:a16="http://schemas.microsoft.com/office/drawing/2014/main" id="{65149676-4C1A-0AC2-5E54-928880F13D79}"/>
                </a:ext>
              </a:extLst>
            </p:cNvPr>
            <p:cNvSpPr/>
            <p:nvPr/>
          </p:nvSpPr>
          <p:spPr>
            <a:xfrm>
              <a:off x="4693936" y="3645072"/>
              <a:ext cx="145263" cy="145256"/>
            </a:xfrm>
            <a:custGeom>
              <a:avLst/>
              <a:gdLst/>
              <a:ahLst/>
              <a:cxnLst/>
              <a:rect l="l" t="t" r="r" b="b"/>
              <a:pathLst>
                <a:path w="2710" h="2710" extrusionOk="0">
                  <a:moveTo>
                    <a:pt x="1080" y="0"/>
                  </a:moveTo>
                  <a:lnTo>
                    <a:pt x="1080" y="1100"/>
                  </a:lnTo>
                  <a:lnTo>
                    <a:pt x="1" y="1100"/>
                  </a:lnTo>
                  <a:lnTo>
                    <a:pt x="1" y="1630"/>
                  </a:lnTo>
                  <a:lnTo>
                    <a:pt x="1080" y="1630"/>
                  </a:lnTo>
                  <a:lnTo>
                    <a:pt x="1080" y="2709"/>
                  </a:lnTo>
                  <a:lnTo>
                    <a:pt x="1630" y="2709"/>
                  </a:lnTo>
                  <a:lnTo>
                    <a:pt x="1630" y="1630"/>
                  </a:lnTo>
                  <a:lnTo>
                    <a:pt x="2709" y="1630"/>
                  </a:lnTo>
                  <a:lnTo>
                    <a:pt x="2709" y="1100"/>
                  </a:lnTo>
                  <a:lnTo>
                    <a:pt x="1630" y="1100"/>
                  </a:lnTo>
                  <a:lnTo>
                    <a:pt x="1630" y="0"/>
                  </a:lnTo>
                  <a:close/>
                </a:path>
              </a:pathLst>
            </a:custGeom>
            <a:solidFill>
              <a:srgbClr val="C0E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280;p73">
              <a:extLst>
                <a:ext uri="{FF2B5EF4-FFF2-40B4-BE49-F238E27FC236}">
                  <a16:creationId xmlns:a16="http://schemas.microsoft.com/office/drawing/2014/main" id="{225F1C1A-7F53-4BEE-4C35-523F521D7B94}"/>
                </a:ext>
              </a:extLst>
            </p:cNvPr>
            <p:cNvGrpSpPr/>
            <p:nvPr/>
          </p:nvGrpSpPr>
          <p:grpSpPr>
            <a:xfrm>
              <a:off x="577513" y="1459700"/>
              <a:ext cx="4810841" cy="2258541"/>
              <a:chOff x="577513" y="1459700"/>
              <a:chExt cx="4810841" cy="2258541"/>
            </a:xfrm>
          </p:grpSpPr>
          <p:sp>
            <p:nvSpPr>
              <p:cNvPr id="39" name="Google Shape;1281;p73">
                <a:extLst>
                  <a:ext uri="{FF2B5EF4-FFF2-40B4-BE49-F238E27FC236}">
                    <a16:creationId xmlns:a16="http://schemas.microsoft.com/office/drawing/2014/main" id="{E0C02E2E-B86D-3AB5-9A7F-FD0D16653D44}"/>
                  </a:ext>
                </a:extLst>
              </p:cNvPr>
              <p:cNvSpPr/>
              <p:nvPr/>
            </p:nvSpPr>
            <p:spPr>
              <a:xfrm>
                <a:off x="2206201" y="1459700"/>
                <a:ext cx="1552382" cy="1618881"/>
              </a:xfrm>
              <a:custGeom>
                <a:avLst/>
                <a:gdLst/>
                <a:ahLst/>
                <a:cxnLst/>
                <a:rect l="l" t="t" r="r" b="b"/>
                <a:pathLst>
                  <a:path w="28961" h="30203" extrusionOk="0">
                    <a:moveTo>
                      <a:pt x="14603" y="1"/>
                    </a:moveTo>
                    <a:lnTo>
                      <a:pt x="14114" y="21"/>
                    </a:lnTo>
                    <a:lnTo>
                      <a:pt x="13279" y="21"/>
                    </a:lnTo>
                    <a:lnTo>
                      <a:pt x="12953" y="41"/>
                    </a:lnTo>
                    <a:lnTo>
                      <a:pt x="12647" y="41"/>
                    </a:lnTo>
                    <a:lnTo>
                      <a:pt x="12423" y="62"/>
                    </a:lnTo>
                    <a:lnTo>
                      <a:pt x="12220" y="82"/>
                    </a:lnTo>
                    <a:lnTo>
                      <a:pt x="11955" y="82"/>
                    </a:lnTo>
                    <a:lnTo>
                      <a:pt x="11690" y="103"/>
                    </a:lnTo>
                    <a:lnTo>
                      <a:pt x="11446" y="123"/>
                    </a:lnTo>
                    <a:lnTo>
                      <a:pt x="11202" y="143"/>
                    </a:lnTo>
                    <a:lnTo>
                      <a:pt x="10957" y="143"/>
                    </a:lnTo>
                    <a:lnTo>
                      <a:pt x="10733" y="164"/>
                    </a:lnTo>
                    <a:lnTo>
                      <a:pt x="10468" y="184"/>
                    </a:lnTo>
                    <a:lnTo>
                      <a:pt x="10224" y="225"/>
                    </a:lnTo>
                    <a:lnTo>
                      <a:pt x="10000" y="245"/>
                    </a:lnTo>
                    <a:lnTo>
                      <a:pt x="9776" y="265"/>
                    </a:lnTo>
                    <a:lnTo>
                      <a:pt x="9511" y="286"/>
                    </a:lnTo>
                    <a:lnTo>
                      <a:pt x="9246" y="327"/>
                    </a:lnTo>
                    <a:lnTo>
                      <a:pt x="9043" y="347"/>
                    </a:lnTo>
                    <a:lnTo>
                      <a:pt x="8839" y="367"/>
                    </a:lnTo>
                    <a:lnTo>
                      <a:pt x="8554" y="408"/>
                    </a:lnTo>
                    <a:lnTo>
                      <a:pt x="8289" y="428"/>
                    </a:lnTo>
                    <a:lnTo>
                      <a:pt x="8086" y="469"/>
                    </a:lnTo>
                    <a:lnTo>
                      <a:pt x="7902" y="489"/>
                    </a:lnTo>
                    <a:lnTo>
                      <a:pt x="7617" y="530"/>
                    </a:lnTo>
                    <a:lnTo>
                      <a:pt x="7332" y="571"/>
                    </a:lnTo>
                    <a:lnTo>
                      <a:pt x="7149" y="612"/>
                    </a:lnTo>
                    <a:lnTo>
                      <a:pt x="6965" y="632"/>
                    </a:lnTo>
                    <a:lnTo>
                      <a:pt x="6680" y="693"/>
                    </a:lnTo>
                    <a:lnTo>
                      <a:pt x="6375" y="734"/>
                    </a:lnTo>
                    <a:lnTo>
                      <a:pt x="6212" y="775"/>
                    </a:lnTo>
                    <a:lnTo>
                      <a:pt x="6049" y="795"/>
                    </a:lnTo>
                    <a:lnTo>
                      <a:pt x="5744" y="856"/>
                    </a:lnTo>
                    <a:lnTo>
                      <a:pt x="5438" y="917"/>
                    </a:lnTo>
                    <a:lnTo>
                      <a:pt x="5295" y="938"/>
                    </a:lnTo>
                    <a:lnTo>
                      <a:pt x="5153" y="978"/>
                    </a:lnTo>
                    <a:lnTo>
                      <a:pt x="4827" y="1039"/>
                    </a:lnTo>
                    <a:lnTo>
                      <a:pt x="4522" y="1100"/>
                    </a:lnTo>
                    <a:lnTo>
                      <a:pt x="4379" y="1141"/>
                    </a:lnTo>
                    <a:lnTo>
                      <a:pt x="4257" y="1162"/>
                    </a:lnTo>
                    <a:lnTo>
                      <a:pt x="3931" y="1243"/>
                    </a:lnTo>
                    <a:lnTo>
                      <a:pt x="3605" y="1324"/>
                    </a:lnTo>
                    <a:lnTo>
                      <a:pt x="3483" y="1345"/>
                    </a:lnTo>
                    <a:lnTo>
                      <a:pt x="3361" y="1386"/>
                    </a:lnTo>
                    <a:lnTo>
                      <a:pt x="3035" y="1467"/>
                    </a:lnTo>
                    <a:lnTo>
                      <a:pt x="2689" y="1548"/>
                    </a:lnTo>
                    <a:lnTo>
                      <a:pt x="2587" y="1569"/>
                    </a:lnTo>
                    <a:lnTo>
                      <a:pt x="2505" y="1610"/>
                    </a:lnTo>
                    <a:lnTo>
                      <a:pt x="2139" y="1691"/>
                    </a:lnTo>
                    <a:lnTo>
                      <a:pt x="1772" y="1793"/>
                    </a:lnTo>
                    <a:lnTo>
                      <a:pt x="1711" y="1813"/>
                    </a:lnTo>
                    <a:lnTo>
                      <a:pt x="1650" y="1834"/>
                    </a:lnTo>
                    <a:lnTo>
                      <a:pt x="1263" y="1956"/>
                    </a:lnTo>
                    <a:lnTo>
                      <a:pt x="897" y="2058"/>
                    </a:lnTo>
                    <a:lnTo>
                      <a:pt x="856" y="2078"/>
                    </a:lnTo>
                    <a:lnTo>
                      <a:pt x="815" y="2098"/>
                    </a:lnTo>
                    <a:lnTo>
                      <a:pt x="408" y="2221"/>
                    </a:lnTo>
                    <a:lnTo>
                      <a:pt x="0" y="2343"/>
                    </a:lnTo>
                    <a:lnTo>
                      <a:pt x="9613" y="30203"/>
                    </a:lnTo>
                    <a:lnTo>
                      <a:pt x="10794" y="29877"/>
                    </a:lnTo>
                    <a:lnTo>
                      <a:pt x="12668" y="29571"/>
                    </a:lnTo>
                    <a:lnTo>
                      <a:pt x="13951" y="29470"/>
                    </a:lnTo>
                    <a:lnTo>
                      <a:pt x="15234" y="29470"/>
                    </a:lnTo>
                    <a:lnTo>
                      <a:pt x="16517" y="29571"/>
                    </a:lnTo>
                    <a:lnTo>
                      <a:pt x="18391" y="29877"/>
                    </a:lnTo>
                    <a:lnTo>
                      <a:pt x="19592" y="30203"/>
                    </a:lnTo>
                    <a:lnTo>
                      <a:pt x="28960" y="2282"/>
                    </a:lnTo>
                    <a:lnTo>
                      <a:pt x="28288" y="2058"/>
                    </a:lnTo>
                    <a:lnTo>
                      <a:pt x="27596" y="1854"/>
                    </a:lnTo>
                    <a:lnTo>
                      <a:pt x="27413" y="1793"/>
                    </a:lnTo>
                    <a:lnTo>
                      <a:pt x="27229" y="1752"/>
                    </a:lnTo>
                    <a:lnTo>
                      <a:pt x="26985" y="1691"/>
                    </a:lnTo>
                    <a:lnTo>
                      <a:pt x="26740" y="1610"/>
                    </a:lnTo>
                    <a:lnTo>
                      <a:pt x="26537" y="1569"/>
                    </a:lnTo>
                    <a:lnTo>
                      <a:pt x="26333" y="1508"/>
                    </a:lnTo>
                    <a:lnTo>
                      <a:pt x="26089" y="1447"/>
                    </a:lnTo>
                    <a:lnTo>
                      <a:pt x="25865" y="1386"/>
                    </a:lnTo>
                    <a:lnTo>
                      <a:pt x="25641" y="1324"/>
                    </a:lnTo>
                    <a:lnTo>
                      <a:pt x="25417" y="1284"/>
                    </a:lnTo>
                    <a:lnTo>
                      <a:pt x="25193" y="1223"/>
                    </a:lnTo>
                    <a:lnTo>
                      <a:pt x="24969" y="1182"/>
                    </a:lnTo>
                    <a:lnTo>
                      <a:pt x="24745" y="1121"/>
                    </a:lnTo>
                    <a:lnTo>
                      <a:pt x="24521" y="1080"/>
                    </a:lnTo>
                    <a:lnTo>
                      <a:pt x="24276" y="1019"/>
                    </a:lnTo>
                    <a:lnTo>
                      <a:pt x="24052" y="978"/>
                    </a:lnTo>
                    <a:lnTo>
                      <a:pt x="23828" y="938"/>
                    </a:lnTo>
                    <a:lnTo>
                      <a:pt x="23604" y="876"/>
                    </a:lnTo>
                    <a:lnTo>
                      <a:pt x="23360" y="836"/>
                    </a:lnTo>
                    <a:lnTo>
                      <a:pt x="23136" y="795"/>
                    </a:lnTo>
                    <a:lnTo>
                      <a:pt x="22891" y="754"/>
                    </a:lnTo>
                    <a:lnTo>
                      <a:pt x="22667" y="714"/>
                    </a:lnTo>
                    <a:lnTo>
                      <a:pt x="22443" y="673"/>
                    </a:lnTo>
                    <a:lnTo>
                      <a:pt x="22199" y="632"/>
                    </a:lnTo>
                    <a:lnTo>
                      <a:pt x="21975" y="591"/>
                    </a:lnTo>
                    <a:lnTo>
                      <a:pt x="21731" y="551"/>
                    </a:lnTo>
                    <a:lnTo>
                      <a:pt x="21507" y="530"/>
                    </a:lnTo>
                    <a:lnTo>
                      <a:pt x="21283" y="489"/>
                    </a:lnTo>
                    <a:lnTo>
                      <a:pt x="21038" y="449"/>
                    </a:lnTo>
                    <a:lnTo>
                      <a:pt x="20794" y="428"/>
                    </a:lnTo>
                    <a:lnTo>
                      <a:pt x="20570" y="388"/>
                    </a:lnTo>
                    <a:lnTo>
                      <a:pt x="20346" y="367"/>
                    </a:lnTo>
                    <a:lnTo>
                      <a:pt x="20101" y="327"/>
                    </a:lnTo>
                    <a:lnTo>
                      <a:pt x="19837" y="306"/>
                    </a:lnTo>
                    <a:lnTo>
                      <a:pt x="19613" y="286"/>
                    </a:lnTo>
                    <a:lnTo>
                      <a:pt x="19389" y="265"/>
                    </a:lnTo>
                    <a:lnTo>
                      <a:pt x="19144" y="225"/>
                    </a:lnTo>
                    <a:lnTo>
                      <a:pt x="18879" y="204"/>
                    </a:lnTo>
                    <a:lnTo>
                      <a:pt x="18676" y="184"/>
                    </a:lnTo>
                    <a:lnTo>
                      <a:pt x="18452" y="164"/>
                    </a:lnTo>
                    <a:lnTo>
                      <a:pt x="18187" y="143"/>
                    </a:lnTo>
                    <a:lnTo>
                      <a:pt x="17922" y="123"/>
                    </a:lnTo>
                    <a:lnTo>
                      <a:pt x="17698" y="123"/>
                    </a:lnTo>
                    <a:lnTo>
                      <a:pt x="17495" y="103"/>
                    </a:lnTo>
                    <a:lnTo>
                      <a:pt x="17209" y="82"/>
                    </a:lnTo>
                    <a:lnTo>
                      <a:pt x="16924" y="62"/>
                    </a:lnTo>
                    <a:lnTo>
                      <a:pt x="16721" y="62"/>
                    </a:lnTo>
                    <a:lnTo>
                      <a:pt x="16537" y="41"/>
                    </a:lnTo>
                    <a:lnTo>
                      <a:pt x="16211" y="41"/>
                    </a:lnTo>
                    <a:lnTo>
                      <a:pt x="15886" y="21"/>
                    </a:lnTo>
                    <a:lnTo>
                      <a:pt x="15071" y="21"/>
                    </a:lnTo>
                    <a:lnTo>
                      <a:pt x="14603" y="1"/>
                    </a:lnTo>
                    <a:close/>
                  </a:path>
                </a:pathLst>
              </a:custGeom>
              <a:solidFill>
                <a:srgbClr val="FFCF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82;p73">
                <a:extLst>
                  <a:ext uri="{FF2B5EF4-FFF2-40B4-BE49-F238E27FC236}">
                    <a16:creationId xmlns:a16="http://schemas.microsoft.com/office/drawing/2014/main" id="{C1C35617-CE8C-A451-DF46-8A6D84FC5021}"/>
                  </a:ext>
                </a:extLst>
              </p:cNvPr>
              <p:cNvSpPr/>
              <p:nvPr/>
            </p:nvSpPr>
            <p:spPr>
              <a:xfrm>
                <a:off x="3618721" y="2212885"/>
                <a:ext cx="1769633" cy="1505356"/>
              </a:xfrm>
              <a:custGeom>
                <a:avLst/>
                <a:gdLst/>
                <a:ahLst/>
                <a:cxnLst/>
                <a:rect l="l" t="t" r="r" b="b"/>
                <a:pathLst>
                  <a:path w="33014" h="28085" extrusionOk="0">
                    <a:moveTo>
                      <a:pt x="21405" y="1"/>
                    </a:moveTo>
                    <a:lnTo>
                      <a:pt x="16130" y="4929"/>
                    </a:lnTo>
                    <a:lnTo>
                      <a:pt x="4175" y="16192"/>
                    </a:lnTo>
                    <a:lnTo>
                      <a:pt x="1" y="20224"/>
                    </a:lnTo>
                    <a:lnTo>
                      <a:pt x="795" y="21039"/>
                    </a:lnTo>
                    <a:lnTo>
                      <a:pt x="2220" y="22831"/>
                    </a:lnTo>
                    <a:lnTo>
                      <a:pt x="3381" y="24806"/>
                    </a:lnTo>
                    <a:lnTo>
                      <a:pt x="4277" y="26945"/>
                    </a:lnTo>
                    <a:lnTo>
                      <a:pt x="4603" y="28085"/>
                    </a:lnTo>
                    <a:lnTo>
                      <a:pt x="33013" y="20244"/>
                    </a:lnTo>
                    <a:lnTo>
                      <a:pt x="32626" y="18880"/>
                    </a:lnTo>
                    <a:lnTo>
                      <a:pt x="31710" y="16212"/>
                    </a:lnTo>
                    <a:lnTo>
                      <a:pt x="30671" y="13625"/>
                    </a:lnTo>
                    <a:lnTo>
                      <a:pt x="29449" y="11120"/>
                    </a:lnTo>
                    <a:lnTo>
                      <a:pt x="28105" y="8697"/>
                    </a:lnTo>
                    <a:lnTo>
                      <a:pt x="26618" y="6355"/>
                    </a:lnTo>
                    <a:lnTo>
                      <a:pt x="25010" y="4135"/>
                    </a:lnTo>
                    <a:lnTo>
                      <a:pt x="23258" y="1997"/>
                    </a:lnTo>
                    <a:lnTo>
                      <a:pt x="22342" y="978"/>
                    </a:lnTo>
                    <a:lnTo>
                      <a:pt x="21873" y="469"/>
                    </a:lnTo>
                    <a:lnTo>
                      <a:pt x="214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83;p73">
                <a:extLst>
                  <a:ext uri="{FF2B5EF4-FFF2-40B4-BE49-F238E27FC236}">
                    <a16:creationId xmlns:a16="http://schemas.microsoft.com/office/drawing/2014/main" id="{A8D57FB4-8F6A-8E2D-923D-399543125CDD}"/>
                  </a:ext>
                </a:extLst>
              </p:cNvPr>
              <p:cNvSpPr/>
              <p:nvPr/>
            </p:nvSpPr>
            <p:spPr>
              <a:xfrm>
                <a:off x="577513" y="2212885"/>
                <a:ext cx="1768561" cy="1505356"/>
              </a:xfrm>
              <a:custGeom>
                <a:avLst/>
                <a:gdLst/>
                <a:ahLst/>
                <a:cxnLst/>
                <a:rect l="l" t="t" r="r" b="b"/>
                <a:pathLst>
                  <a:path w="32994" h="28085" extrusionOk="0">
                    <a:moveTo>
                      <a:pt x="11589" y="1"/>
                    </a:moveTo>
                    <a:lnTo>
                      <a:pt x="11528" y="42"/>
                    </a:lnTo>
                    <a:lnTo>
                      <a:pt x="11487" y="103"/>
                    </a:lnTo>
                    <a:lnTo>
                      <a:pt x="10489" y="1141"/>
                    </a:lnTo>
                    <a:lnTo>
                      <a:pt x="8595" y="3361"/>
                    </a:lnTo>
                    <a:lnTo>
                      <a:pt x="6844" y="5683"/>
                    </a:lnTo>
                    <a:lnTo>
                      <a:pt x="5235" y="8106"/>
                    </a:lnTo>
                    <a:lnTo>
                      <a:pt x="3789" y="10652"/>
                    </a:lnTo>
                    <a:lnTo>
                      <a:pt x="2486" y="13279"/>
                    </a:lnTo>
                    <a:lnTo>
                      <a:pt x="1365" y="16008"/>
                    </a:lnTo>
                    <a:lnTo>
                      <a:pt x="408" y="18819"/>
                    </a:lnTo>
                    <a:lnTo>
                      <a:pt x="1" y="20244"/>
                    </a:lnTo>
                    <a:lnTo>
                      <a:pt x="28391" y="28085"/>
                    </a:lnTo>
                    <a:lnTo>
                      <a:pt x="28716" y="26945"/>
                    </a:lnTo>
                    <a:lnTo>
                      <a:pt x="29613" y="24806"/>
                    </a:lnTo>
                    <a:lnTo>
                      <a:pt x="30794" y="22831"/>
                    </a:lnTo>
                    <a:lnTo>
                      <a:pt x="32199" y="21039"/>
                    </a:lnTo>
                    <a:lnTo>
                      <a:pt x="32993" y="20224"/>
                    </a:lnTo>
                    <a:lnTo>
                      <a:pt x="28818" y="16192"/>
                    </a:lnTo>
                    <a:lnTo>
                      <a:pt x="16864" y="4929"/>
                    </a:lnTo>
                    <a:lnTo>
                      <a:pt x="11589" y="1"/>
                    </a:lnTo>
                    <a:close/>
                  </a:path>
                </a:pathLst>
              </a:custGeom>
              <a:solidFill>
                <a:srgbClr val="F141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84;p73">
                <a:extLst>
                  <a:ext uri="{FF2B5EF4-FFF2-40B4-BE49-F238E27FC236}">
                    <a16:creationId xmlns:a16="http://schemas.microsoft.com/office/drawing/2014/main" id="{14768DA1-B1A4-F208-AF45-03FEE0374C81}"/>
                  </a:ext>
                </a:extLst>
              </p:cNvPr>
              <p:cNvSpPr/>
              <p:nvPr/>
            </p:nvSpPr>
            <p:spPr>
              <a:xfrm>
                <a:off x="1198629" y="1583087"/>
                <a:ext cx="1521829" cy="1713806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31974" extrusionOk="0">
                    <a:moveTo>
                      <a:pt x="18798" y="0"/>
                    </a:moveTo>
                    <a:lnTo>
                      <a:pt x="17454" y="468"/>
                    </a:lnTo>
                    <a:lnTo>
                      <a:pt x="14827" y="1507"/>
                    </a:lnTo>
                    <a:lnTo>
                      <a:pt x="12281" y="2709"/>
                    </a:lnTo>
                    <a:lnTo>
                      <a:pt x="9838" y="4032"/>
                    </a:lnTo>
                    <a:lnTo>
                      <a:pt x="7455" y="5519"/>
                    </a:lnTo>
                    <a:lnTo>
                      <a:pt x="5194" y="7148"/>
                    </a:lnTo>
                    <a:lnTo>
                      <a:pt x="3035" y="8879"/>
                    </a:lnTo>
                    <a:lnTo>
                      <a:pt x="979" y="10753"/>
                    </a:lnTo>
                    <a:lnTo>
                      <a:pt x="1" y="11751"/>
                    </a:lnTo>
                    <a:lnTo>
                      <a:pt x="5276" y="16679"/>
                    </a:lnTo>
                    <a:lnTo>
                      <a:pt x="17230" y="27942"/>
                    </a:lnTo>
                    <a:lnTo>
                      <a:pt x="21405" y="31974"/>
                    </a:lnTo>
                    <a:lnTo>
                      <a:pt x="22159" y="31281"/>
                    </a:lnTo>
                    <a:lnTo>
                      <a:pt x="23768" y="30060"/>
                    </a:lnTo>
                    <a:lnTo>
                      <a:pt x="25519" y="29021"/>
                    </a:lnTo>
                    <a:lnTo>
                      <a:pt x="27413" y="28186"/>
                    </a:lnTo>
                    <a:lnTo>
                      <a:pt x="28391" y="27880"/>
                    </a:lnTo>
                    <a:lnTo>
                      <a:pt x="18798" y="0"/>
                    </a:lnTo>
                    <a:close/>
                  </a:path>
                </a:pathLst>
              </a:custGeom>
              <a:solidFill>
                <a:srgbClr val="F4A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85;p73">
                <a:extLst>
                  <a:ext uri="{FF2B5EF4-FFF2-40B4-BE49-F238E27FC236}">
                    <a16:creationId xmlns:a16="http://schemas.microsoft.com/office/drawing/2014/main" id="{9313C72B-D2A0-5DCE-5EC1-27087B5936DF}"/>
                  </a:ext>
                </a:extLst>
              </p:cNvPr>
              <p:cNvSpPr/>
              <p:nvPr/>
            </p:nvSpPr>
            <p:spPr>
              <a:xfrm>
                <a:off x="2985598" y="1583087"/>
                <a:ext cx="1780514" cy="1713806"/>
              </a:xfrm>
              <a:custGeom>
                <a:avLst/>
                <a:gdLst/>
                <a:ahLst/>
                <a:cxnLst/>
                <a:rect l="l" t="t" r="r" b="b"/>
                <a:pathLst>
                  <a:path w="33217" h="31974" extrusionOk="0">
                    <a:moveTo>
                      <a:pt x="0" y="27168"/>
                    </a:moveTo>
                    <a:lnTo>
                      <a:pt x="856" y="27188"/>
                    </a:lnTo>
                    <a:lnTo>
                      <a:pt x="2401" y="27339"/>
                    </a:lnTo>
                    <a:lnTo>
                      <a:pt x="2401" y="27339"/>
                    </a:lnTo>
                    <a:lnTo>
                      <a:pt x="1976" y="27269"/>
                    </a:lnTo>
                    <a:lnTo>
                      <a:pt x="693" y="27168"/>
                    </a:lnTo>
                    <a:close/>
                    <a:moveTo>
                      <a:pt x="2401" y="27339"/>
                    </a:moveTo>
                    <a:lnTo>
                      <a:pt x="2747" y="27395"/>
                    </a:lnTo>
                    <a:lnTo>
                      <a:pt x="2747" y="27395"/>
                    </a:lnTo>
                    <a:lnTo>
                      <a:pt x="2526" y="27351"/>
                    </a:lnTo>
                    <a:lnTo>
                      <a:pt x="2401" y="27339"/>
                    </a:lnTo>
                    <a:close/>
                    <a:moveTo>
                      <a:pt x="14419" y="0"/>
                    </a:moveTo>
                    <a:lnTo>
                      <a:pt x="5051" y="27901"/>
                    </a:lnTo>
                    <a:lnTo>
                      <a:pt x="3850" y="27575"/>
                    </a:lnTo>
                    <a:lnTo>
                      <a:pt x="2747" y="27395"/>
                    </a:lnTo>
                    <a:lnTo>
                      <a:pt x="2747" y="27395"/>
                    </a:lnTo>
                    <a:lnTo>
                      <a:pt x="4155" y="27677"/>
                    </a:lnTo>
                    <a:lnTo>
                      <a:pt x="5723" y="28166"/>
                    </a:lnTo>
                    <a:lnTo>
                      <a:pt x="7230" y="28776"/>
                    </a:lnTo>
                    <a:lnTo>
                      <a:pt x="8656" y="29550"/>
                    </a:lnTo>
                    <a:lnTo>
                      <a:pt x="9980" y="30426"/>
                    </a:lnTo>
                    <a:lnTo>
                      <a:pt x="11222" y="31424"/>
                    </a:lnTo>
                    <a:lnTo>
                      <a:pt x="11813" y="31974"/>
                    </a:lnTo>
                    <a:lnTo>
                      <a:pt x="15987" y="27942"/>
                    </a:lnTo>
                    <a:lnTo>
                      <a:pt x="27942" y="16679"/>
                    </a:lnTo>
                    <a:lnTo>
                      <a:pt x="33217" y="11751"/>
                    </a:lnTo>
                    <a:lnTo>
                      <a:pt x="32239" y="10753"/>
                    </a:lnTo>
                    <a:lnTo>
                      <a:pt x="30182" y="8879"/>
                    </a:lnTo>
                    <a:lnTo>
                      <a:pt x="28024" y="7148"/>
                    </a:lnTo>
                    <a:lnTo>
                      <a:pt x="25763" y="5519"/>
                    </a:lnTo>
                    <a:lnTo>
                      <a:pt x="23380" y="4032"/>
                    </a:lnTo>
                    <a:lnTo>
                      <a:pt x="20936" y="2688"/>
                    </a:lnTo>
                    <a:lnTo>
                      <a:pt x="18391" y="1507"/>
                    </a:lnTo>
                    <a:lnTo>
                      <a:pt x="15763" y="468"/>
                    </a:lnTo>
                    <a:lnTo>
                      <a:pt x="14419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1286;p73">
              <a:extLst>
                <a:ext uri="{FF2B5EF4-FFF2-40B4-BE49-F238E27FC236}">
                  <a16:creationId xmlns:a16="http://schemas.microsoft.com/office/drawing/2014/main" id="{AE55D132-929E-E311-7036-5F1FCF704780}"/>
                </a:ext>
              </a:extLst>
            </p:cNvPr>
            <p:cNvSpPr/>
            <p:nvPr/>
          </p:nvSpPr>
          <p:spPr>
            <a:xfrm rot="293873">
              <a:off x="2921827" y="3302603"/>
              <a:ext cx="902774" cy="322520"/>
            </a:xfrm>
            <a:custGeom>
              <a:avLst/>
              <a:gdLst/>
              <a:ahLst/>
              <a:cxnLst/>
              <a:rect l="l" t="t" r="r" b="b"/>
              <a:pathLst>
                <a:path w="16029" h="12587" extrusionOk="0">
                  <a:moveTo>
                    <a:pt x="16028" y="1"/>
                  </a:moveTo>
                  <a:lnTo>
                    <a:pt x="1426" y="8066"/>
                  </a:lnTo>
                  <a:lnTo>
                    <a:pt x="1243" y="8167"/>
                  </a:lnTo>
                  <a:lnTo>
                    <a:pt x="1060" y="8269"/>
                  </a:lnTo>
                  <a:lnTo>
                    <a:pt x="1019" y="8290"/>
                  </a:lnTo>
                  <a:lnTo>
                    <a:pt x="1039" y="8290"/>
                  </a:lnTo>
                  <a:lnTo>
                    <a:pt x="999" y="8310"/>
                  </a:lnTo>
                  <a:lnTo>
                    <a:pt x="978" y="8330"/>
                  </a:lnTo>
                  <a:lnTo>
                    <a:pt x="612" y="8656"/>
                  </a:lnTo>
                  <a:lnTo>
                    <a:pt x="143" y="9430"/>
                  </a:lnTo>
                  <a:lnTo>
                    <a:pt x="1" y="10326"/>
                  </a:lnTo>
                  <a:lnTo>
                    <a:pt x="225" y="11222"/>
                  </a:lnTo>
                  <a:lnTo>
                    <a:pt x="489" y="11630"/>
                  </a:lnTo>
                  <a:lnTo>
                    <a:pt x="795" y="11996"/>
                  </a:lnTo>
                  <a:lnTo>
                    <a:pt x="1589" y="12465"/>
                  </a:lnTo>
                  <a:lnTo>
                    <a:pt x="2485" y="12587"/>
                  </a:lnTo>
                  <a:lnTo>
                    <a:pt x="3381" y="12363"/>
                  </a:lnTo>
                  <a:lnTo>
                    <a:pt x="3789" y="12118"/>
                  </a:lnTo>
                  <a:lnTo>
                    <a:pt x="3809" y="12098"/>
                  </a:lnTo>
                  <a:lnTo>
                    <a:pt x="3850" y="12057"/>
                  </a:lnTo>
                  <a:lnTo>
                    <a:pt x="3870" y="12037"/>
                  </a:lnTo>
                  <a:lnTo>
                    <a:pt x="4033" y="11894"/>
                  </a:lnTo>
                  <a:lnTo>
                    <a:pt x="4176" y="11731"/>
                  </a:lnTo>
                  <a:lnTo>
                    <a:pt x="16028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287;p73">
            <a:extLst>
              <a:ext uri="{FF2B5EF4-FFF2-40B4-BE49-F238E27FC236}">
                <a16:creationId xmlns:a16="http://schemas.microsoft.com/office/drawing/2014/main" id="{65E5D031-F3A0-41B1-50C8-50332D4C4623}"/>
              </a:ext>
            </a:extLst>
          </p:cNvPr>
          <p:cNvGrpSpPr/>
          <p:nvPr/>
        </p:nvGrpSpPr>
        <p:grpSpPr>
          <a:xfrm>
            <a:off x="1454625" y="4140749"/>
            <a:ext cx="468000" cy="468000"/>
            <a:chOff x="1915850" y="4159201"/>
            <a:chExt cx="332979" cy="333017"/>
          </a:xfrm>
        </p:grpSpPr>
        <p:sp>
          <p:nvSpPr>
            <p:cNvPr id="45" name="Google Shape;1288;p73">
              <a:extLst>
                <a:ext uri="{FF2B5EF4-FFF2-40B4-BE49-F238E27FC236}">
                  <a16:creationId xmlns:a16="http://schemas.microsoft.com/office/drawing/2014/main" id="{29ECEB62-84CF-E2CA-90AD-06E402E4D28D}"/>
                </a:ext>
              </a:extLst>
            </p:cNvPr>
            <p:cNvSpPr/>
            <p:nvPr/>
          </p:nvSpPr>
          <p:spPr>
            <a:xfrm>
              <a:off x="1915850" y="4159201"/>
              <a:ext cx="332979" cy="333017"/>
            </a:xfrm>
            <a:custGeom>
              <a:avLst/>
              <a:gdLst/>
              <a:ahLst/>
              <a:cxnLst/>
              <a:rect l="l" t="t" r="r" b="b"/>
              <a:pathLst>
                <a:path w="6212" h="6213" extrusionOk="0">
                  <a:moveTo>
                    <a:pt x="3096" y="1"/>
                  </a:moveTo>
                  <a:lnTo>
                    <a:pt x="2790" y="21"/>
                  </a:lnTo>
                  <a:lnTo>
                    <a:pt x="2179" y="143"/>
                  </a:lnTo>
                  <a:lnTo>
                    <a:pt x="1629" y="388"/>
                  </a:lnTo>
                  <a:lnTo>
                    <a:pt x="1120" y="713"/>
                  </a:lnTo>
                  <a:lnTo>
                    <a:pt x="713" y="1141"/>
                  </a:lnTo>
                  <a:lnTo>
                    <a:pt x="367" y="1630"/>
                  </a:lnTo>
                  <a:lnTo>
                    <a:pt x="143" y="2180"/>
                  </a:lnTo>
                  <a:lnTo>
                    <a:pt x="21" y="2791"/>
                  </a:lnTo>
                  <a:lnTo>
                    <a:pt x="0" y="3117"/>
                  </a:lnTo>
                  <a:lnTo>
                    <a:pt x="21" y="3422"/>
                  </a:lnTo>
                  <a:lnTo>
                    <a:pt x="143" y="4033"/>
                  </a:lnTo>
                  <a:lnTo>
                    <a:pt x="367" y="4583"/>
                  </a:lnTo>
                  <a:lnTo>
                    <a:pt x="713" y="5092"/>
                  </a:lnTo>
                  <a:lnTo>
                    <a:pt x="1120" y="5499"/>
                  </a:lnTo>
                  <a:lnTo>
                    <a:pt x="1629" y="5846"/>
                  </a:lnTo>
                  <a:lnTo>
                    <a:pt x="2179" y="6070"/>
                  </a:lnTo>
                  <a:lnTo>
                    <a:pt x="2790" y="6192"/>
                  </a:lnTo>
                  <a:lnTo>
                    <a:pt x="3096" y="6212"/>
                  </a:lnTo>
                  <a:lnTo>
                    <a:pt x="3422" y="6192"/>
                  </a:lnTo>
                  <a:lnTo>
                    <a:pt x="4033" y="6070"/>
                  </a:lnTo>
                  <a:lnTo>
                    <a:pt x="4582" y="5846"/>
                  </a:lnTo>
                  <a:lnTo>
                    <a:pt x="5071" y="5499"/>
                  </a:lnTo>
                  <a:lnTo>
                    <a:pt x="5499" y="5092"/>
                  </a:lnTo>
                  <a:lnTo>
                    <a:pt x="5825" y="4583"/>
                  </a:lnTo>
                  <a:lnTo>
                    <a:pt x="6069" y="4033"/>
                  </a:lnTo>
                  <a:lnTo>
                    <a:pt x="6191" y="3422"/>
                  </a:lnTo>
                  <a:lnTo>
                    <a:pt x="6212" y="3117"/>
                  </a:lnTo>
                  <a:lnTo>
                    <a:pt x="6191" y="2791"/>
                  </a:lnTo>
                  <a:lnTo>
                    <a:pt x="6069" y="2180"/>
                  </a:lnTo>
                  <a:lnTo>
                    <a:pt x="5825" y="1630"/>
                  </a:lnTo>
                  <a:lnTo>
                    <a:pt x="5499" y="1141"/>
                  </a:lnTo>
                  <a:lnTo>
                    <a:pt x="5071" y="713"/>
                  </a:lnTo>
                  <a:lnTo>
                    <a:pt x="4582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" sz="2400" b="1">
                  <a:solidFill>
                    <a:srgbClr val="F14137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2800"/>
            </a:p>
          </p:txBody>
        </p:sp>
        <p:sp>
          <p:nvSpPr>
            <p:cNvPr id="46" name="Google Shape;1289;p73">
              <a:extLst>
                <a:ext uri="{FF2B5EF4-FFF2-40B4-BE49-F238E27FC236}">
                  <a16:creationId xmlns:a16="http://schemas.microsoft.com/office/drawing/2014/main" id="{7FCD4BF2-4D21-0AEF-CE3A-9732A160CAB0}"/>
                </a:ext>
              </a:extLst>
            </p:cNvPr>
            <p:cNvSpPr/>
            <p:nvPr/>
          </p:nvSpPr>
          <p:spPr>
            <a:xfrm>
              <a:off x="1915850" y="4159201"/>
              <a:ext cx="332979" cy="176880"/>
            </a:xfrm>
            <a:custGeom>
              <a:avLst/>
              <a:gdLst/>
              <a:ahLst/>
              <a:cxnLst/>
              <a:rect l="l" t="t" r="r" b="b"/>
              <a:pathLst>
                <a:path w="6212" h="3300" extrusionOk="0">
                  <a:moveTo>
                    <a:pt x="3096" y="1"/>
                  </a:moveTo>
                  <a:lnTo>
                    <a:pt x="2790" y="21"/>
                  </a:lnTo>
                  <a:lnTo>
                    <a:pt x="2179" y="143"/>
                  </a:lnTo>
                  <a:lnTo>
                    <a:pt x="1629" y="388"/>
                  </a:lnTo>
                  <a:lnTo>
                    <a:pt x="1120" y="713"/>
                  </a:lnTo>
                  <a:lnTo>
                    <a:pt x="713" y="1141"/>
                  </a:lnTo>
                  <a:lnTo>
                    <a:pt x="367" y="1630"/>
                  </a:lnTo>
                  <a:lnTo>
                    <a:pt x="143" y="2180"/>
                  </a:lnTo>
                  <a:lnTo>
                    <a:pt x="21" y="2791"/>
                  </a:lnTo>
                  <a:lnTo>
                    <a:pt x="0" y="3117"/>
                  </a:lnTo>
                  <a:lnTo>
                    <a:pt x="0" y="3198"/>
                  </a:lnTo>
                  <a:lnTo>
                    <a:pt x="0" y="3300"/>
                  </a:lnTo>
                  <a:lnTo>
                    <a:pt x="41" y="2994"/>
                  </a:lnTo>
                  <a:lnTo>
                    <a:pt x="183" y="2424"/>
                  </a:lnTo>
                  <a:lnTo>
                    <a:pt x="428" y="1895"/>
                  </a:lnTo>
                  <a:lnTo>
                    <a:pt x="774" y="1426"/>
                  </a:lnTo>
                  <a:lnTo>
                    <a:pt x="1181" y="1039"/>
                  </a:lnTo>
                  <a:lnTo>
                    <a:pt x="1670" y="734"/>
                  </a:lnTo>
                  <a:lnTo>
                    <a:pt x="2220" y="510"/>
                  </a:lnTo>
                  <a:lnTo>
                    <a:pt x="2790" y="388"/>
                  </a:lnTo>
                  <a:lnTo>
                    <a:pt x="3401" y="388"/>
                  </a:lnTo>
                  <a:lnTo>
                    <a:pt x="3992" y="510"/>
                  </a:lnTo>
                  <a:lnTo>
                    <a:pt x="4542" y="734"/>
                  </a:lnTo>
                  <a:lnTo>
                    <a:pt x="5010" y="1039"/>
                  </a:lnTo>
                  <a:lnTo>
                    <a:pt x="5438" y="1426"/>
                  </a:lnTo>
                  <a:lnTo>
                    <a:pt x="5764" y="1895"/>
                  </a:lnTo>
                  <a:lnTo>
                    <a:pt x="6028" y="2424"/>
                  </a:lnTo>
                  <a:lnTo>
                    <a:pt x="6171" y="2994"/>
                  </a:lnTo>
                  <a:lnTo>
                    <a:pt x="6191" y="3300"/>
                  </a:lnTo>
                  <a:lnTo>
                    <a:pt x="6191" y="3198"/>
                  </a:lnTo>
                  <a:lnTo>
                    <a:pt x="6212" y="3117"/>
                  </a:lnTo>
                  <a:lnTo>
                    <a:pt x="6191" y="2791"/>
                  </a:lnTo>
                  <a:lnTo>
                    <a:pt x="6069" y="2180"/>
                  </a:lnTo>
                  <a:lnTo>
                    <a:pt x="5825" y="1630"/>
                  </a:lnTo>
                  <a:lnTo>
                    <a:pt x="5499" y="1141"/>
                  </a:lnTo>
                  <a:lnTo>
                    <a:pt x="5071" y="713"/>
                  </a:lnTo>
                  <a:lnTo>
                    <a:pt x="4582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47" name="Google Shape;1290;p73">
              <a:extLst>
                <a:ext uri="{FF2B5EF4-FFF2-40B4-BE49-F238E27FC236}">
                  <a16:creationId xmlns:a16="http://schemas.microsoft.com/office/drawing/2014/main" id="{F663CD50-AEAE-BBC8-8E77-AADB69B4FD46}"/>
                </a:ext>
              </a:extLst>
            </p:cNvPr>
            <p:cNvSpPr/>
            <p:nvPr/>
          </p:nvSpPr>
          <p:spPr>
            <a:xfrm>
              <a:off x="1915850" y="4316410"/>
              <a:ext cx="332979" cy="175808"/>
            </a:xfrm>
            <a:custGeom>
              <a:avLst/>
              <a:gdLst/>
              <a:ahLst/>
              <a:cxnLst/>
              <a:rect l="l" t="t" r="r" b="b"/>
              <a:pathLst>
                <a:path w="6212" h="3280" extrusionOk="0">
                  <a:moveTo>
                    <a:pt x="0" y="0"/>
                  </a:moveTo>
                  <a:lnTo>
                    <a:pt x="0" y="82"/>
                  </a:lnTo>
                  <a:lnTo>
                    <a:pt x="0" y="184"/>
                  </a:lnTo>
                  <a:lnTo>
                    <a:pt x="21" y="489"/>
                  </a:lnTo>
                  <a:lnTo>
                    <a:pt x="143" y="1100"/>
                  </a:lnTo>
                  <a:lnTo>
                    <a:pt x="367" y="1650"/>
                  </a:lnTo>
                  <a:lnTo>
                    <a:pt x="713" y="2159"/>
                  </a:lnTo>
                  <a:lnTo>
                    <a:pt x="1120" y="2566"/>
                  </a:lnTo>
                  <a:lnTo>
                    <a:pt x="1629" y="2913"/>
                  </a:lnTo>
                  <a:lnTo>
                    <a:pt x="2179" y="3137"/>
                  </a:lnTo>
                  <a:lnTo>
                    <a:pt x="2790" y="3279"/>
                  </a:lnTo>
                  <a:lnTo>
                    <a:pt x="3422" y="3279"/>
                  </a:lnTo>
                  <a:lnTo>
                    <a:pt x="4033" y="3137"/>
                  </a:lnTo>
                  <a:lnTo>
                    <a:pt x="4582" y="2913"/>
                  </a:lnTo>
                  <a:lnTo>
                    <a:pt x="5071" y="2566"/>
                  </a:lnTo>
                  <a:lnTo>
                    <a:pt x="5499" y="2159"/>
                  </a:lnTo>
                  <a:lnTo>
                    <a:pt x="5825" y="1650"/>
                  </a:lnTo>
                  <a:lnTo>
                    <a:pt x="6069" y="1100"/>
                  </a:lnTo>
                  <a:lnTo>
                    <a:pt x="6191" y="489"/>
                  </a:lnTo>
                  <a:lnTo>
                    <a:pt x="6212" y="184"/>
                  </a:lnTo>
                  <a:lnTo>
                    <a:pt x="6191" y="82"/>
                  </a:lnTo>
                  <a:lnTo>
                    <a:pt x="6191" y="0"/>
                  </a:lnTo>
                  <a:lnTo>
                    <a:pt x="6171" y="285"/>
                  </a:lnTo>
                  <a:lnTo>
                    <a:pt x="6028" y="876"/>
                  </a:lnTo>
                  <a:lnTo>
                    <a:pt x="5764" y="1385"/>
                  </a:lnTo>
                  <a:lnTo>
                    <a:pt x="5438" y="1854"/>
                  </a:lnTo>
                  <a:lnTo>
                    <a:pt x="5010" y="2240"/>
                  </a:lnTo>
                  <a:lnTo>
                    <a:pt x="4542" y="2566"/>
                  </a:lnTo>
                  <a:lnTo>
                    <a:pt x="3992" y="2790"/>
                  </a:lnTo>
                  <a:lnTo>
                    <a:pt x="3401" y="2892"/>
                  </a:lnTo>
                  <a:lnTo>
                    <a:pt x="3096" y="2913"/>
                  </a:lnTo>
                  <a:lnTo>
                    <a:pt x="2790" y="2892"/>
                  </a:lnTo>
                  <a:lnTo>
                    <a:pt x="2220" y="2790"/>
                  </a:lnTo>
                  <a:lnTo>
                    <a:pt x="1670" y="2566"/>
                  </a:lnTo>
                  <a:lnTo>
                    <a:pt x="1181" y="2240"/>
                  </a:lnTo>
                  <a:lnTo>
                    <a:pt x="774" y="1854"/>
                  </a:lnTo>
                  <a:lnTo>
                    <a:pt x="428" y="1385"/>
                  </a:lnTo>
                  <a:lnTo>
                    <a:pt x="183" y="876"/>
                  </a:lnTo>
                  <a:lnTo>
                    <a:pt x="41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48" name="Google Shape;1291;p73">
            <a:extLst>
              <a:ext uri="{FF2B5EF4-FFF2-40B4-BE49-F238E27FC236}">
                <a16:creationId xmlns:a16="http://schemas.microsoft.com/office/drawing/2014/main" id="{4DC64FF0-E50A-5B51-DD17-2C4334D99CBE}"/>
              </a:ext>
            </a:extLst>
          </p:cNvPr>
          <p:cNvGrpSpPr/>
          <p:nvPr/>
        </p:nvGrpSpPr>
        <p:grpSpPr>
          <a:xfrm>
            <a:off x="2015674" y="4140749"/>
            <a:ext cx="468000" cy="468000"/>
            <a:chOff x="2376488" y="4159201"/>
            <a:chExt cx="332979" cy="333017"/>
          </a:xfrm>
        </p:grpSpPr>
        <p:sp>
          <p:nvSpPr>
            <p:cNvPr id="49" name="Google Shape;1292;p73">
              <a:extLst>
                <a:ext uri="{FF2B5EF4-FFF2-40B4-BE49-F238E27FC236}">
                  <a16:creationId xmlns:a16="http://schemas.microsoft.com/office/drawing/2014/main" id="{D2581EC0-B724-EDAB-F44A-48A166244DA5}"/>
                </a:ext>
              </a:extLst>
            </p:cNvPr>
            <p:cNvSpPr/>
            <p:nvPr/>
          </p:nvSpPr>
          <p:spPr>
            <a:xfrm>
              <a:off x="2376488" y="4159201"/>
              <a:ext cx="332979" cy="333017"/>
            </a:xfrm>
            <a:custGeom>
              <a:avLst/>
              <a:gdLst/>
              <a:ahLst/>
              <a:cxnLst/>
              <a:rect l="l" t="t" r="r" b="b"/>
              <a:pathLst>
                <a:path w="6212" h="6213" extrusionOk="0">
                  <a:moveTo>
                    <a:pt x="3116" y="1"/>
                  </a:moveTo>
                  <a:lnTo>
                    <a:pt x="2791" y="21"/>
                  </a:lnTo>
                  <a:lnTo>
                    <a:pt x="2180" y="143"/>
                  </a:lnTo>
                  <a:lnTo>
                    <a:pt x="1630" y="388"/>
                  </a:lnTo>
                  <a:lnTo>
                    <a:pt x="1141" y="713"/>
                  </a:lnTo>
                  <a:lnTo>
                    <a:pt x="713" y="1141"/>
                  </a:lnTo>
                  <a:lnTo>
                    <a:pt x="387" y="1630"/>
                  </a:lnTo>
                  <a:lnTo>
                    <a:pt x="143" y="2180"/>
                  </a:lnTo>
                  <a:lnTo>
                    <a:pt x="21" y="2791"/>
                  </a:lnTo>
                  <a:lnTo>
                    <a:pt x="0" y="3117"/>
                  </a:lnTo>
                  <a:lnTo>
                    <a:pt x="21" y="3422"/>
                  </a:lnTo>
                  <a:lnTo>
                    <a:pt x="143" y="4033"/>
                  </a:lnTo>
                  <a:lnTo>
                    <a:pt x="387" y="4583"/>
                  </a:lnTo>
                  <a:lnTo>
                    <a:pt x="713" y="5092"/>
                  </a:lnTo>
                  <a:lnTo>
                    <a:pt x="1141" y="5499"/>
                  </a:lnTo>
                  <a:lnTo>
                    <a:pt x="1630" y="5846"/>
                  </a:lnTo>
                  <a:lnTo>
                    <a:pt x="2180" y="6070"/>
                  </a:lnTo>
                  <a:lnTo>
                    <a:pt x="2791" y="6192"/>
                  </a:lnTo>
                  <a:lnTo>
                    <a:pt x="3116" y="6212"/>
                  </a:lnTo>
                  <a:lnTo>
                    <a:pt x="3422" y="6192"/>
                  </a:lnTo>
                  <a:lnTo>
                    <a:pt x="4033" y="6070"/>
                  </a:lnTo>
                  <a:lnTo>
                    <a:pt x="4583" y="5846"/>
                  </a:lnTo>
                  <a:lnTo>
                    <a:pt x="5092" y="5499"/>
                  </a:lnTo>
                  <a:lnTo>
                    <a:pt x="5499" y="5092"/>
                  </a:lnTo>
                  <a:lnTo>
                    <a:pt x="5845" y="4583"/>
                  </a:lnTo>
                  <a:lnTo>
                    <a:pt x="6069" y="4033"/>
                  </a:lnTo>
                  <a:lnTo>
                    <a:pt x="6212" y="3422"/>
                  </a:lnTo>
                  <a:lnTo>
                    <a:pt x="6212" y="3117"/>
                  </a:lnTo>
                  <a:lnTo>
                    <a:pt x="6212" y="2791"/>
                  </a:lnTo>
                  <a:lnTo>
                    <a:pt x="6069" y="2180"/>
                  </a:lnTo>
                  <a:lnTo>
                    <a:pt x="5845" y="1630"/>
                  </a:lnTo>
                  <a:lnTo>
                    <a:pt x="5499" y="1141"/>
                  </a:lnTo>
                  <a:lnTo>
                    <a:pt x="5092" y="713"/>
                  </a:lnTo>
                  <a:lnTo>
                    <a:pt x="4583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" sz="2400" b="1">
                  <a:solidFill>
                    <a:srgbClr val="F4A35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2800"/>
            </a:p>
          </p:txBody>
        </p:sp>
        <p:sp>
          <p:nvSpPr>
            <p:cNvPr id="50" name="Google Shape;1293;p73">
              <a:extLst>
                <a:ext uri="{FF2B5EF4-FFF2-40B4-BE49-F238E27FC236}">
                  <a16:creationId xmlns:a16="http://schemas.microsoft.com/office/drawing/2014/main" id="{10EDE1ED-8F41-DDD8-A848-5C6C0A126534}"/>
                </a:ext>
              </a:extLst>
            </p:cNvPr>
            <p:cNvSpPr/>
            <p:nvPr/>
          </p:nvSpPr>
          <p:spPr>
            <a:xfrm>
              <a:off x="2376488" y="4159201"/>
              <a:ext cx="332979" cy="176880"/>
            </a:xfrm>
            <a:custGeom>
              <a:avLst/>
              <a:gdLst/>
              <a:ahLst/>
              <a:cxnLst/>
              <a:rect l="l" t="t" r="r" b="b"/>
              <a:pathLst>
                <a:path w="6212" h="3300" extrusionOk="0">
                  <a:moveTo>
                    <a:pt x="3116" y="1"/>
                  </a:moveTo>
                  <a:lnTo>
                    <a:pt x="2791" y="21"/>
                  </a:lnTo>
                  <a:lnTo>
                    <a:pt x="2180" y="143"/>
                  </a:lnTo>
                  <a:lnTo>
                    <a:pt x="1630" y="388"/>
                  </a:lnTo>
                  <a:lnTo>
                    <a:pt x="1141" y="713"/>
                  </a:lnTo>
                  <a:lnTo>
                    <a:pt x="713" y="1141"/>
                  </a:lnTo>
                  <a:lnTo>
                    <a:pt x="387" y="1630"/>
                  </a:lnTo>
                  <a:lnTo>
                    <a:pt x="143" y="2180"/>
                  </a:lnTo>
                  <a:lnTo>
                    <a:pt x="21" y="2791"/>
                  </a:lnTo>
                  <a:lnTo>
                    <a:pt x="0" y="3117"/>
                  </a:lnTo>
                  <a:lnTo>
                    <a:pt x="21" y="3198"/>
                  </a:lnTo>
                  <a:lnTo>
                    <a:pt x="21" y="3300"/>
                  </a:lnTo>
                  <a:lnTo>
                    <a:pt x="41" y="2994"/>
                  </a:lnTo>
                  <a:lnTo>
                    <a:pt x="204" y="2424"/>
                  </a:lnTo>
                  <a:lnTo>
                    <a:pt x="449" y="1895"/>
                  </a:lnTo>
                  <a:lnTo>
                    <a:pt x="774" y="1426"/>
                  </a:lnTo>
                  <a:lnTo>
                    <a:pt x="1202" y="1039"/>
                  </a:lnTo>
                  <a:lnTo>
                    <a:pt x="1670" y="734"/>
                  </a:lnTo>
                  <a:lnTo>
                    <a:pt x="2220" y="510"/>
                  </a:lnTo>
                  <a:lnTo>
                    <a:pt x="2811" y="388"/>
                  </a:lnTo>
                  <a:lnTo>
                    <a:pt x="3422" y="388"/>
                  </a:lnTo>
                  <a:lnTo>
                    <a:pt x="4012" y="510"/>
                  </a:lnTo>
                  <a:lnTo>
                    <a:pt x="4542" y="734"/>
                  </a:lnTo>
                  <a:lnTo>
                    <a:pt x="5031" y="1039"/>
                  </a:lnTo>
                  <a:lnTo>
                    <a:pt x="5438" y="1426"/>
                  </a:lnTo>
                  <a:lnTo>
                    <a:pt x="5784" y="1895"/>
                  </a:lnTo>
                  <a:lnTo>
                    <a:pt x="6029" y="2424"/>
                  </a:lnTo>
                  <a:lnTo>
                    <a:pt x="6171" y="2994"/>
                  </a:lnTo>
                  <a:lnTo>
                    <a:pt x="6212" y="3300"/>
                  </a:lnTo>
                  <a:lnTo>
                    <a:pt x="6212" y="3198"/>
                  </a:lnTo>
                  <a:lnTo>
                    <a:pt x="6212" y="3117"/>
                  </a:lnTo>
                  <a:lnTo>
                    <a:pt x="6212" y="2791"/>
                  </a:lnTo>
                  <a:lnTo>
                    <a:pt x="6069" y="2180"/>
                  </a:lnTo>
                  <a:lnTo>
                    <a:pt x="5845" y="1630"/>
                  </a:lnTo>
                  <a:lnTo>
                    <a:pt x="5499" y="1141"/>
                  </a:lnTo>
                  <a:lnTo>
                    <a:pt x="5092" y="713"/>
                  </a:lnTo>
                  <a:lnTo>
                    <a:pt x="4583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1" name="Google Shape;1294;p73">
              <a:extLst>
                <a:ext uri="{FF2B5EF4-FFF2-40B4-BE49-F238E27FC236}">
                  <a16:creationId xmlns:a16="http://schemas.microsoft.com/office/drawing/2014/main" id="{8D377603-E3EA-AEC6-FA51-1D1961A11C27}"/>
                </a:ext>
              </a:extLst>
            </p:cNvPr>
            <p:cNvSpPr/>
            <p:nvPr/>
          </p:nvSpPr>
          <p:spPr>
            <a:xfrm>
              <a:off x="2376488" y="4316410"/>
              <a:ext cx="332979" cy="175808"/>
            </a:xfrm>
            <a:custGeom>
              <a:avLst/>
              <a:gdLst/>
              <a:ahLst/>
              <a:cxnLst/>
              <a:rect l="l" t="t" r="r" b="b"/>
              <a:pathLst>
                <a:path w="6212" h="3280" extrusionOk="0">
                  <a:moveTo>
                    <a:pt x="21" y="0"/>
                  </a:moveTo>
                  <a:lnTo>
                    <a:pt x="21" y="82"/>
                  </a:lnTo>
                  <a:lnTo>
                    <a:pt x="0" y="184"/>
                  </a:lnTo>
                  <a:lnTo>
                    <a:pt x="21" y="489"/>
                  </a:lnTo>
                  <a:lnTo>
                    <a:pt x="143" y="1100"/>
                  </a:lnTo>
                  <a:lnTo>
                    <a:pt x="387" y="1650"/>
                  </a:lnTo>
                  <a:lnTo>
                    <a:pt x="713" y="2159"/>
                  </a:lnTo>
                  <a:lnTo>
                    <a:pt x="1141" y="2566"/>
                  </a:lnTo>
                  <a:lnTo>
                    <a:pt x="1630" y="2913"/>
                  </a:lnTo>
                  <a:lnTo>
                    <a:pt x="2180" y="3137"/>
                  </a:lnTo>
                  <a:lnTo>
                    <a:pt x="2791" y="3279"/>
                  </a:lnTo>
                  <a:lnTo>
                    <a:pt x="3422" y="3279"/>
                  </a:lnTo>
                  <a:lnTo>
                    <a:pt x="4033" y="3137"/>
                  </a:lnTo>
                  <a:lnTo>
                    <a:pt x="4583" y="2913"/>
                  </a:lnTo>
                  <a:lnTo>
                    <a:pt x="5092" y="2566"/>
                  </a:lnTo>
                  <a:lnTo>
                    <a:pt x="5499" y="2159"/>
                  </a:lnTo>
                  <a:lnTo>
                    <a:pt x="5845" y="1650"/>
                  </a:lnTo>
                  <a:lnTo>
                    <a:pt x="6069" y="1100"/>
                  </a:lnTo>
                  <a:lnTo>
                    <a:pt x="6212" y="489"/>
                  </a:lnTo>
                  <a:lnTo>
                    <a:pt x="6212" y="184"/>
                  </a:lnTo>
                  <a:lnTo>
                    <a:pt x="6212" y="82"/>
                  </a:lnTo>
                  <a:lnTo>
                    <a:pt x="6212" y="0"/>
                  </a:lnTo>
                  <a:lnTo>
                    <a:pt x="6171" y="285"/>
                  </a:lnTo>
                  <a:lnTo>
                    <a:pt x="6029" y="876"/>
                  </a:lnTo>
                  <a:lnTo>
                    <a:pt x="5784" y="1385"/>
                  </a:lnTo>
                  <a:lnTo>
                    <a:pt x="5438" y="1854"/>
                  </a:lnTo>
                  <a:lnTo>
                    <a:pt x="5031" y="2240"/>
                  </a:lnTo>
                  <a:lnTo>
                    <a:pt x="4542" y="2566"/>
                  </a:lnTo>
                  <a:lnTo>
                    <a:pt x="4012" y="2790"/>
                  </a:lnTo>
                  <a:lnTo>
                    <a:pt x="3422" y="2892"/>
                  </a:lnTo>
                  <a:lnTo>
                    <a:pt x="3116" y="2913"/>
                  </a:lnTo>
                  <a:lnTo>
                    <a:pt x="2811" y="2892"/>
                  </a:lnTo>
                  <a:lnTo>
                    <a:pt x="2220" y="2790"/>
                  </a:lnTo>
                  <a:lnTo>
                    <a:pt x="1670" y="2566"/>
                  </a:lnTo>
                  <a:lnTo>
                    <a:pt x="1202" y="2240"/>
                  </a:lnTo>
                  <a:lnTo>
                    <a:pt x="774" y="1854"/>
                  </a:lnTo>
                  <a:lnTo>
                    <a:pt x="449" y="1385"/>
                  </a:lnTo>
                  <a:lnTo>
                    <a:pt x="204" y="876"/>
                  </a:lnTo>
                  <a:lnTo>
                    <a:pt x="41" y="28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32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52" name="Google Shape;1295;p73">
            <a:extLst>
              <a:ext uri="{FF2B5EF4-FFF2-40B4-BE49-F238E27FC236}">
                <a16:creationId xmlns:a16="http://schemas.microsoft.com/office/drawing/2014/main" id="{A31AC320-E3B4-2466-6B36-CA2CE1100250}"/>
              </a:ext>
            </a:extLst>
          </p:cNvPr>
          <p:cNvGrpSpPr/>
          <p:nvPr/>
        </p:nvGrpSpPr>
        <p:grpSpPr>
          <a:xfrm>
            <a:off x="3698819" y="4140749"/>
            <a:ext cx="468000" cy="468000"/>
            <a:chOff x="3760653" y="4159201"/>
            <a:chExt cx="331907" cy="333017"/>
          </a:xfrm>
        </p:grpSpPr>
        <p:sp>
          <p:nvSpPr>
            <p:cNvPr id="53" name="Google Shape;1296;p73">
              <a:extLst>
                <a:ext uri="{FF2B5EF4-FFF2-40B4-BE49-F238E27FC236}">
                  <a16:creationId xmlns:a16="http://schemas.microsoft.com/office/drawing/2014/main" id="{C21A0288-9B85-225F-2C63-B4DEDFB0BD16}"/>
                </a:ext>
              </a:extLst>
            </p:cNvPr>
            <p:cNvSpPr/>
            <p:nvPr/>
          </p:nvSpPr>
          <p:spPr>
            <a:xfrm>
              <a:off x="3760653" y="4159201"/>
              <a:ext cx="331907" cy="333017"/>
            </a:xfrm>
            <a:custGeom>
              <a:avLst/>
              <a:gdLst/>
              <a:ahLst/>
              <a:cxnLst/>
              <a:rect l="l" t="t" r="r" b="b"/>
              <a:pathLst>
                <a:path w="6192" h="6213" extrusionOk="0">
                  <a:moveTo>
                    <a:pt x="3096" y="1"/>
                  </a:moveTo>
                  <a:lnTo>
                    <a:pt x="2770" y="21"/>
                  </a:lnTo>
                  <a:lnTo>
                    <a:pt x="2179" y="143"/>
                  </a:lnTo>
                  <a:lnTo>
                    <a:pt x="1609" y="388"/>
                  </a:lnTo>
                  <a:lnTo>
                    <a:pt x="1120" y="713"/>
                  </a:lnTo>
                  <a:lnTo>
                    <a:pt x="693" y="1141"/>
                  </a:lnTo>
                  <a:lnTo>
                    <a:pt x="367" y="1630"/>
                  </a:lnTo>
                  <a:lnTo>
                    <a:pt x="122" y="2180"/>
                  </a:lnTo>
                  <a:lnTo>
                    <a:pt x="0" y="2791"/>
                  </a:lnTo>
                  <a:lnTo>
                    <a:pt x="0" y="3117"/>
                  </a:lnTo>
                  <a:lnTo>
                    <a:pt x="0" y="3422"/>
                  </a:lnTo>
                  <a:lnTo>
                    <a:pt x="122" y="4033"/>
                  </a:lnTo>
                  <a:lnTo>
                    <a:pt x="367" y="4583"/>
                  </a:lnTo>
                  <a:lnTo>
                    <a:pt x="693" y="5092"/>
                  </a:lnTo>
                  <a:lnTo>
                    <a:pt x="1120" y="5499"/>
                  </a:lnTo>
                  <a:lnTo>
                    <a:pt x="1609" y="5846"/>
                  </a:lnTo>
                  <a:lnTo>
                    <a:pt x="2179" y="6070"/>
                  </a:lnTo>
                  <a:lnTo>
                    <a:pt x="2770" y="6192"/>
                  </a:lnTo>
                  <a:lnTo>
                    <a:pt x="3096" y="6212"/>
                  </a:lnTo>
                  <a:lnTo>
                    <a:pt x="3421" y="6192"/>
                  </a:lnTo>
                  <a:lnTo>
                    <a:pt x="4032" y="6070"/>
                  </a:lnTo>
                  <a:lnTo>
                    <a:pt x="4582" y="5846"/>
                  </a:lnTo>
                  <a:lnTo>
                    <a:pt x="5071" y="5499"/>
                  </a:lnTo>
                  <a:lnTo>
                    <a:pt x="5499" y="5092"/>
                  </a:lnTo>
                  <a:lnTo>
                    <a:pt x="5825" y="4583"/>
                  </a:lnTo>
                  <a:lnTo>
                    <a:pt x="6069" y="4033"/>
                  </a:lnTo>
                  <a:lnTo>
                    <a:pt x="6191" y="3422"/>
                  </a:lnTo>
                  <a:lnTo>
                    <a:pt x="6191" y="3117"/>
                  </a:lnTo>
                  <a:lnTo>
                    <a:pt x="6191" y="2791"/>
                  </a:lnTo>
                  <a:lnTo>
                    <a:pt x="6069" y="2180"/>
                  </a:lnTo>
                  <a:lnTo>
                    <a:pt x="5825" y="1630"/>
                  </a:lnTo>
                  <a:lnTo>
                    <a:pt x="5499" y="1141"/>
                  </a:lnTo>
                  <a:lnTo>
                    <a:pt x="5071" y="713"/>
                  </a:lnTo>
                  <a:lnTo>
                    <a:pt x="4582" y="388"/>
                  </a:lnTo>
                  <a:lnTo>
                    <a:pt x="4032" y="143"/>
                  </a:lnTo>
                  <a:lnTo>
                    <a:pt x="3421" y="2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" sz="2400" b="1" dirty="0">
                  <a:solidFill>
                    <a:srgbClr val="80CE47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sz="2800" dirty="0"/>
            </a:p>
          </p:txBody>
        </p:sp>
        <p:sp>
          <p:nvSpPr>
            <p:cNvPr id="54" name="Google Shape;1297;p73">
              <a:extLst>
                <a:ext uri="{FF2B5EF4-FFF2-40B4-BE49-F238E27FC236}">
                  <a16:creationId xmlns:a16="http://schemas.microsoft.com/office/drawing/2014/main" id="{7DEF7B84-3BCA-BD79-122C-59EB3EBB2807}"/>
                </a:ext>
              </a:extLst>
            </p:cNvPr>
            <p:cNvSpPr/>
            <p:nvPr/>
          </p:nvSpPr>
          <p:spPr>
            <a:xfrm>
              <a:off x="3760653" y="4159201"/>
              <a:ext cx="331907" cy="176880"/>
            </a:xfrm>
            <a:custGeom>
              <a:avLst/>
              <a:gdLst/>
              <a:ahLst/>
              <a:cxnLst/>
              <a:rect l="l" t="t" r="r" b="b"/>
              <a:pathLst>
                <a:path w="6192" h="3300" extrusionOk="0">
                  <a:moveTo>
                    <a:pt x="3096" y="1"/>
                  </a:moveTo>
                  <a:lnTo>
                    <a:pt x="2770" y="21"/>
                  </a:lnTo>
                  <a:lnTo>
                    <a:pt x="2179" y="143"/>
                  </a:lnTo>
                  <a:lnTo>
                    <a:pt x="1609" y="388"/>
                  </a:lnTo>
                  <a:lnTo>
                    <a:pt x="1120" y="713"/>
                  </a:lnTo>
                  <a:lnTo>
                    <a:pt x="693" y="1141"/>
                  </a:lnTo>
                  <a:lnTo>
                    <a:pt x="367" y="1630"/>
                  </a:lnTo>
                  <a:lnTo>
                    <a:pt x="122" y="2180"/>
                  </a:lnTo>
                  <a:lnTo>
                    <a:pt x="0" y="2791"/>
                  </a:lnTo>
                  <a:lnTo>
                    <a:pt x="0" y="3117"/>
                  </a:lnTo>
                  <a:lnTo>
                    <a:pt x="0" y="3198"/>
                  </a:lnTo>
                  <a:lnTo>
                    <a:pt x="0" y="3300"/>
                  </a:lnTo>
                  <a:lnTo>
                    <a:pt x="41" y="2994"/>
                  </a:lnTo>
                  <a:lnTo>
                    <a:pt x="183" y="2424"/>
                  </a:lnTo>
                  <a:lnTo>
                    <a:pt x="428" y="1895"/>
                  </a:lnTo>
                  <a:lnTo>
                    <a:pt x="774" y="1426"/>
                  </a:lnTo>
                  <a:lnTo>
                    <a:pt x="1181" y="1039"/>
                  </a:lnTo>
                  <a:lnTo>
                    <a:pt x="1670" y="734"/>
                  </a:lnTo>
                  <a:lnTo>
                    <a:pt x="2200" y="510"/>
                  </a:lnTo>
                  <a:lnTo>
                    <a:pt x="2790" y="388"/>
                  </a:lnTo>
                  <a:lnTo>
                    <a:pt x="3401" y="388"/>
                  </a:lnTo>
                  <a:lnTo>
                    <a:pt x="3992" y="510"/>
                  </a:lnTo>
                  <a:lnTo>
                    <a:pt x="4521" y="734"/>
                  </a:lnTo>
                  <a:lnTo>
                    <a:pt x="5010" y="1039"/>
                  </a:lnTo>
                  <a:lnTo>
                    <a:pt x="5438" y="1426"/>
                  </a:lnTo>
                  <a:lnTo>
                    <a:pt x="5764" y="1895"/>
                  </a:lnTo>
                  <a:lnTo>
                    <a:pt x="6008" y="2424"/>
                  </a:lnTo>
                  <a:lnTo>
                    <a:pt x="6171" y="2994"/>
                  </a:lnTo>
                  <a:lnTo>
                    <a:pt x="6191" y="3300"/>
                  </a:lnTo>
                  <a:lnTo>
                    <a:pt x="6191" y="3198"/>
                  </a:lnTo>
                  <a:lnTo>
                    <a:pt x="6191" y="3117"/>
                  </a:lnTo>
                  <a:lnTo>
                    <a:pt x="6191" y="2791"/>
                  </a:lnTo>
                  <a:lnTo>
                    <a:pt x="6069" y="2180"/>
                  </a:lnTo>
                  <a:lnTo>
                    <a:pt x="5825" y="1630"/>
                  </a:lnTo>
                  <a:lnTo>
                    <a:pt x="5499" y="1141"/>
                  </a:lnTo>
                  <a:lnTo>
                    <a:pt x="5071" y="713"/>
                  </a:lnTo>
                  <a:lnTo>
                    <a:pt x="4582" y="388"/>
                  </a:lnTo>
                  <a:lnTo>
                    <a:pt x="4032" y="143"/>
                  </a:lnTo>
                  <a:lnTo>
                    <a:pt x="3421" y="2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5" name="Google Shape;1298;p73">
              <a:extLst>
                <a:ext uri="{FF2B5EF4-FFF2-40B4-BE49-F238E27FC236}">
                  <a16:creationId xmlns:a16="http://schemas.microsoft.com/office/drawing/2014/main" id="{1304CF2F-DBB0-4BA6-0591-815F3DD0CF51}"/>
                </a:ext>
              </a:extLst>
            </p:cNvPr>
            <p:cNvSpPr/>
            <p:nvPr/>
          </p:nvSpPr>
          <p:spPr>
            <a:xfrm>
              <a:off x="3760653" y="4316410"/>
              <a:ext cx="331907" cy="175808"/>
            </a:xfrm>
            <a:custGeom>
              <a:avLst/>
              <a:gdLst/>
              <a:ahLst/>
              <a:cxnLst/>
              <a:rect l="l" t="t" r="r" b="b"/>
              <a:pathLst>
                <a:path w="6192" h="3280" extrusionOk="0">
                  <a:moveTo>
                    <a:pt x="0" y="0"/>
                  </a:moveTo>
                  <a:lnTo>
                    <a:pt x="0" y="82"/>
                  </a:lnTo>
                  <a:lnTo>
                    <a:pt x="0" y="184"/>
                  </a:lnTo>
                  <a:lnTo>
                    <a:pt x="0" y="489"/>
                  </a:lnTo>
                  <a:lnTo>
                    <a:pt x="122" y="1100"/>
                  </a:lnTo>
                  <a:lnTo>
                    <a:pt x="367" y="1650"/>
                  </a:lnTo>
                  <a:lnTo>
                    <a:pt x="693" y="2159"/>
                  </a:lnTo>
                  <a:lnTo>
                    <a:pt x="1120" y="2566"/>
                  </a:lnTo>
                  <a:lnTo>
                    <a:pt x="1609" y="2913"/>
                  </a:lnTo>
                  <a:lnTo>
                    <a:pt x="2179" y="3137"/>
                  </a:lnTo>
                  <a:lnTo>
                    <a:pt x="2770" y="3279"/>
                  </a:lnTo>
                  <a:lnTo>
                    <a:pt x="3421" y="3279"/>
                  </a:lnTo>
                  <a:lnTo>
                    <a:pt x="4032" y="3137"/>
                  </a:lnTo>
                  <a:lnTo>
                    <a:pt x="4582" y="2913"/>
                  </a:lnTo>
                  <a:lnTo>
                    <a:pt x="5071" y="2566"/>
                  </a:lnTo>
                  <a:lnTo>
                    <a:pt x="5499" y="2159"/>
                  </a:lnTo>
                  <a:lnTo>
                    <a:pt x="5825" y="1650"/>
                  </a:lnTo>
                  <a:lnTo>
                    <a:pt x="6069" y="1100"/>
                  </a:lnTo>
                  <a:lnTo>
                    <a:pt x="6191" y="489"/>
                  </a:lnTo>
                  <a:lnTo>
                    <a:pt x="6191" y="184"/>
                  </a:lnTo>
                  <a:lnTo>
                    <a:pt x="6191" y="82"/>
                  </a:lnTo>
                  <a:lnTo>
                    <a:pt x="6191" y="0"/>
                  </a:lnTo>
                  <a:lnTo>
                    <a:pt x="6171" y="285"/>
                  </a:lnTo>
                  <a:lnTo>
                    <a:pt x="6008" y="876"/>
                  </a:lnTo>
                  <a:lnTo>
                    <a:pt x="5764" y="1385"/>
                  </a:lnTo>
                  <a:lnTo>
                    <a:pt x="5438" y="1854"/>
                  </a:lnTo>
                  <a:lnTo>
                    <a:pt x="5010" y="2240"/>
                  </a:lnTo>
                  <a:lnTo>
                    <a:pt x="4521" y="2566"/>
                  </a:lnTo>
                  <a:lnTo>
                    <a:pt x="3992" y="2790"/>
                  </a:lnTo>
                  <a:lnTo>
                    <a:pt x="3401" y="2892"/>
                  </a:lnTo>
                  <a:lnTo>
                    <a:pt x="3096" y="2913"/>
                  </a:lnTo>
                  <a:lnTo>
                    <a:pt x="2790" y="2892"/>
                  </a:lnTo>
                  <a:lnTo>
                    <a:pt x="2200" y="2790"/>
                  </a:lnTo>
                  <a:lnTo>
                    <a:pt x="1670" y="2566"/>
                  </a:lnTo>
                  <a:lnTo>
                    <a:pt x="1181" y="2240"/>
                  </a:lnTo>
                  <a:lnTo>
                    <a:pt x="774" y="1854"/>
                  </a:lnTo>
                  <a:lnTo>
                    <a:pt x="428" y="1385"/>
                  </a:lnTo>
                  <a:lnTo>
                    <a:pt x="183" y="876"/>
                  </a:lnTo>
                  <a:lnTo>
                    <a:pt x="41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56" name="Google Shape;1299;p73">
            <a:extLst>
              <a:ext uri="{FF2B5EF4-FFF2-40B4-BE49-F238E27FC236}">
                <a16:creationId xmlns:a16="http://schemas.microsoft.com/office/drawing/2014/main" id="{F0F27432-BD3D-C826-8466-115E04944CA6}"/>
              </a:ext>
            </a:extLst>
          </p:cNvPr>
          <p:cNvGrpSpPr/>
          <p:nvPr/>
        </p:nvGrpSpPr>
        <p:grpSpPr>
          <a:xfrm>
            <a:off x="3137772" y="4140749"/>
            <a:ext cx="468000" cy="468000"/>
            <a:chOff x="3298890" y="4159201"/>
            <a:chExt cx="332979" cy="333017"/>
          </a:xfrm>
        </p:grpSpPr>
        <p:sp>
          <p:nvSpPr>
            <p:cNvPr id="57" name="Google Shape;1300;p73">
              <a:extLst>
                <a:ext uri="{FF2B5EF4-FFF2-40B4-BE49-F238E27FC236}">
                  <a16:creationId xmlns:a16="http://schemas.microsoft.com/office/drawing/2014/main" id="{7AFFA921-DC12-E949-849D-73744BDF4D32}"/>
                </a:ext>
              </a:extLst>
            </p:cNvPr>
            <p:cNvSpPr/>
            <p:nvPr/>
          </p:nvSpPr>
          <p:spPr>
            <a:xfrm>
              <a:off x="3298890" y="4159201"/>
              <a:ext cx="332979" cy="333017"/>
            </a:xfrm>
            <a:custGeom>
              <a:avLst/>
              <a:gdLst/>
              <a:ahLst/>
              <a:cxnLst/>
              <a:rect l="l" t="t" r="r" b="b"/>
              <a:pathLst>
                <a:path w="6212" h="6213" extrusionOk="0">
                  <a:moveTo>
                    <a:pt x="3116" y="1"/>
                  </a:moveTo>
                  <a:lnTo>
                    <a:pt x="2791" y="21"/>
                  </a:lnTo>
                  <a:lnTo>
                    <a:pt x="2180" y="143"/>
                  </a:lnTo>
                  <a:lnTo>
                    <a:pt x="1630" y="388"/>
                  </a:lnTo>
                  <a:lnTo>
                    <a:pt x="1141" y="713"/>
                  </a:lnTo>
                  <a:lnTo>
                    <a:pt x="713" y="1141"/>
                  </a:lnTo>
                  <a:lnTo>
                    <a:pt x="387" y="1630"/>
                  </a:lnTo>
                  <a:lnTo>
                    <a:pt x="143" y="2180"/>
                  </a:lnTo>
                  <a:lnTo>
                    <a:pt x="21" y="2791"/>
                  </a:lnTo>
                  <a:lnTo>
                    <a:pt x="0" y="3117"/>
                  </a:lnTo>
                  <a:lnTo>
                    <a:pt x="21" y="3422"/>
                  </a:lnTo>
                  <a:lnTo>
                    <a:pt x="143" y="4033"/>
                  </a:lnTo>
                  <a:lnTo>
                    <a:pt x="387" y="4583"/>
                  </a:lnTo>
                  <a:lnTo>
                    <a:pt x="713" y="5092"/>
                  </a:lnTo>
                  <a:lnTo>
                    <a:pt x="1141" y="5499"/>
                  </a:lnTo>
                  <a:lnTo>
                    <a:pt x="1630" y="5846"/>
                  </a:lnTo>
                  <a:lnTo>
                    <a:pt x="2180" y="6070"/>
                  </a:lnTo>
                  <a:lnTo>
                    <a:pt x="2791" y="6192"/>
                  </a:lnTo>
                  <a:lnTo>
                    <a:pt x="3116" y="6212"/>
                  </a:lnTo>
                  <a:lnTo>
                    <a:pt x="3422" y="6192"/>
                  </a:lnTo>
                  <a:lnTo>
                    <a:pt x="4033" y="6070"/>
                  </a:lnTo>
                  <a:lnTo>
                    <a:pt x="4583" y="5846"/>
                  </a:lnTo>
                  <a:lnTo>
                    <a:pt x="5092" y="5499"/>
                  </a:lnTo>
                  <a:lnTo>
                    <a:pt x="5499" y="5092"/>
                  </a:lnTo>
                  <a:lnTo>
                    <a:pt x="5845" y="4583"/>
                  </a:lnTo>
                  <a:lnTo>
                    <a:pt x="6069" y="4033"/>
                  </a:lnTo>
                  <a:lnTo>
                    <a:pt x="6192" y="3422"/>
                  </a:lnTo>
                  <a:lnTo>
                    <a:pt x="6212" y="3117"/>
                  </a:lnTo>
                  <a:lnTo>
                    <a:pt x="6192" y="2791"/>
                  </a:lnTo>
                  <a:lnTo>
                    <a:pt x="6069" y="2180"/>
                  </a:lnTo>
                  <a:lnTo>
                    <a:pt x="5845" y="1630"/>
                  </a:lnTo>
                  <a:lnTo>
                    <a:pt x="5499" y="1141"/>
                  </a:lnTo>
                  <a:lnTo>
                    <a:pt x="5092" y="713"/>
                  </a:lnTo>
                  <a:lnTo>
                    <a:pt x="4583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400" b="1">
                  <a:solidFill>
                    <a:srgbClr val="C0E97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sz="2800"/>
            </a:p>
          </p:txBody>
        </p:sp>
        <p:sp>
          <p:nvSpPr>
            <p:cNvPr id="58" name="Google Shape;1301;p73">
              <a:extLst>
                <a:ext uri="{FF2B5EF4-FFF2-40B4-BE49-F238E27FC236}">
                  <a16:creationId xmlns:a16="http://schemas.microsoft.com/office/drawing/2014/main" id="{21CD9DB6-CF96-A7AD-97DB-43F3E538C56E}"/>
                </a:ext>
              </a:extLst>
            </p:cNvPr>
            <p:cNvSpPr/>
            <p:nvPr/>
          </p:nvSpPr>
          <p:spPr>
            <a:xfrm>
              <a:off x="3298890" y="4159201"/>
              <a:ext cx="332979" cy="176880"/>
            </a:xfrm>
            <a:custGeom>
              <a:avLst/>
              <a:gdLst/>
              <a:ahLst/>
              <a:cxnLst/>
              <a:rect l="l" t="t" r="r" b="b"/>
              <a:pathLst>
                <a:path w="6212" h="3300" extrusionOk="0">
                  <a:moveTo>
                    <a:pt x="3116" y="1"/>
                  </a:moveTo>
                  <a:lnTo>
                    <a:pt x="2791" y="21"/>
                  </a:lnTo>
                  <a:lnTo>
                    <a:pt x="2180" y="143"/>
                  </a:lnTo>
                  <a:lnTo>
                    <a:pt x="1630" y="388"/>
                  </a:lnTo>
                  <a:lnTo>
                    <a:pt x="1141" y="713"/>
                  </a:lnTo>
                  <a:lnTo>
                    <a:pt x="713" y="1141"/>
                  </a:lnTo>
                  <a:lnTo>
                    <a:pt x="387" y="1630"/>
                  </a:lnTo>
                  <a:lnTo>
                    <a:pt x="143" y="2180"/>
                  </a:lnTo>
                  <a:lnTo>
                    <a:pt x="21" y="2791"/>
                  </a:lnTo>
                  <a:lnTo>
                    <a:pt x="0" y="3117"/>
                  </a:lnTo>
                  <a:lnTo>
                    <a:pt x="21" y="3198"/>
                  </a:lnTo>
                  <a:lnTo>
                    <a:pt x="21" y="3300"/>
                  </a:lnTo>
                  <a:lnTo>
                    <a:pt x="41" y="2994"/>
                  </a:lnTo>
                  <a:lnTo>
                    <a:pt x="184" y="2424"/>
                  </a:lnTo>
                  <a:lnTo>
                    <a:pt x="448" y="1895"/>
                  </a:lnTo>
                  <a:lnTo>
                    <a:pt x="774" y="1426"/>
                  </a:lnTo>
                  <a:lnTo>
                    <a:pt x="1202" y="1039"/>
                  </a:lnTo>
                  <a:lnTo>
                    <a:pt x="1670" y="734"/>
                  </a:lnTo>
                  <a:lnTo>
                    <a:pt x="2220" y="510"/>
                  </a:lnTo>
                  <a:lnTo>
                    <a:pt x="2811" y="388"/>
                  </a:lnTo>
                  <a:lnTo>
                    <a:pt x="3422" y="388"/>
                  </a:lnTo>
                  <a:lnTo>
                    <a:pt x="3992" y="510"/>
                  </a:lnTo>
                  <a:lnTo>
                    <a:pt x="4542" y="734"/>
                  </a:lnTo>
                  <a:lnTo>
                    <a:pt x="5031" y="1039"/>
                  </a:lnTo>
                  <a:lnTo>
                    <a:pt x="5438" y="1426"/>
                  </a:lnTo>
                  <a:lnTo>
                    <a:pt x="5784" y="1895"/>
                  </a:lnTo>
                  <a:lnTo>
                    <a:pt x="6029" y="2424"/>
                  </a:lnTo>
                  <a:lnTo>
                    <a:pt x="6171" y="2994"/>
                  </a:lnTo>
                  <a:lnTo>
                    <a:pt x="6192" y="3300"/>
                  </a:lnTo>
                  <a:lnTo>
                    <a:pt x="6212" y="3198"/>
                  </a:lnTo>
                  <a:lnTo>
                    <a:pt x="6212" y="3117"/>
                  </a:lnTo>
                  <a:lnTo>
                    <a:pt x="6192" y="2791"/>
                  </a:lnTo>
                  <a:lnTo>
                    <a:pt x="6069" y="2180"/>
                  </a:lnTo>
                  <a:lnTo>
                    <a:pt x="5845" y="1630"/>
                  </a:lnTo>
                  <a:lnTo>
                    <a:pt x="5499" y="1141"/>
                  </a:lnTo>
                  <a:lnTo>
                    <a:pt x="5092" y="713"/>
                  </a:lnTo>
                  <a:lnTo>
                    <a:pt x="4583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59" name="Google Shape;1302;p73">
              <a:extLst>
                <a:ext uri="{FF2B5EF4-FFF2-40B4-BE49-F238E27FC236}">
                  <a16:creationId xmlns:a16="http://schemas.microsoft.com/office/drawing/2014/main" id="{52A71FB0-15A1-8139-5F74-3129DBBB1927}"/>
                </a:ext>
              </a:extLst>
            </p:cNvPr>
            <p:cNvSpPr/>
            <p:nvPr/>
          </p:nvSpPr>
          <p:spPr>
            <a:xfrm>
              <a:off x="3298890" y="4316410"/>
              <a:ext cx="332979" cy="175808"/>
            </a:xfrm>
            <a:custGeom>
              <a:avLst/>
              <a:gdLst/>
              <a:ahLst/>
              <a:cxnLst/>
              <a:rect l="l" t="t" r="r" b="b"/>
              <a:pathLst>
                <a:path w="6212" h="3280" extrusionOk="0">
                  <a:moveTo>
                    <a:pt x="21" y="0"/>
                  </a:moveTo>
                  <a:lnTo>
                    <a:pt x="21" y="82"/>
                  </a:lnTo>
                  <a:lnTo>
                    <a:pt x="0" y="184"/>
                  </a:lnTo>
                  <a:lnTo>
                    <a:pt x="21" y="489"/>
                  </a:lnTo>
                  <a:lnTo>
                    <a:pt x="143" y="1100"/>
                  </a:lnTo>
                  <a:lnTo>
                    <a:pt x="387" y="1650"/>
                  </a:lnTo>
                  <a:lnTo>
                    <a:pt x="713" y="2159"/>
                  </a:lnTo>
                  <a:lnTo>
                    <a:pt x="1141" y="2566"/>
                  </a:lnTo>
                  <a:lnTo>
                    <a:pt x="1630" y="2913"/>
                  </a:lnTo>
                  <a:lnTo>
                    <a:pt x="2180" y="3137"/>
                  </a:lnTo>
                  <a:lnTo>
                    <a:pt x="2791" y="3279"/>
                  </a:lnTo>
                  <a:lnTo>
                    <a:pt x="3422" y="3279"/>
                  </a:lnTo>
                  <a:lnTo>
                    <a:pt x="4033" y="3137"/>
                  </a:lnTo>
                  <a:lnTo>
                    <a:pt x="4583" y="2913"/>
                  </a:lnTo>
                  <a:lnTo>
                    <a:pt x="5092" y="2566"/>
                  </a:lnTo>
                  <a:lnTo>
                    <a:pt x="5499" y="2159"/>
                  </a:lnTo>
                  <a:lnTo>
                    <a:pt x="5845" y="1650"/>
                  </a:lnTo>
                  <a:lnTo>
                    <a:pt x="6069" y="1100"/>
                  </a:lnTo>
                  <a:lnTo>
                    <a:pt x="6192" y="489"/>
                  </a:lnTo>
                  <a:lnTo>
                    <a:pt x="6212" y="184"/>
                  </a:lnTo>
                  <a:lnTo>
                    <a:pt x="6212" y="82"/>
                  </a:lnTo>
                  <a:lnTo>
                    <a:pt x="6192" y="0"/>
                  </a:lnTo>
                  <a:lnTo>
                    <a:pt x="6171" y="285"/>
                  </a:lnTo>
                  <a:lnTo>
                    <a:pt x="6029" y="876"/>
                  </a:lnTo>
                  <a:lnTo>
                    <a:pt x="5784" y="1385"/>
                  </a:lnTo>
                  <a:lnTo>
                    <a:pt x="5438" y="1854"/>
                  </a:lnTo>
                  <a:lnTo>
                    <a:pt x="5031" y="2240"/>
                  </a:lnTo>
                  <a:lnTo>
                    <a:pt x="4542" y="2566"/>
                  </a:lnTo>
                  <a:lnTo>
                    <a:pt x="3992" y="2790"/>
                  </a:lnTo>
                  <a:lnTo>
                    <a:pt x="3422" y="2892"/>
                  </a:lnTo>
                  <a:lnTo>
                    <a:pt x="3116" y="2913"/>
                  </a:lnTo>
                  <a:lnTo>
                    <a:pt x="2811" y="2892"/>
                  </a:lnTo>
                  <a:lnTo>
                    <a:pt x="2220" y="2790"/>
                  </a:lnTo>
                  <a:lnTo>
                    <a:pt x="1670" y="2566"/>
                  </a:lnTo>
                  <a:lnTo>
                    <a:pt x="1202" y="2240"/>
                  </a:lnTo>
                  <a:lnTo>
                    <a:pt x="774" y="1854"/>
                  </a:lnTo>
                  <a:lnTo>
                    <a:pt x="448" y="1385"/>
                  </a:lnTo>
                  <a:lnTo>
                    <a:pt x="184" y="876"/>
                  </a:lnTo>
                  <a:lnTo>
                    <a:pt x="41" y="28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32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60" name="Google Shape;1303;p73">
            <a:extLst>
              <a:ext uri="{FF2B5EF4-FFF2-40B4-BE49-F238E27FC236}">
                <a16:creationId xmlns:a16="http://schemas.microsoft.com/office/drawing/2014/main" id="{9548EE56-08C4-D60C-9169-FF6B6F9CFE59}"/>
              </a:ext>
            </a:extLst>
          </p:cNvPr>
          <p:cNvGrpSpPr/>
          <p:nvPr/>
        </p:nvGrpSpPr>
        <p:grpSpPr>
          <a:xfrm>
            <a:off x="2576723" y="4140749"/>
            <a:ext cx="468000" cy="468000"/>
            <a:chOff x="2838252" y="4159201"/>
            <a:chExt cx="332979" cy="333017"/>
          </a:xfrm>
        </p:grpSpPr>
        <p:sp>
          <p:nvSpPr>
            <p:cNvPr id="61" name="Google Shape;1304;p73">
              <a:extLst>
                <a:ext uri="{FF2B5EF4-FFF2-40B4-BE49-F238E27FC236}">
                  <a16:creationId xmlns:a16="http://schemas.microsoft.com/office/drawing/2014/main" id="{39671286-24FE-255A-6D68-4690CD30D09A}"/>
                </a:ext>
              </a:extLst>
            </p:cNvPr>
            <p:cNvSpPr/>
            <p:nvPr/>
          </p:nvSpPr>
          <p:spPr>
            <a:xfrm>
              <a:off x="2838252" y="4159201"/>
              <a:ext cx="332979" cy="333017"/>
            </a:xfrm>
            <a:custGeom>
              <a:avLst/>
              <a:gdLst/>
              <a:ahLst/>
              <a:cxnLst/>
              <a:rect l="l" t="t" r="r" b="b"/>
              <a:pathLst>
                <a:path w="6212" h="6213" extrusionOk="0">
                  <a:moveTo>
                    <a:pt x="3096" y="1"/>
                  </a:moveTo>
                  <a:lnTo>
                    <a:pt x="2790" y="21"/>
                  </a:lnTo>
                  <a:lnTo>
                    <a:pt x="2179" y="143"/>
                  </a:lnTo>
                  <a:lnTo>
                    <a:pt x="1609" y="388"/>
                  </a:lnTo>
                  <a:lnTo>
                    <a:pt x="1120" y="713"/>
                  </a:lnTo>
                  <a:lnTo>
                    <a:pt x="713" y="1141"/>
                  </a:lnTo>
                  <a:lnTo>
                    <a:pt x="367" y="1630"/>
                  </a:lnTo>
                  <a:lnTo>
                    <a:pt x="143" y="2180"/>
                  </a:lnTo>
                  <a:lnTo>
                    <a:pt x="0" y="2791"/>
                  </a:lnTo>
                  <a:lnTo>
                    <a:pt x="0" y="3117"/>
                  </a:lnTo>
                  <a:lnTo>
                    <a:pt x="0" y="3422"/>
                  </a:lnTo>
                  <a:lnTo>
                    <a:pt x="143" y="4033"/>
                  </a:lnTo>
                  <a:lnTo>
                    <a:pt x="367" y="4583"/>
                  </a:lnTo>
                  <a:lnTo>
                    <a:pt x="713" y="5092"/>
                  </a:lnTo>
                  <a:lnTo>
                    <a:pt x="1120" y="5499"/>
                  </a:lnTo>
                  <a:lnTo>
                    <a:pt x="1609" y="5846"/>
                  </a:lnTo>
                  <a:lnTo>
                    <a:pt x="2179" y="6070"/>
                  </a:lnTo>
                  <a:lnTo>
                    <a:pt x="2790" y="6192"/>
                  </a:lnTo>
                  <a:lnTo>
                    <a:pt x="3096" y="6212"/>
                  </a:lnTo>
                  <a:lnTo>
                    <a:pt x="3422" y="6192"/>
                  </a:lnTo>
                  <a:lnTo>
                    <a:pt x="4033" y="6070"/>
                  </a:lnTo>
                  <a:lnTo>
                    <a:pt x="4582" y="5846"/>
                  </a:lnTo>
                  <a:lnTo>
                    <a:pt x="5071" y="5499"/>
                  </a:lnTo>
                  <a:lnTo>
                    <a:pt x="5499" y="5092"/>
                  </a:lnTo>
                  <a:lnTo>
                    <a:pt x="5825" y="4583"/>
                  </a:lnTo>
                  <a:lnTo>
                    <a:pt x="6069" y="4033"/>
                  </a:lnTo>
                  <a:lnTo>
                    <a:pt x="6191" y="3422"/>
                  </a:lnTo>
                  <a:lnTo>
                    <a:pt x="6212" y="3117"/>
                  </a:lnTo>
                  <a:lnTo>
                    <a:pt x="6191" y="2791"/>
                  </a:lnTo>
                  <a:lnTo>
                    <a:pt x="6069" y="2180"/>
                  </a:lnTo>
                  <a:lnTo>
                    <a:pt x="5825" y="1630"/>
                  </a:lnTo>
                  <a:lnTo>
                    <a:pt x="5499" y="1141"/>
                  </a:lnTo>
                  <a:lnTo>
                    <a:pt x="5071" y="713"/>
                  </a:lnTo>
                  <a:lnTo>
                    <a:pt x="4582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" sz="2400" b="1">
                  <a:solidFill>
                    <a:srgbClr val="FFCF3C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2800"/>
            </a:p>
          </p:txBody>
        </p:sp>
        <p:sp>
          <p:nvSpPr>
            <p:cNvPr id="62" name="Google Shape;1305;p73">
              <a:extLst>
                <a:ext uri="{FF2B5EF4-FFF2-40B4-BE49-F238E27FC236}">
                  <a16:creationId xmlns:a16="http://schemas.microsoft.com/office/drawing/2014/main" id="{B23526C6-AB44-3ABF-EFB9-573FE37DC39E}"/>
                </a:ext>
              </a:extLst>
            </p:cNvPr>
            <p:cNvSpPr/>
            <p:nvPr/>
          </p:nvSpPr>
          <p:spPr>
            <a:xfrm>
              <a:off x="2838252" y="4159201"/>
              <a:ext cx="332979" cy="176880"/>
            </a:xfrm>
            <a:custGeom>
              <a:avLst/>
              <a:gdLst/>
              <a:ahLst/>
              <a:cxnLst/>
              <a:rect l="l" t="t" r="r" b="b"/>
              <a:pathLst>
                <a:path w="6212" h="3300" extrusionOk="0">
                  <a:moveTo>
                    <a:pt x="3096" y="1"/>
                  </a:moveTo>
                  <a:lnTo>
                    <a:pt x="2790" y="21"/>
                  </a:lnTo>
                  <a:lnTo>
                    <a:pt x="2179" y="143"/>
                  </a:lnTo>
                  <a:lnTo>
                    <a:pt x="1609" y="388"/>
                  </a:lnTo>
                  <a:lnTo>
                    <a:pt x="1120" y="713"/>
                  </a:lnTo>
                  <a:lnTo>
                    <a:pt x="713" y="1141"/>
                  </a:lnTo>
                  <a:lnTo>
                    <a:pt x="367" y="1630"/>
                  </a:lnTo>
                  <a:lnTo>
                    <a:pt x="143" y="2180"/>
                  </a:lnTo>
                  <a:lnTo>
                    <a:pt x="0" y="2791"/>
                  </a:lnTo>
                  <a:lnTo>
                    <a:pt x="0" y="3117"/>
                  </a:lnTo>
                  <a:lnTo>
                    <a:pt x="0" y="3198"/>
                  </a:lnTo>
                  <a:lnTo>
                    <a:pt x="0" y="3300"/>
                  </a:lnTo>
                  <a:lnTo>
                    <a:pt x="41" y="2994"/>
                  </a:lnTo>
                  <a:lnTo>
                    <a:pt x="183" y="2424"/>
                  </a:lnTo>
                  <a:lnTo>
                    <a:pt x="428" y="1895"/>
                  </a:lnTo>
                  <a:lnTo>
                    <a:pt x="774" y="1426"/>
                  </a:lnTo>
                  <a:lnTo>
                    <a:pt x="1181" y="1039"/>
                  </a:lnTo>
                  <a:lnTo>
                    <a:pt x="1670" y="734"/>
                  </a:lnTo>
                  <a:lnTo>
                    <a:pt x="2200" y="510"/>
                  </a:lnTo>
                  <a:lnTo>
                    <a:pt x="2790" y="388"/>
                  </a:lnTo>
                  <a:lnTo>
                    <a:pt x="3401" y="388"/>
                  </a:lnTo>
                  <a:lnTo>
                    <a:pt x="3992" y="510"/>
                  </a:lnTo>
                  <a:lnTo>
                    <a:pt x="4542" y="734"/>
                  </a:lnTo>
                  <a:lnTo>
                    <a:pt x="5010" y="1039"/>
                  </a:lnTo>
                  <a:lnTo>
                    <a:pt x="5438" y="1426"/>
                  </a:lnTo>
                  <a:lnTo>
                    <a:pt x="5764" y="1895"/>
                  </a:lnTo>
                  <a:lnTo>
                    <a:pt x="6008" y="2424"/>
                  </a:lnTo>
                  <a:lnTo>
                    <a:pt x="6171" y="2994"/>
                  </a:lnTo>
                  <a:lnTo>
                    <a:pt x="6191" y="3300"/>
                  </a:lnTo>
                  <a:lnTo>
                    <a:pt x="6191" y="3198"/>
                  </a:lnTo>
                  <a:lnTo>
                    <a:pt x="6212" y="3117"/>
                  </a:lnTo>
                  <a:lnTo>
                    <a:pt x="6191" y="2791"/>
                  </a:lnTo>
                  <a:lnTo>
                    <a:pt x="6069" y="2180"/>
                  </a:lnTo>
                  <a:lnTo>
                    <a:pt x="5825" y="1630"/>
                  </a:lnTo>
                  <a:lnTo>
                    <a:pt x="5499" y="1141"/>
                  </a:lnTo>
                  <a:lnTo>
                    <a:pt x="5071" y="713"/>
                  </a:lnTo>
                  <a:lnTo>
                    <a:pt x="4582" y="388"/>
                  </a:lnTo>
                  <a:lnTo>
                    <a:pt x="4033" y="143"/>
                  </a:lnTo>
                  <a:lnTo>
                    <a:pt x="3422" y="2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3" name="Google Shape;1306;p73">
              <a:extLst>
                <a:ext uri="{FF2B5EF4-FFF2-40B4-BE49-F238E27FC236}">
                  <a16:creationId xmlns:a16="http://schemas.microsoft.com/office/drawing/2014/main" id="{CF43C11D-BC07-BF25-AB13-DAF828181C1D}"/>
                </a:ext>
              </a:extLst>
            </p:cNvPr>
            <p:cNvSpPr/>
            <p:nvPr/>
          </p:nvSpPr>
          <p:spPr>
            <a:xfrm>
              <a:off x="2838252" y="4316410"/>
              <a:ext cx="332979" cy="175808"/>
            </a:xfrm>
            <a:custGeom>
              <a:avLst/>
              <a:gdLst/>
              <a:ahLst/>
              <a:cxnLst/>
              <a:rect l="l" t="t" r="r" b="b"/>
              <a:pathLst>
                <a:path w="6212" h="3280" extrusionOk="0">
                  <a:moveTo>
                    <a:pt x="0" y="0"/>
                  </a:moveTo>
                  <a:lnTo>
                    <a:pt x="0" y="82"/>
                  </a:lnTo>
                  <a:lnTo>
                    <a:pt x="0" y="184"/>
                  </a:lnTo>
                  <a:lnTo>
                    <a:pt x="0" y="489"/>
                  </a:lnTo>
                  <a:lnTo>
                    <a:pt x="143" y="1100"/>
                  </a:lnTo>
                  <a:lnTo>
                    <a:pt x="367" y="1650"/>
                  </a:lnTo>
                  <a:lnTo>
                    <a:pt x="713" y="2159"/>
                  </a:lnTo>
                  <a:lnTo>
                    <a:pt x="1120" y="2566"/>
                  </a:lnTo>
                  <a:lnTo>
                    <a:pt x="1609" y="2913"/>
                  </a:lnTo>
                  <a:lnTo>
                    <a:pt x="2179" y="3137"/>
                  </a:lnTo>
                  <a:lnTo>
                    <a:pt x="2790" y="3279"/>
                  </a:lnTo>
                  <a:lnTo>
                    <a:pt x="3422" y="3279"/>
                  </a:lnTo>
                  <a:lnTo>
                    <a:pt x="4033" y="3137"/>
                  </a:lnTo>
                  <a:lnTo>
                    <a:pt x="4582" y="2913"/>
                  </a:lnTo>
                  <a:lnTo>
                    <a:pt x="5071" y="2566"/>
                  </a:lnTo>
                  <a:lnTo>
                    <a:pt x="5499" y="2159"/>
                  </a:lnTo>
                  <a:lnTo>
                    <a:pt x="5825" y="1650"/>
                  </a:lnTo>
                  <a:lnTo>
                    <a:pt x="6069" y="1100"/>
                  </a:lnTo>
                  <a:lnTo>
                    <a:pt x="6191" y="489"/>
                  </a:lnTo>
                  <a:lnTo>
                    <a:pt x="6212" y="184"/>
                  </a:lnTo>
                  <a:lnTo>
                    <a:pt x="6191" y="82"/>
                  </a:lnTo>
                  <a:lnTo>
                    <a:pt x="6191" y="0"/>
                  </a:lnTo>
                  <a:lnTo>
                    <a:pt x="6171" y="285"/>
                  </a:lnTo>
                  <a:lnTo>
                    <a:pt x="6008" y="876"/>
                  </a:lnTo>
                  <a:lnTo>
                    <a:pt x="5764" y="1385"/>
                  </a:lnTo>
                  <a:lnTo>
                    <a:pt x="5438" y="1854"/>
                  </a:lnTo>
                  <a:lnTo>
                    <a:pt x="5010" y="2240"/>
                  </a:lnTo>
                  <a:lnTo>
                    <a:pt x="4542" y="2566"/>
                  </a:lnTo>
                  <a:lnTo>
                    <a:pt x="3992" y="2790"/>
                  </a:lnTo>
                  <a:lnTo>
                    <a:pt x="3401" y="2892"/>
                  </a:lnTo>
                  <a:lnTo>
                    <a:pt x="3096" y="2913"/>
                  </a:lnTo>
                  <a:lnTo>
                    <a:pt x="2790" y="2892"/>
                  </a:lnTo>
                  <a:lnTo>
                    <a:pt x="2200" y="2790"/>
                  </a:lnTo>
                  <a:lnTo>
                    <a:pt x="1670" y="2566"/>
                  </a:lnTo>
                  <a:lnTo>
                    <a:pt x="1181" y="2240"/>
                  </a:lnTo>
                  <a:lnTo>
                    <a:pt x="774" y="1854"/>
                  </a:lnTo>
                  <a:lnTo>
                    <a:pt x="428" y="1385"/>
                  </a:lnTo>
                  <a:lnTo>
                    <a:pt x="183" y="876"/>
                  </a:lnTo>
                  <a:lnTo>
                    <a:pt x="41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024" name="Google Shape;1307;p73">
            <a:extLst>
              <a:ext uri="{FF2B5EF4-FFF2-40B4-BE49-F238E27FC236}">
                <a16:creationId xmlns:a16="http://schemas.microsoft.com/office/drawing/2014/main" id="{55ABB4D6-665F-50CA-2E95-11A97D000831}"/>
              </a:ext>
            </a:extLst>
          </p:cNvPr>
          <p:cNvSpPr txBox="1"/>
          <p:nvPr/>
        </p:nvSpPr>
        <p:spPr>
          <a:xfrm>
            <a:off x="1824090" y="1365654"/>
            <a:ext cx="190830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CSAT: 92%</a:t>
            </a:r>
            <a:endParaRPr sz="24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025" name="Grup 1024">
            <a:extLst>
              <a:ext uri="{FF2B5EF4-FFF2-40B4-BE49-F238E27FC236}">
                <a16:creationId xmlns:a16="http://schemas.microsoft.com/office/drawing/2014/main" id="{AC8D4331-7E4F-C782-4200-DC06B726B3BE}"/>
              </a:ext>
            </a:extLst>
          </p:cNvPr>
          <p:cNvGrpSpPr/>
          <p:nvPr/>
        </p:nvGrpSpPr>
        <p:grpSpPr>
          <a:xfrm>
            <a:off x="5833243" y="2115020"/>
            <a:ext cx="5284075" cy="646331"/>
            <a:chOff x="6264166" y="1789201"/>
            <a:chExt cx="5284075" cy="646331"/>
          </a:xfrm>
        </p:grpSpPr>
        <p:sp>
          <p:nvSpPr>
            <p:cNvPr id="1026" name="Metin kutusu 1025">
              <a:extLst>
                <a:ext uri="{FF2B5EF4-FFF2-40B4-BE49-F238E27FC236}">
                  <a16:creationId xmlns:a16="http://schemas.microsoft.com/office/drawing/2014/main" id="{CF8932D1-363B-231C-0D48-BA31F0B72D0E}"/>
                </a:ext>
              </a:extLst>
            </p:cNvPr>
            <p:cNvSpPr txBox="1"/>
            <p:nvPr/>
          </p:nvSpPr>
          <p:spPr>
            <a:xfrm>
              <a:off x="6696825" y="1789201"/>
              <a:ext cx="48514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16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AVM’lerin 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%</a:t>
              </a:r>
              <a:r>
                <a:rPr lang="tr-TR" sz="1600" b="1" dirty="0">
                  <a:solidFill>
                    <a:srgbClr val="0E0E0E"/>
                  </a:solidFill>
                  <a:latin typeface="Montserrat" pitchFamily="2" charset="0"/>
                </a:rPr>
                <a:t>92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’</a:t>
              </a:r>
              <a:r>
                <a:rPr lang="tr-TR" sz="16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si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</a:t>
              </a:r>
              <a:r>
                <a:rPr lang="tr-TR" sz="1600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Easy</a:t>
              </a:r>
              <a:r>
                <a:rPr lang="tr-TR" sz="16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Point hizmetlerinden 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memnun </a:t>
              </a:r>
              <a:r>
                <a:rPr lang="tr-TR" sz="20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⭐️</a:t>
              </a:r>
              <a:endParaRPr lang="tr-TR" sz="1600" b="1" dirty="0">
                <a:solidFill>
                  <a:srgbClr val="0E0E0E"/>
                </a:solidFill>
                <a:effectLst/>
                <a:latin typeface="Montserrat" pitchFamily="2" charset="0"/>
              </a:endParaRPr>
            </a:p>
          </p:txBody>
        </p:sp>
        <p:sp>
          <p:nvSpPr>
            <p:cNvPr id="1027" name="Köşeli Çift Ayraç 1026">
              <a:extLst>
                <a:ext uri="{FF2B5EF4-FFF2-40B4-BE49-F238E27FC236}">
                  <a16:creationId xmlns:a16="http://schemas.microsoft.com/office/drawing/2014/main" id="{0ACF7D95-2C6C-537D-B963-9AFCA7EB56E7}"/>
                </a:ext>
              </a:extLst>
            </p:cNvPr>
            <p:cNvSpPr/>
            <p:nvPr/>
          </p:nvSpPr>
          <p:spPr>
            <a:xfrm>
              <a:off x="6264166" y="1789201"/>
              <a:ext cx="346841" cy="41778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8" name="Grup 1027">
            <a:extLst>
              <a:ext uri="{FF2B5EF4-FFF2-40B4-BE49-F238E27FC236}">
                <a16:creationId xmlns:a16="http://schemas.microsoft.com/office/drawing/2014/main" id="{FC8BCA85-6373-870D-E7C8-DB7F785D7AD9}"/>
              </a:ext>
            </a:extLst>
          </p:cNvPr>
          <p:cNvGrpSpPr/>
          <p:nvPr/>
        </p:nvGrpSpPr>
        <p:grpSpPr>
          <a:xfrm>
            <a:off x="5833243" y="3359566"/>
            <a:ext cx="5284075" cy="1384995"/>
            <a:chOff x="6264166" y="2862628"/>
            <a:chExt cx="5284075" cy="1384995"/>
          </a:xfrm>
        </p:grpSpPr>
        <p:sp>
          <p:nvSpPr>
            <p:cNvPr id="1029" name="Metin kutusu 1028">
              <a:extLst>
                <a:ext uri="{FF2B5EF4-FFF2-40B4-BE49-F238E27FC236}">
                  <a16:creationId xmlns:a16="http://schemas.microsoft.com/office/drawing/2014/main" id="{1F20C381-6F0D-FB66-D50E-6BB1AD5840EE}"/>
                </a:ext>
              </a:extLst>
            </p:cNvPr>
            <p:cNvSpPr txBox="1"/>
            <p:nvPr/>
          </p:nvSpPr>
          <p:spPr>
            <a:xfrm>
              <a:off x="6696825" y="2862628"/>
              <a:ext cx="485141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16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AVM’ler, </a:t>
              </a:r>
              <a:r>
                <a:rPr lang="tr-TR" sz="1600" b="1" dirty="0">
                  <a:solidFill>
                    <a:srgbClr val="0E0E0E"/>
                  </a:solidFill>
                  <a:latin typeface="Montserrat" pitchFamily="2" charset="0"/>
                </a:rPr>
                <a:t>D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anışma, </a:t>
              </a:r>
              <a:r>
                <a:rPr lang="tr-TR" sz="1600" b="1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Click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&amp; </a:t>
              </a:r>
              <a:r>
                <a:rPr lang="tr-TR" sz="1600" b="1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Collect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, </a:t>
              </a:r>
              <a:r>
                <a:rPr lang="tr-TR" sz="1600" b="1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Tax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</a:t>
              </a:r>
              <a:r>
                <a:rPr lang="tr-TR" sz="1600" b="1" dirty="0" err="1">
                  <a:solidFill>
                    <a:srgbClr val="0E0E0E"/>
                  </a:solidFill>
                  <a:effectLst/>
                  <a:latin typeface="Montserrat" pitchFamily="2" charset="0"/>
                </a:rPr>
                <a:t>Free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ve Emanet </a:t>
              </a:r>
              <a:r>
                <a:rPr lang="tr-TR" sz="1600" b="1" dirty="0">
                  <a:solidFill>
                    <a:srgbClr val="0E0E0E"/>
                  </a:solidFill>
                  <a:latin typeface="Montserrat" pitchFamily="2" charset="0"/>
                </a:rPr>
                <a:t>D</a:t>
              </a:r>
              <a:r>
                <a:rPr lang="tr-TR" sz="1600" b="1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olabı</a:t>
              </a:r>
              <a:r>
                <a:rPr lang="tr-TR" sz="16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 gibi birçok hizmetimizi aktif olarak kullanıyor ve bu katma değerli çözümlerden yüksek memnuniyet duyuyorlar</a:t>
              </a:r>
              <a:r>
                <a:rPr lang="tr-TR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. </a:t>
              </a:r>
              <a:r>
                <a:rPr lang="tr-TR" sz="2000" dirty="0">
                  <a:solidFill>
                    <a:srgbClr val="0E0E0E"/>
                  </a:solidFill>
                  <a:effectLst/>
                  <a:latin typeface="Montserrat" pitchFamily="2" charset="0"/>
                </a:rPr>
                <a:t>👏</a:t>
              </a:r>
              <a:endParaRPr lang="tr-TR" sz="1600" dirty="0">
                <a:solidFill>
                  <a:srgbClr val="0E0E0E"/>
                </a:solidFill>
                <a:effectLst/>
                <a:latin typeface="Montserrat" pitchFamily="2" charset="0"/>
              </a:endParaRPr>
            </a:p>
          </p:txBody>
        </p:sp>
        <p:sp>
          <p:nvSpPr>
            <p:cNvPr id="1030" name="Köşeli Çift Ayraç 1029">
              <a:extLst>
                <a:ext uri="{FF2B5EF4-FFF2-40B4-BE49-F238E27FC236}">
                  <a16:creationId xmlns:a16="http://schemas.microsoft.com/office/drawing/2014/main" id="{E2ABA45F-B40A-54DB-A214-E5F151794BDD}"/>
                </a:ext>
              </a:extLst>
            </p:cNvPr>
            <p:cNvSpPr/>
            <p:nvPr/>
          </p:nvSpPr>
          <p:spPr>
            <a:xfrm>
              <a:off x="6264166" y="2946122"/>
              <a:ext cx="346841" cy="417786"/>
            </a:xfrm>
            <a:prstGeom prst="chevron">
              <a:avLst/>
            </a:prstGeom>
            <a:solidFill>
              <a:srgbClr val="FF5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</p:grpSp>
      <p:sp>
        <p:nvSpPr>
          <p:cNvPr id="1031" name="Title 4">
            <a:extLst>
              <a:ext uri="{FF2B5EF4-FFF2-40B4-BE49-F238E27FC236}">
                <a16:creationId xmlns:a16="http://schemas.microsoft.com/office/drawing/2014/main" id="{CD98885B-B34E-F717-F38F-28F171D6EFA3}"/>
              </a:ext>
            </a:extLst>
          </p:cNvPr>
          <p:cNvSpPr txBox="1">
            <a:spLocks/>
          </p:cNvSpPr>
          <p:nvPr/>
        </p:nvSpPr>
        <p:spPr>
          <a:xfrm>
            <a:off x="510600" y="307192"/>
            <a:ext cx="11170800" cy="619200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tr-TR" dirty="0">
                <a:solidFill>
                  <a:schemeClr val="tx1"/>
                </a:solidFill>
              </a:rPr>
              <a:t>AVM hizmetlerimizde, memnuniyet oranı 92%</a:t>
            </a:r>
          </a:p>
        </p:txBody>
      </p:sp>
    </p:spTree>
    <p:extLst>
      <p:ext uri="{BB962C8B-B14F-4D97-AF65-F5344CB8AC3E}">
        <p14:creationId xmlns:p14="http://schemas.microsoft.com/office/powerpoint/2010/main" val="1073936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E06B-7F58-787D-56CF-E86400BE4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83B1A9A8-4B4E-0C88-D916-A37699CA2D88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AFF1D3A-56E3-DB90-3F7C-E1F6E29DE3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6E813296-2F70-579C-F954-CE81D855B370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2BCC52E4-A768-74FF-DEE5-29987F714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B1197649-F725-8EB5-E27B-39F1098DB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59397ACC-13AE-C5F6-A14D-955884166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05A4C2A7-092B-51F3-D947-F29DAAD6B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4D44D2EC-13CD-6511-D509-CBE9D56DC9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9766" y="1252509"/>
            <a:ext cx="8186593" cy="4761475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82EF55BF-26BF-CA88-804F-28A6255B3CFB}"/>
              </a:ext>
            </a:extLst>
          </p:cNvPr>
          <p:cNvSpPr txBox="1">
            <a:spLocks/>
          </p:cNvSpPr>
          <p:nvPr/>
        </p:nvSpPr>
        <p:spPr>
          <a:xfrm>
            <a:off x="1606644" y="5920235"/>
            <a:ext cx="8228636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tr-TR" sz="1100" b="0" dirty="0">
                <a:solidFill>
                  <a:schemeClr val="tx1"/>
                </a:solidFill>
              </a:rPr>
              <a:t>*Aktif hizmet noktalarımız web sitemizde mevcuttur </a:t>
            </a:r>
            <a:r>
              <a:rPr lang="tr-TR" sz="1100" dirty="0">
                <a:solidFill>
                  <a:schemeClr val="tx1"/>
                </a:solidFill>
                <a:hlinkClick r:id="rId15"/>
              </a:rPr>
              <a:t>www.easypoint.com.tr/hizmet-noktalari/</a:t>
            </a:r>
            <a:endParaRPr lang="tr-TR" sz="110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30B17C-4333-2EBC-5330-220AD151709C}"/>
              </a:ext>
            </a:extLst>
          </p:cNvPr>
          <p:cNvSpPr txBox="1">
            <a:spLocks/>
          </p:cNvSpPr>
          <p:nvPr/>
        </p:nvSpPr>
        <p:spPr>
          <a:xfrm>
            <a:off x="510600" y="139028"/>
            <a:ext cx="11502724" cy="1027622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tr-TR" sz="2200" dirty="0" err="1">
                <a:solidFill>
                  <a:schemeClr val="tx1"/>
                </a:solidFill>
              </a:rPr>
              <a:t>Easy</a:t>
            </a:r>
            <a:r>
              <a:rPr lang="tr-TR" sz="2200" dirty="0">
                <a:solidFill>
                  <a:schemeClr val="tx1"/>
                </a:solidFill>
              </a:rPr>
              <a:t> Point, 81 ilde 4.000’den fazla kurumsal ve yerel mağaza, 60’tan fazla AVM hizmet noktası ve 80+ emanet dolabı ile geniş hizmet ağı sunmaktadır.</a:t>
            </a:r>
          </a:p>
        </p:txBody>
      </p:sp>
    </p:spTree>
    <p:extLst>
      <p:ext uri="{BB962C8B-B14F-4D97-AF65-F5344CB8AC3E}">
        <p14:creationId xmlns:p14="http://schemas.microsoft.com/office/powerpoint/2010/main" val="323100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BF028-6752-D351-7752-A378CB5F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B98C8F2D-F6D7-CABB-4BFF-A2D18B46AE3E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D517272-0C5E-5EFF-1F86-01486AFCDB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92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www.easypoint.com.tr</a:t>
            </a:r>
            <a:endParaRPr kumimoji="0" lang="en-US" sz="920" b="1" i="0" u="none" strike="noStrike" kern="0" cap="none" spc="0" normalizeH="0" baseline="0" noProof="0" dirty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87B0C002-5425-754F-3E21-344BEB9B5BF7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1038" name="Picture 14" descr="X Twitter black isolated logo Ücretsiz Simge İndir | FreeImages">
              <a:hlinkClick r:id="rId3"/>
              <a:extLst>
                <a:ext uri="{FF2B5EF4-FFF2-40B4-BE49-F238E27FC236}">
                  <a16:creationId xmlns:a16="http://schemas.microsoft.com/office/drawing/2014/main" id="{BA27829D-6C62-4121-F0BD-D7B1C8FDD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inkedin simgesi png | PNGEgg">
              <a:hlinkClick r:id="rId5"/>
              <a:extLst>
                <a:ext uri="{FF2B5EF4-FFF2-40B4-BE49-F238E27FC236}">
                  <a16:creationId xmlns:a16="http://schemas.microsoft.com/office/drawing/2014/main" id="{ACFC50D5-1475-26DB-0EAC-F6495F7E1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stagram png | PNGWing">
              <a:hlinkClick r:id="rId8"/>
              <a:extLst>
                <a:ext uri="{FF2B5EF4-FFF2-40B4-BE49-F238E27FC236}">
                  <a16:creationId xmlns:a16="http://schemas.microsoft.com/office/drawing/2014/main" id="{02B21C9E-48A2-AEC0-5407-A28CE7FF0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Youtube, Social Icons - Grey icon, png | PNGWing">
              <a:hlinkClick r:id="rId11"/>
              <a:extLst>
                <a:ext uri="{FF2B5EF4-FFF2-40B4-BE49-F238E27FC236}">
                  <a16:creationId xmlns:a16="http://schemas.microsoft.com/office/drawing/2014/main" id="{EDEC1176-1C34-0317-3DAC-720CB16D7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 12">
            <a:extLst>
              <a:ext uri="{FF2B5EF4-FFF2-40B4-BE49-F238E27FC236}">
                <a16:creationId xmlns:a16="http://schemas.microsoft.com/office/drawing/2014/main" id="{BE525B0A-9F6A-B278-99F4-83E1D8B726F7}"/>
              </a:ext>
            </a:extLst>
          </p:cNvPr>
          <p:cNvGrpSpPr/>
          <p:nvPr/>
        </p:nvGrpSpPr>
        <p:grpSpPr>
          <a:xfrm>
            <a:off x="342619" y="2013016"/>
            <a:ext cx="2400581" cy="2906213"/>
            <a:chOff x="368297" y="1828800"/>
            <a:chExt cx="3565910" cy="3705482"/>
          </a:xfrm>
        </p:grpSpPr>
        <p:pic>
          <p:nvPicPr>
            <p:cNvPr id="4" name="Resim 8">
              <a:extLst>
                <a:ext uri="{FF2B5EF4-FFF2-40B4-BE49-F238E27FC236}">
                  <a16:creationId xmlns:a16="http://schemas.microsoft.com/office/drawing/2014/main" id="{EB4C4220-8C60-710B-617B-EE0E37C24E4A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298" y="1828800"/>
              <a:ext cx="3565909" cy="37054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" name="Metin kutusu 7">
              <a:extLst>
                <a:ext uri="{FF2B5EF4-FFF2-40B4-BE49-F238E27FC236}">
                  <a16:creationId xmlns:a16="http://schemas.microsoft.com/office/drawing/2014/main" id="{26BDD1C8-C713-6141-1CDA-442BF35F37B1}"/>
                </a:ext>
              </a:extLst>
            </p:cNvPr>
            <p:cNvSpPr txBox="1"/>
            <p:nvPr/>
          </p:nvSpPr>
          <p:spPr>
            <a:xfrm>
              <a:off x="368297" y="5229482"/>
              <a:ext cx="3565909" cy="304800"/>
            </a:xfrm>
            <a:prstGeom prst="roundRect">
              <a:avLst>
                <a:gd name="adj" fmla="val 0"/>
              </a:avLst>
            </a:prstGeom>
            <a:solidFill>
              <a:srgbClr val="E30B13">
                <a:alpha val="76000"/>
              </a:srgbClr>
            </a:solidFill>
          </p:spPr>
          <p:txBody>
            <a:bodyPr wrap="square" lIns="36000" r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AVM HİZMET NOKTASI</a:t>
              </a:r>
            </a:p>
          </p:txBody>
        </p:sp>
      </p:grpSp>
      <p:grpSp>
        <p:nvGrpSpPr>
          <p:cNvPr id="6" name="Grup 14">
            <a:extLst>
              <a:ext uri="{FF2B5EF4-FFF2-40B4-BE49-F238E27FC236}">
                <a16:creationId xmlns:a16="http://schemas.microsoft.com/office/drawing/2014/main" id="{48FCE578-96E9-374F-76BB-58E0B717EE77}"/>
              </a:ext>
            </a:extLst>
          </p:cNvPr>
          <p:cNvGrpSpPr/>
          <p:nvPr/>
        </p:nvGrpSpPr>
        <p:grpSpPr>
          <a:xfrm>
            <a:off x="5818903" y="862698"/>
            <a:ext cx="2063406" cy="2934310"/>
            <a:chOff x="6102349" y="2387773"/>
            <a:chExt cx="2857503" cy="3810000"/>
          </a:xfrm>
        </p:grpSpPr>
        <p:grpSp>
          <p:nvGrpSpPr>
            <p:cNvPr id="7" name="Grup 4">
              <a:extLst>
                <a:ext uri="{FF2B5EF4-FFF2-40B4-BE49-F238E27FC236}">
                  <a16:creationId xmlns:a16="http://schemas.microsoft.com/office/drawing/2014/main" id="{D152F159-FEF3-6D83-8760-31A6D8B39198}"/>
                </a:ext>
              </a:extLst>
            </p:cNvPr>
            <p:cNvGrpSpPr/>
            <p:nvPr/>
          </p:nvGrpSpPr>
          <p:grpSpPr>
            <a:xfrm>
              <a:off x="6102349" y="2387773"/>
              <a:ext cx="2857501" cy="3810000"/>
              <a:chOff x="6102349" y="2387773"/>
              <a:chExt cx="2857501" cy="3810000"/>
            </a:xfrm>
          </p:grpSpPr>
          <p:sp>
            <p:nvSpPr>
              <p:cNvPr id="9" name="Dikdörtgen: Köşeleri Yuvarlatılmış 354">
                <a:extLst>
                  <a:ext uri="{FF2B5EF4-FFF2-40B4-BE49-F238E27FC236}">
                    <a16:creationId xmlns:a16="http://schemas.microsoft.com/office/drawing/2014/main" id="{812AE6DD-2F62-C021-486E-C469B67E089A}"/>
                  </a:ext>
                </a:extLst>
              </p:cNvPr>
              <p:cNvSpPr/>
              <p:nvPr/>
            </p:nvSpPr>
            <p:spPr>
              <a:xfrm>
                <a:off x="6433367" y="5460825"/>
                <a:ext cx="2182761" cy="584547"/>
              </a:xfrm>
              <a:prstGeom prst="roundRect">
                <a:avLst/>
              </a:prstGeom>
              <a:effectLst>
                <a:outerShdw blurRad="190500" dist="317500" dir="5400000" sx="90000" sy="-19000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Resim 22">
                <a:extLst>
                  <a:ext uri="{FF2B5EF4-FFF2-40B4-BE49-F238E27FC236}">
                    <a16:creationId xmlns:a16="http://schemas.microsoft.com/office/drawing/2014/main" id="{44301C0C-A18D-B5FA-1581-CE39EC1B51D9}"/>
                  </a:ext>
                </a:extLst>
              </p:cNvPr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5626100" y="2864022"/>
                <a:ext cx="3810000" cy="28575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8" name="Metin kutusu 10">
              <a:extLst>
                <a:ext uri="{FF2B5EF4-FFF2-40B4-BE49-F238E27FC236}">
                  <a16:creationId xmlns:a16="http://schemas.microsoft.com/office/drawing/2014/main" id="{C380C01B-D12E-9DF8-6424-28FEEF4B1FA8}"/>
                </a:ext>
              </a:extLst>
            </p:cNvPr>
            <p:cNvSpPr txBox="1"/>
            <p:nvPr/>
          </p:nvSpPr>
          <p:spPr>
            <a:xfrm>
              <a:off x="6102350" y="5891773"/>
              <a:ext cx="2857502" cy="306000"/>
            </a:xfrm>
            <a:prstGeom prst="roundRect">
              <a:avLst>
                <a:gd name="adj" fmla="val 0"/>
              </a:avLst>
            </a:prstGeom>
            <a:solidFill>
              <a:srgbClr val="E30B13">
                <a:alpha val="76000"/>
              </a:srgbClr>
            </a:solidFill>
          </p:spPr>
          <p:txBody>
            <a:bodyPr wrap="square" lIns="36000" r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200" b="1" dirty="0">
                  <a:solidFill>
                    <a:schemeClr val="bg1"/>
                  </a:solidFill>
                </a:rPr>
                <a:t>TESLİMAT DOLABI</a:t>
              </a:r>
              <a:endPara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1" name="Grup 18">
            <a:extLst>
              <a:ext uri="{FF2B5EF4-FFF2-40B4-BE49-F238E27FC236}">
                <a16:creationId xmlns:a16="http://schemas.microsoft.com/office/drawing/2014/main" id="{A48E3B32-F5E2-1002-A97C-B83D96ADAE8C}"/>
              </a:ext>
            </a:extLst>
          </p:cNvPr>
          <p:cNvGrpSpPr/>
          <p:nvPr/>
        </p:nvGrpSpPr>
        <p:grpSpPr>
          <a:xfrm>
            <a:off x="5816071" y="3894604"/>
            <a:ext cx="2066238" cy="2485076"/>
            <a:chOff x="3081018" y="1842764"/>
            <a:chExt cx="2066238" cy="2754984"/>
          </a:xfrm>
        </p:grpSpPr>
        <p:pic>
          <p:nvPicPr>
            <p:cNvPr id="12" name="Resim 16">
              <a:extLst>
                <a:ext uri="{FF2B5EF4-FFF2-40B4-BE49-F238E27FC236}">
                  <a16:creationId xmlns:a16="http://schemas.microsoft.com/office/drawing/2014/main" id="{85E05FE5-A0E9-5674-3916-470D27E4A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81018" y="1842764"/>
              <a:ext cx="2066238" cy="2754984"/>
            </a:xfrm>
            <a:prstGeom prst="rect">
              <a:avLst/>
            </a:prstGeom>
          </p:spPr>
        </p:pic>
        <p:sp>
          <p:nvSpPr>
            <p:cNvPr id="14" name="Metin kutusu 17">
              <a:extLst>
                <a:ext uri="{FF2B5EF4-FFF2-40B4-BE49-F238E27FC236}">
                  <a16:creationId xmlns:a16="http://schemas.microsoft.com/office/drawing/2014/main" id="{43A5A110-4DE2-FBB1-6E46-C9FBE0F5BE0D}"/>
                </a:ext>
              </a:extLst>
            </p:cNvPr>
            <p:cNvSpPr txBox="1"/>
            <p:nvPr/>
          </p:nvSpPr>
          <p:spPr>
            <a:xfrm>
              <a:off x="3081018" y="4293909"/>
              <a:ext cx="2066238" cy="303839"/>
            </a:xfrm>
            <a:prstGeom prst="roundRect">
              <a:avLst>
                <a:gd name="adj" fmla="val 0"/>
              </a:avLst>
            </a:prstGeom>
            <a:solidFill>
              <a:srgbClr val="E30B13">
                <a:alpha val="76000"/>
              </a:srgbClr>
            </a:solidFill>
          </p:spPr>
          <p:txBody>
            <a:bodyPr wrap="square" lIns="36000" r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200" b="1" dirty="0">
                  <a:solidFill>
                    <a:schemeClr val="bg1"/>
                  </a:solidFill>
                </a:rPr>
                <a:t>İŞ BİRLİĞİ </a:t>
              </a: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NOKTASI</a:t>
              </a:r>
            </a:p>
          </p:txBody>
        </p:sp>
      </p:grpSp>
      <p:pic>
        <p:nvPicPr>
          <p:cNvPr id="16" name="Resim 15">
            <a:extLst>
              <a:ext uri="{FF2B5EF4-FFF2-40B4-BE49-F238E27FC236}">
                <a16:creationId xmlns:a16="http://schemas.microsoft.com/office/drawing/2014/main" id="{B1824344-5447-4799-75B2-445527C55F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2490" y="895550"/>
            <a:ext cx="2507956" cy="334394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9F50D075-9A7A-39DC-317E-779DE5D4D2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1337" y="890795"/>
            <a:ext cx="3377047" cy="450272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29AEDB1E-3DE4-BC19-CB34-A3CD8AAAD7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42490" y="4390121"/>
            <a:ext cx="2499324" cy="1874493"/>
          </a:xfrm>
          <a:prstGeom prst="rect">
            <a:avLst/>
          </a:prstGeom>
        </p:spPr>
      </p:pic>
      <p:sp>
        <p:nvSpPr>
          <p:cNvPr id="19" name="Metin kutusu 7">
            <a:extLst>
              <a:ext uri="{FF2B5EF4-FFF2-40B4-BE49-F238E27FC236}">
                <a16:creationId xmlns:a16="http://schemas.microsoft.com/office/drawing/2014/main" id="{1612459C-D7EC-E3D1-A3B0-FBDC24DA2C13}"/>
              </a:ext>
            </a:extLst>
          </p:cNvPr>
          <p:cNvSpPr txBox="1"/>
          <p:nvPr/>
        </p:nvSpPr>
        <p:spPr>
          <a:xfrm>
            <a:off x="3042489" y="6030271"/>
            <a:ext cx="2499325" cy="234343"/>
          </a:xfrm>
          <a:prstGeom prst="roundRect">
            <a:avLst>
              <a:gd name="adj" fmla="val 0"/>
            </a:avLst>
          </a:prstGeom>
          <a:solidFill>
            <a:srgbClr val="E30B13">
              <a:alpha val="76000"/>
            </a:srgbClr>
          </a:solidFill>
        </p:spPr>
        <p:txBody>
          <a:bodyPr wrap="square" lIns="36000" r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İŞ BİRLİĞİ NOKTASI</a:t>
            </a:r>
          </a:p>
        </p:txBody>
      </p:sp>
      <p:sp>
        <p:nvSpPr>
          <p:cNvPr id="20" name="Metin kutusu 7">
            <a:extLst>
              <a:ext uri="{FF2B5EF4-FFF2-40B4-BE49-F238E27FC236}">
                <a16:creationId xmlns:a16="http://schemas.microsoft.com/office/drawing/2014/main" id="{6EBAEECE-DBBE-6D57-3D65-C64D4B69B679}"/>
              </a:ext>
            </a:extLst>
          </p:cNvPr>
          <p:cNvSpPr txBox="1"/>
          <p:nvPr/>
        </p:nvSpPr>
        <p:spPr>
          <a:xfrm>
            <a:off x="3042488" y="4005515"/>
            <a:ext cx="2499325" cy="234343"/>
          </a:xfrm>
          <a:prstGeom prst="roundRect">
            <a:avLst>
              <a:gd name="adj" fmla="val 0"/>
            </a:avLst>
          </a:prstGeom>
          <a:solidFill>
            <a:srgbClr val="E30B13">
              <a:alpha val="76000"/>
            </a:srgbClr>
          </a:solidFill>
        </p:spPr>
        <p:txBody>
          <a:bodyPr wrap="square" lIns="36000" r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İŞ BİRLİĞİ NOKTASI</a:t>
            </a:r>
          </a:p>
        </p:txBody>
      </p:sp>
      <p:sp>
        <p:nvSpPr>
          <p:cNvPr id="21" name="Metin kutusu 7">
            <a:extLst>
              <a:ext uri="{FF2B5EF4-FFF2-40B4-BE49-F238E27FC236}">
                <a16:creationId xmlns:a16="http://schemas.microsoft.com/office/drawing/2014/main" id="{0DDE5A1F-0F00-747E-CED5-8B51A3A016BF}"/>
              </a:ext>
            </a:extLst>
          </p:cNvPr>
          <p:cNvSpPr txBox="1"/>
          <p:nvPr/>
        </p:nvSpPr>
        <p:spPr>
          <a:xfrm>
            <a:off x="8121337" y="5154924"/>
            <a:ext cx="3377047" cy="238600"/>
          </a:xfrm>
          <a:prstGeom prst="roundRect">
            <a:avLst>
              <a:gd name="adj" fmla="val 0"/>
            </a:avLst>
          </a:prstGeom>
          <a:solidFill>
            <a:srgbClr val="E30B13">
              <a:alpha val="76000"/>
            </a:srgbClr>
          </a:solidFill>
        </p:spPr>
        <p:txBody>
          <a:bodyPr wrap="square" lIns="36000" r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İŞ BİRLİĞİ NOKTASI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A3FEB0-C0D6-6EFB-CF7F-29E4FA107552}"/>
              </a:ext>
            </a:extLst>
          </p:cNvPr>
          <p:cNvSpPr/>
          <p:nvPr/>
        </p:nvSpPr>
        <p:spPr>
          <a:xfrm>
            <a:off x="4492440" y="5201367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C48F21-192E-C437-294A-17D5E55E67D4}"/>
              </a:ext>
            </a:extLst>
          </p:cNvPr>
          <p:cNvSpPr/>
          <p:nvPr/>
        </p:nvSpPr>
        <p:spPr>
          <a:xfrm>
            <a:off x="9446402" y="2977440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81B508-08AE-96DE-DB4F-189227FB93AB}"/>
              </a:ext>
            </a:extLst>
          </p:cNvPr>
          <p:cNvSpPr/>
          <p:nvPr/>
        </p:nvSpPr>
        <p:spPr>
          <a:xfrm>
            <a:off x="6287565" y="4715799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A0AF078E-8A43-A962-44E1-C16D2C30DB25}"/>
              </a:ext>
            </a:extLst>
          </p:cNvPr>
          <p:cNvSpPr txBox="1">
            <a:spLocks/>
          </p:cNvSpPr>
          <p:nvPr/>
        </p:nvSpPr>
        <p:spPr>
          <a:xfrm>
            <a:off x="510600" y="307192"/>
            <a:ext cx="11170800" cy="619200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Easy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 Point Hizmet Noktalarımız</a:t>
            </a:r>
          </a:p>
        </p:txBody>
      </p:sp>
    </p:spTree>
    <p:extLst>
      <p:ext uri="{BB962C8B-B14F-4D97-AF65-F5344CB8AC3E}">
        <p14:creationId xmlns:p14="http://schemas.microsoft.com/office/powerpoint/2010/main" val="202980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561ED-D3CD-4A9E-FEDC-ECACD1CE5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67B63C5-58DD-7B37-8BCE-BB9D79C2618E}"/>
              </a:ext>
            </a:extLst>
          </p:cNvPr>
          <p:cNvSpPr txBox="1"/>
          <p:nvPr/>
        </p:nvSpPr>
        <p:spPr>
          <a:xfrm>
            <a:off x="2341757" y="288197"/>
            <a:ext cx="678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Montserrat" panose="00000500000000000000" pitchFamily="50" charset="-94"/>
              </a:rPr>
              <a:t>Referans Müşterilerimiz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690D114-CD70-AD0C-BC9F-018D4824B5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825" y="5618990"/>
            <a:ext cx="1189853" cy="41552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9F18548-CBFA-8B3F-4B44-AFCAA8E4CD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95" y="5753551"/>
            <a:ext cx="606956" cy="284911"/>
          </a:xfrm>
          <a:prstGeom prst="rect">
            <a:avLst/>
          </a:prstGeom>
        </p:spPr>
      </p:pic>
      <p:pic>
        <p:nvPicPr>
          <p:cNvPr id="7" name="Picture 2" descr="Mall Of Antalya Mall Of Antalya Sanat Galerisi Mağazası">
            <a:extLst>
              <a:ext uri="{FF2B5EF4-FFF2-40B4-BE49-F238E27FC236}">
                <a16:creationId xmlns:a16="http://schemas.microsoft.com/office/drawing/2014/main" id="{530B665A-9407-F1EC-6F72-41799C068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80" b="15329"/>
          <a:stretch/>
        </p:blipFill>
        <p:spPr bwMode="auto">
          <a:xfrm>
            <a:off x="10057889" y="3698604"/>
            <a:ext cx="586886" cy="4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E5435A1-6B4D-94E2-3178-2C947AB60C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6067" y="2535847"/>
            <a:ext cx="617916" cy="67293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1EFC2A2-0237-39B5-C5CE-4B5DB41FA8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6" b="8579"/>
          <a:stretch/>
        </p:blipFill>
        <p:spPr>
          <a:xfrm>
            <a:off x="10128891" y="756773"/>
            <a:ext cx="723589" cy="543963"/>
          </a:xfrm>
          <a:prstGeom prst="rect">
            <a:avLst/>
          </a:prstGeom>
        </p:spPr>
      </p:pic>
      <p:pic>
        <p:nvPicPr>
          <p:cNvPr id="10" name="Picture 6" descr="Kaliteli ve Ferah Alışverişin Adresi">
            <a:extLst>
              <a:ext uri="{FF2B5EF4-FFF2-40B4-BE49-F238E27FC236}">
                <a16:creationId xmlns:a16="http://schemas.microsoft.com/office/drawing/2014/main" id="{606469F4-0297-A9FF-B47B-8CF3EE2D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6717" y="1604089"/>
            <a:ext cx="936812" cy="2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dde 54 Logo">
            <a:extLst>
              <a:ext uri="{FF2B5EF4-FFF2-40B4-BE49-F238E27FC236}">
                <a16:creationId xmlns:a16="http://schemas.microsoft.com/office/drawing/2014/main" id="{434140DC-BBA7-4CC5-3FFA-3A485C61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7713" y="1561936"/>
            <a:ext cx="723590" cy="2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EDB6674-7160-4DEC-1727-FB41CED73A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685" y="856113"/>
            <a:ext cx="1005460" cy="47588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EA1D830-F1BC-622C-6405-D468EF03EA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502" y="1495230"/>
            <a:ext cx="1052434" cy="37494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B09E84D1-AE60-EFB3-1D8D-BC297E8A7D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385" y="1449103"/>
            <a:ext cx="977821" cy="460460"/>
          </a:xfrm>
          <a:prstGeom prst="rect">
            <a:avLst/>
          </a:prstGeom>
        </p:spPr>
      </p:pic>
      <p:pic>
        <p:nvPicPr>
          <p:cNvPr id="16" name="Resim 15" descr="çizim içeren bir resim&#10;&#10;Açıklama otomatik olarak oluşturuldu">
            <a:extLst>
              <a:ext uri="{FF2B5EF4-FFF2-40B4-BE49-F238E27FC236}">
                <a16:creationId xmlns:a16="http://schemas.microsoft.com/office/drawing/2014/main" id="{737B088C-044C-515F-71B5-FC6F4D8159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22" y="1907225"/>
            <a:ext cx="527018" cy="52701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A658832-E996-78D4-DEA2-B9638401C6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478" y="2111684"/>
            <a:ext cx="918332" cy="32419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F960EE47-AF72-1572-B768-0F3EE6750EB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78" y="2036244"/>
            <a:ext cx="653661" cy="502579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BAEF6516-6814-67AC-0262-1D739019321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317" y="2135421"/>
            <a:ext cx="760835" cy="390746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BE91D69D-984B-C7D1-D966-2265953B967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4493" y="2180990"/>
            <a:ext cx="723589" cy="324198"/>
          </a:xfrm>
          <a:prstGeom prst="rect">
            <a:avLst/>
          </a:prstGeom>
        </p:spPr>
      </p:pic>
      <p:pic>
        <p:nvPicPr>
          <p:cNvPr id="21" name="Picture 16" descr="Mobirise">
            <a:extLst>
              <a:ext uri="{FF2B5EF4-FFF2-40B4-BE49-F238E27FC236}">
                <a16:creationId xmlns:a16="http://schemas.microsoft.com/office/drawing/2014/main" id="{3E0D1FDC-2718-74BC-D8C5-5C674864C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1718" y="2045824"/>
            <a:ext cx="512416" cy="3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B3921DAE-56F1-A08C-04BE-01A95E22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90" y="2738428"/>
            <a:ext cx="670436" cy="4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Galataport Logo">
            <a:extLst>
              <a:ext uri="{FF2B5EF4-FFF2-40B4-BE49-F238E27FC236}">
                <a16:creationId xmlns:a16="http://schemas.microsoft.com/office/drawing/2014/main" id="{1EFB4D19-246C-AC37-4B29-56C24D5F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178" y="2909115"/>
            <a:ext cx="992861" cy="3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F65E8FC0-D083-62E4-3FAF-5B6B6B6F6B7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826" y="3027192"/>
            <a:ext cx="901722" cy="255970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FCC7829D-DE45-0DBE-209A-70735805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626" y="3019488"/>
            <a:ext cx="753026" cy="3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11D6ED7C-B6DC-2364-48DF-D2A2AF5C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9490" y="2918592"/>
            <a:ext cx="942398" cy="3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DABA4E3B-4EB7-F7B3-C8B1-602D0056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725" y="3837943"/>
            <a:ext cx="722974" cy="1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C9D22C-FD38-4E2E-5EC4-41259D117FF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82" y="4451919"/>
            <a:ext cx="766508" cy="424589"/>
          </a:xfrm>
          <a:prstGeom prst="rect">
            <a:avLst/>
          </a:prstGeom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2E218FAC-E691-B1C4-1484-15D70313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088" y="3859019"/>
            <a:ext cx="617914" cy="1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FE6D006E-4A3C-97E7-B43D-E0790FAEAD13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112" y="4492490"/>
            <a:ext cx="812703" cy="301139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A53FEF2A-73E1-DB6C-E82B-429099D4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374" y="4325194"/>
            <a:ext cx="468057" cy="4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8" descr="Midtown Alışveriş Merkezi">
            <a:extLst>
              <a:ext uri="{FF2B5EF4-FFF2-40B4-BE49-F238E27FC236}">
                <a16:creationId xmlns:a16="http://schemas.microsoft.com/office/drawing/2014/main" id="{E1D15D27-100B-D9DE-B296-AAE5AF5E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601" y="4445899"/>
            <a:ext cx="791919" cy="2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0">
            <a:extLst>
              <a:ext uri="{FF2B5EF4-FFF2-40B4-BE49-F238E27FC236}">
                <a16:creationId xmlns:a16="http://schemas.microsoft.com/office/drawing/2014/main" id="{2268E280-168A-A973-2D0D-944E74BD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779" y="5017349"/>
            <a:ext cx="772081" cy="3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2" descr="Sanko Park Logo">
            <a:extLst>
              <a:ext uri="{FF2B5EF4-FFF2-40B4-BE49-F238E27FC236}">
                <a16:creationId xmlns:a16="http://schemas.microsoft.com/office/drawing/2014/main" id="{B4638215-8281-EED6-ACE7-2D3C281A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3403" y="5095176"/>
            <a:ext cx="585082" cy="4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DE71A3BA-6A12-DA09-F734-81417582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583" y="5152796"/>
            <a:ext cx="889168" cy="3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1A69792D-1B86-E815-0466-CD58EF02311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0610" y="5186761"/>
            <a:ext cx="905997" cy="282975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EC1C0287-7C0E-C09D-A426-D5FE3BC7B363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474" y="5840182"/>
            <a:ext cx="658765" cy="301139"/>
          </a:xfrm>
          <a:prstGeom prst="rect">
            <a:avLst/>
          </a:prstGeom>
        </p:spPr>
      </p:pic>
      <p:pic>
        <p:nvPicPr>
          <p:cNvPr id="39" name="Picture 50" descr="Zafer Plaza">
            <a:extLst>
              <a:ext uri="{FF2B5EF4-FFF2-40B4-BE49-F238E27FC236}">
                <a16:creationId xmlns:a16="http://schemas.microsoft.com/office/drawing/2014/main" id="{F80F8464-A3FE-7CF9-FB51-2239FFFFD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0178" y="5840500"/>
            <a:ext cx="1253014" cy="3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A8661F86-EDCA-2C25-DD1B-FB1DC1A96F8D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671" y="5602870"/>
            <a:ext cx="533136" cy="511614"/>
          </a:xfrm>
          <a:prstGeom prst="rect">
            <a:avLst/>
          </a:prstGeom>
        </p:spPr>
      </p:pic>
      <p:pic>
        <p:nvPicPr>
          <p:cNvPr id="41" name="Picture 2" descr="Anasayfa | Esas 67 Burda">
            <a:extLst>
              <a:ext uri="{FF2B5EF4-FFF2-40B4-BE49-F238E27FC236}">
                <a16:creationId xmlns:a16="http://schemas.microsoft.com/office/drawing/2014/main" id="{23367A5F-E0A3-DD00-8C06-0D54E93A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653" y="960306"/>
            <a:ext cx="820967" cy="3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10 Burda (@10BurdaAvm) | Twitter">
            <a:extLst>
              <a:ext uri="{FF2B5EF4-FFF2-40B4-BE49-F238E27FC236}">
                <a16:creationId xmlns:a16="http://schemas.microsoft.com/office/drawing/2014/main" id="{6F4EC239-C99E-6B54-5DF7-A6DD2888B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5461" y="888477"/>
            <a:ext cx="1018418" cy="496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sim 55">
            <a:extLst>
              <a:ext uri="{FF2B5EF4-FFF2-40B4-BE49-F238E27FC236}">
                <a16:creationId xmlns:a16="http://schemas.microsoft.com/office/drawing/2014/main" id="{94D492EA-F668-45A7-81E8-CC1923CC812A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875" y="3747735"/>
            <a:ext cx="410285" cy="410285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734CAAF0-EBE5-A777-92F4-207E8EB5F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73" r="-2973"/>
          <a:stretch/>
        </p:blipFill>
        <p:spPr bwMode="auto">
          <a:xfrm>
            <a:off x="503657" y="1061878"/>
            <a:ext cx="946175" cy="3532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17 Burda (@17Burda__AVM) | Twitter">
            <a:extLst>
              <a:ext uri="{FF2B5EF4-FFF2-40B4-BE49-F238E27FC236}">
                <a16:creationId xmlns:a16="http://schemas.microsoft.com/office/drawing/2014/main" id="{BBDF0EB4-A4D1-F882-191B-04CB5E958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67" b="17718"/>
          <a:stretch/>
        </p:blipFill>
        <p:spPr bwMode="auto">
          <a:xfrm>
            <a:off x="3766605" y="864853"/>
            <a:ext cx="821068" cy="528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Resim 7">
            <a:extLst>
              <a:ext uri="{FF2B5EF4-FFF2-40B4-BE49-F238E27FC236}">
                <a16:creationId xmlns:a16="http://schemas.microsoft.com/office/drawing/2014/main" id="{3A7FD480-3899-642E-EBD4-1D2F886141C1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031" y="635701"/>
            <a:ext cx="1267137" cy="806964"/>
          </a:xfrm>
          <a:prstGeom prst="rect">
            <a:avLst/>
          </a:prstGeom>
        </p:spPr>
      </p:pic>
      <p:pic>
        <p:nvPicPr>
          <p:cNvPr id="47" name="Resim 6">
            <a:extLst>
              <a:ext uri="{FF2B5EF4-FFF2-40B4-BE49-F238E27FC236}">
                <a16:creationId xmlns:a16="http://schemas.microsoft.com/office/drawing/2014/main" id="{D510915F-2DFD-39EA-6AFC-FBAE41A18485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3469" y="5740284"/>
            <a:ext cx="1181416" cy="470703"/>
          </a:xfrm>
          <a:prstGeom prst="rect">
            <a:avLst/>
          </a:prstGeom>
        </p:spPr>
      </p:pic>
      <p:pic>
        <p:nvPicPr>
          <p:cNvPr id="48" name="Resim 23" descr="işaret içeren bir resim&#10;&#10;Açıklama otomatik olarak oluşturuldu">
            <a:extLst>
              <a:ext uri="{FF2B5EF4-FFF2-40B4-BE49-F238E27FC236}">
                <a16:creationId xmlns:a16="http://schemas.microsoft.com/office/drawing/2014/main" id="{3CE79FD8-E11D-004B-1F78-5B3785DFFEB2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816" y="2915737"/>
            <a:ext cx="513867" cy="487558"/>
          </a:xfrm>
          <a:prstGeom prst="rect">
            <a:avLst/>
          </a:prstGeom>
        </p:spPr>
      </p:pic>
      <p:pic>
        <p:nvPicPr>
          <p:cNvPr id="49" name="Resim 13">
            <a:extLst>
              <a:ext uri="{FF2B5EF4-FFF2-40B4-BE49-F238E27FC236}">
                <a16:creationId xmlns:a16="http://schemas.microsoft.com/office/drawing/2014/main" id="{4AC9984C-2F67-EFF7-6694-3D25D5AFB00C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1767" y="2970200"/>
            <a:ext cx="457512" cy="446411"/>
          </a:xfrm>
          <a:prstGeom prst="rect">
            <a:avLst/>
          </a:prstGeom>
        </p:spPr>
      </p:pic>
      <p:pic>
        <p:nvPicPr>
          <p:cNvPr id="50" name="Resim 35">
            <a:extLst>
              <a:ext uri="{FF2B5EF4-FFF2-40B4-BE49-F238E27FC236}">
                <a16:creationId xmlns:a16="http://schemas.microsoft.com/office/drawing/2014/main" id="{A67E74D5-35E8-3E2B-A1CA-DEF7FB7049F1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58" y="5143965"/>
            <a:ext cx="980590" cy="315389"/>
          </a:xfrm>
          <a:prstGeom prst="rect">
            <a:avLst/>
          </a:prstGeom>
        </p:spPr>
      </p:pic>
      <p:pic>
        <p:nvPicPr>
          <p:cNvPr id="51" name="Resim 8">
            <a:extLst>
              <a:ext uri="{FF2B5EF4-FFF2-40B4-BE49-F238E27FC236}">
                <a16:creationId xmlns:a16="http://schemas.microsoft.com/office/drawing/2014/main" id="{6AFB792A-6A05-C05E-53F3-B2DE419D492B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68" y="1415420"/>
            <a:ext cx="997902" cy="383378"/>
          </a:xfrm>
          <a:prstGeom prst="rect">
            <a:avLst/>
          </a:prstGeom>
        </p:spPr>
      </p:pic>
      <p:pic>
        <p:nvPicPr>
          <p:cNvPr id="52" name="Resim 16">
            <a:extLst>
              <a:ext uri="{FF2B5EF4-FFF2-40B4-BE49-F238E27FC236}">
                <a16:creationId xmlns:a16="http://schemas.microsoft.com/office/drawing/2014/main" id="{4E207735-3822-2106-060C-80558B4FCC62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55" y="3609389"/>
            <a:ext cx="623217" cy="458311"/>
          </a:xfrm>
          <a:prstGeom prst="rect">
            <a:avLst/>
          </a:prstGeom>
        </p:spPr>
      </p:pic>
      <p:pic>
        <p:nvPicPr>
          <p:cNvPr id="53" name="Resim 31">
            <a:extLst>
              <a:ext uri="{FF2B5EF4-FFF2-40B4-BE49-F238E27FC236}">
                <a16:creationId xmlns:a16="http://schemas.microsoft.com/office/drawing/2014/main" id="{84A73AEB-DE32-F419-4288-707FC73D03E6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6457" y="4496827"/>
            <a:ext cx="744743" cy="346383"/>
          </a:xfrm>
          <a:prstGeom prst="rect">
            <a:avLst/>
          </a:prstGeom>
        </p:spPr>
      </p:pic>
      <p:pic>
        <p:nvPicPr>
          <p:cNvPr id="54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B9FC40-A6A1-6FDA-C9ED-8BA5D6E87D2E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0148" y="3505165"/>
            <a:ext cx="616603" cy="592360"/>
          </a:xfrm>
          <a:prstGeom prst="rect">
            <a:avLst/>
          </a:prstGeom>
        </p:spPr>
      </p:pic>
      <p:pic>
        <p:nvPicPr>
          <p:cNvPr id="55" name="Resim 30" descr="metin, işaret, küçük resim içeren bir resim&#10;&#10;Açıklama otomatik olarak oluşturuldu">
            <a:extLst>
              <a:ext uri="{FF2B5EF4-FFF2-40B4-BE49-F238E27FC236}">
                <a16:creationId xmlns:a16="http://schemas.microsoft.com/office/drawing/2014/main" id="{55F1B183-E32F-FCC7-6A9C-2017EF7D3CBC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0" y="5056372"/>
            <a:ext cx="354520" cy="355205"/>
          </a:xfrm>
          <a:prstGeom prst="rect">
            <a:avLst/>
          </a:prstGeom>
        </p:spPr>
      </p:pic>
      <p:pic>
        <p:nvPicPr>
          <p:cNvPr id="56" name="Picture 4" descr="Anatolium Alışveriş Merkezi | Nilüfer">
            <a:extLst>
              <a:ext uri="{FF2B5EF4-FFF2-40B4-BE49-F238E27FC236}">
                <a16:creationId xmlns:a16="http://schemas.microsoft.com/office/drawing/2014/main" id="{F0B37F18-7717-473D-63B4-3DB57E0AA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29" b="23411"/>
          <a:stretch/>
        </p:blipFill>
        <p:spPr bwMode="auto">
          <a:xfrm>
            <a:off x="2537247" y="1318100"/>
            <a:ext cx="938994" cy="4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epa AVM - Eskimeyen Heyecan Yenilenen Cepa">
            <a:extLst>
              <a:ext uri="{FF2B5EF4-FFF2-40B4-BE49-F238E27FC236}">
                <a16:creationId xmlns:a16="http://schemas.microsoft.com/office/drawing/2014/main" id="{207213AE-6EEB-2491-FE66-4BEF193EA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8625" y="2059442"/>
            <a:ext cx="705835" cy="4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Resim 64">
            <a:extLst>
              <a:ext uri="{FF2B5EF4-FFF2-40B4-BE49-F238E27FC236}">
                <a16:creationId xmlns:a16="http://schemas.microsoft.com/office/drawing/2014/main" id="{3AC8E6C2-BF72-2F01-9DD9-A5A8BB079725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7402" y="1344480"/>
            <a:ext cx="604386" cy="522466"/>
          </a:xfrm>
          <a:prstGeom prst="rect">
            <a:avLst/>
          </a:prstGeom>
        </p:spPr>
      </p:pic>
      <p:pic>
        <p:nvPicPr>
          <p:cNvPr id="59" name="Resim 27">
            <a:extLst>
              <a:ext uri="{FF2B5EF4-FFF2-40B4-BE49-F238E27FC236}">
                <a16:creationId xmlns:a16="http://schemas.microsoft.com/office/drawing/2014/main" id="{A1923C49-A86E-5B55-48D3-65285F4A39F3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894" y="1987934"/>
            <a:ext cx="584683" cy="584683"/>
          </a:xfrm>
          <a:prstGeom prst="rect">
            <a:avLst/>
          </a:prstGeom>
        </p:spPr>
      </p:pic>
      <p:pic>
        <p:nvPicPr>
          <p:cNvPr id="60" name="Resim 22">
            <a:extLst>
              <a:ext uri="{FF2B5EF4-FFF2-40B4-BE49-F238E27FC236}">
                <a16:creationId xmlns:a16="http://schemas.microsoft.com/office/drawing/2014/main" id="{917CA43C-874B-3886-A528-63A7CA2A36F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795" y="3573438"/>
            <a:ext cx="725072" cy="502280"/>
          </a:xfrm>
          <a:prstGeom prst="rect">
            <a:avLst/>
          </a:prstGeom>
        </p:spPr>
      </p:pic>
      <p:pic>
        <p:nvPicPr>
          <p:cNvPr id="61" name="Resim 29" descr="metin, dizüstü, karanlık içeren bir resim&#10;&#10;Açıklama otomatik olarak oluşturuldu">
            <a:extLst>
              <a:ext uri="{FF2B5EF4-FFF2-40B4-BE49-F238E27FC236}">
                <a16:creationId xmlns:a16="http://schemas.microsoft.com/office/drawing/2014/main" id="{2D90DEBD-CB6A-8ACA-B070-F68D962ED48A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4" y="4420944"/>
            <a:ext cx="610002" cy="338551"/>
          </a:xfrm>
          <a:prstGeom prst="rect">
            <a:avLst/>
          </a:prstGeom>
        </p:spPr>
      </p:pic>
      <p:pic>
        <p:nvPicPr>
          <p:cNvPr id="62" name="Picture 10" descr="Konya Kent Plaza Alışveriş ve Yaşam Merkezi | Konya">
            <a:extLst>
              <a:ext uri="{FF2B5EF4-FFF2-40B4-BE49-F238E27FC236}">
                <a16:creationId xmlns:a16="http://schemas.microsoft.com/office/drawing/2014/main" id="{93CBD03F-A791-C97A-D24D-224D0689C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19" b="34493"/>
          <a:stretch/>
        </p:blipFill>
        <p:spPr bwMode="auto">
          <a:xfrm>
            <a:off x="4387435" y="3716856"/>
            <a:ext cx="934465" cy="2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Resim 15">
            <a:extLst>
              <a:ext uri="{FF2B5EF4-FFF2-40B4-BE49-F238E27FC236}">
                <a16:creationId xmlns:a16="http://schemas.microsoft.com/office/drawing/2014/main" id="{B645CCBE-0F7A-72C8-8C0D-F650BD6B7FD9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45" b="16032"/>
          <a:stretch/>
        </p:blipFill>
        <p:spPr>
          <a:xfrm>
            <a:off x="3095311" y="4945561"/>
            <a:ext cx="917804" cy="442594"/>
          </a:xfrm>
          <a:prstGeom prst="rect">
            <a:avLst/>
          </a:prstGeom>
        </p:spPr>
      </p:pic>
      <p:pic>
        <p:nvPicPr>
          <p:cNvPr id="64" name="Picture 14" descr="Nata Vega Outlet Center - Alışveriş Merkezleri">
            <a:extLst>
              <a:ext uri="{FF2B5EF4-FFF2-40B4-BE49-F238E27FC236}">
                <a16:creationId xmlns:a16="http://schemas.microsoft.com/office/drawing/2014/main" id="{D6E64373-7A3B-6390-7D86-07D6E246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2" t="25495" r="10403" b="17265"/>
          <a:stretch/>
        </p:blipFill>
        <p:spPr bwMode="auto">
          <a:xfrm>
            <a:off x="8202785" y="4487634"/>
            <a:ext cx="889168" cy="3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>
            <a:extLst>
              <a:ext uri="{FF2B5EF4-FFF2-40B4-BE49-F238E27FC236}">
                <a16:creationId xmlns:a16="http://schemas.microsoft.com/office/drawing/2014/main" id="{C2EE6105-286A-D345-7B20-F44825C82954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22" y="5519181"/>
            <a:ext cx="831609" cy="594448"/>
          </a:xfrm>
          <a:prstGeom prst="rect">
            <a:avLst/>
          </a:prstGeom>
        </p:spPr>
      </p:pic>
      <p:pic>
        <p:nvPicPr>
          <p:cNvPr id="66" name="Picture 16" descr="İletişim - İzmir Optimum">
            <a:extLst>
              <a:ext uri="{FF2B5EF4-FFF2-40B4-BE49-F238E27FC236}">
                <a16:creationId xmlns:a16="http://schemas.microsoft.com/office/drawing/2014/main" id="{BB8A9200-7470-6BA4-34F8-617504BC7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89197" y="4394887"/>
            <a:ext cx="812031" cy="2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Resim 28">
            <a:extLst>
              <a:ext uri="{FF2B5EF4-FFF2-40B4-BE49-F238E27FC236}">
                <a16:creationId xmlns:a16="http://schemas.microsoft.com/office/drawing/2014/main" id="{5E4A82F1-36FE-2021-0883-24ACEF2319FC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55" y="5633777"/>
            <a:ext cx="589745" cy="589745"/>
          </a:xfrm>
          <a:prstGeom prst="rect">
            <a:avLst/>
          </a:prstGeom>
        </p:spPr>
      </p:pic>
      <p:pic>
        <p:nvPicPr>
          <p:cNvPr id="68" name="Picture 18" descr="Tekira Alışveriş Merkezi">
            <a:extLst>
              <a:ext uri="{FF2B5EF4-FFF2-40B4-BE49-F238E27FC236}">
                <a16:creationId xmlns:a16="http://schemas.microsoft.com/office/drawing/2014/main" id="{1ABCFA87-0A99-F497-46B9-1E41BA300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664"/>
          <a:stretch/>
        </p:blipFill>
        <p:spPr bwMode="auto">
          <a:xfrm>
            <a:off x="10854238" y="4992187"/>
            <a:ext cx="514949" cy="4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0" descr="Maltepe Park AVM | Maltepe">
            <a:extLst>
              <a:ext uri="{FF2B5EF4-FFF2-40B4-BE49-F238E27FC236}">
                <a16:creationId xmlns:a16="http://schemas.microsoft.com/office/drawing/2014/main" id="{75614A67-3148-56F9-8A66-83DAC0AA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0348" y="4445900"/>
            <a:ext cx="842996" cy="3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2" descr="MarkAntalya | Antalya">
            <a:extLst>
              <a:ext uri="{FF2B5EF4-FFF2-40B4-BE49-F238E27FC236}">
                <a16:creationId xmlns:a16="http://schemas.microsoft.com/office/drawing/2014/main" id="{E4520283-92D4-EB7D-F525-D51A7181B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46" b="35002"/>
          <a:stretch/>
        </p:blipFill>
        <p:spPr bwMode="auto">
          <a:xfrm>
            <a:off x="8412413" y="3770551"/>
            <a:ext cx="1122832" cy="30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6E2D602-E60B-29AB-E55F-D5E0E9559C4B}"/>
              </a:ext>
            </a:extLst>
          </p:cNvPr>
          <p:cNvSpPr/>
          <p:nvPr/>
        </p:nvSpPr>
        <p:spPr>
          <a:xfrm>
            <a:off x="0" y="6379680"/>
            <a:ext cx="12191999" cy="478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30C4EB0-4F79-63D4-CCF7-34854B122F0F}"/>
              </a:ext>
            </a:extLst>
          </p:cNvPr>
          <p:cNvSpPr txBox="1"/>
          <p:nvPr/>
        </p:nvSpPr>
        <p:spPr>
          <a:xfrm>
            <a:off x="8945582" y="6345291"/>
            <a:ext cx="3246417" cy="554035"/>
          </a:xfrm>
          <a:prstGeom prst="rect">
            <a:avLst/>
          </a:prstGeom>
        </p:spPr>
        <p:txBody>
          <a:bodyPr vert="horz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2060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tr-TR" sz="920" dirty="0">
                <a:solidFill>
                  <a:schemeClr val="bg2">
                    <a:lumMod val="50000"/>
                  </a:schemeClr>
                </a:solidFill>
              </a:rPr>
              <a:t>www.easypoint.com.tr</a:t>
            </a:r>
            <a:endParaRPr kumimoji="0" lang="en-US" sz="920" i="0" u="none" strike="noStrike" kern="0" normalizeH="0" baseline="0" noProof="0" dirty="0">
              <a:solidFill>
                <a:schemeClr val="bg2">
                  <a:lumMod val="50000"/>
                </a:schemeClr>
              </a:solidFill>
              <a:uLnTx/>
              <a:uFillTx/>
              <a:sym typeface="Arial"/>
            </a:endParaRPr>
          </a:p>
        </p:txBody>
      </p:sp>
      <p:grpSp>
        <p:nvGrpSpPr>
          <p:cNvPr id="26" name="Grup 25">
            <a:extLst>
              <a:ext uri="{FF2B5EF4-FFF2-40B4-BE49-F238E27FC236}">
                <a16:creationId xmlns:a16="http://schemas.microsoft.com/office/drawing/2014/main" id="{B575FF7D-E403-11FF-1F7B-328EAB2B2A62}"/>
              </a:ext>
            </a:extLst>
          </p:cNvPr>
          <p:cNvGrpSpPr/>
          <p:nvPr/>
        </p:nvGrpSpPr>
        <p:grpSpPr>
          <a:xfrm>
            <a:off x="10748127" y="6487372"/>
            <a:ext cx="1111662" cy="266329"/>
            <a:chOff x="10748127" y="6487372"/>
            <a:chExt cx="1111662" cy="266329"/>
          </a:xfrm>
        </p:grpSpPr>
        <p:pic>
          <p:nvPicPr>
            <p:cNvPr id="71" name="Picture 14" descr="X Twitter black isolated logo Ücretsiz Simge İndir | FreeImages">
              <a:hlinkClick r:id="rId66"/>
              <a:extLst>
                <a:ext uri="{FF2B5EF4-FFF2-40B4-BE49-F238E27FC236}">
                  <a16:creationId xmlns:a16="http://schemas.microsoft.com/office/drawing/2014/main" id="{8565B06A-48A7-84DD-F141-6B6E2EA09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346" y="6498258"/>
              <a:ext cx="255443" cy="25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8" descr="Linkedin simgesi png | PNGEgg">
              <a:hlinkClick r:id="rId68"/>
              <a:extLst>
                <a:ext uri="{FF2B5EF4-FFF2-40B4-BE49-F238E27FC236}">
                  <a16:creationId xmlns:a16="http://schemas.microsoft.com/office/drawing/2014/main" id="{571E8048-CE42-9F4E-4954-3A69339A3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0">
                      <a14:imgEffect>
                        <a14:backgroundRemoval t="10000" b="90000" l="10000" r="90000">
                          <a14:foregroundMark x1="25862" y1="43391" x2="25862" y2="70402"/>
                          <a14:foregroundMark x1="28448" y1="27874" x2="28448" y2="27874"/>
                        </a14:backgroundRemoval>
                      </a14:imgEffect>
                      <a14:imgEffect>
                        <a14:colorTemperature colorTemp="7989"/>
                      </a14:imgEffect>
                      <a14:imgEffect>
                        <a14:saturation sat="27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127" y="6487372"/>
              <a:ext cx="240990" cy="24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2" descr="Instagram png | PNGWing">
              <a:hlinkClick r:id="rId71"/>
              <a:extLst>
                <a:ext uri="{FF2B5EF4-FFF2-40B4-BE49-F238E27FC236}">
                  <a16:creationId xmlns:a16="http://schemas.microsoft.com/office/drawing/2014/main" id="{14F9004A-594F-AE2B-3C76-E1FC710AD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0000" b="90000" l="10000" r="90000">
                          <a14:foregroundMark x1="11848" y1="25543" x2="11848" y2="25543"/>
                          <a14:foregroundMark x1="11848" y1="25543" x2="11630" y2="41087"/>
                          <a14:foregroundMark x1="11413" y1="45109" x2="10761" y2="69022"/>
                          <a14:foregroundMark x1="11630" y1="72065" x2="13913" y2="78696"/>
                          <a14:foregroundMark x1="13913" y1="78696" x2="19457" y2="83587"/>
                          <a14:foregroundMark x1="19457" y1="83587" x2="19565" y2="83696"/>
                          <a14:foregroundMark x1="23696" y1="85978" x2="53478" y2="89239"/>
                          <a14:foregroundMark x1="53478" y1="89239" x2="75326" y2="86848"/>
                          <a14:foregroundMark x1="75326" y1="86848" x2="81413" y2="82935"/>
                          <a14:foregroundMark x1="81413" y1="82935" x2="84783" y2="76848"/>
                          <a14:foregroundMark x1="84783" y1="76848" x2="87174" y2="63043"/>
                          <a14:foregroundMark x1="88261" y1="61739" x2="88804" y2="32391"/>
                          <a14:foregroundMark x1="88804" y1="32391" x2="84565" y2="18587"/>
                          <a14:foregroundMark x1="84565" y1="18587" x2="77500" y2="13587"/>
                          <a14:foregroundMark x1="73370" y1="14022" x2="50870" y2="10326"/>
                          <a14:foregroundMark x1="50870" y1="10326" x2="32935" y2="11196"/>
                          <a14:foregroundMark x1="73152" y1="28152" x2="73152" y2="28152"/>
                          <a14:foregroundMark x1="73152" y1="28152" x2="73587" y2="25109"/>
                          <a14:foregroundMark x1="38913" y1="37174" x2="34022" y2="42935"/>
                          <a14:foregroundMark x1="34022" y1="42935" x2="31413" y2="50217"/>
                          <a14:foregroundMark x1="31413" y1="50217" x2="32500" y2="57065"/>
                          <a14:foregroundMark x1="32500" y1="57065" x2="36848" y2="62717"/>
                          <a14:foregroundMark x1="36848" y1="62717" x2="50217" y2="67174"/>
                          <a14:foregroundMark x1="50217" y1="67174" x2="57174" y2="65000"/>
                          <a14:foregroundMark x1="57174" y1="65000" x2="66413" y2="53152"/>
                          <a14:foregroundMark x1="66413" y1="53152" x2="66739" y2="45870"/>
                          <a14:foregroundMark x1="66739" y1="45870" x2="63261" y2="39565"/>
                          <a14:foregroundMark x1="63261" y1="39565" x2="58043" y2="34348"/>
                          <a14:foregroundMark x1="58043" y1="34348" x2="50978" y2="33696"/>
                          <a14:foregroundMark x1="50978" y1="33696" x2="38370" y2="36522"/>
                          <a14:foregroundMark x1="31848" y1="11848" x2="24891" y2="14022"/>
                          <a14:foregroundMark x1="24891" y1="14022" x2="13370" y2="23587"/>
                          <a14:foregroundMark x1="13370" y1="23587" x2="10978" y2="29022"/>
                          <a14:backgroundMark x1="24130" y1="27935" x2="23696" y2="3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7853" y="6530916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32" descr="Youtube, Social Icons - Grey icon, png | PNGWing">
              <a:hlinkClick r:id="rId74"/>
              <a:extLst>
                <a:ext uri="{FF2B5EF4-FFF2-40B4-BE49-F238E27FC236}">
                  <a16:creationId xmlns:a16="http://schemas.microsoft.com/office/drawing/2014/main" id="{5B656FFC-E19B-0B76-8EB9-17E83F223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BEBA8EAE-BF5A-486C-A8C5-ECC9F3942E4B}">
                  <a14:imgProps xmlns:a14="http://schemas.microsoft.com/office/drawing/2010/main">
                    <a14:imgLayer r:embed="rId76">
                      <a14:imgEffect>
                        <a14:backgroundRemoval t="10000" b="90000" l="2283" r="96087">
                          <a14:foregroundMark x1="43152" y1="49565" x2="43152" y2="49565"/>
                          <a14:foregroundMark x1="42065" y1="44022" x2="50870" y2="50652"/>
                          <a14:foregroundMark x1="40978" y1="41848" x2="54130" y2="51739"/>
                          <a14:foregroundMark x1="43152" y1="41848" x2="56413" y2="50652"/>
                          <a14:foregroundMark x1="40978" y1="54022" x2="37609" y2="66087"/>
                          <a14:foregroundMark x1="64130" y1="61739" x2="42065" y2="47391"/>
                          <a14:foregroundMark x1="38696" y1="41848" x2="57500" y2="50652"/>
                          <a14:foregroundMark x1="38696" y1="34130" x2="64130" y2="48478"/>
                          <a14:foregroundMark x1="39891" y1="54022" x2="34348" y2="52935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0978" y1="55109" x2="40978" y2="55109"/>
                          <a14:foregroundMark x1="49783" y1="51739" x2="35435" y2="71630"/>
                          <a14:foregroundMark x1="45326" y1="44022" x2="46413" y2="47391"/>
                          <a14:foregroundMark x1="35435" y1="65000" x2="35435" y2="65000"/>
                          <a14:foregroundMark x1="35435" y1="62826" x2="35435" y2="62826"/>
                          <a14:foregroundMark x1="35435" y1="62826" x2="35435" y2="62826"/>
                          <a14:foregroundMark x1="35435" y1="62826" x2="39891" y2="46304"/>
                          <a14:foregroundMark x1="55326" y1="56196" x2="55326" y2="56196"/>
                          <a14:foregroundMark x1="55326" y1="56196" x2="55326" y2="56196"/>
                          <a14:foregroundMark x1="64130" y1="44022" x2="61848" y2="48478"/>
                          <a14:foregroundMark x1="40978" y1="49565" x2="40978" y2="69457"/>
                          <a14:foregroundMark x1="65217" y1="42935" x2="49783" y2="63913"/>
                          <a14:foregroundMark x1="35435" y1="30870" x2="66304" y2="54022"/>
                          <a14:foregroundMark x1="57500" y1="47391" x2="59674" y2="74891"/>
                          <a14:foregroundMark x1="62935" y1="46304" x2="60761" y2="60652"/>
                          <a14:foregroundMark x1="35435" y1="27500" x2="46413" y2="45217"/>
                          <a14:foregroundMark x1="46413" y1="44022" x2="40978" y2="41848"/>
                          <a14:foregroundMark x1="2391" y1="35217" x2="2391" y2="35217"/>
                          <a14:foregroundMark x1="87283" y1="40761" x2="87283" y2="40761"/>
                          <a14:foregroundMark x1="91630" y1="44022" x2="91630" y2="44022"/>
                          <a14:foregroundMark x1="96087" y1="45217" x2="96087" y2="4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01" y="6509144"/>
              <a:ext cx="221178" cy="22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381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12218</TotalTime>
  <Words>1219</Words>
  <Application>Microsoft Macintosh PowerPoint</Application>
  <PresentationFormat>Widescreen</PresentationFormat>
  <Paragraphs>189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Fira Sans Extra Condensed</vt:lpstr>
      <vt:lpstr>Montserrat</vt:lpstr>
      <vt:lpstr>Montserrat ExtraBold</vt:lpstr>
      <vt:lpstr>Poppins SemiBold</vt:lpstr>
      <vt:lpstr>Office Teması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Kullanıcı</dc:creator>
  <cp:lastModifiedBy>avm lojistik</cp:lastModifiedBy>
  <cp:revision>120</cp:revision>
  <dcterms:created xsi:type="dcterms:W3CDTF">2022-01-27T08:47:39Z</dcterms:created>
  <dcterms:modified xsi:type="dcterms:W3CDTF">2025-05-07T13:29:26Z</dcterms:modified>
</cp:coreProperties>
</file>