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3004800" cy="8128000"/>
  <p:notesSz cx="13004800" cy="812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2519680"/>
            <a:ext cx="11054080" cy="1706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8C734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4551680"/>
            <a:ext cx="9103360" cy="2032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8C734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8C734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1869440"/>
            <a:ext cx="5657088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1869440"/>
            <a:ext cx="5657088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8C734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12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58388" y="546309"/>
            <a:ext cx="5688022" cy="686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8C734B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1869440"/>
            <a:ext cx="11704320" cy="5364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7559040"/>
            <a:ext cx="4161536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7559040"/>
            <a:ext cx="299110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7559040"/>
            <a:ext cx="2991104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png"/><Relationship Id="rId7" Type="http://schemas.openxmlformats.org/officeDocument/2006/relationships/image" Target="../media/image89.png"/><Relationship Id="rId8" Type="http://schemas.openxmlformats.org/officeDocument/2006/relationships/image" Target="../media/image90.png"/><Relationship Id="rId9" Type="http://schemas.openxmlformats.org/officeDocument/2006/relationships/image" Target="../media/image91.png"/><Relationship Id="rId10" Type="http://schemas.openxmlformats.org/officeDocument/2006/relationships/image" Target="../media/image92.png"/><Relationship Id="rId11" Type="http://schemas.openxmlformats.org/officeDocument/2006/relationships/image" Target="../media/image9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jp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Relationship Id="rId4" Type="http://schemas.openxmlformats.org/officeDocument/2006/relationships/image" Target="../media/image64.png"/><Relationship Id="rId5" Type="http://schemas.openxmlformats.org/officeDocument/2006/relationships/image" Target="../media/image65.png"/><Relationship Id="rId6" Type="http://schemas.openxmlformats.org/officeDocument/2006/relationships/image" Target="../media/image66.png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9" Type="http://schemas.openxmlformats.org/officeDocument/2006/relationships/image" Target="../media/image69.png"/><Relationship Id="rId10" Type="http://schemas.openxmlformats.org/officeDocument/2006/relationships/image" Target="../media/image70.png"/><Relationship Id="rId11" Type="http://schemas.openxmlformats.org/officeDocument/2006/relationships/image" Target="../media/image71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2.jpg"/><Relationship Id="rId3" Type="http://schemas.openxmlformats.org/officeDocument/2006/relationships/image" Target="../media/image73.jpg"/><Relationship Id="rId4" Type="http://schemas.openxmlformats.org/officeDocument/2006/relationships/image" Target="../media/image74.jpg"/><Relationship Id="rId5" Type="http://schemas.openxmlformats.org/officeDocument/2006/relationships/image" Target="../media/image75.jp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Relationship Id="rId9" Type="http://schemas.openxmlformats.org/officeDocument/2006/relationships/image" Target="../media/image79.jpg"/><Relationship Id="rId10" Type="http://schemas.openxmlformats.org/officeDocument/2006/relationships/image" Target="../media/image80.jpg"/><Relationship Id="rId11" Type="http://schemas.openxmlformats.org/officeDocument/2006/relationships/image" Target="../media/image81.jpg"/><Relationship Id="rId12" Type="http://schemas.openxmlformats.org/officeDocument/2006/relationships/image" Target="../media/image82.jpg"/><Relationship Id="rId13" Type="http://schemas.openxmlformats.org/officeDocument/2006/relationships/image" Target="../media/image8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eckin.erten@madparfum.com" TargetMode="External"/><Relationship Id="rId3" Type="http://schemas.openxmlformats.org/officeDocument/2006/relationships/hyperlink" Target="mailto:tuncay.akyol@madparfum.com" TargetMode="External"/><Relationship Id="rId4" Type="http://schemas.openxmlformats.org/officeDocument/2006/relationships/hyperlink" Target="mailto:murat.budak@madparfum.com" TargetMode="External"/><Relationship Id="rId5" Type="http://schemas.openxmlformats.org/officeDocument/2006/relationships/hyperlink" Target="mailto:sema.ersoy@madparfum.com" TargetMode="External"/><Relationship Id="rId6" Type="http://schemas.openxmlformats.org/officeDocument/2006/relationships/hyperlink" Target="mailto:sercan.dede@madparfum.com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8128000"/>
            <a:chOff x="0" y="0"/>
            <a:chExt cx="13004800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5421" y="3584981"/>
              <a:ext cx="1533943" cy="73828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2081" y="4444707"/>
              <a:ext cx="66217" cy="9626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02642" y="4444708"/>
              <a:ext cx="94551" cy="9626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8806" y="4444708"/>
              <a:ext cx="76034" cy="96265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91770" y="4444708"/>
              <a:ext cx="61150" cy="9626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20865" y="4444708"/>
              <a:ext cx="84289" cy="9831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80313" y="4444708"/>
              <a:ext cx="98297" cy="96265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5662" y="4444708"/>
              <a:ext cx="62750" cy="96265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7222" y="4444708"/>
              <a:ext cx="84289" cy="98310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46671" y="4444708"/>
              <a:ext cx="76047" cy="9626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343193" y="0"/>
              <a:ext cx="493800" cy="71696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2859118" y="375310"/>
              <a:ext cx="145681" cy="239090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709080" y="268617"/>
              <a:ext cx="93498" cy="13041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589980" y="606450"/>
              <a:ext cx="414820" cy="526465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218519" y="0"/>
              <a:ext cx="1397088" cy="143402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091937" y="951953"/>
              <a:ext cx="80809" cy="206323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1905539" y="95224"/>
              <a:ext cx="185977" cy="40332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1885104" y="217906"/>
              <a:ext cx="64271" cy="82029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1862002" y="797927"/>
              <a:ext cx="382969" cy="197803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1312017" y="614705"/>
              <a:ext cx="71894" cy="46481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1737251" y="655713"/>
              <a:ext cx="653731" cy="346887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1703316" y="635672"/>
              <a:ext cx="11747" cy="9982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755756" y="472465"/>
              <a:ext cx="637197" cy="31414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12079449" y="641286"/>
              <a:ext cx="241862" cy="99225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819649" y="462889"/>
              <a:ext cx="278206" cy="190296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1695646" y="795401"/>
              <a:ext cx="676758" cy="56632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0" y="6712470"/>
              <a:ext cx="639089" cy="861694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68884" y="7122604"/>
              <a:ext cx="94157" cy="13134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0" y="7462837"/>
              <a:ext cx="382993" cy="503389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357174" y="6772884"/>
              <a:ext cx="1407020" cy="1355115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03198" y="7810817"/>
              <a:ext cx="81381" cy="20778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885012" y="6947992"/>
              <a:ext cx="187433" cy="406196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1028242" y="7071538"/>
              <a:ext cx="64630" cy="82613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730453" y="7655686"/>
              <a:ext cx="385749" cy="19919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1597634" y="7471156"/>
              <a:ext cx="72402" cy="46824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83412" y="7512456"/>
              <a:ext cx="658366" cy="349364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264029" y="7492060"/>
              <a:ext cx="11949" cy="10147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81405" y="7327829"/>
              <a:ext cx="641743" cy="31645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653567" y="7497915"/>
              <a:ext cx="243444" cy="9994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878611" y="7318260"/>
              <a:ext cx="280187" cy="191668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2246" y="7653137"/>
              <a:ext cx="681431" cy="570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3004800" cy="8128000"/>
            <a:chOff x="0" y="0"/>
            <a:chExt cx="13004800" cy="812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07660" y="3317824"/>
              <a:ext cx="2389479" cy="115006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6095" y="4657039"/>
              <a:ext cx="103149" cy="14998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3915" y="4657026"/>
              <a:ext cx="147281" cy="1499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51575" y="4657026"/>
              <a:ext cx="118465" cy="14999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4295" y="4657039"/>
              <a:ext cx="95250" cy="14998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5387" y="4657038"/>
              <a:ext cx="131305" cy="15313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3761" y="4657038"/>
              <a:ext cx="153149" cy="149987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96925" y="4657039"/>
              <a:ext cx="97751" cy="14998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01864" y="4657038"/>
              <a:ext cx="131292" cy="15313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350226" y="4657026"/>
              <a:ext cx="118465" cy="14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9147" y="552410"/>
            <a:ext cx="2324735" cy="356235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YOLCULUĞUMUZ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008628"/>
            <a:ext cx="6501130" cy="6350"/>
          </a:xfrm>
          <a:custGeom>
            <a:avLst/>
            <a:gdLst/>
            <a:ahLst/>
            <a:cxnLst/>
            <a:rect l="l" t="t" r="r" b="b"/>
            <a:pathLst>
              <a:path w="6501130" h="6350">
                <a:moveTo>
                  <a:pt x="6500921" y="0"/>
                </a:moveTo>
                <a:lnTo>
                  <a:pt x="0" y="0"/>
                </a:lnTo>
                <a:lnTo>
                  <a:pt x="0" y="6350"/>
                </a:lnTo>
                <a:lnTo>
                  <a:pt x="6500921" y="6350"/>
                </a:lnTo>
                <a:lnTo>
                  <a:pt x="6500921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2153" y="187384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313443" y="3081672"/>
            <a:ext cx="1094105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Lucida Sans Unicode"/>
                <a:cs typeface="Lucida Sans Unicode"/>
              </a:rPr>
              <a:t>Ankara </a:t>
            </a:r>
            <a:r>
              <a:rPr dirty="0" sz="1300" spc="-60">
                <a:latin typeface="Lucida Sans Unicode"/>
                <a:cs typeface="Lucida Sans Unicode"/>
              </a:rPr>
              <a:t>Kızılay’da</a:t>
            </a:r>
            <a:r>
              <a:rPr dirty="0" sz="1300" spc="-25">
                <a:latin typeface="Lucida Sans Unicode"/>
                <a:cs typeface="Lucida Sans Unicode"/>
              </a:rPr>
              <a:t> ilk </a:t>
            </a:r>
            <a:r>
              <a:rPr dirty="0" sz="1300" spc="-40">
                <a:latin typeface="Lucida Sans Unicode"/>
                <a:cs typeface="Lucida Sans Unicode"/>
              </a:rPr>
              <a:t>mağaza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6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1999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719076" y="2801515"/>
            <a:ext cx="1149985" cy="1012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25">
                <a:latin typeface="Lucida Sans Unicode"/>
                <a:cs typeface="Lucida Sans Unicode"/>
              </a:rPr>
              <a:t>Ankara</a:t>
            </a:r>
            <a:r>
              <a:rPr dirty="0" sz="1300" spc="-85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Tunalı </a:t>
            </a:r>
            <a:r>
              <a:rPr dirty="0" sz="1300" spc="-95">
                <a:latin typeface="Lucida Sans Unicode"/>
                <a:cs typeface="Lucida Sans Unicode"/>
              </a:rPr>
              <a:t>Hilmi </a:t>
            </a:r>
            <a:r>
              <a:rPr dirty="0" sz="1300" spc="-40">
                <a:latin typeface="Lucida Sans Unicode"/>
                <a:cs typeface="Lucida Sans Unicode"/>
              </a:rPr>
              <a:t>mağazası </a:t>
            </a:r>
            <a:r>
              <a:rPr dirty="0" sz="1300" spc="-1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dirty="0" sz="1750" spc="110">
                <a:solidFill>
                  <a:srgbClr val="8C734B"/>
                </a:solidFill>
                <a:latin typeface="Palatino Linotype"/>
                <a:cs typeface="Palatino Linotype"/>
              </a:rPr>
              <a:t>2007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59829" y="5191533"/>
            <a:ext cx="894080" cy="8997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750" spc="40">
                <a:solidFill>
                  <a:srgbClr val="8C734B"/>
                </a:solidFill>
                <a:latin typeface="Palatino Linotype"/>
                <a:cs typeface="Palatino Linotype"/>
              </a:rPr>
              <a:t>2010</a:t>
            </a:r>
            <a:endParaRPr sz="1750">
              <a:latin typeface="Palatino Linotype"/>
              <a:cs typeface="Palatino Linotype"/>
            </a:endParaRPr>
          </a:p>
          <a:p>
            <a:pPr algn="ctr" marL="12700" marR="5080" indent="-635">
              <a:lnSpc>
                <a:spcPct val="100000"/>
              </a:lnSpc>
              <a:spcBef>
                <a:spcPts val="75"/>
              </a:spcBef>
            </a:pPr>
            <a:r>
              <a:rPr dirty="0" sz="1300" spc="-105">
                <a:latin typeface="Lucida Sans Unicode"/>
                <a:cs typeface="Lucida Sans Unicode"/>
              </a:rPr>
              <a:t>İlk</a:t>
            </a:r>
            <a:r>
              <a:rPr dirty="0" sz="1300" spc="-90">
                <a:latin typeface="Lucida Sans Unicode"/>
                <a:cs typeface="Lucida Sans Unicode"/>
              </a:rPr>
              <a:t> özel </a:t>
            </a:r>
            <a:r>
              <a:rPr dirty="0" sz="1300" spc="-10">
                <a:latin typeface="Lucida Sans Unicode"/>
                <a:cs typeface="Lucida Sans Unicode"/>
              </a:rPr>
              <a:t>seri, </a:t>
            </a:r>
            <a:r>
              <a:rPr dirty="0" sz="1300" spc="-45">
                <a:latin typeface="Lucida Sans Unicode"/>
                <a:cs typeface="Lucida Sans Unicode"/>
              </a:rPr>
              <a:t>Niche</a:t>
            </a:r>
            <a:r>
              <a:rPr dirty="0" sz="1300" spc="-75">
                <a:latin typeface="Lucida Sans Unicode"/>
                <a:cs typeface="Lucida Sans Unicode"/>
              </a:rPr>
              <a:t> </a:t>
            </a:r>
            <a:r>
              <a:rPr dirty="0" sz="1300" spc="-45">
                <a:latin typeface="Lucida Sans Unicode"/>
                <a:cs typeface="Lucida Sans Unicode"/>
              </a:rPr>
              <a:t>Serisi </a:t>
            </a:r>
            <a:r>
              <a:rPr dirty="0" sz="1300" spc="-10">
                <a:latin typeface="Lucida Sans Unicode"/>
                <a:cs typeface="Lucida Sans Unicode"/>
              </a:rPr>
              <a:t>tanıtıldı.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138898" y="2582031"/>
            <a:ext cx="1206500" cy="965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1300" spc="-105">
                <a:latin typeface="Lucida Sans Unicode"/>
                <a:cs typeface="Lucida Sans Unicode"/>
              </a:rPr>
              <a:t>İlk</a:t>
            </a:r>
            <a:r>
              <a:rPr dirty="0" sz="1300" spc="-95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alışveriş merkezi </a:t>
            </a:r>
            <a:r>
              <a:rPr dirty="0" sz="1300" spc="-50">
                <a:latin typeface="Lucida Sans Unicode"/>
                <a:cs typeface="Lucida Sans Unicode"/>
              </a:rPr>
              <a:t>mağazası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6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615"/>
              </a:spcBef>
            </a:pP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2012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044741" y="5949807"/>
            <a:ext cx="1245870" cy="8997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2013</a:t>
            </a:r>
            <a:endParaRPr sz="175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0000"/>
              </a:lnSpc>
              <a:spcBef>
                <a:spcPts val="75"/>
              </a:spcBef>
            </a:pPr>
            <a:r>
              <a:rPr dirty="0" sz="1300" spc="-25">
                <a:latin typeface="Lucida Sans Unicode"/>
                <a:cs typeface="Lucida Sans Unicode"/>
              </a:rPr>
              <a:t>Ankara</a:t>
            </a:r>
            <a:r>
              <a:rPr dirty="0" sz="1300" spc="-100">
                <a:latin typeface="Lucida Sans Unicode"/>
                <a:cs typeface="Lucida Sans Unicode"/>
              </a:rPr>
              <a:t> </a:t>
            </a:r>
            <a:r>
              <a:rPr dirty="0" sz="1300" spc="-275">
                <a:latin typeface="Lucida Sans Unicode"/>
                <a:cs typeface="Lucida Sans Unicode"/>
              </a:rPr>
              <a:t>7.</a:t>
            </a:r>
            <a:r>
              <a:rPr dirty="0" sz="1300" spc="-100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Cadde Bahçelievler </a:t>
            </a:r>
            <a:r>
              <a:rPr dirty="0" sz="1300" spc="-20">
                <a:latin typeface="Lucida Sans Unicode"/>
                <a:cs typeface="Lucida Sans Unicode"/>
              </a:rPr>
              <a:t>Mağazası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-4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88744" y="2463323"/>
            <a:ext cx="1370330" cy="1664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300" spc="-45">
                <a:latin typeface="Lucida Sans Unicode"/>
                <a:cs typeface="Lucida Sans Unicode"/>
              </a:rPr>
              <a:t>Ataşehir’de</a:t>
            </a:r>
            <a:r>
              <a:rPr dirty="0" sz="1300" spc="-40">
                <a:latin typeface="Lucida Sans Unicode"/>
                <a:cs typeface="Lucida Sans Unicode"/>
              </a:rPr>
              <a:t> </a:t>
            </a:r>
            <a:r>
              <a:rPr dirty="0" sz="1300" spc="-25">
                <a:latin typeface="Lucida Sans Unicode"/>
                <a:cs typeface="Lucida Sans Unicode"/>
              </a:rPr>
              <a:t>ilk </a:t>
            </a:r>
            <a:r>
              <a:rPr dirty="0" sz="1300" spc="-65">
                <a:latin typeface="Lucida Sans Unicode"/>
                <a:cs typeface="Lucida Sans Unicode"/>
              </a:rPr>
              <a:t>İstanbul</a:t>
            </a:r>
            <a:r>
              <a:rPr dirty="0" sz="1300" spc="-75">
                <a:latin typeface="Lucida Sans Unicode"/>
                <a:cs typeface="Lucida Sans Unicode"/>
              </a:rPr>
              <a:t> </a:t>
            </a:r>
            <a:r>
              <a:rPr dirty="0" sz="1300" spc="-40">
                <a:latin typeface="Lucida Sans Unicode"/>
                <a:cs typeface="Lucida Sans Unicode"/>
              </a:rPr>
              <a:t>mağazası </a:t>
            </a:r>
            <a:r>
              <a:rPr dirty="0" sz="1300" spc="-1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  <a:p>
            <a:pPr algn="ctr" marL="91440" marR="53340">
              <a:lnSpc>
                <a:spcPct val="100000"/>
              </a:lnSpc>
              <a:spcBef>
                <a:spcPts val="740"/>
              </a:spcBef>
            </a:pPr>
            <a:r>
              <a:rPr dirty="0" sz="1300" spc="-114">
                <a:latin typeface="Lucida Sans Unicode"/>
                <a:cs typeface="Lucida Sans Unicode"/>
              </a:rPr>
              <a:t>Tam</a:t>
            </a:r>
            <a:r>
              <a:rPr dirty="0" sz="1300" spc="-95">
                <a:latin typeface="Lucida Sans Unicode"/>
                <a:cs typeface="Lucida Sans Unicode"/>
              </a:rPr>
              <a:t> </a:t>
            </a:r>
            <a:r>
              <a:rPr dirty="0" sz="1300" spc="-25">
                <a:latin typeface="Lucida Sans Unicode"/>
                <a:cs typeface="Lucida Sans Unicode"/>
              </a:rPr>
              <a:t>kapasiteyle </a:t>
            </a:r>
            <a:r>
              <a:rPr dirty="0" sz="1300" spc="-40">
                <a:latin typeface="Lucida Sans Unicode"/>
                <a:cs typeface="Lucida Sans Unicode"/>
              </a:rPr>
              <a:t>çalışan</a:t>
            </a:r>
            <a:r>
              <a:rPr dirty="0" sz="1300" spc="-90">
                <a:latin typeface="Lucida Sans Unicode"/>
                <a:cs typeface="Lucida Sans Unicode"/>
              </a:rPr>
              <a:t> </a:t>
            </a:r>
            <a:r>
              <a:rPr dirty="0" sz="1300" spc="-110">
                <a:latin typeface="Lucida Sans Unicode"/>
                <a:cs typeface="Lucida Sans Unicode"/>
              </a:rPr>
              <a:t>ilk</a:t>
            </a:r>
            <a:r>
              <a:rPr dirty="0" sz="1300" spc="-85">
                <a:latin typeface="Lucida Sans Unicode"/>
                <a:cs typeface="Lucida Sans Unicode"/>
              </a:rPr>
              <a:t> üretim </a:t>
            </a:r>
            <a:r>
              <a:rPr dirty="0" sz="1300" spc="-75">
                <a:latin typeface="Lucida Sans Unicode"/>
                <a:cs typeface="Lucida Sans Unicode"/>
              </a:rPr>
              <a:t>tesisi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  <a:p>
            <a:pPr algn="ctr" marL="29845">
              <a:lnSpc>
                <a:spcPct val="100000"/>
              </a:lnSpc>
              <a:spcBef>
                <a:spcPts val="690"/>
              </a:spcBef>
            </a:pP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2015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714951" y="5346489"/>
            <a:ext cx="1367790" cy="109791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2016</a:t>
            </a:r>
            <a:endParaRPr sz="175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0000"/>
              </a:lnSpc>
              <a:spcBef>
                <a:spcPts val="75"/>
              </a:spcBef>
            </a:pPr>
            <a:r>
              <a:rPr dirty="0" sz="1300" spc="-10">
                <a:latin typeface="Lucida Sans Unicode"/>
                <a:cs typeface="Lucida Sans Unicode"/>
              </a:rPr>
              <a:t>Ankara’da </a:t>
            </a:r>
            <a:r>
              <a:rPr dirty="0" sz="1300" spc="-50">
                <a:latin typeface="Lucida Sans Unicode"/>
                <a:cs typeface="Lucida Sans Unicode"/>
              </a:rPr>
              <a:t>Ankamall</a:t>
            </a:r>
            <a:r>
              <a:rPr dirty="0" sz="1300" spc="-60">
                <a:latin typeface="Lucida Sans Unicode"/>
                <a:cs typeface="Lucida Sans Unicode"/>
              </a:rPr>
              <a:t> </a:t>
            </a:r>
            <a:r>
              <a:rPr dirty="0" sz="1300" spc="-50">
                <a:latin typeface="Lucida Sans Unicode"/>
                <a:cs typeface="Lucida Sans Unicode"/>
              </a:rPr>
              <a:t>alışveriş </a:t>
            </a:r>
            <a:r>
              <a:rPr dirty="0" sz="1300" spc="-105">
                <a:latin typeface="Lucida Sans Unicode"/>
                <a:cs typeface="Lucida Sans Unicode"/>
              </a:rPr>
              <a:t>merkezi</a:t>
            </a:r>
            <a:r>
              <a:rPr dirty="0" sz="1300" spc="-65">
                <a:latin typeface="Lucida Sans Unicode"/>
                <a:cs typeface="Lucida Sans Unicode"/>
              </a:rPr>
              <a:t> </a:t>
            </a:r>
            <a:r>
              <a:rPr dirty="0" sz="1300" spc="-25">
                <a:latin typeface="Lucida Sans Unicode"/>
                <a:cs typeface="Lucida Sans Unicode"/>
              </a:rPr>
              <a:t>mağazası </a:t>
            </a:r>
            <a:r>
              <a:rPr dirty="0" sz="1300" spc="-1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294503" y="3139064"/>
            <a:ext cx="1657350" cy="11163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029" marR="327025" indent="-13970">
              <a:lnSpc>
                <a:spcPct val="100000"/>
              </a:lnSpc>
              <a:spcBef>
                <a:spcPts val="100"/>
              </a:spcBef>
            </a:pPr>
            <a:r>
              <a:rPr dirty="0" sz="1300" spc="-35">
                <a:latin typeface="Lucida Sans Unicode"/>
                <a:cs typeface="Lucida Sans Unicode"/>
              </a:rPr>
              <a:t>Almanya’da</a:t>
            </a:r>
            <a:r>
              <a:rPr dirty="0" sz="1300" spc="-40">
                <a:latin typeface="Lucida Sans Unicode"/>
                <a:cs typeface="Lucida Sans Unicode"/>
              </a:rPr>
              <a:t> </a:t>
            </a:r>
            <a:r>
              <a:rPr dirty="0" sz="1300" spc="-100">
                <a:latin typeface="Lucida Sans Unicode"/>
                <a:cs typeface="Lucida Sans Unicode"/>
              </a:rPr>
              <a:t>ilk </a:t>
            </a:r>
            <a:r>
              <a:rPr dirty="0" sz="1300" spc="-40">
                <a:latin typeface="Lucida Sans Unicode"/>
                <a:cs typeface="Lucida Sans Unicode"/>
              </a:rPr>
              <a:t>mağaza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45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  <a:p>
            <a:pPr algn="ctr" marL="12700" marR="5080">
              <a:lnSpc>
                <a:spcPct val="100000"/>
              </a:lnSpc>
              <a:spcBef>
                <a:spcPts val="785"/>
              </a:spcBef>
            </a:pPr>
            <a:r>
              <a:rPr dirty="0" sz="1300" spc="-145">
                <a:latin typeface="Lucida Sans Unicode"/>
                <a:cs typeface="Lucida Sans Unicode"/>
              </a:rPr>
              <a:t>6.700</a:t>
            </a:r>
            <a:r>
              <a:rPr dirty="0" sz="1300" spc="-100">
                <a:latin typeface="Lucida Sans Unicode"/>
                <a:cs typeface="Lucida Sans Unicode"/>
              </a:rPr>
              <a:t> </a:t>
            </a:r>
            <a:r>
              <a:rPr dirty="0" sz="1300" spc="-280">
                <a:latin typeface="Lucida Sans Unicode"/>
                <a:cs typeface="Lucida Sans Unicode"/>
              </a:rPr>
              <a:t>m2</a:t>
            </a:r>
            <a:r>
              <a:rPr dirty="0" sz="1300" spc="-100">
                <a:latin typeface="Lucida Sans Unicode"/>
                <a:cs typeface="Lucida Sans Unicode"/>
              </a:rPr>
              <a:t> </a:t>
            </a:r>
            <a:r>
              <a:rPr dirty="0" sz="1300" spc="-55">
                <a:latin typeface="Lucida Sans Unicode"/>
                <a:cs typeface="Lucida Sans Unicode"/>
              </a:rPr>
              <a:t>tam</a:t>
            </a:r>
            <a:r>
              <a:rPr dirty="0" sz="1300" spc="-95">
                <a:latin typeface="Lucida Sans Unicode"/>
                <a:cs typeface="Lucida Sans Unicode"/>
              </a:rPr>
              <a:t> </a:t>
            </a:r>
            <a:r>
              <a:rPr dirty="0" sz="1300" spc="-70">
                <a:latin typeface="Lucida Sans Unicode"/>
                <a:cs typeface="Lucida Sans Unicode"/>
              </a:rPr>
              <a:t>otomatik </a:t>
            </a:r>
            <a:r>
              <a:rPr dirty="0" sz="1300" spc="-90">
                <a:latin typeface="Lucida Sans Unicode"/>
                <a:cs typeface="Lucida Sans Unicode"/>
              </a:rPr>
              <a:t>üretim </a:t>
            </a:r>
            <a:r>
              <a:rPr dirty="0" sz="1300" spc="-25">
                <a:latin typeface="Lucida Sans Unicode"/>
                <a:cs typeface="Lucida Sans Unicode"/>
              </a:rPr>
              <a:t>ve</a:t>
            </a:r>
            <a:r>
              <a:rPr dirty="0" sz="1300" spc="-90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depolama </a:t>
            </a:r>
            <a:r>
              <a:rPr dirty="0" sz="1300" spc="-75">
                <a:latin typeface="Lucida Sans Unicode"/>
                <a:cs typeface="Lucida Sans Unicode"/>
              </a:rPr>
              <a:t>tesisi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kuruldu.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653784" y="3434872"/>
            <a:ext cx="545465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120">
                <a:solidFill>
                  <a:srgbClr val="8C734B"/>
                </a:solidFill>
                <a:latin typeface="Palatino Linotype"/>
                <a:cs typeface="Palatino Linotype"/>
              </a:rPr>
              <a:t>2022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883979" y="5336777"/>
            <a:ext cx="1129030" cy="70167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 marR="8255">
              <a:lnSpc>
                <a:spcPct val="100000"/>
              </a:lnSpc>
              <a:spcBef>
                <a:spcPts val="130"/>
              </a:spcBef>
            </a:pPr>
            <a:r>
              <a:rPr dirty="0" sz="1750" spc="50">
                <a:solidFill>
                  <a:srgbClr val="8C734B"/>
                </a:solidFill>
                <a:latin typeface="Palatino Linotype"/>
                <a:cs typeface="Palatino Linotype"/>
              </a:rPr>
              <a:t>2024</a:t>
            </a:r>
            <a:endParaRPr sz="175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0000"/>
              </a:lnSpc>
              <a:spcBef>
                <a:spcPts val="75"/>
              </a:spcBef>
            </a:pPr>
            <a:r>
              <a:rPr dirty="0" sz="1300" spc="-40">
                <a:latin typeface="Lucida Sans Unicode"/>
                <a:cs typeface="Lucida Sans Unicode"/>
              </a:rPr>
              <a:t>Singapur’da</a:t>
            </a:r>
            <a:r>
              <a:rPr dirty="0" sz="1300" spc="-45">
                <a:latin typeface="Lucida Sans Unicode"/>
                <a:cs typeface="Lucida Sans Unicode"/>
              </a:rPr>
              <a:t> </a:t>
            </a:r>
            <a:r>
              <a:rPr dirty="0" sz="1300" spc="-110">
                <a:latin typeface="Lucida Sans Unicode"/>
                <a:cs typeface="Lucida Sans Unicode"/>
              </a:rPr>
              <a:t>ilk </a:t>
            </a:r>
            <a:r>
              <a:rPr dirty="0" sz="1300" spc="-40">
                <a:latin typeface="Lucida Sans Unicode"/>
                <a:cs typeface="Lucida Sans Unicode"/>
              </a:rPr>
              <a:t>mağaza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2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673988" y="5320977"/>
            <a:ext cx="1339850" cy="899794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dirty="0" sz="1750" spc="150">
                <a:solidFill>
                  <a:srgbClr val="8C734B"/>
                </a:solidFill>
                <a:latin typeface="Palatino Linotype"/>
                <a:cs typeface="Palatino Linotype"/>
              </a:rPr>
              <a:t>2004</a:t>
            </a:r>
            <a:endParaRPr sz="1750">
              <a:latin typeface="Palatino Linotype"/>
              <a:cs typeface="Palatino Linotype"/>
            </a:endParaRPr>
          </a:p>
          <a:p>
            <a:pPr algn="ctr" marL="12065" marR="5080" indent="-635">
              <a:lnSpc>
                <a:spcPct val="100000"/>
              </a:lnSpc>
              <a:spcBef>
                <a:spcPts val="75"/>
              </a:spcBef>
            </a:pPr>
            <a:r>
              <a:rPr dirty="0" sz="1300" spc="-60">
                <a:latin typeface="Lucida Sans Unicode"/>
                <a:cs typeface="Lucida Sans Unicode"/>
              </a:rPr>
              <a:t>Kızılay</a:t>
            </a:r>
            <a:r>
              <a:rPr dirty="0" sz="1300" spc="-55">
                <a:latin typeface="Lucida Sans Unicode"/>
                <a:cs typeface="Lucida Sans Unicode"/>
              </a:rPr>
              <a:t> </a:t>
            </a:r>
            <a:r>
              <a:rPr dirty="0" sz="1300">
                <a:latin typeface="Lucida Sans Unicode"/>
                <a:cs typeface="Lucida Sans Unicode"/>
              </a:rPr>
              <a:t>Gama</a:t>
            </a:r>
            <a:r>
              <a:rPr dirty="0" sz="1300" spc="-55">
                <a:latin typeface="Lucida Sans Unicode"/>
                <a:cs typeface="Lucida Sans Unicode"/>
              </a:rPr>
              <a:t> </a:t>
            </a:r>
            <a:r>
              <a:rPr dirty="0" sz="1300" spc="-25">
                <a:latin typeface="Lucida Sans Unicode"/>
                <a:cs typeface="Lucida Sans Unicode"/>
              </a:rPr>
              <a:t>İş </a:t>
            </a:r>
            <a:r>
              <a:rPr dirty="0" sz="1300" spc="-65">
                <a:latin typeface="Lucida Sans Unicode"/>
                <a:cs typeface="Lucida Sans Unicode"/>
              </a:rPr>
              <a:t>Merkezi’nde</a:t>
            </a:r>
            <a:r>
              <a:rPr dirty="0" sz="1300" spc="-55">
                <a:latin typeface="Lucida Sans Unicode"/>
                <a:cs typeface="Lucida Sans Unicode"/>
              </a:rPr>
              <a:t> </a:t>
            </a:r>
            <a:r>
              <a:rPr dirty="0" sz="1300" spc="-85">
                <a:latin typeface="Lucida Sans Unicode"/>
                <a:cs typeface="Lucida Sans Unicode"/>
              </a:rPr>
              <a:t>ikinci </a:t>
            </a:r>
            <a:r>
              <a:rPr dirty="0" sz="1300" spc="-40">
                <a:latin typeface="Lucida Sans Unicode"/>
                <a:cs typeface="Lucida Sans Unicode"/>
              </a:rPr>
              <a:t>mağaza</a:t>
            </a:r>
            <a:r>
              <a:rPr dirty="0" sz="1300" spc="-70">
                <a:latin typeface="Lucida Sans Unicode"/>
                <a:cs typeface="Lucida Sans Unicode"/>
              </a:rPr>
              <a:t> </a:t>
            </a:r>
            <a:r>
              <a:rPr dirty="0" sz="1300" spc="-10">
                <a:latin typeface="Lucida Sans Unicode"/>
                <a:cs typeface="Lucida Sans Unicode"/>
              </a:rPr>
              <a:t>açıldı.</a:t>
            </a:r>
            <a:endParaRPr sz="1300">
              <a:latin typeface="Lucida Sans Unicode"/>
              <a:cs typeface="Lucida Sans Unicode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45488" y="3622951"/>
            <a:ext cx="9907905" cy="3910329"/>
            <a:chOff x="1545488" y="3622951"/>
            <a:chExt cx="9907905" cy="3910329"/>
          </a:xfrm>
        </p:grpSpPr>
        <p:sp>
          <p:nvSpPr>
            <p:cNvPr id="17" name="object 17" descr=""/>
            <p:cNvSpPr/>
            <p:nvPr/>
          </p:nvSpPr>
          <p:spPr>
            <a:xfrm>
              <a:off x="1689901" y="4627769"/>
              <a:ext cx="9763125" cy="0"/>
            </a:xfrm>
            <a:custGeom>
              <a:avLst/>
              <a:gdLst/>
              <a:ahLst/>
              <a:cxnLst/>
              <a:rect l="l" t="t" r="r" b="b"/>
              <a:pathLst>
                <a:path w="9763125" h="0">
                  <a:moveTo>
                    <a:pt x="0" y="0"/>
                  </a:moveTo>
                  <a:lnTo>
                    <a:pt x="9763074" y="0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860028" y="4172347"/>
              <a:ext cx="0" cy="455930"/>
            </a:xfrm>
            <a:custGeom>
              <a:avLst/>
              <a:gdLst/>
              <a:ahLst/>
              <a:cxnLst/>
              <a:rect l="l" t="t" r="r" b="b"/>
              <a:pathLst>
                <a:path w="0" h="455929">
                  <a:moveTo>
                    <a:pt x="0" y="455422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343912" y="4627769"/>
              <a:ext cx="0" cy="622935"/>
            </a:xfrm>
            <a:custGeom>
              <a:avLst/>
              <a:gdLst/>
              <a:ahLst/>
              <a:cxnLst/>
              <a:rect l="l" t="t" r="r" b="b"/>
              <a:pathLst>
                <a:path w="0" h="622935">
                  <a:moveTo>
                    <a:pt x="0" y="0"/>
                  </a:moveTo>
                  <a:lnTo>
                    <a:pt x="0" y="622642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93890" y="3866363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w="0" h="762000">
                  <a:moveTo>
                    <a:pt x="0" y="0"/>
                  </a:moveTo>
                  <a:lnTo>
                    <a:pt x="0" y="761403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935888" y="4627769"/>
              <a:ext cx="0" cy="466090"/>
            </a:xfrm>
            <a:custGeom>
              <a:avLst/>
              <a:gdLst/>
              <a:ahLst/>
              <a:cxnLst/>
              <a:rect l="l" t="t" r="r" b="b"/>
              <a:pathLst>
                <a:path w="0" h="466089">
                  <a:moveTo>
                    <a:pt x="0" y="0"/>
                  </a:moveTo>
                  <a:lnTo>
                    <a:pt x="0" y="466090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741983" y="3622951"/>
              <a:ext cx="0" cy="1005205"/>
            </a:xfrm>
            <a:custGeom>
              <a:avLst/>
              <a:gdLst/>
              <a:ahLst/>
              <a:cxnLst/>
              <a:rect l="l" t="t" r="r" b="b"/>
              <a:pathLst>
                <a:path w="0" h="1005204">
                  <a:moveTo>
                    <a:pt x="0" y="0"/>
                  </a:moveTo>
                  <a:lnTo>
                    <a:pt x="0" y="1004824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67395" y="4627769"/>
              <a:ext cx="0" cy="1229995"/>
            </a:xfrm>
            <a:custGeom>
              <a:avLst/>
              <a:gdLst/>
              <a:ahLst/>
              <a:cxnLst/>
              <a:rect l="l" t="t" r="r" b="b"/>
              <a:pathLst>
                <a:path w="0" h="1229995">
                  <a:moveTo>
                    <a:pt x="0" y="0"/>
                  </a:moveTo>
                  <a:lnTo>
                    <a:pt x="0" y="1229969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488946" y="4191625"/>
              <a:ext cx="0" cy="436245"/>
            </a:xfrm>
            <a:custGeom>
              <a:avLst/>
              <a:gdLst/>
              <a:ahLst/>
              <a:cxnLst/>
              <a:rect l="l" t="t" r="r" b="b"/>
              <a:pathLst>
                <a:path w="0" h="436245">
                  <a:moveTo>
                    <a:pt x="0" y="436143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8398904" y="4627769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w="0" h="615314">
                  <a:moveTo>
                    <a:pt x="0" y="0"/>
                  </a:moveTo>
                  <a:lnTo>
                    <a:pt x="0" y="614984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926366" y="3898382"/>
              <a:ext cx="0" cy="729615"/>
            </a:xfrm>
            <a:custGeom>
              <a:avLst/>
              <a:gdLst/>
              <a:ahLst/>
              <a:cxnLst/>
              <a:rect l="l" t="t" r="r" b="b"/>
              <a:pathLst>
                <a:path w="0" h="729614">
                  <a:moveTo>
                    <a:pt x="0" y="729386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0448168" y="4627769"/>
              <a:ext cx="0" cy="615315"/>
            </a:xfrm>
            <a:custGeom>
              <a:avLst/>
              <a:gdLst/>
              <a:ahLst/>
              <a:cxnLst/>
              <a:rect l="l" t="t" r="r" b="b"/>
              <a:pathLst>
                <a:path w="0" h="615314">
                  <a:moveTo>
                    <a:pt x="0" y="0"/>
                  </a:moveTo>
                  <a:lnTo>
                    <a:pt x="0" y="614984"/>
                  </a:lnTo>
                </a:path>
              </a:pathLst>
            </a:custGeom>
            <a:ln w="12700">
              <a:solidFill>
                <a:srgbClr val="8C73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830652" y="4598415"/>
              <a:ext cx="7647305" cy="59055"/>
            </a:xfrm>
            <a:custGeom>
              <a:avLst/>
              <a:gdLst/>
              <a:ahLst/>
              <a:cxnLst/>
              <a:rect l="l" t="t" r="r" b="b"/>
              <a:pathLst>
                <a:path w="7647305" h="59054">
                  <a:moveTo>
                    <a:pt x="58724" y="29362"/>
                  </a:moveTo>
                  <a:lnTo>
                    <a:pt x="56426" y="17932"/>
                  </a:lnTo>
                  <a:lnTo>
                    <a:pt x="50126" y="8597"/>
                  </a:lnTo>
                  <a:lnTo>
                    <a:pt x="40792" y="2298"/>
                  </a:lnTo>
                  <a:lnTo>
                    <a:pt x="29362" y="0"/>
                  </a:lnTo>
                  <a:lnTo>
                    <a:pt x="17932" y="2298"/>
                  </a:lnTo>
                  <a:lnTo>
                    <a:pt x="8610" y="8597"/>
                  </a:lnTo>
                  <a:lnTo>
                    <a:pt x="2311" y="17932"/>
                  </a:lnTo>
                  <a:lnTo>
                    <a:pt x="0" y="29362"/>
                  </a:lnTo>
                  <a:lnTo>
                    <a:pt x="2311" y="40792"/>
                  </a:lnTo>
                  <a:lnTo>
                    <a:pt x="8610" y="50126"/>
                  </a:lnTo>
                  <a:lnTo>
                    <a:pt x="17932" y="56413"/>
                  </a:lnTo>
                  <a:lnTo>
                    <a:pt x="29362" y="58724"/>
                  </a:lnTo>
                  <a:lnTo>
                    <a:pt x="40792" y="56413"/>
                  </a:lnTo>
                  <a:lnTo>
                    <a:pt x="50126" y="50126"/>
                  </a:lnTo>
                  <a:lnTo>
                    <a:pt x="56426" y="40792"/>
                  </a:lnTo>
                  <a:lnTo>
                    <a:pt x="58724" y="29362"/>
                  </a:lnTo>
                  <a:close/>
                </a:path>
                <a:path w="7647305" h="59054">
                  <a:moveTo>
                    <a:pt x="542620" y="29362"/>
                  </a:moveTo>
                  <a:lnTo>
                    <a:pt x="540308" y="17932"/>
                  </a:lnTo>
                  <a:lnTo>
                    <a:pt x="534009" y="8597"/>
                  </a:lnTo>
                  <a:lnTo>
                    <a:pt x="524675" y="2298"/>
                  </a:lnTo>
                  <a:lnTo>
                    <a:pt x="513257" y="0"/>
                  </a:lnTo>
                  <a:lnTo>
                    <a:pt x="501827" y="2298"/>
                  </a:lnTo>
                  <a:lnTo>
                    <a:pt x="492493" y="8597"/>
                  </a:lnTo>
                  <a:lnTo>
                    <a:pt x="486194" y="17932"/>
                  </a:lnTo>
                  <a:lnTo>
                    <a:pt x="483895" y="29362"/>
                  </a:lnTo>
                  <a:lnTo>
                    <a:pt x="486194" y="40792"/>
                  </a:lnTo>
                  <a:lnTo>
                    <a:pt x="492493" y="50126"/>
                  </a:lnTo>
                  <a:lnTo>
                    <a:pt x="501827" y="56413"/>
                  </a:lnTo>
                  <a:lnTo>
                    <a:pt x="513257" y="58724"/>
                  </a:lnTo>
                  <a:lnTo>
                    <a:pt x="524675" y="56413"/>
                  </a:lnTo>
                  <a:lnTo>
                    <a:pt x="534009" y="50126"/>
                  </a:lnTo>
                  <a:lnTo>
                    <a:pt x="540308" y="40792"/>
                  </a:lnTo>
                  <a:lnTo>
                    <a:pt x="542620" y="29362"/>
                  </a:lnTo>
                  <a:close/>
                </a:path>
                <a:path w="7647305" h="59054">
                  <a:moveTo>
                    <a:pt x="1492592" y="29362"/>
                  </a:moveTo>
                  <a:lnTo>
                    <a:pt x="1490281" y="17932"/>
                  </a:lnTo>
                  <a:lnTo>
                    <a:pt x="1483995" y="8597"/>
                  </a:lnTo>
                  <a:lnTo>
                    <a:pt x="1474660" y="2298"/>
                  </a:lnTo>
                  <a:lnTo>
                    <a:pt x="1463230" y="0"/>
                  </a:lnTo>
                  <a:lnTo>
                    <a:pt x="1451800" y="2298"/>
                  </a:lnTo>
                  <a:lnTo>
                    <a:pt x="1442466" y="8597"/>
                  </a:lnTo>
                  <a:lnTo>
                    <a:pt x="1436179" y="17932"/>
                  </a:lnTo>
                  <a:lnTo>
                    <a:pt x="1433868" y="29362"/>
                  </a:lnTo>
                  <a:lnTo>
                    <a:pt x="1436179" y="40792"/>
                  </a:lnTo>
                  <a:lnTo>
                    <a:pt x="1442466" y="50126"/>
                  </a:lnTo>
                  <a:lnTo>
                    <a:pt x="1451800" y="56413"/>
                  </a:lnTo>
                  <a:lnTo>
                    <a:pt x="1463230" y="58724"/>
                  </a:lnTo>
                  <a:lnTo>
                    <a:pt x="1474660" y="56413"/>
                  </a:lnTo>
                  <a:lnTo>
                    <a:pt x="1483995" y="50126"/>
                  </a:lnTo>
                  <a:lnTo>
                    <a:pt x="1490281" y="40792"/>
                  </a:lnTo>
                  <a:lnTo>
                    <a:pt x="1492592" y="29362"/>
                  </a:lnTo>
                  <a:close/>
                </a:path>
                <a:path w="7647305" h="59054">
                  <a:moveTo>
                    <a:pt x="2134590" y="29362"/>
                  </a:moveTo>
                  <a:lnTo>
                    <a:pt x="2132279" y="17932"/>
                  </a:lnTo>
                  <a:lnTo>
                    <a:pt x="2125992" y="8597"/>
                  </a:lnTo>
                  <a:lnTo>
                    <a:pt x="2116658" y="2298"/>
                  </a:lnTo>
                  <a:lnTo>
                    <a:pt x="2105228" y="0"/>
                  </a:lnTo>
                  <a:lnTo>
                    <a:pt x="2093798" y="2298"/>
                  </a:lnTo>
                  <a:lnTo>
                    <a:pt x="2084463" y="8597"/>
                  </a:lnTo>
                  <a:lnTo>
                    <a:pt x="2078177" y="17932"/>
                  </a:lnTo>
                  <a:lnTo>
                    <a:pt x="2075865" y="29362"/>
                  </a:lnTo>
                  <a:lnTo>
                    <a:pt x="2078177" y="40792"/>
                  </a:lnTo>
                  <a:lnTo>
                    <a:pt x="2084463" y="50126"/>
                  </a:lnTo>
                  <a:lnTo>
                    <a:pt x="2093798" y="56413"/>
                  </a:lnTo>
                  <a:lnTo>
                    <a:pt x="2105228" y="58724"/>
                  </a:lnTo>
                  <a:lnTo>
                    <a:pt x="2116658" y="56413"/>
                  </a:lnTo>
                  <a:lnTo>
                    <a:pt x="2125992" y="50126"/>
                  </a:lnTo>
                  <a:lnTo>
                    <a:pt x="2132279" y="40792"/>
                  </a:lnTo>
                  <a:lnTo>
                    <a:pt x="2134590" y="29362"/>
                  </a:lnTo>
                  <a:close/>
                </a:path>
                <a:path w="7647305" h="59054">
                  <a:moveTo>
                    <a:pt x="2940685" y="29362"/>
                  </a:moveTo>
                  <a:lnTo>
                    <a:pt x="2938373" y="17932"/>
                  </a:lnTo>
                  <a:lnTo>
                    <a:pt x="2932087" y="8597"/>
                  </a:lnTo>
                  <a:lnTo>
                    <a:pt x="2922752" y="2298"/>
                  </a:lnTo>
                  <a:lnTo>
                    <a:pt x="2911322" y="0"/>
                  </a:lnTo>
                  <a:lnTo>
                    <a:pt x="2899892" y="2298"/>
                  </a:lnTo>
                  <a:lnTo>
                    <a:pt x="2890558" y="8597"/>
                  </a:lnTo>
                  <a:lnTo>
                    <a:pt x="2884271" y="17932"/>
                  </a:lnTo>
                  <a:lnTo>
                    <a:pt x="2881960" y="29362"/>
                  </a:lnTo>
                  <a:lnTo>
                    <a:pt x="2884271" y="40792"/>
                  </a:lnTo>
                  <a:lnTo>
                    <a:pt x="2890558" y="50126"/>
                  </a:lnTo>
                  <a:lnTo>
                    <a:pt x="2899892" y="56413"/>
                  </a:lnTo>
                  <a:lnTo>
                    <a:pt x="2911322" y="58724"/>
                  </a:lnTo>
                  <a:lnTo>
                    <a:pt x="2922752" y="56413"/>
                  </a:lnTo>
                  <a:lnTo>
                    <a:pt x="2932087" y="50126"/>
                  </a:lnTo>
                  <a:lnTo>
                    <a:pt x="2938373" y="40792"/>
                  </a:lnTo>
                  <a:lnTo>
                    <a:pt x="2940685" y="29362"/>
                  </a:lnTo>
                  <a:close/>
                </a:path>
                <a:path w="7647305" h="59054">
                  <a:moveTo>
                    <a:pt x="3866096" y="29362"/>
                  </a:moveTo>
                  <a:lnTo>
                    <a:pt x="3863784" y="17932"/>
                  </a:lnTo>
                  <a:lnTo>
                    <a:pt x="3857498" y="8597"/>
                  </a:lnTo>
                  <a:lnTo>
                    <a:pt x="3848163" y="2298"/>
                  </a:lnTo>
                  <a:lnTo>
                    <a:pt x="3836733" y="0"/>
                  </a:lnTo>
                  <a:lnTo>
                    <a:pt x="3825303" y="2298"/>
                  </a:lnTo>
                  <a:lnTo>
                    <a:pt x="3815969" y="8597"/>
                  </a:lnTo>
                  <a:lnTo>
                    <a:pt x="3809682" y="17932"/>
                  </a:lnTo>
                  <a:lnTo>
                    <a:pt x="3807371" y="29362"/>
                  </a:lnTo>
                  <a:lnTo>
                    <a:pt x="3809682" y="40792"/>
                  </a:lnTo>
                  <a:lnTo>
                    <a:pt x="3815969" y="50126"/>
                  </a:lnTo>
                  <a:lnTo>
                    <a:pt x="3825303" y="56413"/>
                  </a:lnTo>
                  <a:lnTo>
                    <a:pt x="3836733" y="58724"/>
                  </a:lnTo>
                  <a:lnTo>
                    <a:pt x="3848163" y="56413"/>
                  </a:lnTo>
                  <a:lnTo>
                    <a:pt x="3857498" y="50126"/>
                  </a:lnTo>
                  <a:lnTo>
                    <a:pt x="3863784" y="40792"/>
                  </a:lnTo>
                  <a:lnTo>
                    <a:pt x="3866096" y="29362"/>
                  </a:lnTo>
                  <a:close/>
                </a:path>
                <a:path w="7647305" h="59054">
                  <a:moveTo>
                    <a:pt x="4687646" y="29362"/>
                  </a:moveTo>
                  <a:lnTo>
                    <a:pt x="4685347" y="17932"/>
                  </a:lnTo>
                  <a:lnTo>
                    <a:pt x="4679048" y="8597"/>
                  </a:lnTo>
                  <a:lnTo>
                    <a:pt x="4669714" y="2298"/>
                  </a:lnTo>
                  <a:lnTo>
                    <a:pt x="4658284" y="0"/>
                  </a:lnTo>
                  <a:lnTo>
                    <a:pt x="4646854" y="2298"/>
                  </a:lnTo>
                  <a:lnTo>
                    <a:pt x="4637519" y="8597"/>
                  </a:lnTo>
                  <a:lnTo>
                    <a:pt x="4631233" y="17932"/>
                  </a:lnTo>
                  <a:lnTo>
                    <a:pt x="4628921" y="29362"/>
                  </a:lnTo>
                  <a:lnTo>
                    <a:pt x="4631233" y="40792"/>
                  </a:lnTo>
                  <a:lnTo>
                    <a:pt x="4637519" y="50126"/>
                  </a:lnTo>
                  <a:lnTo>
                    <a:pt x="4646854" y="56413"/>
                  </a:lnTo>
                  <a:lnTo>
                    <a:pt x="4658284" y="58724"/>
                  </a:lnTo>
                  <a:lnTo>
                    <a:pt x="4669714" y="56413"/>
                  </a:lnTo>
                  <a:lnTo>
                    <a:pt x="4679048" y="50126"/>
                  </a:lnTo>
                  <a:lnTo>
                    <a:pt x="4685347" y="40792"/>
                  </a:lnTo>
                  <a:lnTo>
                    <a:pt x="4687646" y="29362"/>
                  </a:lnTo>
                  <a:close/>
                </a:path>
                <a:path w="7647305" h="59054">
                  <a:moveTo>
                    <a:pt x="5597601" y="29362"/>
                  </a:moveTo>
                  <a:lnTo>
                    <a:pt x="5595302" y="17932"/>
                  </a:lnTo>
                  <a:lnTo>
                    <a:pt x="5589003" y="8597"/>
                  </a:lnTo>
                  <a:lnTo>
                    <a:pt x="5579669" y="2298"/>
                  </a:lnTo>
                  <a:lnTo>
                    <a:pt x="5568239" y="0"/>
                  </a:lnTo>
                  <a:lnTo>
                    <a:pt x="5556809" y="2298"/>
                  </a:lnTo>
                  <a:lnTo>
                    <a:pt x="5547487" y="8597"/>
                  </a:lnTo>
                  <a:lnTo>
                    <a:pt x="5541188" y="17932"/>
                  </a:lnTo>
                  <a:lnTo>
                    <a:pt x="5538876" y="29362"/>
                  </a:lnTo>
                  <a:lnTo>
                    <a:pt x="5541188" y="40792"/>
                  </a:lnTo>
                  <a:lnTo>
                    <a:pt x="5547487" y="50126"/>
                  </a:lnTo>
                  <a:lnTo>
                    <a:pt x="5556809" y="56413"/>
                  </a:lnTo>
                  <a:lnTo>
                    <a:pt x="5568239" y="58724"/>
                  </a:lnTo>
                  <a:lnTo>
                    <a:pt x="5579669" y="56413"/>
                  </a:lnTo>
                  <a:lnTo>
                    <a:pt x="5589003" y="50126"/>
                  </a:lnTo>
                  <a:lnTo>
                    <a:pt x="5595302" y="40792"/>
                  </a:lnTo>
                  <a:lnTo>
                    <a:pt x="5597601" y="29362"/>
                  </a:lnTo>
                  <a:close/>
                </a:path>
                <a:path w="7647305" h="59054">
                  <a:moveTo>
                    <a:pt x="6125070" y="29362"/>
                  </a:moveTo>
                  <a:lnTo>
                    <a:pt x="6122759" y="17932"/>
                  </a:lnTo>
                  <a:lnTo>
                    <a:pt x="6116472" y="8597"/>
                  </a:lnTo>
                  <a:lnTo>
                    <a:pt x="6107138" y="2298"/>
                  </a:lnTo>
                  <a:lnTo>
                    <a:pt x="6095708" y="0"/>
                  </a:lnTo>
                  <a:lnTo>
                    <a:pt x="6084278" y="2298"/>
                  </a:lnTo>
                  <a:lnTo>
                    <a:pt x="6074943" y="8597"/>
                  </a:lnTo>
                  <a:lnTo>
                    <a:pt x="6068657" y="17932"/>
                  </a:lnTo>
                  <a:lnTo>
                    <a:pt x="6066345" y="29362"/>
                  </a:lnTo>
                  <a:lnTo>
                    <a:pt x="6068657" y="40792"/>
                  </a:lnTo>
                  <a:lnTo>
                    <a:pt x="6074943" y="50126"/>
                  </a:lnTo>
                  <a:lnTo>
                    <a:pt x="6084278" y="56413"/>
                  </a:lnTo>
                  <a:lnTo>
                    <a:pt x="6095708" y="58724"/>
                  </a:lnTo>
                  <a:lnTo>
                    <a:pt x="6107138" y="56413"/>
                  </a:lnTo>
                  <a:lnTo>
                    <a:pt x="6116472" y="50126"/>
                  </a:lnTo>
                  <a:lnTo>
                    <a:pt x="6122759" y="40792"/>
                  </a:lnTo>
                  <a:lnTo>
                    <a:pt x="6125070" y="29362"/>
                  </a:lnTo>
                  <a:close/>
                </a:path>
                <a:path w="7647305" h="59054">
                  <a:moveTo>
                    <a:pt x="7646873" y="29362"/>
                  </a:moveTo>
                  <a:lnTo>
                    <a:pt x="7644562" y="17932"/>
                  </a:lnTo>
                  <a:lnTo>
                    <a:pt x="7638275" y="8597"/>
                  </a:lnTo>
                  <a:lnTo>
                    <a:pt x="7628941" y="2298"/>
                  </a:lnTo>
                  <a:lnTo>
                    <a:pt x="7617511" y="0"/>
                  </a:lnTo>
                  <a:lnTo>
                    <a:pt x="7606081" y="2298"/>
                  </a:lnTo>
                  <a:lnTo>
                    <a:pt x="7596746" y="8597"/>
                  </a:lnTo>
                  <a:lnTo>
                    <a:pt x="7590447" y="17932"/>
                  </a:lnTo>
                  <a:lnTo>
                    <a:pt x="7588148" y="29362"/>
                  </a:lnTo>
                  <a:lnTo>
                    <a:pt x="7590447" y="40792"/>
                  </a:lnTo>
                  <a:lnTo>
                    <a:pt x="7596746" y="50126"/>
                  </a:lnTo>
                  <a:lnTo>
                    <a:pt x="7606081" y="56413"/>
                  </a:lnTo>
                  <a:lnTo>
                    <a:pt x="7617511" y="58724"/>
                  </a:lnTo>
                  <a:lnTo>
                    <a:pt x="7628941" y="56413"/>
                  </a:lnTo>
                  <a:lnTo>
                    <a:pt x="7638275" y="50126"/>
                  </a:lnTo>
                  <a:lnTo>
                    <a:pt x="7644562" y="40792"/>
                  </a:lnTo>
                  <a:lnTo>
                    <a:pt x="7646873" y="29362"/>
                  </a:lnTo>
                  <a:close/>
                </a:path>
              </a:pathLst>
            </a:custGeom>
            <a:solidFill>
              <a:srgbClr val="8C734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77975" y="5333720"/>
              <a:ext cx="982294" cy="1188351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4973" y="6169668"/>
              <a:ext cx="1115588" cy="1308555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45086" y="6152520"/>
              <a:ext cx="1147436" cy="1264127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551838" y="5297055"/>
              <a:ext cx="9465310" cy="2230120"/>
            </a:xfrm>
            <a:custGeom>
              <a:avLst/>
              <a:gdLst/>
              <a:ahLst/>
              <a:cxnLst/>
              <a:rect l="l" t="t" r="r" b="b"/>
              <a:pathLst>
                <a:path w="9465310" h="2230120">
                  <a:moveTo>
                    <a:pt x="1034567" y="1261694"/>
                  </a:moveTo>
                  <a:lnTo>
                    <a:pt x="0" y="1261694"/>
                  </a:lnTo>
                  <a:lnTo>
                    <a:pt x="0" y="0"/>
                  </a:lnTo>
                  <a:lnTo>
                    <a:pt x="1034567" y="0"/>
                  </a:lnTo>
                  <a:lnTo>
                    <a:pt x="1034567" y="1261694"/>
                  </a:lnTo>
                  <a:close/>
                </a:path>
                <a:path w="9465310" h="2230120">
                  <a:moveTo>
                    <a:pt x="3886301" y="2229751"/>
                  </a:moveTo>
                  <a:lnTo>
                    <a:pt x="2689809" y="2229751"/>
                  </a:lnTo>
                  <a:lnTo>
                    <a:pt x="2689809" y="827125"/>
                  </a:lnTo>
                  <a:lnTo>
                    <a:pt x="3886301" y="827125"/>
                  </a:lnTo>
                  <a:lnTo>
                    <a:pt x="3886301" y="2229751"/>
                  </a:lnTo>
                  <a:close/>
                </a:path>
                <a:path w="9465310" h="2230120">
                  <a:moveTo>
                    <a:pt x="9465208" y="2148497"/>
                  </a:moveTo>
                  <a:lnTo>
                    <a:pt x="8268716" y="2148497"/>
                  </a:lnTo>
                  <a:lnTo>
                    <a:pt x="8268716" y="827125"/>
                  </a:lnTo>
                  <a:lnTo>
                    <a:pt x="9465208" y="827125"/>
                  </a:lnTo>
                  <a:lnTo>
                    <a:pt x="9465208" y="21484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 descr=""/>
          <p:cNvGrpSpPr/>
          <p:nvPr/>
        </p:nvGrpSpPr>
        <p:grpSpPr>
          <a:xfrm>
            <a:off x="3761219" y="1469936"/>
            <a:ext cx="1068070" cy="1245870"/>
            <a:chOff x="3761219" y="1469936"/>
            <a:chExt cx="1068070" cy="1245870"/>
          </a:xfrm>
        </p:grpSpPr>
        <p:pic>
          <p:nvPicPr>
            <p:cNvPr id="34" name="object 3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01928" y="1513860"/>
              <a:ext cx="983922" cy="1160659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3767569" y="1476286"/>
              <a:ext cx="1055370" cy="1233170"/>
            </a:xfrm>
            <a:custGeom>
              <a:avLst/>
              <a:gdLst/>
              <a:ahLst/>
              <a:cxnLst/>
              <a:rect l="l" t="t" r="r" b="b"/>
              <a:pathLst>
                <a:path w="1055370" h="1233170">
                  <a:moveTo>
                    <a:pt x="1054836" y="1232560"/>
                  </a:moveTo>
                  <a:lnTo>
                    <a:pt x="0" y="1232560"/>
                  </a:lnTo>
                  <a:lnTo>
                    <a:pt x="0" y="0"/>
                  </a:lnTo>
                  <a:lnTo>
                    <a:pt x="1054836" y="0"/>
                  </a:lnTo>
                  <a:lnTo>
                    <a:pt x="1054836" y="123256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6" name="object 36" descr=""/>
          <p:cNvGrpSpPr/>
          <p:nvPr/>
        </p:nvGrpSpPr>
        <p:grpSpPr>
          <a:xfrm>
            <a:off x="9396323" y="1469936"/>
            <a:ext cx="1338580" cy="1564640"/>
            <a:chOff x="9396323" y="1469936"/>
            <a:chExt cx="1338580" cy="1564640"/>
          </a:xfrm>
        </p:grpSpPr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38062" y="1513865"/>
              <a:ext cx="1261762" cy="1473733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402673" y="1476286"/>
              <a:ext cx="1325880" cy="1551940"/>
            </a:xfrm>
            <a:custGeom>
              <a:avLst/>
              <a:gdLst/>
              <a:ahLst/>
              <a:cxnLst/>
              <a:rect l="l" t="t" r="r" b="b"/>
              <a:pathLst>
                <a:path w="1325879" h="1551939">
                  <a:moveTo>
                    <a:pt x="1325499" y="1551508"/>
                  </a:moveTo>
                  <a:lnTo>
                    <a:pt x="0" y="1551508"/>
                  </a:lnTo>
                  <a:lnTo>
                    <a:pt x="0" y="0"/>
                  </a:lnTo>
                  <a:lnTo>
                    <a:pt x="1325499" y="0"/>
                  </a:lnTo>
                  <a:lnTo>
                    <a:pt x="1325499" y="155150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494790">
              <a:lnSpc>
                <a:spcPct val="100000"/>
              </a:lnSpc>
              <a:spcBef>
                <a:spcPts val="114"/>
              </a:spcBef>
            </a:pPr>
            <a:r>
              <a:rPr dirty="0" spc="-90"/>
              <a:t>ÜRÜN</a:t>
            </a:r>
            <a:r>
              <a:rPr dirty="0" spc="-110"/>
              <a:t> </a:t>
            </a:r>
            <a:r>
              <a:rPr dirty="0" spc="-35"/>
              <a:t>KATEGORİLERİMİZ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002530"/>
            <a:ext cx="6502400" cy="6350"/>
          </a:xfrm>
          <a:custGeom>
            <a:avLst/>
            <a:gdLst/>
            <a:ahLst/>
            <a:cxnLst/>
            <a:rect l="l" t="t" r="r" b="b"/>
            <a:pathLst>
              <a:path w="6502400" h="6350">
                <a:moveTo>
                  <a:pt x="6502400" y="0"/>
                </a:moveTo>
                <a:lnTo>
                  <a:pt x="0" y="0"/>
                </a:lnTo>
                <a:lnTo>
                  <a:pt x="0" y="6350"/>
                </a:lnTo>
                <a:lnTo>
                  <a:pt x="6502400" y="6350"/>
                </a:lnTo>
                <a:lnTo>
                  <a:pt x="650240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3632" y="181286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116517" y="3939486"/>
            <a:ext cx="2514600" cy="5689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 indent="878840">
              <a:lnSpc>
                <a:spcPct val="101800"/>
              </a:lnSpc>
              <a:spcBef>
                <a:spcPts val="90"/>
              </a:spcBef>
            </a:pPr>
            <a:r>
              <a:rPr dirty="0" sz="1750" spc="130">
                <a:solidFill>
                  <a:srgbClr val="8C734B"/>
                </a:solidFill>
                <a:latin typeface="Palatino Linotype"/>
                <a:cs typeface="Palatino Linotype"/>
              </a:rPr>
              <a:t>Prfüm </a:t>
            </a: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(EDP/Exnaii</a:t>
            </a:r>
            <a:r>
              <a:rPr dirty="0" sz="1750" spc="2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>
                <a:solidFill>
                  <a:srgbClr val="8C734B"/>
                </a:solidFill>
                <a:latin typeface="Palatino Linotype"/>
                <a:cs typeface="Palatino Linotype"/>
              </a:rPr>
              <a:t>De</a:t>
            </a:r>
            <a:r>
              <a:rPr dirty="0" sz="1750" spc="3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80">
                <a:solidFill>
                  <a:srgbClr val="8C734B"/>
                </a:solidFill>
                <a:latin typeface="Palatino Linotype"/>
                <a:cs typeface="Palatino Linotype"/>
              </a:rPr>
              <a:t>Prfüme)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27767" y="3939486"/>
            <a:ext cx="1174750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>
                <a:solidFill>
                  <a:srgbClr val="8C734B"/>
                </a:solidFill>
                <a:latin typeface="Palatino Linotype"/>
                <a:cs typeface="Palatino Linotype"/>
              </a:rPr>
              <a:t>Ev</a:t>
            </a:r>
            <a:r>
              <a:rPr dirty="0" sz="1750" spc="-10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95">
                <a:solidFill>
                  <a:srgbClr val="8C734B"/>
                </a:solidFill>
                <a:latin typeface="Palatino Linotype"/>
                <a:cs typeface="Palatino Linotype"/>
              </a:rPr>
              <a:t>Ürünlri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423194" y="3939486"/>
            <a:ext cx="2466340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>
                <a:solidFill>
                  <a:srgbClr val="8C734B"/>
                </a:solidFill>
                <a:latin typeface="Palatino Linotype"/>
                <a:cs typeface="Palatino Linotype"/>
              </a:rPr>
              <a:t>Kolonya</a:t>
            </a:r>
            <a:r>
              <a:rPr dirty="0" sz="1750" spc="-3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>
                <a:solidFill>
                  <a:srgbClr val="8C734B"/>
                </a:solidFill>
                <a:latin typeface="Palatino Linotype"/>
                <a:cs typeface="Palatino Linotype"/>
              </a:rPr>
              <a:t>Eau</a:t>
            </a:r>
            <a:r>
              <a:rPr dirty="0" sz="1750" spc="-3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>
                <a:solidFill>
                  <a:srgbClr val="8C734B"/>
                </a:solidFill>
                <a:latin typeface="Palatino Linotype"/>
                <a:cs typeface="Palatino Linotype"/>
              </a:rPr>
              <a:t>de</a:t>
            </a:r>
            <a:r>
              <a:rPr dirty="0" sz="1750" spc="-5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-10">
                <a:solidFill>
                  <a:srgbClr val="8C734B"/>
                </a:solidFill>
                <a:latin typeface="Palatino Linotype"/>
                <a:cs typeface="Palatino Linotype"/>
              </a:rPr>
              <a:t>Cologne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15385" y="7195670"/>
            <a:ext cx="2453640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210">
                <a:solidFill>
                  <a:srgbClr val="8C734B"/>
                </a:solidFill>
                <a:latin typeface="Palatino Linotype"/>
                <a:cs typeface="Palatino Linotype"/>
              </a:rPr>
              <a:t>Bnyo</a:t>
            </a:r>
            <a:r>
              <a:rPr dirty="0" sz="1750" spc="-9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-20">
                <a:solidFill>
                  <a:srgbClr val="8C734B"/>
                </a:solidFill>
                <a:latin typeface="Palatino Linotype"/>
                <a:cs typeface="Palatino Linotype"/>
              </a:rPr>
              <a:t>ve</a:t>
            </a:r>
            <a:r>
              <a:rPr dirty="0" sz="1750" spc="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215">
                <a:solidFill>
                  <a:srgbClr val="8C734B"/>
                </a:solidFill>
                <a:latin typeface="Palatino Linotype"/>
                <a:cs typeface="Palatino Linotype"/>
              </a:rPr>
              <a:t>Vüct</a:t>
            </a:r>
            <a:r>
              <a:rPr dirty="0" sz="1750" spc="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95">
                <a:solidFill>
                  <a:srgbClr val="8C734B"/>
                </a:solidFill>
                <a:latin typeface="Palatino Linotype"/>
                <a:cs typeface="Palatino Linotype"/>
              </a:rPr>
              <a:t>Ürünlri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65993" y="7195670"/>
            <a:ext cx="1297940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100">
                <a:solidFill>
                  <a:srgbClr val="8C734B"/>
                </a:solidFill>
                <a:latin typeface="Palatino Linotype"/>
                <a:cs typeface="Palatino Linotype"/>
              </a:rPr>
              <a:t>Saç</a:t>
            </a:r>
            <a:r>
              <a:rPr dirty="0" sz="1750" spc="5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1750" spc="95">
                <a:solidFill>
                  <a:srgbClr val="8C734B"/>
                </a:solidFill>
                <a:latin typeface="Palatino Linotype"/>
                <a:cs typeface="Palatino Linotype"/>
              </a:rPr>
              <a:t>Ürünlri</a:t>
            </a:r>
            <a:endParaRPr sz="1750">
              <a:latin typeface="Palatino Linotype"/>
              <a:cs typeface="Palatino Linotype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283741" y="7195670"/>
            <a:ext cx="742315" cy="2971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750" spc="-10">
                <a:solidFill>
                  <a:srgbClr val="8C734B"/>
                </a:solidFill>
                <a:latin typeface="Palatino Linotype"/>
                <a:cs typeface="Palatino Linotype"/>
              </a:rPr>
              <a:t>Horeca</a:t>
            </a:r>
            <a:endParaRPr sz="1750">
              <a:latin typeface="Palatino Linotype"/>
              <a:cs typeface="Palatino Linotype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8434082" y="4862499"/>
            <a:ext cx="2444750" cy="2186940"/>
            <a:chOff x="8434082" y="4862499"/>
            <a:chExt cx="2444750" cy="218694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94115" y="4929468"/>
              <a:ext cx="2324328" cy="2052864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8440432" y="4868849"/>
              <a:ext cx="2432050" cy="2174240"/>
            </a:xfrm>
            <a:custGeom>
              <a:avLst/>
              <a:gdLst/>
              <a:ahLst/>
              <a:cxnLst/>
              <a:rect l="l" t="t" r="r" b="b"/>
              <a:pathLst>
                <a:path w="2432050" h="2174240">
                  <a:moveTo>
                    <a:pt x="2431681" y="2174100"/>
                  </a:moveTo>
                  <a:lnTo>
                    <a:pt x="0" y="2174100"/>
                  </a:lnTo>
                  <a:lnTo>
                    <a:pt x="0" y="0"/>
                  </a:lnTo>
                  <a:lnTo>
                    <a:pt x="2431681" y="0"/>
                  </a:lnTo>
                  <a:lnTo>
                    <a:pt x="2431681" y="2174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292648" y="1606600"/>
            <a:ext cx="2444750" cy="2186940"/>
            <a:chOff x="5292648" y="1606600"/>
            <a:chExt cx="2444750" cy="2186940"/>
          </a:xfrm>
        </p:grpSpPr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52681" y="1669732"/>
              <a:ext cx="2324328" cy="2060511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5298998" y="1612950"/>
              <a:ext cx="2432050" cy="2174240"/>
            </a:xfrm>
            <a:custGeom>
              <a:avLst/>
              <a:gdLst/>
              <a:ahLst/>
              <a:cxnLst/>
              <a:rect l="l" t="t" r="r" b="b"/>
              <a:pathLst>
                <a:path w="2432050" h="2174240">
                  <a:moveTo>
                    <a:pt x="2431681" y="2174100"/>
                  </a:moveTo>
                  <a:lnTo>
                    <a:pt x="0" y="2174100"/>
                  </a:lnTo>
                  <a:lnTo>
                    <a:pt x="0" y="0"/>
                  </a:lnTo>
                  <a:lnTo>
                    <a:pt x="2431681" y="0"/>
                  </a:lnTo>
                  <a:lnTo>
                    <a:pt x="2431681" y="2174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8434082" y="1606600"/>
            <a:ext cx="2444750" cy="2186940"/>
            <a:chOff x="8434082" y="1606600"/>
            <a:chExt cx="2444750" cy="2186940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4115" y="1669732"/>
              <a:ext cx="2324328" cy="2060511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8440432" y="1612950"/>
              <a:ext cx="2432050" cy="2174240"/>
            </a:xfrm>
            <a:custGeom>
              <a:avLst/>
              <a:gdLst/>
              <a:ahLst/>
              <a:cxnLst/>
              <a:rect l="l" t="t" r="r" b="b"/>
              <a:pathLst>
                <a:path w="2432050" h="2174240">
                  <a:moveTo>
                    <a:pt x="2431681" y="2174100"/>
                  </a:moveTo>
                  <a:lnTo>
                    <a:pt x="0" y="2174100"/>
                  </a:lnTo>
                  <a:lnTo>
                    <a:pt x="0" y="0"/>
                  </a:lnTo>
                  <a:lnTo>
                    <a:pt x="2431681" y="0"/>
                  </a:lnTo>
                  <a:lnTo>
                    <a:pt x="2431681" y="2174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5292648" y="4862499"/>
            <a:ext cx="2444750" cy="2186940"/>
            <a:chOff x="5292648" y="4862499"/>
            <a:chExt cx="2444750" cy="218694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52681" y="4925644"/>
              <a:ext cx="2324328" cy="206051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5298998" y="4868849"/>
              <a:ext cx="2432050" cy="2174240"/>
            </a:xfrm>
            <a:custGeom>
              <a:avLst/>
              <a:gdLst/>
              <a:ahLst/>
              <a:cxnLst/>
              <a:rect l="l" t="t" r="r" b="b"/>
              <a:pathLst>
                <a:path w="2432050" h="2174240">
                  <a:moveTo>
                    <a:pt x="2431681" y="2174100"/>
                  </a:moveTo>
                  <a:lnTo>
                    <a:pt x="0" y="2174100"/>
                  </a:lnTo>
                  <a:lnTo>
                    <a:pt x="0" y="0"/>
                  </a:lnTo>
                  <a:lnTo>
                    <a:pt x="2431681" y="0"/>
                  </a:lnTo>
                  <a:lnTo>
                    <a:pt x="2431681" y="2174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2151227" y="1606600"/>
            <a:ext cx="2444750" cy="2186940"/>
            <a:chOff x="2151227" y="1606600"/>
            <a:chExt cx="2444750" cy="2186940"/>
          </a:xfrm>
        </p:grpSpPr>
        <p:pic>
          <p:nvPicPr>
            <p:cNvPr id="24" name="object 2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11247" y="1669732"/>
              <a:ext cx="2324341" cy="206051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157577" y="1612950"/>
              <a:ext cx="2432050" cy="2174240"/>
            </a:xfrm>
            <a:custGeom>
              <a:avLst/>
              <a:gdLst/>
              <a:ahLst/>
              <a:cxnLst/>
              <a:rect l="l" t="t" r="r" b="b"/>
              <a:pathLst>
                <a:path w="2432050" h="2174240">
                  <a:moveTo>
                    <a:pt x="2431681" y="2174100"/>
                  </a:moveTo>
                  <a:lnTo>
                    <a:pt x="0" y="2174100"/>
                  </a:lnTo>
                  <a:lnTo>
                    <a:pt x="0" y="0"/>
                  </a:lnTo>
                  <a:lnTo>
                    <a:pt x="2431681" y="0"/>
                  </a:lnTo>
                  <a:lnTo>
                    <a:pt x="2431681" y="2174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2151227" y="4862499"/>
            <a:ext cx="2444750" cy="2186940"/>
            <a:chOff x="2151227" y="4862499"/>
            <a:chExt cx="2444750" cy="2186940"/>
          </a:xfrm>
        </p:grpSpPr>
        <p:pic>
          <p:nvPicPr>
            <p:cNvPr id="27" name="object 27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11247" y="4925644"/>
              <a:ext cx="2324341" cy="2060511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2157577" y="4868849"/>
              <a:ext cx="2432050" cy="2174240"/>
            </a:xfrm>
            <a:custGeom>
              <a:avLst/>
              <a:gdLst/>
              <a:ahLst/>
              <a:cxnLst/>
              <a:rect l="l" t="t" r="r" b="b"/>
              <a:pathLst>
                <a:path w="2432050" h="2174240">
                  <a:moveTo>
                    <a:pt x="2431681" y="2174100"/>
                  </a:moveTo>
                  <a:lnTo>
                    <a:pt x="0" y="2174100"/>
                  </a:lnTo>
                  <a:lnTo>
                    <a:pt x="0" y="0"/>
                  </a:lnTo>
                  <a:lnTo>
                    <a:pt x="2431681" y="0"/>
                  </a:lnTo>
                  <a:lnTo>
                    <a:pt x="2431681" y="21741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747615" y="5815152"/>
            <a:ext cx="2552065" cy="1224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29845">
              <a:lnSpc>
                <a:spcPct val="100000"/>
              </a:lnSpc>
              <a:spcBef>
                <a:spcPts val="120"/>
              </a:spcBef>
            </a:pPr>
            <a:r>
              <a:rPr dirty="0" sz="3750" spc="-580">
                <a:solidFill>
                  <a:srgbClr val="8C734B"/>
                </a:solidFill>
                <a:latin typeface="Palatino Linotype"/>
                <a:cs typeface="Palatino Linotype"/>
              </a:rPr>
              <a:t>96%</a:t>
            </a:r>
            <a:endParaRPr sz="3750">
              <a:latin typeface="Palatino Linotype"/>
              <a:cs typeface="Palatino Linotype"/>
            </a:endParaRPr>
          </a:p>
          <a:p>
            <a:pPr algn="ctr" marL="12700" marR="5080" indent="-635">
              <a:lnSpc>
                <a:spcPct val="100600"/>
              </a:lnSpc>
              <a:spcBef>
                <a:spcPts val="1175"/>
              </a:spcBef>
            </a:pPr>
            <a:r>
              <a:rPr dirty="0" sz="1550" spc="-50" b="1">
                <a:solidFill>
                  <a:srgbClr val="8C734B"/>
                </a:solidFill>
                <a:latin typeface="Arial"/>
                <a:cs typeface="Arial"/>
              </a:rPr>
              <a:t>DENEYİM</a:t>
            </a:r>
            <a:r>
              <a:rPr dirty="0" sz="1550" spc="-7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8C734B"/>
                </a:solidFill>
                <a:latin typeface="Arial"/>
                <a:cs typeface="Arial"/>
              </a:rPr>
              <a:t>SONRASI </a:t>
            </a:r>
            <a:r>
              <a:rPr dirty="0" sz="1550" spc="-55" b="1">
                <a:solidFill>
                  <a:srgbClr val="8C734B"/>
                </a:solidFill>
                <a:latin typeface="Arial"/>
                <a:cs typeface="Arial"/>
              </a:rPr>
              <a:t>PERFORMANS</a:t>
            </a:r>
            <a:r>
              <a:rPr dirty="0" sz="1550" spc="-7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100" b="1">
                <a:solidFill>
                  <a:srgbClr val="8C734B"/>
                </a:solidFill>
                <a:latin typeface="Arial"/>
                <a:cs typeface="Arial"/>
              </a:rPr>
              <a:t>&amp;</a:t>
            </a:r>
            <a:r>
              <a:rPr dirty="0" sz="1550" spc="-7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35" b="1">
                <a:solidFill>
                  <a:srgbClr val="8C734B"/>
                </a:solidFill>
                <a:latin typeface="Arial"/>
                <a:cs typeface="Arial"/>
              </a:rPr>
              <a:t>KALICILIK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891277" y="4149468"/>
            <a:ext cx="2265680" cy="98742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 marR="1905">
              <a:lnSpc>
                <a:spcPct val="100000"/>
              </a:lnSpc>
              <a:spcBef>
                <a:spcPts val="120"/>
              </a:spcBef>
            </a:pPr>
            <a:r>
              <a:rPr dirty="0" sz="3750" spc="-25">
                <a:solidFill>
                  <a:srgbClr val="8C734B"/>
                </a:solidFill>
                <a:latin typeface="Palatino Linotype"/>
                <a:cs typeface="Palatino Linotype"/>
              </a:rPr>
              <a:t>5M</a:t>
            </a:r>
            <a:endParaRPr sz="3750">
              <a:latin typeface="Palatino Linotype"/>
              <a:cs typeface="Palatino Linotype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dirty="0" sz="1550" spc="-55" b="1">
                <a:solidFill>
                  <a:srgbClr val="8C734B"/>
                </a:solidFill>
                <a:latin typeface="Arial"/>
                <a:cs typeface="Arial"/>
              </a:rPr>
              <a:t>AYLIK</a:t>
            </a:r>
            <a:r>
              <a:rPr dirty="0" sz="1550" spc="-4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75" b="1">
                <a:solidFill>
                  <a:srgbClr val="8C734B"/>
                </a:solidFill>
                <a:latin typeface="Arial"/>
                <a:cs typeface="Arial"/>
              </a:rPr>
              <a:t>ZİYARETÇİ</a:t>
            </a:r>
            <a:r>
              <a:rPr dirty="0" sz="1550" spc="-4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10" b="1">
                <a:solidFill>
                  <a:srgbClr val="8C734B"/>
                </a:solidFill>
                <a:latin typeface="Arial"/>
                <a:cs typeface="Arial"/>
              </a:rPr>
              <a:t>SAYISI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647213" y="5815152"/>
            <a:ext cx="1607185" cy="1224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3750" spc="180">
                <a:solidFill>
                  <a:srgbClr val="8C734B"/>
                </a:solidFill>
                <a:latin typeface="Palatino Linotype"/>
                <a:cs typeface="Palatino Linotype"/>
              </a:rPr>
              <a:t>464</a:t>
            </a:r>
            <a:endParaRPr sz="3750">
              <a:latin typeface="Palatino Linotype"/>
              <a:cs typeface="Palatino Linotype"/>
            </a:endParaRPr>
          </a:p>
          <a:p>
            <a:pPr algn="ctr" marL="12065" marR="5080">
              <a:lnSpc>
                <a:spcPct val="100600"/>
              </a:lnSpc>
              <a:spcBef>
                <a:spcPts val="1175"/>
              </a:spcBef>
            </a:pPr>
            <a:r>
              <a:rPr dirty="0" sz="1550" spc="-10" b="1">
                <a:solidFill>
                  <a:srgbClr val="8C734B"/>
                </a:solidFill>
                <a:latin typeface="Arial"/>
                <a:cs typeface="Arial"/>
              </a:rPr>
              <a:t>TOPLAM </a:t>
            </a:r>
            <a:r>
              <a:rPr dirty="0" sz="1550" spc="70" b="1">
                <a:solidFill>
                  <a:srgbClr val="8C734B"/>
                </a:solidFill>
                <a:latin typeface="Arial"/>
                <a:cs typeface="Arial"/>
              </a:rPr>
              <a:t>MAĞAZA</a:t>
            </a:r>
            <a:r>
              <a:rPr dirty="0" sz="1550" spc="-9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45" b="1">
                <a:solidFill>
                  <a:srgbClr val="8C734B"/>
                </a:solidFill>
                <a:latin typeface="Arial"/>
                <a:cs typeface="Arial"/>
              </a:rPr>
              <a:t>SAYISI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748351" y="5474095"/>
            <a:ext cx="2465070" cy="1518920"/>
          </a:xfrm>
          <a:prstGeom prst="rect">
            <a:avLst/>
          </a:prstGeom>
        </p:spPr>
        <p:txBody>
          <a:bodyPr wrap="square" lIns="0" tIns="16065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1265"/>
              </a:spcBef>
            </a:pPr>
            <a:r>
              <a:rPr dirty="0" sz="3750" spc="80">
                <a:solidFill>
                  <a:srgbClr val="8C734B"/>
                </a:solidFill>
                <a:latin typeface="Palatino Linotype"/>
                <a:cs typeface="Palatino Linotype"/>
              </a:rPr>
              <a:t>3</a:t>
            </a:r>
            <a:endParaRPr sz="3750">
              <a:latin typeface="Palatino Linotype"/>
              <a:cs typeface="Palatino Linotype"/>
            </a:endParaRPr>
          </a:p>
          <a:p>
            <a:pPr algn="just" marL="66040" marR="5080" indent="-53975">
              <a:lnSpc>
                <a:spcPct val="100600"/>
              </a:lnSpc>
              <a:spcBef>
                <a:spcPts val="475"/>
              </a:spcBef>
            </a:pPr>
            <a:r>
              <a:rPr dirty="0" sz="1550" spc="-60" b="1">
                <a:solidFill>
                  <a:srgbClr val="8C734B"/>
                </a:solidFill>
                <a:latin typeface="Arial"/>
                <a:cs typeface="Arial"/>
              </a:rPr>
              <a:t>PARFÜM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80" b="1">
                <a:solidFill>
                  <a:srgbClr val="8C734B"/>
                </a:solidFill>
                <a:latin typeface="Arial"/>
                <a:cs typeface="Arial"/>
              </a:rPr>
              <a:t>DENİLİNCE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35" b="1">
                <a:solidFill>
                  <a:srgbClr val="8C734B"/>
                </a:solidFill>
                <a:latin typeface="Arial"/>
                <a:cs typeface="Arial"/>
              </a:rPr>
              <a:t>AKLA</a:t>
            </a:r>
            <a:r>
              <a:rPr dirty="0" sz="1550" spc="1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GELEN </a:t>
            </a:r>
            <a:r>
              <a:rPr dirty="0" sz="1550" spc="-60" b="1">
                <a:solidFill>
                  <a:srgbClr val="8C734B"/>
                </a:solidFill>
                <a:latin typeface="Arial"/>
                <a:cs typeface="Arial"/>
              </a:rPr>
              <a:t>İLK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55" b="1">
                <a:solidFill>
                  <a:srgbClr val="8C734B"/>
                </a:solidFill>
                <a:latin typeface="Arial"/>
                <a:cs typeface="Arial"/>
              </a:rPr>
              <a:t>3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15" b="1">
                <a:solidFill>
                  <a:srgbClr val="8C734B"/>
                </a:solidFill>
                <a:latin typeface="Arial"/>
                <a:cs typeface="Arial"/>
              </a:rPr>
              <a:t>MARKADAN</a:t>
            </a:r>
            <a:r>
              <a:rPr dirty="0" sz="1550" spc="2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80" b="1">
                <a:solidFill>
                  <a:srgbClr val="8C734B"/>
                </a:solidFill>
                <a:latin typeface="Arial"/>
                <a:cs typeface="Arial"/>
              </a:rPr>
              <a:t>BİRİSİ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70" b="1">
                <a:solidFill>
                  <a:srgbClr val="8C734B"/>
                </a:solidFill>
                <a:latin typeface="Arial"/>
                <a:cs typeface="Arial"/>
              </a:rPr>
              <a:t>MAD</a:t>
            </a:r>
            <a:r>
              <a:rPr dirty="0" sz="15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95" b="1">
                <a:solidFill>
                  <a:srgbClr val="8C734B"/>
                </a:solidFill>
                <a:latin typeface="Arial"/>
                <a:cs typeface="Arial"/>
              </a:rPr>
              <a:t>PARFUMEUR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177542" y="4029612"/>
            <a:ext cx="1607185" cy="1224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dirty="0" sz="3750" spc="275">
                <a:solidFill>
                  <a:srgbClr val="8C734B"/>
                </a:solidFill>
                <a:latin typeface="Palatino Linotype"/>
                <a:cs typeface="Palatino Linotype"/>
              </a:rPr>
              <a:t>380</a:t>
            </a:r>
            <a:endParaRPr sz="3750">
              <a:latin typeface="Palatino Linotype"/>
              <a:cs typeface="Palatino Linotype"/>
            </a:endParaRPr>
          </a:p>
          <a:p>
            <a:pPr algn="ctr" marL="12065" marR="5080">
              <a:lnSpc>
                <a:spcPct val="100600"/>
              </a:lnSpc>
              <a:spcBef>
                <a:spcPts val="1175"/>
              </a:spcBef>
            </a:pPr>
            <a:r>
              <a:rPr dirty="0" sz="1550" spc="-10" b="1">
                <a:solidFill>
                  <a:srgbClr val="8C734B"/>
                </a:solidFill>
                <a:latin typeface="Arial"/>
                <a:cs typeface="Arial"/>
              </a:rPr>
              <a:t>TÜRKİYE </a:t>
            </a:r>
            <a:r>
              <a:rPr dirty="0" sz="1550" spc="70" b="1">
                <a:solidFill>
                  <a:srgbClr val="8C734B"/>
                </a:solidFill>
                <a:latin typeface="Arial"/>
                <a:cs typeface="Arial"/>
              </a:rPr>
              <a:t>MAĞAZA</a:t>
            </a:r>
            <a:r>
              <a:rPr dirty="0" sz="1550" spc="-9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45" b="1">
                <a:solidFill>
                  <a:srgbClr val="8C734B"/>
                </a:solidFill>
                <a:latin typeface="Arial"/>
                <a:cs typeface="Arial"/>
              </a:rPr>
              <a:t>SAYISI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65651" y="3938187"/>
            <a:ext cx="570865" cy="6007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750" spc="235">
                <a:solidFill>
                  <a:srgbClr val="8C734B"/>
                </a:solidFill>
                <a:latin typeface="Palatino Linotype"/>
                <a:cs typeface="Palatino Linotype"/>
              </a:rPr>
              <a:t>84</a:t>
            </a:r>
            <a:endParaRPr sz="3750">
              <a:latin typeface="Palatino Linotype"/>
              <a:cs typeface="Palatino Linotyp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647105" y="4662146"/>
            <a:ext cx="1607185" cy="5010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29565">
              <a:lnSpc>
                <a:spcPct val="100600"/>
              </a:lnSpc>
              <a:spcBef>
                <a:spcPts val="95"/>
              </a:spcBef>
            </a:pPr>
            <a:r>
              <a:rPr dirty="0" sz="1550" spc="-50" b="1">
                <a:solidFill>
                  <a:srgbClr val="8C734B"/>
                </a:solidFill>
                <a:latin typeface="Arial"/>
                <a:cs typeface="Arial"/>
              </a:rPr>
              <a:t>YURT</a:t>
            </a:r>
            <a:r>
              <a:rPr dirty="0" sz="1550" spc="-7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20" b="1">
                <a:solidFill>
                  <a:srgbClr val="8C734B"/>
                </a:solidFill>
                <a:latin typeface="Arial"/>
                <a:cs typeface="Arial"/>
              </a:rPr>
              <a:t>DIŞI </a:t>
            </a:r>
            <a:r>
              <a:rPr dirty="0" sz="1550" spc="70" b="1">
                <a:solidFill>
                  <a:srgbClr val="8C734B"/>
                </a:solidFill>
                <a:latin typeface="Arial"/>
                <a:cs typeface="Arial"/>
              </a:rPr>
              <a:t>MAĞAZA</a:t>
            </a:r>
            <a:r>
              <a:rPr dirty="0" sz="1550" spc="-9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1550" spc="-50" b="1">
                <a:solidFill>
                  <a:srgbClr val="8C734B"/>
                </a:solidFill>
                <a:latin typeface="Arial"/>
                <a:cs typeface="Arial"/>
              </a:rPr>
              <a:t>SAYISI</a:t>
            </a:r>
            <a:endParaRPr sz="155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438236" y="1120317"/>
            <a:ext cx="3086100" cy="2453005"/>
            <a:chOff x="1438236" y="1120317"/>
            <a:chExt cx="3086100" cy="2453005"/>
          </a:xfrm>
        </p:grpSpPr>
        <p:sp>
          <p:nvSpPr>
            <p:cNvPr id="10" name="object 10" descr=""/>
            <p:cNvSpPr/>
            <p:nvPr/>
          </p:nvSpPr>
          <p:spPr>
            <a:xfrm>
              <a:off x="1444586" y="1126667"/>
              <a:ext cx="3073400" cy="2440305"/>
            </a:xfrm>
            <a:custGeom>
              <a:avLst/>
              <a:gdLst/>
              <a:ahLst/>
              <a:cxnLst/>
              <a:rect l="l" t="t" r="r" b="b"/>
              <a:pathLst>
                <a:path w="3073400" h="2440304">
                  <a:moveTo>
                    <a:pt x="3073120" y="2440254"/>
                  </a:moveTo>
                  <a:lnTo>
                    <a:pt x="0" y="2440254"/>
                  </a:lnTo>
                  <a:lnTo>
                    <a:pt x="0" y="0"/>
                  </a:lnTo>
                  <a:lnTo>
                    <a:pt x="3073120" y="0"/>
                  </a:lnTo>
                  <a:lnTo>
                    <a:pt x="3073120" y="24402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6359" y="1235227"/>
              <a:ext cx="2849562" cy="2223135"/>
            </a:xfrm>
            <a:prstGeom prst="rect">
              <a:avLst/>
            </a:prstGeom>
          </p:spPr>
        </p:pic>
      </p:grpSp>
      <p:grpSp>
        <p:nvGrpSpPr>
          <p:cNvPr id="12" name="object 12" descr=""/>
          <p:cNvGrpSpPr/>
          <p:nvPr/>
        </p:nvGrpSpPr>
        <p:grpSpPr>
          <a:xfrm>
            <a:off x="4907876" y="1120317"/>
            <a:ext cx="3086100" cy="2453005"/>
            <a:chOff x="4907876" y="1120317"/>
            <a:chExt cx="3086100" cy="2453005"/>
          </a:xfrm>
        </p:grpSpPr>
        <p:sp>
          <p:nvSpPr>
            <p:cNvPr id="13" name="object 13" descr=""/>
            <p:cNvSpPr/>
            <p:nvPr/>
          </p:nvSpPr>
          <p:spPr>
            <a:xfrm>
              <a:off x="4914226" y="1126667"/>
              <a:ext cx="3073400" cy="2440305"/>
            </a:xfrm>
            <a:custGeom>
              <a:avLst/>
              <a:gdLst/>
              <a:ahLst/>
              <a:cxnLst/>
              <a:rect l="l" t="t" r="r" b="b"/>
              <a:pathLst>
                <a:path w="3073400" h="2440304">
                  <a:moveTo>
                    <a:pt x="3073120" y="2440254"/>
                  </a:moveTo>
                  <a:lnTo>
                    <a:pt x="0" y="2440254"/>
                  </a:lnTo>
                  <a:lnTo>
                    <a:pt x="0" y="0"/>
                  </a:lnTo>
                  <a:lnTo>
                    <a:pt x="3073120" y="0"/>
                  </a:lnTo>
                  <a:lnTo>
                    <a:pt x="3073120" y="24402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070119" y="2472854"/>
              <a:ext cx="60960" cy="27940"/>
            </a:xfrm>
            <a:custGeom>
              <a:avLst/>
              <a:gdLst/>
              <a:ahLst/>
              <a:cxnLst/>
              <a:rect l="l" t="t" r="r" b="b"/>
              <a:pathLst>
                <a:path w="60960" h="27939">
                  <a:moveTo>
                    <a:pt x="29070" y="16586"/>
                  </a:moveTo>
                  <a:lnTo>
                    <a:pt x="28422" y="15125"/>
                  </a:lnTo>
                  <a:lnTo>
                    <a:pt x="22606" y="11620"/>
                  </a:lnTo>
                  <a:lnTo>
                    <a:pt x="11772" y="3086"/>
                  </a:lnTo>
                  <a:lnTo>
                    <a:pt x="9893" y="2425"/>
                  </a:lnTo>
                  <a:lnTo>
                    <a:pt x="0" y="0"/>
                  </a:lnTo>
                  <a:lnTo>
                    <a:pt x="0" y="21818"/>
                  </a:lnTo>
                  <a:lnTo>
                    <a:pt x="4572" y="22504"/>
                  </a:lnTo>
                  <a:lnTo>
                    <a:pt x="6210" y="22491"/>
                  </a:lnTo>
                  <a:lnTo>
                    <a:pt x="12623" y="18986"/>
                  </a:lnTo>
                  <a:lnTo>
                    <a:pt x="18059" y="19367"/>
                  </a:lnTo>
                  <a:lnTo>
                    <a:pt x="23533" y="20777"/>
                  </a:lnTo>
                  <a:lnTo>
                    <a:pt x="24498" y="20574"/>
                  </a:lnTo>
                  <a:lnTo>
                    <a:pt x="25577" y="20650"/>
                  </a:lnTo>
                  <a:lnTo>
                    <a:pt x="27279" y="19354"/>
                  </a:lnTo>
                  <a:lnTo>
                    <a:pt x="28282" y="18313"/>
                  </a:lnTo>
                  <a:lnTo>
                    <a:pt x="29070" y="16586"/>
                  </a:lnTo>
                  <a:close/>
                </a:path>
                <a:path w="60960" h="27939">
                  <a:moveTo>
                    <a:pt x="60413" y="21996"/>
                  </a:moveTo>
                  <a:lnTo>
                    <a:pt x="58762" y="20243"/>
                  </a:lnTo>
                  <a:lnTo>
                    <a:pt x="57772" y="19088"/>
                  </a:lnTo>
                  <a:lnTo>
                    <a:pt x="56591" y="18719"/>
                  </a:lnTo>
                  <a:lnTo>
                    <a:pt x="54902" y="18186"/>
                  </a:lnTo>
                  <a:lnTo>
                    <a:pt x="53009" y="18262"/>
                  </a:lnTo>
                  <a:lnTo>
                    <a:pt x="50520" y="18008"/>
                  </a:lnTo>
                  <a:lnTo>
                    <a:pt x="48463" y="18300"/>
                  </a:lnTo>
                  <a:lnTo>
                    <a:pt x="45694" y="18427"/>
                  </a:lnTo>
                  <a:lnTo>
                    <a:pt x="42138" y="19431"/>
                  </a:lnTo>
                  <a:lnTo>
                    <a:pt x="40386" y="23202"/>
                  </a:lnTo>
                  <a:lnTo>
                    <a:pt x="41579" y="25133"/>
                  </a:lnTo>
                  <a:lnTo>
                    <a:pt x="43395" y="25920"/>
                  </a:lnTo>
                  <a:lnTo>
                    <a:pt x="44196" y="26466"/>
                  </a:lnTo>
                  <a:lnTo>
                    <a:pt x="50203" y="27495"/>
                  </a:lnTo>
                  <a:lnTo>
                    <a:pt x="55016" y="26682"/>
                  </a:lnTo>
                  <a:lnTo>
                    <a:pt x="60223" y="22974"/>
                  </a:lnTo>
                  <a:lnTo>
                    <a:pt x="60413" y="21996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28" y="2566930"/>
              <a:ext cx="414567" cy="898896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9528" y="1238228"/>
              <a:ext cx="2745779" cy="2102000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8480755" y="1120317"/>
            <a:ext cx="3086100" cy="2453005"/>
            <a:chOff x="8480755" y="1120317"/>
            <a:chExt cx="3086100" cy="2453005"/>
          </a:xfrm>
        </p:grpSpPr>
        <p:sp>
          <p:nvSpPr>
            <p:cNvPr id="18" name="object 18" descr=""/>
            <p:cNvSpPr/>
            <p:nvPr/>
          </p:nvSpPr>
          <p:spPr>
            <a:xfrm>
              <a:off x="8487105" y="1126667"/>
              <a:ext cx="3073400" cy="2440305"/>
            </a:xfrm>
            <a:custGeom>
              <a:avLst/>
              <a:gdLst/>
              <a:ahLst/>
              <a:cxnLst/>
              <a:rect l="l" t="t" r="r" b="b"/>
              <a:pathLst>
                <a:path w="3073400" h="2440304">
                  <a:moveTo>
                    <a:pt x="3073120" y="2440254"/>
                  </a:moveTo>
                  <a:lnTo>
                    <a:pt x="0" y="2440254"/>
                  </a:lnTo>
                  <a:lnTo>
                    <a:pt x="0" y="0"/>
                  </a:lnTo>
                  <a:lnTo>
                    <a:pt x="3073120" y="0"/>
                  </a:lnTo>
                  <a:lnTo>
                    <a:pt x="3073120" y="244025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98865" y="1230274"/>
              <a:ext cx="2849562" cy="222313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56998" y="546309"/>
            <a:ext cx="5687695" cy="6864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912494" marR="5080" indent="-900430">
              <a:lnSpc>
                <a:spcPct val="100800"/>
              </a:lnSpc>
              <a:spcBef>
                <a:spcPts val="95"/>
              </a:spcBef>
            </a:pPr>
            <a:r>
              <a:rPr dirty="0" sz="2150" spc="-55" b="1">
                <a:solidFill>
                  <a:srgbClr val="8C734B"/>
                </a:solidFill>
                <a:latin typeface="Arial"/>
                <a:cs typeface="Arial"/>
              </a:rPr>
              <a:t>YENİ</a:t>
            </a:r>
            <a:r>
              <a:rPr dirty="0" sz="2150" spc="-10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2150" spc="-110" b="1">
                <a:solidFill>
                  <a:srgbClr val="8C734B"/>
                </a:solidFill>
                <a:latin typeface="Arial"/>
                <a:cs typeface="Arial"/>
              </a:rPr>
              <a:t>NESİL</a:t>
            </a:r>
            <a:r>
              <a:rPr dirty="0" sz="2150" spc="-10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2150" spc="50" b="1">
                <a:solidFill>
                  <a:srgbClr val="8C734B"/>
                </a:solidFill>
                <a:latin typeface="Arial"/>
                <a:cs typeface="Arial"/>
              </a:rPr>
              <a:t>MAĞAZACILIK</a:t>
            </a:r>
            <a:r>
              <a:rPr dirty="0" sz="2150" spc="-10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2150" spc="-20" b="1">
                <a:solidFill>
                  <a:srgbClr val="8C734B"/>
                </a:solidFill>
                <a:latin typeface="Arial"/>
                <a:cs typeface="Arial"/>
              </a:rPr>
              <a:t>KONSEPTİMİZ</a:t>
            </a:r>
            <a:r>
              <a:rPr dirty="0" sz="2150" spc="-95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2150" spc="105" b="1">
                <a:solidFill>
                  <a:srgbClr val="8C734B"/>
                </a:solidFill>
                <a:latin typeface="Arial"/>
                <a:cs typeface="Arial"/>
              </a:rPr>
              <a:t>&amp; </a:t>
            </a:r>
            <a:r>
              <a:rPr dirty="0" sz="2150" spc="-110" b="1">
                <a:solidFill>
                  <a:srgbClr val="8C734B"/>
                </a:solidFill>
                <a:latin typeface="Arial"/>
                <a:cs typeface="Arial"/>
              </a:rPr>
              <a:t>REKABET</a:t>
            </a:r>
            <a:r>
              <a:rPr dirty="0" sz="2150" spc="-100" b="1">
                <a:solidFill>
                  <a:srgbClr val="8C734B"/>
                </a:solidFill>
                <a:latin typeface="Arial"/>
                <a:cs typeface="Arial"/>
              </a:rPr>
              <a:t> </a:t>
            </a:r>
            <a:r>
              <a:rPr dirty="0" sz="2150" spc="80" b="1">
                <a:solidFill>
                  <a:srgbClr val="8C734B"/>
                </a:solidFill>
                <a:latin typeface="Arial"/>
                <a:cs typeface="Arial"/>
              </a:rPr>
              <a:t>AVANTAJLARIMIZ</a:t>
            </a:r>
            <a:endParaRPr sz="215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1441331"/>
            <a:ext cx="6502400" cy="6350"/>
          </a:xfrm>
          <a:custGeom>
            <a:avLst/>
            <a:gdLst/>
            <a:ahLst/>
            <a:cxnLst/>
            <a:rect l="l" t="t" r="r" b="b"/>
            <a:pathLst>
              <a:path w="6502400" h="6350">
                <a:moveTo>
                  <a:pt x="6502400" y="0"/>
                </a:moveTo>
                <a:lnTo>
                  <a:pt x="0" y="0"/>
                </a:lnTo>
                <a:lnTo>
                  <a:pt x="0" y="6350"/>
                </a:lnTo>
                <a:lnTo>
                  <a:pt x="6502400" y="6350"/>
                </a:lnTo>
                <a:lnTo>
                  <a:pt x="650240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3632" y="181286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4935" y="1941965"/>
            <a:ext cx="3874135" cy="1810385"/>
          </a:xfrm>
          <a:prstGeom prst="rect"/>
        </p:spPr>
        <p:txBody>
          <a:bodyPr wrap="square" lIns="0" tIns="10350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815"/>
              </a:spcBef>
            </a:pPr>
            <a:r>
              <a:rPr dirty="0" sz="3850" spc="114" b="0">
                <a:latin typeface="Palatino Linotype"/>
                <a:cs typeface="Palatino Linotype"/>
              </a:rPr>
              <a:t>24</a:t>
            </a:r>
            <a:r>
              <a:rPr dirty="0" sz="3850" spc="95" b="0">
                <a:latin typeface="Palatino Linotype"/>
                <a:cs typeface="Palatino Linotype"/>
              </a:rPr>
              <a:t> </a:t>
            </a:r>
            <a:r>
              <a:rPr dirty="0" sz="3850" spc="-335" b="0">
                <a:latin typeface="Palatino Linotype"/>
                <a:cs typeface="Palatino Linotype"/>
              </a:rPr>
              <a:t>-</a:t>
            </a:r>
            <a:r>
              <a:rPr dirty="0" sz="3850" spc="100" b="0">
                <a:latin typeface="Palatino Linotype"/>
                <a:cs typeface="Palatino Linotype"/>
              </a:rPr>
              <a:t> </a:t>
            </a:r>
            <a:r>
              <a:rPr dirty="0" sz="3850" spc="150" b="0">
                <a:latin typeface="Palatino Linotype"/>
                <a:cs typeface="Palatino Linotype"/>
              </a:rPr>
              <a:t>35</a:t>
            </a:r>
            <a:r>
              <a:rPr dirty="0" sz="3850" spc="95" b="0">
                <a:latin typeface="Palatino Linotype"/>
                <a:cs typeface="Palatino Linotype"/>
              </a:rPr>
              <a:t> </a:t>
            </a:r>
            <a:r>
              <a:rPr dirty="0" sz="3850" spc="-310" b="0">
                <a:latin typeface="Palatino Linotype"/>
                <a:cs typeface="Palatino Linotype"/>
              </a:rPr>
              <a:t>Y</a:t>
            </a:r>
            <a:r>
              <a:rPr dirty="0" sz="3850" spc="235" b="0">
                <a:latin typeface="Palatino Linotype"/>
                <a:cs typeface="Palatino Linotype"/>
              </a:rPr>
              <a:t>a</a:t>
            </a:r>
            <a:r>
              <a:rPr dirty="0" sz="3850" spc="-40" b="0">
                <a:latin typeface="Myriad Pro"/>
                <a:cs typeface="Myriad Pro"/>
              </a:rPr>
              <a:t> </a:t>
            </a:r>
            <a:endParaRPr sz="3850">
              <a:latin typeface="Myriad Pro"/>
              <a:cs typeface="Myriad Pro"/>
            </a:endParaRPr>
          </a:p>
          <a:p>
            <a:pPr algn="ctr" marL="12700" marR="5080" indent="1270">
              <a:lnSpc>
                <a:spcPct val="108700"/>
              </a:lnSpc>
              <a:spcBef>
                <a:spcPts val="209"/>
              </a:spcBef>
            </a:pPr>
            <a:r>
              <a:rPr dirty="0" sz="2450" spc="-150">
                <a:solidFill>
                  <a:srgbClr val="000000"/>
                </a:solidFill>
              </a:rPr>
              <a:t>Genç</a:t>
            </a:r>
            <a:r>
              <a:rPr dirty="0" sz="2450" spc="-125">
                <a:solidFill>
                  <a:srgbClr val="000000"/>
                </a:solidFill>
              </a:rPr>
              <a:t> </a:t>
            </a:r>
            <a:r>
              <a:rPr dirty="0" sz="2450" spc="-65">
                <a:solidFill>
                  <a:srgbClr val="000000"/>
                </a:solidFill>
              </a:rPr>
              <a:t>Müşteri</a:t>
            </a:r>
            <a:r>
              <a:rPr dirty="0" sz="2450" spc="-125">
                <a:solidFill>
                  <a:srgbClr val="000000"/>
                </a:solidFill>
              </a:rPr>
              <a:t> </a:t>
            </a:r>
            <a:r>
              <a:rPr dirty="0" sz="2450" spc="-10">
                <a:solidFill>
                  <a:srgbClr val="000000"/>
                </a:solidFill>
              </a:rPr>
              <a:t>Segmenti </a:t>
            </a:r>
            <a:r>
              <a:rPr dirty="0" sz="2000" spc="-105" b="0">
                <a:solidFill>
                  <a:srgbClr val="000000"/>
                </a:solidFill>
                <a:latin typeface="Lucida Sans Unicode"/>
                <a:cs typeface="Lucida Sans Unicode"/>
              </a:rPr>
              <a:t>Müşterilerimizin</a:t>
            </a:r>
            <a:r>
              <a:rPr dirty="0" sz="2000" spc="-13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55" b="0">
                <a:solidFill>
                  <a:srgbClr val="000000"/>
                </a:solidFill>
                <a:latin typeface="Lucida Sans Unicode"/>
                <a:cs typeface="Lucida Sans Unicode"/>
              </a:rPr>
              <a:t>%65’i</a:t>
            </a:r>
            <a:r>
              <a:rPr dirty="0" sz="2000" spc="-13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75" b="0">
                <a:solidFill>
                  <a:srgbClr val="000000"/>
                </a:solidFill>
                <a:latin typeface="Lucida Sans Unicode"/>
                <a:cs typeface="Lucida Sans Unicode"/>
              </a:rPr>
              <a:t>genç</a:t>
            </a:r>
            <a:r>
              <a:rPr dirty="0" sz="2000" spc="-13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25" b="0">
                <a:solidFill>
                  <a:srgbClr val="000000"/>
                </a:solidFill>
                <a:latin typeface="Lucida Sans Unicode"/>
                <a:cs typeface="Lucida Sans Unicode"/>
              </a:rPr>
              <a:t>ve </a:t>
            </a:r>
            <a:r>
              <a:rPr dirty="0" sz="2000" spc="-120" b="0">
                <a:solidFill>
                  <a:srgbClr val="000000"/>
                </a:solidFill>
                <a:latin typeface="Lucida Sans Unicode"/>
                <a:cs typeface="Lucida Sans Unicode"/>
              </a:rPr>
              <a:t>dinamik</a:t>
            </a:r>
            <a:r>
              <a:rPr dirty="0" sz="20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 b="0">
                <a:solidFill>
                  <a:srgbClr val="000000"/>
                </a:solidFill>
                <a:latin typeface="Lucida Sans Unicode"/>
                <a:cs typeface="Lucida Sans Unicode"/>
              </a:rPr>
              <a:t>bir</a:t>
            </a:r>
            <a:r>
              <a:rPr dirty="0" sz="2000" spc="-140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 b="0">
                <a:solidFill>
                  <a:srgbClr val="000000"/>
                </a:solidFill>
                <a:latin typeface="Lucida Sans Unicode"/>
                <a:cs typeface="Lucida Sans Unicode"/>
              </a:rPr>
              <a:t>kitleyi</a:t>
            </a:r>
            <a:r>
              <a:rPr dirty="0" sz="2000" spc="-145" b="0">
                <a:solidFill>
                  <a:srgbClr val="000000"/>
                </a:solidFill>
                <a:latin typeface="Lucida Sans Unicode"/>
                <a:cs typeface="Lucida Sans Unicode"/>
              </a:rPr>
              <a:t> </a:t>
            </a:r>
            <a:r>
              <a:rPr dirty="0" sz="2000" spc="-110" b="0">
                <a:solidFill>
                  <a:srgbClr val="000000"/>
                </a:solidFill>
                <a:latin typeface="Lucida Sans Unicode"/>
                <a:cs typeface="Lucida Sans Unicode"/>
              </a:rPr>
              <a:t>oluşturmaktadır.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727240" y="4866607"/>
            <a:ext cx="3849370" cy="188658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815"/>
              </a:spcBef>
            </a:pPr>
            <a:r>
              <a:rPr dirty="0" sz="3850" spc="-405">
                <a:solidFill>
                  <a:srgbClr val="8C734B"/>
                </a:solidFill>
                <a:latin typeface="Palatino Linotype"/>
                <a:cs typeface="Palatino Linotype"/>
              </a:rPr>
              <a:t>%90</a:t>
            </a:r>
            <a:endParaRPr sz="3850">
              <a:latin typeface="Palatino Linotype"/>
              <a:cs typeface="Palatino Linotype"/>
            </a:endParaRPr>
          </a:p>
          <a:p>
            <a:pPr algn="ctr" marL="12065" marR="5080" indent="1270">
              <a:lnSpc>
                <a:spcPts val="3000"/>
              </a:lnSpc>
              <a:spcBef>
                <a:spcPts val="415"/>
              </a:spcBef>
            </a:pPr>
            <a:r>
              <a:rPr dirty="0" sz="2450" spc="-100" b="1">
                <a:latin typeface="Arial"/>
                <a:cs typeface="Arial"/>
              </a:rPr>
              <a:t>Tekrar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-90" b="1">
                <a:latin typeface="Arial"/>
                <a:cs typeface="Arial"/>
              </a:rPr>
              <a:t>Alışveriş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-20" b="1">
                <a:latin typeface="Arial"/>
                <a:cs typeface="Arial"/>
              </a:rPr>
              <a:t>Oranı </a:t>
            </a:r>
            <a:r>
              <a:rPr dirty="0" sz="2000" spc="-60">
                <a:latin typeface="Lucida Sans Unicode"/>
                <a:cs typeface="Lucida Sans Unicode"/>
              </a:rPr>
              <a:t>Alışveriş</a:t>
            </a:r>
            <a:r>
              <a:rPr dirty="0" sz="2000" spc="-170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yapan</a:t>
            </a:r>
            <a:r>
              <a:rPr dirty="0" sz="2000" spc="-165">
                <a:latin typeface="Lucida Sans Unicode"/>
                <a:cs typeface="Lucida Sans Unicode"/>
              </a:rPr>
              <a:t> </a:t>
            </a:r>
            <a:r>
              <a:rPr dirty="0" sz="2000" spc="-95">
                <a:latin typeface="Lucida Sans Unicode"/>
                <a:cs typeface="Lucida Sans Unicode"/>
              </a:rPr>
              <a:t>her</a:t>
            </a:r>
            <a:r>
              <a:rPr dirty="0" sz="2000" spc="-165">
                <a:latin typeface="Lucida Sans Unicode"/>
                <a:cs typeface="Lucida Sans Unicode"/>
              </a:rPr>
              <a:t> </a:t>
            </a:r>
            <a:r>
              <a:rPr dirty="0" sz="2000" spc="-420">
                <a:latin typeface="Lucida Sans Unicode"/>
                <a:cs typeface="Lucida Sans Unicode"/>
              </a:rPr>
              <a:t>10</a:t>
            </a:r>
            <a:r>
              <a:rPr dirty="0" sz="2000" spc="-165">
                <a:latin typeface="Lucida Sans Unicode"/>
                <a:cs typeface="Lucida Sans Unicode"/>
              </a:rPr>
              <a:t> </a:t>
            </a:r>
            <a:r>
              <a:rPr dirty="0" sz="2000" spc="-65">
                <a:latin typeface="Lucida Sans Unicode"/>
                <a:cs typeface="Lucida Sans Unicode"/>
              </a:rPr>
              <a:t>müşteriden </a:t>
            </a:r>
            <a:r>
              <a:rPr dirty="0" sz="2000" spc="-155">
                <a:latin typeface="Lucida Sans Unicode"/>
                <a:cs typeface="Lucida Sans Unicode"/>
              </a:rPr>
              <a:t>9’u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yeniden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alışveriş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-80">
                <a:latin typeface="Lucida Sans Unicode"/>
                <a:cs typeface="Lucida Sans Unicode"/>
              </a:rPr>
              <a:t>yapmaktadır.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63729" y="1941965"/>
            <a:ext cx="3921760" cy="226758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815"/>
              </a:spcBef>
            </a:pPr>
            <a:r>
              <a:rPr dirty="0" sz="3850" spc="-430">
                <a:solidFill>
                  <a:srgbClr val="8C734B"/>
                </a:solidFill>
                <a:latin typeface="Palatino Linotype"/>
                <a:cs typeface="Palatino Linotype"/>
              </a:rPr>
              <a:t>%25</a:t>
            </a:r>
            <a:endParaRPr sz="3850">
              <a:latin typeface="Palatino Linotype"/>
              <a:cs typeface="Palatino Linotype"/>
            </a:endParaRPr>
          </a:p>
          <a:p>
            <a:pPr algn="ctr" marL="12700" marR="5080" indent="1270">
              <a:lnSpc>
                <a:spcPts val="3000"/>
              </a:lnSpc>
              <a:spcBef>
                <a:spcPts val="415"/>
              </a:spcBef>
            </a:pPr>
            <a:r>
              <a:rPr dirty="0" sz="2450" spc="-50" b="1">
                <a:latin typeface="Arial"/>
                <a:cs typeface="Arial"/>
              </a:rPr>
              <a:t>Satışa</a:t>
            </a:r>
            <a:r>
              <a:rPr dirty="0" sz="2450" spc="-125" b="1">
                <a:latin typeface="Arial"/>
                <a:cs typeface="Arial"/>
              </a:rPr>
              <a:t> </a:t>
            </a:r>
            <a:r>
              <a:rPr dirty="0" sz="2450" spc="-170" b="1">
                <a:latin typeface="Arial"/>
                <a:cs typeface="Arial"/>
              </a:rPr>
              <a:t>Dönüşüm</a:t>
            </a:r>
            <a:r>
              <a:rPr dirty="0" sz="2450" spc="-120" b="1">
                <a:latin typeface="Arial"/>
                <a:cs typeface="Arial"/>
              </a:rPr>
              <a:t> </a:t>
            </a:r>
            <a:r>
              <a:rPr dirty="0" sz="2450" spc="-20" b="1">
                <a:latin typeface="Arial"/>
                <a:cs typeface="Arial"/>
              </a:rPr>
              <a:t>Oranı </a:t>
            </a:r>
            <a:r>
              <a:rPr dirty="0" sz="2000" spc="-75">
                <a:latin typeface="Lucida Sans Unicode"/>
                <a:cs typeface="Lucida Sans Unicode"/>
              </a:rPr>
              <a:t>Ziyaretçilerin</a:t>
            </a:r>
            <a:r>
              <a:rPr dirty="0" sz="2000" spc="-150">
                <a:latin typeface="Lucida Sans Unicode"/>
                <a:cs typeface="Lucida Sans Unicode"/>
              </a:rPr>
              <a:t> </a:t>
            </a:r>
            <a:r>
              <a:rPr dirty="0" sz="2000" spc="-85">
                <a:latin typeface="Lucida Sans Unicode"/>
                <a:cs typeface="Lucida Sans Unicode"/>
              </a:rPr>
              <a:t>dörtte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110">
                <a:latin typeface="Lucida Sans Unicode"/>
                <a:cs typeface="Lucida Sans Unicode"/>
              </a:rPr>
              <a:t>biri</a:t>
            </a:r>
            <a:r>
              <a:rPr dirty="0" sz="2000" spc="-150">
                <a:latin typeface="Lucida Sans Unicode"/>
                <a:cs typeface="Lucida Sans Unicode"/>
              </a:rPr>
              <a:t> </a:t>
            </a:r>
            <a:r>
              <a:rPr dirty="0" sz="2000" spc="-75">
                <a:latin typeface="Lucida Sans Unicode"/>
                <a:cs typeface="Lucida Sans Unicode"/>
              </a:rPr>
              <a:t>satın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20">
                <a:latin typeface="Lucida Sans Unicode"/>
                <a:cs typeface="Lucida Sans Unicode"/>
              </a:rPr>
              <a:t>alma </a:t>
            </a:r>
            <a:r>
              <a:rPr dirty="0" sz="2000" spc="-85">
                <a:latin typeface="Lucida Sans Unicode"/>
                <a:cs typeface="Lucida Sans Unicode"/>
              </a:rPr>
              <a:t>ile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85">
                <a:latin typeface="Lucida Sans Unicode"/>
                <a:cs typeface="Lucida Sans Unicode"/>
              </a:rPr>
              <a:t>sonuçlanan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110">
                <a:latin typeface="Lucida Sans Unicode"/>
                <a:cs typeface="Lucida Sans Unicode"/>
              </a:rPr>
              <a:t>bir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10">
                <a:latin typeface="Lucida Sans Unicode"/>
                <a:cs typeface="Lucida Sans Unicode"/>
              </a:rPr>
              <a:t>etkileşim </a:t>
            </a:r>
            <a:r>
              <a:rPr dirty="0" sz="2000" spc="-50">
                <a:latin typeface="Lucida Sans Unicode"/>
                <a:cs typeface="Lucida Sans Unicode"/>
              </a:rPr>
              <a:t>kurmaktadır.</a:t>
            </a:r>
            <a:endParaRPr sz="2000">
              <a:latin typeface="Lucida Sans Unicode"/>
              <a:cs typeface="Lucida Sans Unicode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869931" y="4866607"/>
            <a:ext cx="4509135" cy="2267585"/>
          </a:xfrm>
          <a:prstGeom prst="rect">
            <a:avLst/>
          </a:prstGeom>
        </p:spPr>
        <p:txBody>
          <a:bodyPr wrap="square" lIns="0" tIns="103505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815"/>
              </a:spcBef>
            </a:pPr>
            <a:r>
              <a:rPr dirty="0" sz="3850" spc="-260">
                <a:solidFill>
                  <a:srgbClr val="8C734B"/>
                </a:solidFill>
                <a:latin typeface="Palatino Linotype"/>
                <a:cs typeface="Palatino Linotype"/>
              </a:rPr>
              <a:t>6-</a:t>
            </a:r>
            <a:r>
              <a:rPr dirty="0" sz="3850">
                <a:solidFill>
                  <a:srgbClr val="8C734B"/>
                </a:solidFill>
                <a:latin typeface="Palatino Linotype"/>
                <a:cs typeface="Palatino Linotype"/>
              </a:rPr>
              <a:t>12</a:t>
            </a:r>
            <a:r>
              <a:rPr dirty="0" sz="3850" spc="4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3850" spc="-610">
                <a:solidFill>
                  <a:srgbClr val="8C734B"/>
                </a:solidFill>
                <a:latin typeface="Palatino Linotype"/>
                <a:cs typeface="Palatino Linotype"/>
              </a:rPr>
              <a:t>A</a:t>
            </a:r>
            <a:r>
              <a:rPr dirty="0" sz="3850" spc="-85">
                <a:solidFill>
                  <a:srgbClr val="8C734B"/>
                </a:solidFill>
                <a:latin typeface="Palatino Linotype"/>
                <a:cs typeface="Palatino Linotype"/>
              </a:rPr>
              <a:t>y</a:t>
            </a:r>
            <a:endParaRPr sz="3850">
              <a:latin typeface="Palatino Linotype"/>
              <a:cs typeface="Palatino Linotype"/>
            </a:endParaRPr>
          </a:p>
          <a:p>
            <a:pPr algn="ctr" marL="12700" marR="5080" indent="2540">
              <a:lnSpc>
                <a:spcPts val="3000"/>
              </a:lnSpc>
              <a:spcBef>
                <a:spcPts val="415"/>
              </a:spcBef>
            </a:pPr>
            <a:r>
              <a:rPr dirty="0" sz="2450" spc="-110" b="1">
                <a:latin typeface="Arial"/>
                <a:cs typeface="Arial"/>
              </a:rPr>
              <a:t>Yatırım</a:t>
            </a:r>
            <a:r>
              <a:rPr dirty="0" sz="2450" spc="-130" b="1">
                <a:latin typeface="Arial"/>
                <a:cs typeface="Arial"/>
              </a:rPr>
              <a:t> </a:t>
            </a:r>
            <a:r>
              <a:rPr dirty="0" sz="2450" spc="-70" b="1">
                <a:latin typeface="Arial"/>
                <a:cs typeface="Arial"/>
              </a:rPr>
              <a:t>Geri</a:t>
            </a:r>
            <a:r>
              <a:rPr dirty="0" sz="2450" spc="-125" b="1">
                <a:latin typeface="Arial"/>
                <a:cs typeface="Arial"/>
              </a:rPr>
              <a:t> </a:t>
            </a:r>
            <a:r>
              <a:rPr dirty="0" sz="2450" spc="-175" b="1">
                <a:latin typeface="Arial"/>
                <a:cs typeface="Arial"/>
              </a:rPr>
              <a:t>Dönüş</a:t>
            </a:r>
            <a:r>
              <a:rPr dirty="0" sz="2450" spc="-125" b="1">
                <a:latin typeface="Arial"/>
                <a:cs typeface="Arial"/>
              </a:rPr>
              <a:t> </a:t>
            </a:r>
            <a:r>
              <a:rPr dirty="0" sz="2450" spc="-10" b="1">
                <a:latin typeface="Arial"/>
                <a:cs typeface="Arial"/>
              </a:rPr>
              <a:t>Süresi </a:t>
            </a:r>
            <a:r>
              <a:rPr dirty="0" sz="2000" spc="-65">
                <a:latin typeface="Lucida Sans Unicode"/>
                <a:cs typeface="Lucida Sans Unicode"/>
              </a:rPr>
              <a:t>Sektörde</a:t>
            </a:r>
            <a:r>
              <a:rPr dirty="0" sz="2000" spc="-165">
                <a:latin typeface="Lucida Sans Unicode"/>
                <a:cs typeface="Lucida Sans Unicode"/>
              </a:rPr>
              <a:t> </a:t>
            </a:r>
            <a:r>
              <a:rPr dirty="0" sz="2000" spc="-50">
                <a:latin typeface="Lucida Sans Unicode"/>
                <a:cs typeface="Lucida Sans Unicode"/>
              </a:rPr>
              <a:t>ortalama</a:t>
            </a:r>
            <a:r>
              <a:rPr dirty="0" sz="2000" spc="-160">
                <a:latin typeface="Lucida Sans Unicode"/>
                <a:cs typeface="Lucida Sans Unicode"/>
              </a:rPr>
              <a:t> </a:t>
            </a:r>
            <a:r>
              <a:rPr dirty="0" sz="2000" spc="-470">
                <a:latin typeface="Lucida Sans Unicode"/>
                <a:cs typeface="Lucida Sans Unicode"/>
              </a:rPr>
              <a:t>12-</a:t>
            </a:r>
            <a:r>
              <a:rPr dirty="0" sz="2000" spc="-245">
                <a:latin typeface="Lucida Sans Unicode"/>
                <a:cs typeface="Lucida Sans Unicode"/>
              </a:rPr>
              <a:t>24</a:t>
            </a:r>
            <a:r>
              <a:rPr dirty="0" sz="2000" spc="-160">
                <a:latin typeface="Lucida Sans Unicode"/>
                <a:cs typeface="Lucida Sans Unicode"/>
              </a:rPr>
              <a:t> </a:t>
            </a:r>
            <a:r>
              <a:rPr dirty="0" sz="2000" spc="50">
                <a:latin typeface="Lucida Sans Unicode"/>
                <a:cs typeface="Lucida Sans Unicode"/>
              </a:rPr>
              <a:t>ay</a:t>
            </a:r>
            <a:r>
              <a:rPr dirty="0" sz="2000" spc="-160">
                <a:latin typeface="Lucida Sans Unicode"/>
                <a:cs typeface="Lucida Sans Unicode"/>
              </a:rPr>
              <a:t> </a:t>
            </a:r>
            <a:r>
              <a:rPr dirty="0" sz="2000" spc="-70">
                <a:latin typeface="Lucida Sans Unicode"/>
                <a:cs typeface="Lucida Sans Unicode"/>
              </a:rPr>
              <a:t>olan</a:t>
            </a:r>
            <a:r>
              <a:rPr dirty="0" sz="2000" spc="-160">
                <a:latin typeface="Lucida Sans Unicode"/>
                <a:cs typeface="Lucida Sans Unicode"/>
              </a:rPr>
              <a:t> </a:t>
            </a:r>
            <a:r>
              <a:rPr dirty="0" sz="2000" spc="-65">
                <a:latin typeface="Lucida Sans Unicode"/>
                <a:cs typeface="Lucida Sans Unicode"/>
              </a:rPr>
              <a:t>yatırım </a:t>
            </a:r>
            <a:r>
              <a:rPr dirty="0" sz="2000" spc="-95">
                <a:latin typeface="Lucida Sans Unicode"/>
                <a:cs typeface="Lucida Sans Unicode"/>
              </a:rPr>
              <a:t>geri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114">
                <a:latin typeface="Lucida Sans Unicode"/>
                <a:cs typeface="Lucida Sans Unicode"/>
              </a:rPr>
              <a:t>dönüş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-150">
                <a:latin typeface="Lucida Sans Unicode"/>
                <a:cs typeface="Lucida Sans Unicode"/>
              </a:rPr>
              <a:t>süresi,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50">
                <a:latin typeface="Lucida Sans Unicode"/>
                <a:cs typeface="Lucida Sans Unicode"/>
              </a:rPr>
              <a:t>Mad</a:t>
            </a:r>
            <a:r>
              <a:rPr dirty="0" sz="2000" spc="-145">
                <a:latin typeface="Lucida Sans Unicode"/>
                <a:cs typeface="Lucida Sans Unicode"/>
              </a:rPr>
              <a:t> </a:t>
            </a:r>
            <a:r>
              <a:rPr dirty="0" sz="2000" spc="-100">
                <a:latin typeface="Lucida Sans Unicode"/>
                <a:cs typeface="Lucida Sans Unicode"/>
              </a:rPr>
              <a:t>Parfüm’de</a:t>
            </a:r>
            <a:r>
              <a:rPr dirty="0" sz="2000" spc="-140">
                <a:latin typeface="Lucida Sans Unicode"/>
                <a:cs typeface="Lucida Sans Unicode"/>
              </a:rPr>
              <a:t> </a:t>
            </a:r>
            <a:r>
              <a:rPr dirty="0" sz="2000" spc="-380">
                <a:latin typeface="Lucida Sans Unicode"/>
                <a:cs typeface="Lucida Sans Unicode"/>
              </a:rPr>
              <a:t>6-</a:t>
            </a:r>
            <a:r>
              <a:rPr dirty="0" sz="2000" spc="-420">
                <a:latin typeface="Lucida Sans Unicode"/>
                <a:cs typeface="Lucida Sans Unicode"/>
              </a:rPr>
              <a:t>12 </a:t>
            </a:r>
            <a:r>
              <a:rPr dirty="0" sz="2000">
                <a:latin typeface="Lucida Sans Unicode"/>
                <a:cs typeface="Lucida Sans Unicode"/>
              </a:rPr>
              <a:t>aya</a:t>
            </a:r>
            <a:r>
              <a:rPr dirty="0" sz="2000" spc="-105">
                <a:latin typeface="Lucida Sans Unicode"/>
                <a:cs typeface="Lucida Sans Unicode"/>
              </a:rPr>
              <a:t> </a:t>
            </a:r>
            <a:r>
              <a:rPr dirty="0" sz="2000" spc="-70">
                <a:latin typeface="Lucida Sans Unicode"/>
                <a:cs typeface="Lucida Sans Unicode"/>
              </a:rPr>
              <a:t>kadar</a:t>
            </a:r>
            <a:r>
              <a:rPr dirty="0" sz="2000" spc="-100">
                <a:latin typeface="Lucida Sans Unicode"/>
                <a:cs typeface="Lucida Sans Unicode"/>
              </a:rPr>
              <a:t> </a:t>
            </a:r>
            <a:r>
              <a:rPr dirty="0" sz="2000" spc="-55">
                <a:latin typeface="Lucida Sans Unicode"/>
                <a:cs typeface="Lucida Sans Unicode"/>
              </a:rPr>
              <a:t>düşmektedir.</a:t>
            </a:r>
            <a:endParaRPr sz="20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883919" marR="5080" indent="-871855">
              <a:lnSpc>
                <a:spcPct val="100800"/>
              </a:lnSpc>
              <a:spcBef>
                <a:spcPts val="95"/>
              </a:spcBef>
            </a:pPr>
            <a:r>
              <a:rPr dirty="0" spc="-55"/>
              <a:t>YENİ</a:t>
            </a:r>
            <a:r>
              <a:rPr dirty="0" spc="-100"/>
              <a:t> </a:t>
            </a:r>
            <a:r>
              <a:rPr dirty="0" spc="-110"/>
              <a:t>NESİL</a:t>
            </a:r>
            <a:r>
              <a:rPr dirty="0" spc="-105"/>
              <a:t> </a:t>
            </a:r>
            <a:r>
              <a:rPr dirty="0" spc="50"/>
              <a:t>MAĞAZACILIK</a:t>
            </a:r>
            <a:r>
              <a:rPr dirty="0" spc="-100"/>
              <a:t> </a:t>
            </a:r>
            <a:r>
              <a:rPr dirty="0" spc="-20"/>
              <a:t>KONSEPTİMİZ</a:t>
            </a:r>
            <a:r>
              <a:rPr dirty="0" spc="-95"/>
              <a:t> </a:t>
            </a:r>
            <a:r>
              <a:rPr dirty="0" spc="105"/>
              <a:t>&amp; </a:t>
            </a:r>
            <a:r>
              <a:rPr dirty="0" spc="-110"/>
              <a:t>REKABET</a:t>
            </a:r>
            <a:r>
              <a:rPr dirty="0" spc="-100"/>
              <a:t> </a:t>
            </a:r>
            <a:r>
              <a:rPr dirty="0" spc="75"/>
              <a:t>AVANTAJLARIMIZ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441331"/>
            <a:ext cx="6502400" cy="6350"/>
          </a:xfrm>
          <a:custGeom>
            <a:avLst/>
            <a:gdLst/>
            <a:ahLst/>
            <a:cxnLst/>
            <a:rect l="l" t="t" r="r" b="b"/>
            <a:pathLst>
              <a:path w="6502400" h="6350">
                <a:moveTo>
                  <a:pt x="6502400" y="0"/>
                </a:moveTo>
                <a:lnTo>
                  <a:pt x="0" y="0"/>
                </a:lnTo>
                <a:lnTo>
                  <a:pt x="0" y="6350"/>
                </a:lnTo>
                <a:lnTo>
                  <a:pt x="6502400" y="6350"/>
                </a:lnTo>
                <a:lnTo>
                  <a:pt x="650240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3632" y="181286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1461383" y="2407518"/>
            <a:ext cx="3703954" cy="1718945"/>
          </a:xfrm>
          <a:prstGeom prst="rect">
            <a:avLst/>
          </a:prstGeom>
        </p:spPr>
        <p:txBody>
          <a:bodyPr wrap="square" lIns="0" tIns="189230" rIns="0" bIns="0" rtlCol="0" vert="horz">
            <a:spAutoFit/>
          </a:bodyPr>
          <a:lstStyle/>
          <a:p>
            <a:pPr marL="403225">
              <a:lnSpc>
                <a:spcPct val="100000"/>
              </a:lnSpc>
              <a:spcBef>
                <a:spcPts val="1490"/>
              </a:spcBef>
            </a:pPr>
            <a:r>
              <a:rPr dirty="0" sz="2300" spc="-45">
                <a:solidFill>
                  <a:srgbClr val="8C734B"/>
                </a:solidFill>
                <a:latin typeface="Palatino Linotype"/>
                <a:cs typeface="Palatino Linotype"/>
              </a:rPr>
              <a:t>Yeni</a:t>
            </a:r>
            <a:r>
              <a:rPr dirty="0" sz="2300" spc="-100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2300" spc="-20">
                <a:solidFill>
                  <a:srgbClr val="8C734B"/>
                </a:solidFill>
                <a:latin typeface="Palatino Linotype"/>
                <a:cs typeface="Palatino Linotype"/>
              </a:rPr>
              <a:t>Nesil</a:t>
            </a:r>
            <a:r>
              <a:rPr dirty="0" sz="2300" spc="-9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2300" spc="-10">
                <a:solidFill>
                  <a:srgbClr val="8C734B"/>
                </a:solidFill>
                <a:latin typeface="Palatino Linotype"/>
                <a:cs typeface="Palatino Linotype"/>
              </a:rPr>
              <a:t>Ma</a:t>
            </a:r>
            <a:r>
              <a:rPr dirty="0" sz="2300" spc="-10">
                <a:solidFill>
                  <a:srgbClr val="8C734B"/>
                </a:solidFill>
                <a:latin typeface="Myriad Pro"/>
                <a:cs typeface="Myriad Pro"/>
              </a:rPr>
              <a:t>ğ</a:t>
            </a:r>
            <a:r>
              <a:rPr dirty="0" sz="2300" spc="-10">
                <a:solidFill>
                  <a:srgbClr val="8C734B"/>
                </a:solidFill>
                <a:latin typeface="Palatino Linotype"/>
                <a:cs typeface="Palatino Linotype"/>
              </a:rPr>
              <a:t>azacılık:</a:t>
            </a:r>
            <a:endParaRPr sz="2300">
              <a:latin typeface="Palatino Linotype"/>
              <a:cs typeface="Palatino Linotype"/>
            </a:endParaRPr>
          </a:p>
          <a:p>
            <a:pPr marL="1247140" indent="-228600">
              <a:lnSpc>
                <a:spcPct val="100000"/>
              </a:lnSpc>
              <a:spcBef>
                <a:spcPts val="1019"/>
              </a:spcBef>
              <a:buChar char="•"/>
              <a:tabLst>
                <a:tab pos="1247140" algn="l"/>
              </a:tabLst>
            </a:pPr>
            <a:r>
              <a:rPr dirty="0" sz="1700" spc="-70" b="1">
                <a:latin typeface="Arial"/>
                <a:cs typeface="Arial"/>
              </a:rPr>
              <a:t>Ulaşılabilir</a:t>
            </a:r>
            <a:r>
              <a:rPr dirty="0" sz="1700" spc="-20" b="1">
                <a:latin typeface="Arial"/>
                <a:cs typeface="Arial"/>
              </a:rPr>
              <a:t> lüks</a:t>
            </a:r>
            <a:endParaRPr sz="1700">
              <a:latin typeface="Arial"/>
              <a:cs typeface="Arial"/>
            </a:endParaRPr>
          </a:p>
          <a:p>
            <a:pPr marL="670560" indent="-228600">
              <a:lnSpc>
                <a:spcPct val="100000"/>
              </a:lnSpc>
              <a:buChar char="•"/>
              <a:tabLst>
                <a:tab pos="670560" algn="l"/>
              </a:tabLst>
            </a:pPr>
            <a:r>
              <a:rPr dirty="0" sz="1700" spc="-95" b="1">
                <a:latin typeface="Arial"/>
                <a:cs typeface="Arial"/>
              </a:rPr>
              <a:t>İşinde</a:t>
            </a:r>
            <a:r>
              <a:rPr dirty="0" sz="1700" spc="-75" b="1">
                <a:latin typeface="Arial"/>
                <a:cs typeface="Arial"/>
              </a:rPr>
              <a:t> uzman </a:t>
            </a:r>
            <a:r>
              <a:rPr dirty="0" sz="1700" spc="-30" b="1">
                <a:latin typeface="Arial"/>
                <a:cs typeface="Arial"/>
              </a:rPr>
              <a:t>mağaza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ekibi</a:t>
            </a:r>
            <a:endParaRPr sz="1700">
              <a:latin typeface="Arial"/>
              <a:cs typeface="Arial"/>
            </a:endParaRPr>
          </a:p>
          <a:p>
            <a:pPr marL="636905" indent="-228600">
              <a:lnSpc>
                <a:spcPct val="100000"/>
              </a:lnSpc>
              <a:buChar char="•"/>
              <a:tabLst>
                <a:tab pos="636905" algn="l"/>
              </a:tabLst>
            </a:pPr>
            <a:r>
              <a:rPr dirty="0" sz="1700" spc="-80" b="1">
                <a:latin typeface="Arial"/>
                <a:cs typeface="Arial"/>
              </a:rPr>
              <a:t>Deneyim </a:t>
            </a:r>
            <a:r>
              <a:rPr dirty="0" sz="1700" spc="-55" b="1">
                <a:latin typeface="Arial"/>
                <a:cs typeface="Arial"/>
              </a:rPr>
              <a:t>odaklı</a:t>
            </a:r>
            <a:r>
              <a:rPr dirty="0" sz="1700" spc="-7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mağazacılık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700" spc="-85" b="1">
                <a:latin typeface="Arial"/>
                <a:cs typeface="Arial"/>
              </a:rPr>
              <a:t>Şık </a:t>
            </a:r>
            <a:r>
              <a:rPr dirty="0" sz="1700" spc="-60" b="1">
                <a:latin typeface="Arial"/>
                <a:cs typeface="Arial"/>
              </a:rPr>
              <a:t>ve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70" b="1">
                <a:latin typeface="Arial"/>
                <a:cs typeface="Arial"/>
              </a:rPr>
              <a:t>zamansız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30" b="1">
                <a:latin typeface="Arial"/>
                <a:cs typeface="Arial"/>
              </a:rPr>
              <a:t>mağaza</a:t>
            </a:r>
            <a:r>
              <a:rPr dirty="0" sz="1700" spc="-85" b="1">
                <a:latin typeface="Arial"/>
                <a:cs typeface="Arial"/>
              </a:rPr>
              <a:t> </a:t>
            </a:r>
            <a:r>
              <a:rPr dirty="0" sz="1700" spc="-60" b="1">
                <a:latin typeface="Arial"/>
                <a:cs typeface="Arial"/>
              </a:rPr>
              <a:t>konseptleri</a:t>
            </a:r>
            <a:endParaRPr sz="17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61830" y="5470038"/>
            <a:ext cx="4167504" cy="13449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2300" spc="60">
                <a:solidFill>
                  <a:srgbClr val="8C734B"/>
                </a:solidFill>
                <a:latin typeface="Palatino Linotype"/>
                <a:cs typeface="Palatino Linotype"/>
              </a:rPr>
              <a:t>Flagshp</a:t>
            </a:r>
            <a:r>
              <a:rPr dirty="0" sz="2300" spc="65">
                <a:solidFill>
                  <a:srgbClr val="8C734B"/>
                </a:solidFill>
                <a:latin typeface="Palatino Linotype"/>
                <a:cs typeface="Palatino Linotype"/>
              </a:rPr>
              <a:t> </a:t>
            </a:r>
            <a:r>
              <a:rPr dirty="0" sz="2300" spc="45">
                <a:solidFill>
                  <a:srgbClr val="8C734B"/>
                </a:solidFill>
                <a:latin typeface="Palatino Linotype"/>
                <a:cs typeface="Palatino Linotype"/>
              </a:rPr>
              <a:t>Ma</a:t>
            </a:r>
            <a:r>
              <a:rPr dirty="0" sz="2300" spc="45">
                <a:solidFill>
                  <a:srgbClr val="8C734B"/>
                </a:solidFill>
                <a:latin typeface="Myriad Pro"/>
                <a:cs typeface="Myriad Pro"/>
              </a:rPr>
              <a:t>ğ</a:t>
            </a:r>
            <a:r>
              <a:rPr dirty="0" sz="2300" spc="45">
                <a:solidFill>
                  <a:srgbClr val="8C734B"/>
                </a:solidFill>
                <a:latin typeface="Palatino Linotype"/>
                <a:cs typeface="Palatino Linotype"/>
              </a:rPr>
              <a:t>azalrımız:</a:t>
            </a:r>
            <a:endParaRPr sz="2300">
              <a:latin typeface="Palatino Linotype"/>
              <a:cs typeface="Palatino Linotype"/>
            </a:endParaRPr>
          </a:p>
          <a:p>
            <a:pPr marL="549910" indent="-228600">
              <a:lnSpc>
                <a:spcPct val="100000"/>
              </a:lnSpc>
              <a:spcBef>
                <a:spcPts val="1500"/>
              </a:spcBef>
              <a:buChar char="•"/>
              <a:tabLst>
                <a:tab pos="549910" algn="l"/>
              </a:tabLst>
            </a:pPr>
            <a:r>
              <a:rPr dirty="0" sz="1700" spc="-45" b="1">
                <a:latin typeface="Arial"/>
                <a:cs typeface="Arial"/>
              </a:rPr>
              <a:t>Bath&amp;Body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85" b="1">
                <a:latin typeface="Arial"/>
                <a:cs typeface="Arial"/>
              </a:rPr>
              <a:t>ürünleri</a:t>
            </a:r>
            <a:r>
              <a:rPr dirty="0" sz="1700" spc="-65" b="1">
                <a:latin typeface="Arial"/>
                <a:cs typeface="Arial"/>
              </a:rPr>
              <a:t> </a:t>
            </a:r>
            <a:r>
              <a:rPr dirty="0" sz="1700" spc="-80" b="1">
                <a:latin typeface="Arial"/>
                <a:cs typeface="Arial"/>
              </a:rPr>
              <a:t>deneyim</a:t>
            </a:r>
            <a:r>
              <a:rPr dirty="0" sz="1700" spc="-65" b="1">
                <a:latin typeface="Arial"/>
                <a:cs typeface="Arial"/>
              </a:rPr>
              <a:t> </a:t>
            </a:r>
            <a:r>
              <a:rPr dirty="0" sz="1700" spc="-20" b="1">
                <a:latin typeface="Arial"/>
                <a:cs typeface="Arial"/>
              </a:rPr>
              <a:t>alanı</a:t>
            </a:r>
            <a:endParaRPr sz="1700">
              <a:latin typeface="Arial"/>
              <a:cs typeface="Arial"/>
            </a:endParaRPr>
          </a:p>
          <a:p>
            <a:pPr lvl="1" marL="1082675" indent="-228600">
              <a:lnSpc>
                <a:spcPct val="100000"/>
              </a:lnSpc>
              <a:buChar char="•"/>
              <a:tabLst>
                <a:tab pos="1082675" algn="l"/>
              </a:tabLst>
            </a:pPr>
            <a:r>
              <a:rPr dirty="0" sz="1700" spc="-75" b="1">
                <a:latin typeface="Arial"/>
                <a:cs typeface="Arial"/>
              </a:rPr>
              <a:t>Parfüm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95" b="1">
                <a:latin typeface="Arial"/>
                <a:cs typeface="Arial"/>
              </a:rPr>
              <a:t>Workshop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alanı</a:t>
            </a:r>
            <a:endParaRPr sz="17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700" spc="-55" b="1">
                <a:latin typeface="Arial"/>
                <a:cs typeface="Arial"/>
              </a:rPr>
              <a:t>Hediye</a:t>
            </a:r>
            <a:r>
              <a:rPr dirty="0" sz="1700" spc="-70" b="1">
                <a:latin typeface="Arial"/>
                <a:cs typeface="Arial"/>
              </a:rPr>
              <a:t> </a:t>
            </a:r>
            <a:r>
              <a:rPr dirty="0" sz="1700" spc="-60" b="1">
                <a:latin typeface="Arial"/>
                <a:cs typeface="Arial"/>
              </a:rPr>
              <a:t>paketleme</a:t>
            </a:r>
            <a:r>
              <a:rPr dirty="0" sz="1700" spc="-65" b="1">
                <a:latin typeface="Arial"/>
                <a:cs typeface="Arial"/>
              </a:rPr>
              <a:t> </a:t>
            </a:r>
            <a:r>
              <a:rPr dirty="0" sz="1700" spc="-60" b="1">
                <a:latin typeface="Arial"/>
                <a:cs typeface="Arial"/>
              </a:rPr>
              <a:t>ve</a:t>
            </a:r>
            <a:r>
              <a:rPr dirty="0" sz="1700" spc="-65" b="1">
                <a:latin typeface="Arial"/>
                <a:cs typeface="Arial"/>
              </a:rPr>
              <a:t> </a:t>
            </a:r>
            <a:r>
              <a:rPr dirty="0" sz="1700" spc="-90" b="1">
                <a:latin typeface="Arial"/>
                <a:cs typeface="Arial"/>
              </a:rPr>
              <a:t>kişiselleştirme</a:t>
            </a:r>
            <a:r>
              <a:rPr dirty="0" sz="1700" spc="-6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alanı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588731" y="4736465"/>
            <a:ext cx="4269105" cy="2857500"/>
            <a:chOff x="1588731" y="4736465"/>
            <a:chExt cx="4269105" cy="2857500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83475" y="4783013"/>
              <a:ext cx="4135105" cy="2728025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595081" y="4742815"/>
              <a:ext cx="4256405" cy="2844800"/>
            </a:xfrm>
            <a:custGeom>
              <a:avLst/>
              <a:gdLst/>
              <a:ahLst/>
              <a:cxnLst/>
              <a:rect l="l" t="t" r="r" b="b"/>
              <a:pathLst>
                <a:path w="4256405" h="2844800">
                  <a:moveTo>
                    <a:pt x="4255808" y="2844228"/>
                  </a:moveTo>
                  <a:lnTo>
                    <a:pt x="0" y="2844228"/>
                  </a:lnTo>
                  <a:lnTo>
                    <a:pt x="0" y="0"/>
                  </a:lnTo>
                  <a:lnTo>
                    <a:pt x="4255808" y="0"/>
                  </a:lnTo>
                  <a:lnTo>
                    <a:pt x="4255808" y="284422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888177" y="2071242"/>
            <a:ext cx="2152015" cy="2574925"/>
            <a:chOff x="5888177" y="2071242"/>
            <a:chExt cx="2152015" cy="2574925"/>
          </a:xfrm>
        </p:grpSpPr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38185" y="2129882"/>
              <a:ext cx="2051587" cy="245746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894527" y="2077592"/>
              <a:ext cx="2139315" cy="2562225"/>
            </a:xfrm>
            <a:custGeom>
              <a:avLst/>
              <a:gdLst/>
              <a:ahLst/>
              <a:cxnLst/>
              <a:rect l="l" t="t" r="r" b="b"/>
              <a:pathLst>
                <a:path w="2139315" h="2562225">
                  <a:moveTo>
                    <a:pt x="2138895" y="2562034"/>
                  </a:moveTo>
                  <a:lnTo>
                    <a:pt x="0" y="2562034"/>
                  </a:lnTo>
                  <a:lnTo>
                    <a:pt x="0" y="0"/>
                  </a:lnTo>
                  <a:lnTo>
                    <a:pt x="2138895" y="0"/>
                  </a:lnTo>
                  <a:lnTo>
                    <a:pt x="2138895" y="25620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8179549" y="2071242"/>
            <a:ext cx="1522730" cy="2574925"/>
            <a:chOff x="8179549" y="2071242"/>
            <a:chExt cx="1522730" cy="2574925"/>
          </a:xfrm>
        </p:grpSpPr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35137" y="2112306"/>
              <a:ext cx="1428828" cy="247504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8185899" y="2077592"/>
              <a:ext cx="1510030" cy="2562225"/>
            </a:xfrm>
            <a:custGeom>
              <a:avLst/>
              <a:gdLst/>
              <a:ahLst/>
              <a:cxnLst/>
              <a:rect l="l" t="t" r="r" b="b"/>
              <a:pathLst>
                <a:path w="1510029" h="2562225">
                  <a:moveTo>
                    <a:pt x="1509928" y="2562034"/>
                  </a:moveTo>
                  <a:lnTo>
                    <a:pt x="0" y="2562034"/>
                  </a:lnTo>
                  <a:lnTo>
                    <a:pt x="0" y="0"/>
                  </a:lnTo>
                  <a:lnTo>
                    <a:pt x="1509928" y="0"/>
                  </a:lnTo>
                  <a:lnTo>
                    <a:pt x="1509928" y="25620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6" name="object 16" descr=""/>
          <p:cNvGrpSpPr/>
          <p:nvPr/>
        </p:nvGrpSpPr>
        <p:grpSpPr>
          <a:xfrm>
            <a:off x="9893439" y="2062454"/>
            <a:ext cx="1522730" cy="2574925"/>
            <a:chOff x="9893439" y="2062454"/>
            <a:chExt cx="1522730" cy="2574925"/>
          </a:xfrm>
        </p:grpSpPr>
        <p:pic>
          <p:nvPicPr>
            <p:cNvPr id="17" name="object 1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51857" y="2112306"/>
              <a:ext cx="1405785" cy="247504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899789" y="2068804"/>
              <a:ext cx="1510030" cy="2562225"/>
            </a:xfrm>
            <a:custGeom>
              <a:avLst/>
              <a:gdLst/>
              <a:ahLst/>
              <a:cxnLst/>
              <a:rect l="l" t="t" r="r" b="b"/>
              <a:pathLst>
                <a:path w="1510029" h="2562225">
                  <a:moveTo>
                    <a:pt x="1509928" y="2562034"/>
                  </a:moveTo>
                  <a:lnTo>
                    <a:pt x="0" y="2562034"/>
                  </a:lnTo>
                  <a:lnTo>
                    <a:pt x="0" y="0"/>
                  </a:lnTo>
                  <a:lnTo>
                    <a:pt x="1509928" y="0"/>
                  </a:lnTo>
                  <a:lnTo>
                    <a:pt x="1509928" y="256203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139190">
              <a:lnSpc>
                <a:spcPct val="100000"/>
              </a:lnSpc>
              <a:spcBef>
                <a:spcPts val="114"/>
              </a:spcBef>
            </a:pPr>
            <a:r>
              <a:rPr dirty="0" spc="85"/>
              <a:t>PAZARLAMA</a:t>
            </a:r>
            <a:r>
              <a:rPr dirty="0" spc="-135"/>
              <a:t> </a:t>
            </a:r>
            <a:r>
              <a:rPr dirty="0" spc="-50"/>
              <a:t>ETKİNLİKLERİMİZ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002530"/>
            <a:ext cx="6502400" cy="6350"/>
          </a:xfrm>
          <a:custGeom>
            <a:avLst/>
            <a:gdLst/>
            <a:ahLst/>
            <a:cxnLst/>
            <a:rect l="l" t="t" r="r" b="b"/>
            <a:pathLst>
              <a:path w="6502400" h="6350">
                <a:moveTo>
                  <a:pt x="6502400" y="0"/>
                </a:moveTo>
                <a:lnTo>
                  <a:pt x="0" y="0"/>
                </a:lnTo>
                <a:lnTo>
                  <a:pt x="0" y="6350"/>
                </a:lnTo>
                <a:lnTo>
                  <a:pt x="6502400" y="6350"/>
                </a:lnTo>
                <a:lnTo>
                  <a:pt x="650240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3632" y="181286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6131928" y="3430333"/>
            <a:ext cx="1689735" cy="1821814"/>
            <a:chOff x="6131928" y="3430333"/>
            <a:chExt cx="1689735" cy="1821814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73115" y="3469342"/>
              <a:ext cx="1641769" cy="1733796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6138278" y="3436683"/>
              <a:ext cx="1677035" cy="1809114"/>
            </a:xfrm>
            <a:custGeom>
              <a:avLst/>
              <a:gdLst/>
              <a:ahLst/>
              <a:cxnLst/>
              <a:rect l="l" t="t" r="r" b="b"/>
              <a:pathLst>
                <a:path w="1677034" h="1809114">
                  <a:moveTo>
                    <a:pt x="1676603" y="1808911"/>
                  </a:moveTo>
                  <a:lnTo>
                    <a:pt x="0" y="1808911"/>
                  </a:lnTo>
                  <a:lnTo>
                    <a:pt x="0" y="0"/>
                  </a:lnTo>
                  <a:lnTo>
                    <a:pt x="1676603" y="0"/>
                  </a:lnTo>
                  <a:lnTo>
                    <a:pt x="1676603" y="180891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871876" y="5263210"/>
            <a:ext cx="1661795" cy="1773555"/>
            <a:chOff x="2871876" y="5263210"/>
            <a:chExt cx="1661795" cy="177355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17079" y="5291692"/>
              <a:ext cx="1597090" cy="170834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878226" y="5269560"/>
              <a:ext cx="1649095" cy="1760855"/>
            </a:xfrm>
            <a:custGeom>
              <a:avLst/>
              <a:gdLst/>
              <a:ahLst/>
              <a:cxnLst/>
              <a:rect l="l" t="t" r="r" b="b"/>
              <a:pathLst>
                <a:path w="1649095" h="1760854">
                  <a:moveTo>
                    <a:pt x="1648637" y="1760372"/>
                  </a:moveTo>
                  <a:lnTo>
                    <a:pt x="0" y="1760372"/>
                  </a:lnTo>
                  <a:lnTo>
                    <a:pt x="0" y="0"/>
                  </a:lnTo>
                  <a:lnTo>
                    <a:pt x="1648637" y="0"/>
                  </a:lnTo>
                  <a:lnTo>
                    <a:pt x="1648637" y="176037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2703995" y="1585518"/>
            <a:ext cx="1844039" cy="1990725"/>
            <a:chOff x="2703995" y="1585518"/>
            <a:chExt cx="1844039" cy="1990725"/>
          </a:xfrm>
        </p:grpSpPr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9730" y="1630706"/>
              <a:ext cx="1798107" cy="1921928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2710345" y="1591868"/>
              <a:ext cx="1816735" cy="1978025"/>
            </a:xfrm>
            <a:custGeom>
              <a:avLst/>
              <a:gdLst/>
              <a:ahLst/>
              <a:cxnLst/>
              <a:rect l="l" t="t" r="r" b="b"/>
              <a:pathLst>
                <a:path w="1816735" h="1978025">
                  <a:moveTo>
                    <a:pt x="1816519" y="1977936"/>
                  </a:moveTo>
                  <a:lnTo>
                    <a:pt x="0" y="1977936"/>
                  </a:lnTo>
                  <a:lnTo>
                    <a:pt x="0" y="0"/>
                  </a:lnTo>
                  <a:lnTo>
                    <a:pt x="1816519" y="0"/>
                  </a:lnTo>
                  <a:lnTo>
                    <a:pt x="1816519" y="197793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8932468" y="1586877"/>
            <a:ext cx="1654175" cy="1783714"/>
            <a:chOff x="8932468" y="1586877"/>
            <a:chExt cx="1654175" cy="1783714"/>
          </a:xfrm>
        </p:grpSpPr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72519" y="1624342"/>
              <a:ext cx="1573479" cy="1708345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8938818" y="1593227"/>
              <a:ext cx="1641475" cy="1771014"/>
            </a:xfrm>
            <a:custGeom>
              <a:avLst/>
              <a:gdLst/>
              <a:ahLst/>
              <a:cxnLst/>
              <a:rect l="l" t="t" r="r" b="b"/>
              <a:pathLst>
                <a:path w="1641475" h="1771014">
                  <a:moveTo>
                    <a:pt x="1640878" y="1770583"/>
                  </a:moveTo>
                  <a:lnTo>
                    <a:pt x="0" y="1770583"/>
                  </a:lnTo>
                  <a:lnTo>
                    <a:pt x="0" y="0"/>
                  </a:lnTo>
                  <a:lnTo>
                    <a:pt x="1640878" y="0"/>
                  </a:lnTo>
                  <a:lnTo>
                    <a:pt x="1640878" y="1770583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7" name="object 17" descr=""/>
          <p:cNvGrpSpPr/>
          <p:nvPr/>
        </p:nvGrpSpPr>
        <p:grpSpPr>
          <a:xfrm>
            <a:off x="4615751" y="2306523"/>
            <a:ext cx="1440180" cy="2036445"/>
            <a:chOff x="4615751" y="2306523"/>
            <a:chExt cx="1440180" cy="203644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67568" y="2356743"/>
              <a:ext cx="1361837" cy="1955537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622101" y="2312873"/>
              <a:ext cx="1427480" cy="2023745"/>
            </a:xfrm>
            <a:custGeom>
              <a:avLst/>
              <a:gdLst/>
              <a:ahLst/>
              <a:cxnLst/>
              <a:rect l="l" t="t" r="r" b="b"/>
              <a:pathLst>
                <a:path w="1427479" h="2023745">
                  <a:moveTo>
                    <a:pt x="1427365" y="2023364"/>
                  </a:moveTo>
                  <a:lnTo>
                    <a:pt x="0" y="2023364"/>
                  </a:lnTo>
                  <a:lnTo>
                    <a:pt x="0" y="0"/>
                  </a:lnTo>
                  <a:lnTo>
                    <a:pt x="1427365" y="0"/>
                  </a:lnTo>
                  <a:lnTo>
                    <a:pt x="1427365" y="202336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 descr=""/>
          <p:cNvGrpSpPr/>
          <p:nvPr/>
        </p:nvGrpSpPr>
        <p:grpSpPr>
          <a:xfrm>
            <a:off x="1981174" y="3664318"/>
            <a:ext cx="2552065" cy="1511300"/>
            <a:chOff x="1981174" y="3664318"/>
            <a:chExt cx="2552065" cy="1511300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34395" y="3698112"/>
              <a:ext cx="2475475" cy="1447914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987524" y="3670668"/>
              <a:ext cx="2539365" cy="1498600"/>
            </a:xfrm>
            <a:custGeom>
              <a:avLst/>
              <a:gdLst/>
              <a:ahLst/>
              <a:cxnLst/>
              <a:rect l="l" t="t" r="r" b="b"/>
              <a:pathLst>
                <a:path w="2539365" h="1498600">
                  <a:moveTo>
                    <a:pt x="2539339" y="1498015"/>
                  </a:moveTo>
                  <a:lnTo>
                    <a:pt x="0" y="1498015"/>
                  </a:lnTo>
                  <a:lnTo>
                    <a:pt x="0" y="0"/>
                  </a:lnTo>
                  <a:lnTo>
                    <a:pt x="2539339" y="0"/>
                  </a:lnTo>
                  <a:lnTo>
                    <a:pt x="2539339" y="149801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4615751" y="4415713"/>
            <a:ext cx="1440180" cy="2036445"/>
            <a:chOff x="4615751" y="4415713"/>
            <a:chExt cx="1440180" cy="2036445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66038" y="4455980"/>
              <a:ext cx="1364898" cy="195553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622101" y="4422063"/>
              <a:ext cx="1427480" cy="2023745"/>
            </a:xfrm>
            <a:custGeom>
              <a:avLst/>
              <a:gdLst/>
              <a:ahLst/>
              <a:cxnLst/>
              <a:rect l="l" t="t" r="r" b="b"/>
              <a:pathLst>
                <a:path w="1427479" h="2023745">
                  <a:moveTo>
                    <a:pt x="1427365" y="2023364"/>
                  </a:moveTo>
                  <a:lnTo>
                    <a:pt x="0" y="2023364"/>
                  </a:lnTo>
                  <a:lnTo>
                    <a:pt x="0" y="0"/>
                  </a:lnTo>
                  <a:lnTo>
                    <a:pt x="1427365" y="0"/>
                  </a:lnTo>
                  <a:lnTo>
                    <a:pt x="1427365" y="202336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6131928" y="5321820"/>
            <a:ext cx="1689735" cy="2445385"/>
            <a:chOff x="6131928" y="5321820"/>
            <a:chExt cx="1689735" cy="2445385"/>
          </a:xfrm>
        </p:grpSpPr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11468" y="5398566"/>
              <a:ext cx="1530228" cy="2295334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6138278" y="5328170"/>
              <a:ext cx="1677035" cy="2432685"/>
            </a:xfrm>
            <a:custGeom>
              <a:avLst/>
              <a:gdLst/>
              <a:ahLst/>
              <a:cxnLst/>
              <a:rect l="l" t="t" r="r" b="b"/>
              <a:pathLst>
                <a:path w="1677034" h="2432684">
                  <a:moveTo>
                    <a:pt x="1676603" y="2432304"/>
                  </a:moveTo>
                  <a:lnTo>
                    <a:pt x="0" y="2432304"/>
                  </a:lnTo>
                  <a:lnTo>
                    <a:pt x="0" y="0"/>
                  </a:lnTo>
                  <a:lnTo>
                    <a:pt x="1676603" y="0"/>
                  </a:lnTo>
                  <a:lnTo>
                    <a:pt x="1676603" y="243230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6143802" y="1596580"/>
            <a:ext cx="2654300" cy="1764030"/>
            <a:chOff x="6143802" y="1596580"/>
            <a:chExt cx="2654300" cy="1764030"/>
          </a:xfrm>
        </p:grpSpPr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97201" y="1648129"/>
              <a:ext cx="2547383" cy="1660771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6150152" y="1602930"/>
              <a:ext cx="2641600" cy="1751330"/>
            </a:xfrm>
            <a:custGeom>
              <a:avLst/>
              <a:gdLst/>
              <a:ahLst/>
              <a:cxnLst/>
              <a:rect l="l" t="t" r="r" b="b"/>
              <a:pathLst>
                <a:path w="2641600" h="1751329">
                  <a:moveTo>
                    <a:pt x="2641498" y="1751177"/>
                  </a:moveTo>
                  <a:lnTo>
                    <a:pt x="0" y="1751177"/>
                  </a:lnTo>
                  <a:lnTo>
                    <a:pt x="0" y="0"/>
                  </a:lnTo>
                  <a:lnTo>
                    <a:pt x="2641498" y="0"/>
                  </a:lnTo>
                  <a:lnTo>
                    <a:pt x="2641498" y="175117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7925142" y="3462997"/>
            <a:ext cx="3513454" cy="2383155"/>
            <a:chOff x="7925142" y="3462997"/>
            <a:chExt cx="3513454" cy="2383155"/>
          </a:xfrm>
        </p:grpSpPr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95767" y="3524326"/>
              <a:ext cx="3396356" cy="2262314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7931492" y="3469347"/>
              <a:ext cx="3500754" cy="2370455"/>
            </a:xfrm>
            <a:custGeom>
              <a:avLst/>
              <a:gdLst/>
              <a:ahLst/>
              <a:cxnLst/>
              <a:rect l="l" t="t" r="r" b="b"/>
              <a:pathLst>
                <a:path w="3500754" h="2370454">
                  <a:moveTo>
                    <a:pt x="3500158" y="2369997"/>
                  </a:moveTo>
                  <a:lnTo>
                    <a:pt x="0" y="2369997"/>
                  </a:lnTo>
                  <a:lnTo>
                    <a:pt x="0" y="0"/>
                  </a:lnTo>
                  <a:lnTo>
                    <a:pt x="3500158" y="0"/>
                  </a:lnTo>
                  <a:lnTo>
                    <a:pt x="3500158" y="236999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132205">
              <a:lnSpc>
                <a:spcPct val="100000"/>
              </a:lnSpc>
              <a:spcBef>
                <a:spcPts val="114"/>
              </a:spcBef>
            </a:pPr>
            <a:r>
              <a:rPr dirty="0" spc="-10"/>
              <a:t>ATÖLYE</a:t>
            </a:r>
            <a:r>
              <a:rPr dirty="0" spc="-120"/>
              <a:t> </a:t>
            </a:r>
            <a:r>
              <a:rPr dirty="0" spc="-50"/>
              <a:t>ETKİNLİKLERİMİZ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002530"/>
            <a:ext cx="6502400" cy="6350"/>
          </a:xfrm>
          <a:custGeom>
            <a:avLst/>
            <a:gdLst/>
            <a:ahLst/>
            <a:cxnLst/>
            <a:rect l="l" t="t" r="r" b="b"/>
            <a:pathLst>
              <a:path w="6502400" h="6350">
                <a:moveTo>
                  <a:pt x="6502400" y="0"/>
                </a:moveTo>
                <a:lnTo>
                  <a:pt x="0" y="0"/>
                </a:lnTo>
                <a:lnTo>
                  <a:pt x="0" y="6350"/>
                </a:lnTo>
                <a:lnTo>
                  <a:pt x="6502400" y="6350"/>
                </a:lnTo>
                <a:lnTo>
                  <a:pt x="6502400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3632" y="181286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5347931" y="2045233"/>
            <a:ext cx="2193290" cy="2891790"/>
            <a:chOff x="5347931" y="2045233"/>
            <a:chExt cx="2193290" cy="2891790"/>
          </a:xfrm>
        </p:grpSpPr>
        <p:sp>
          <p:nvSpPr>
            <p:cNvPr id="6" name="object 6" descr=""/>
            <p:cNvSpPr/>
            <p:nvPr/>
          </p:nvSpPr>
          <p:spPr>
            <a:xfrm>
              <a:off x="5354281" y="2051583"/>
              <a:ext cx="2180590" cy="2879090"/>
            </a:xfrm>
            <a:custGeom>
              <a:avLst/>
              <a:gdLst/>
              <a:ahLst/>
              <a:cxnLst/>
              <a:rect l="l" t="t" r="r" b="b"/>
              <a:pathLst>
                <a:path w="2180590" h="2879090">
                  <a:moveTo>
                    <a:pt x="2180031" y="2878962"/>
                  </a:moveTo>
                  <a:lnTo>
                    <a:pt x="0" y="2878962"/>
                  </a:lnTo>
                  <a:lnTo>
                    <a:pt x="0" y="0"/>
                  </a:lnTo>
                  <a:lnTo>
                    <a:pt x="2180031" y="0"/>
                  </a:lnTo>
                  <a:lnTo>
                    <a:pt x="2180031" y="28789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0123" y="2138845"/>
              <a:ext cx="2028332" cy="270444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9188539" y="4773066"/>
            <a:ext cx="1949450" cy="2498090"/>
            <a:chOff x="9188539" y="4773066"/>
            <a:chExt cx="1949450" cy="2498090"/>
          </a:xfrm>
        </p:grpSpPr>
        <p:sp>
          <p:nvSpPr>
            <p:cNvPr id="9" name="object 9" descr=""/>
            <p:cNvSpPr/>
            <p:nvPr/>
          </p:nvSpPr>
          <p:spPr>
            <a:xfrm>
              <a:off x="9194889" y="4779416"/>
              <a:ext cx="1936750" cy="2485390"/>
            </a:xfrm>
            <a:custGeom>
              <a:avLst/>
              <a:gdLst/>
              <a:ahLst/>
              <a:cxnLst/>
              <a:rect l="l" t="t" r="r" b="b"/>
              <a:pathLst>
                <a:path w="1936750" h="2485390">
                  <a:moveTo>
                    <a:pt x="1936419" y="2485047"/>
                  </a:moveTo>
                  <a:lnTo>
                    <a:pt x="0" y="2485047"/>
                  </a:lnTo>
                  <a:lnTo>
                    <a:pt x="0" y="0"/>
                  </a:lnTo>
                  <a:lnTo>
                    <a:pt x="1936419" y="0"/>
                  </a:lnTo>
                  <a:lnTo>
                    <a:pt x="1936419" y="248504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01880" y="4881716"/>
              <a:ext cx="1722431" cy="2296574"/>
            </a:xfrm>
            <a:prstGeom prst="rect">
              <a:avLst/>
            </a:prstGeom>
          </p:spPr>
        </p:pic>
      </p:grpSp>
      <p:grpSp>
        <p:nvGrpSpPr>
          <p:cNvPr id="11" name="object 11" descr=""/>
          <p:cNvGrpSpPr/>
          <p:nvPr/>
        </p:nvGrpSpPr>
        <p:grpSpPr>
          <a:xfrm>
            <a:off x="7638795" y="1926132"/>
            <a:ext cx="2037714" cy="2722880"/>
            <a:chOff x="7638795" y="1926132"/>
            <a:chExt cx="2037714" cy="2722880"/>
          </a:xfrm>
        </p:grpSpPr>
        <p:sp>
          <p:nvSpPr>
            <p:cNvPr id="12" name="object 12" descr=""/>
            <p:cNvSpPr/>
            <p:nvPr/>
          </p:nvSpPr>
          <p:spPr>
            <a:xfrm>
              <a:off x="7645145" y="1932482"/>
              <a:ext cx="2025014" cy="2710180"/>
            </a:xfrm>
            <a:custGeom>
              <a:avLst/>
              <a:gdLst/>
              <a:ahLst/>
              <a:cxnLst/>
              <a:rect l="l" t="t" r="r" b="b"/>
              <a:pathLst>
                <a:path w="2025015" h="2710179">
                  <a:moveTo>
                    <a:pt x="2024824" y="2709837"/>
                  </a:moveTo>
                  <a:lnTo>
                    <a:pt x="0" y="2709837"/>
                  </a:lnTo>
                  <a:lnTo>
                    <a:pt x="0" y="0"/>
                  </a:lnTo>
                  <a:lnTo>
                    <a:pt x="2024824" y="0"/>
                  </a:lnTo>
                  <a:lnTo>
                    <a:pt x="2024824" y="2709837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11630" y="2008631"/>
              <a:ext cx="1897069" cy="2529426"/>
            </a:xfrm>
            <a:prstGeom prst="rect">
              <a:avLst/>
            </a:prstGeom>
          </p:spPr>
        </p:pic>
      </p:grpSp>
      <p:grpSp>
        <p:nvGrpSpPr>
          <p:cNvPr id="14" name="object 14" descr=""/>
          <p:cNvGrpSpPr/>
          <p:nvPr/>
        </p:nvGrpSpPr>
        <p:grpSpPr>
          <a:xfrm>
            <a:off x="9781603" y="2538514"/>
            <a:ext cx="1601470" cy="2110740"/>
            <a:chOff x="9781603" y="2538514"/>
            <a:chExt cx="1601470" cy="2110740"/>
          </a:xfrm>
        </p:grpSpPr>
        <p:sp>
          <p:nvSpPr>
            <p:cNvPr id="15" name="object 15" descr=""/>
            <p:cNvSpPr/>
            <p:nvPr/>
          </p:nvSpPr>
          <p:spPr>
            <a:xfrm>
              <a:off x="9787953" y="2544864"/>
              <a:ext cx="1588770" cy="2098040"/>
            </a:xfrm>
            <a:custGeom>
              <a:avLst/>
              <a:gdLst/>
              <a:ahLst/>
              <a:cxnLst/>
              <a:rect l="l" t="t" r="r" b="b"/>
              <a:pathLst>
                <a:path w="1588770" h="2098040">
                  <a:moveTo>
                    <a:pt x="1588249" y="2097455"/>
                  </a:moveTo>
                  <a:lnTo>
                    <a:pt x="0" y="2097455"/>
                  </a:lnTo>
                  <a:lnTo>
                    <a:pt x="0" y="0"/>
                  </a:lnTo>
                  <a:lnTo>
                    <a:pt x="1588249" y="0"/>
                  </a:lnTo>
                  <a:lnTo>
                    <a:pt x="1588249" y="2097455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45790" y="2608437"/>
              <a:ext cx="1472565" cy="1963421"/>
            </a:xfrm>
            <a:prstGeom prst="rect">
              <a:avLst/>
            </a:prstGeom>
          </p:spPr>
        </p:pic>
      </p:grpSp>
      <p:grpSp>
        <p:nvGrpSpPr>
          <p:cNvPr id="17" name="object 17" descr=""/>
          <p:cNvGrpSpPr/>
          <p:nvPr/>
        </p:nvGrpSpPr>
        <p:grpSpPr>
          <a:xfrm>
            <a:off x="7749070" y="4780191"/>
            <a:ext cx="1296035" cy="1659889"/>
            <a:chOff x="7749070" y="4780191"/>
            <a:chExt cx="1296035" cy="1659889"/>
          </a:xfrm>
        </p:grpSpPr>
        <p:sp>
          <p:nvSpPr>
            <p:cNvPr id="18" name="object 18" descr=""/>
            <p:cNvSpPr/>
            <p:nvPr/>
          </p:nvSpPr>
          <p:spPr>
            <a:xfrm>
              <a:off x="7755420" y="4786541"/>
              <a:ext cx="1283335" cy="1647189"/>
            </a:xfrm>
            <a:custGeom>
              <a:avLst/>
              <a:gdLst/>
              <a:ahLst/>
              <a:cxnLst/>
              <a:rect l="l" t="t" r="r" b="b"/>
              <a:pathLst>
                <a:path w="1283334" h="1647189">
                  <a:moveTo>
                    <a:pt x="1283296" y="1646885"/>
                  </a:moveTo>
                  <a:lnTo>
                    <a:pt x="0" y="1646885"/>
                  </a:lnTo>
                  <a:lnTo>
                    <a:pt x="0" y="0"/>
                  </a:lnTo>
                  <a:lnTo>
                    <a:pt x="1283296" y="0"/>
                  </a:lnTo>
                  <a:lnTo>
                    <a:pt x="1283296" y="164688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26315" y="4848990"/>
              <a:ext cx="1141488" cy="1521985"/>
            </a:xfrm>
            <a:prstGeom prst="rect">
              <a:avLst/>
            </a:prstGeom>
          </p:spPr>
        </p:pic>
      </p:grpSp>
      <p:grpSp>
        <p:nvGrpSpPr>
          <p:cNvPr id="20" name="object 20" descr=""/>
          <p:cNvGrpSpPr/>
          <p:nvPr/>
        </p:nvGrpSpPr>
        <p:grpSpPr>
          <a:xfrm>
            <a:off x="1670646" y="5785446"/>
            <a:ext cx="1969770" cy="1969770"/>
            <a:chOff x="1670646" y="5785446"/>
            <a:chExt cx="1969770" cy="1969770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48217" y="5863010"/>
              <a:ext cx="1814493" cy="181449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676996" y="5791796"/>
              <a:ext cx="1957070" cy="1957070"/>
            </a:xfrm>
            <a:custGeom>
              <a:avLst/>
              <a:gdLst/>
              <a:ahLst/>
              <a:cxnLst/>
              <a:rect l="l" t="t" r="r" b="b"/>
              <a:pathLst>
                <a:path w="1957070" h="1957070">
                  <a:moveTo>
                    <a:pt x="1956930" y="1956930"/>
                  </a:moveTo>
                  <a:lnTo>
                    <a:pt x="0" y="1956930"/>
                  </a:lnTo>
                  <a:lnTo>
                    <a:pt x="0" y="0"/>
                  </a:lnTo>
                  <a:lnTo>
                    <a:pt x="1956930" y="0"/>
                  </a:lnTo>
                  <a:lnTo>
                    <a:pt x="1956930" y="195693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759974" y="1865223"/>
            <a:ext cx="1482090" cy="1482090"/>
            <a:chOff x="3759974" y="1865223"/>
            <a:chExt cx="1482090" cy="1482090"/>
          </a:xfrm>
        </p:grpSpPr>
        <p:pic>
          <p:nvPicPr>
            <p:cNvPr id="24" name="object 2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19307" y="1924549"/>
              <a:ext cx="1362849" cy="1362849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766324" y="1871573"/>
              <a:ext cx="1469390" cy="1469390"/>
            </a:xfrm>
            <a:custGeom>
              <a:avLst/>
              <a:gdLst/>
              <a:ahLst/>
              <a:cxnLst/>
              <a:rect l="l" t="t" r="r" b="b"/>
              <a:pathLst>
                <a:path w="1469389" h="1469389">
                  <a:moveTo>
                    <a:pt x="1468805" y="1468805"/>
                  </a:moveTo>
                  <a:lnTo>
                    <a:pt x="0" y="1468805"/>
                  </a:lnTo>
                  <a:lnTo>
                    <a:pt x="0" y="0"/>
                  </a:lnTo>
                  <a:lnTo>
                    <a:pt x="1468805" y="0"/>
                  </a:lnTo>
                  <a:lnTo>
                    <a:pt x="1468805" y="14688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6" name="object 26" descr=""/>
          <p:cNvGrpSpPr/>
          <p:nvPr/>
        </p:nvGrpSpPr>
        <p:grpSpPr>
          <a:xfrm>
            <a:off x="1453908" y="1803514"/>
            <a:ext cx="2187575" cy="2187575"/>
            <a:chOff x="1453908" y="1803514"/>
            <a:chExt cx="2187575" cy="2187575"/>
          </a:xfrm>
        </p:grpSpPr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540283" y="1888718"/>
              <a:ext cx="2035541" cy="2035530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460258" y="1809864"/>
              <a:ext cx="2174875" cy="2174875"/>
            </a:xfrm>
            <a:custGeom>
              <a:avLst/>
              <a:gdLst/>
              <a:ahLst/>
              <a:cxnLst/>
              <a:rect l="l" t="t" r="r" b="b"/>
              <a:pathLst>
                <a:path w="2174875" h="2174875">
                  <a:moveTo>
                    <a:pt x="2174798" y="2174798"/>
                  </a:moveTo>
                  <a:lnTo>
                    <a:pt x="0" y="2174798"/>
                  </a:lnTo>
                  <a:lnTo>
                    <a:pt x="0" y="0"/>
                  </a:lnTo>
                  <a:lnTo>
                    <a:pt x="2174798" y="0"/>
                  </a:lnTo>
                  <a:lnTo>
                    <a:pt x="2174798" y="2174798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9" name="object 29" descr=""/>
          <p:cNvGrpSpPr/>
          <p:nvPr/>
        </p:nvGrpSpPr>
        <p:grpSpPr>
          <a:xfrm>
            <a:off x="2030971" y="4083570"/>
            <a:ext cx="1609725" cy="1609725"/>
            <a:chOff x="2030971" y="4083570"/>
            <a:chExt cx="1609725" cy="1609725"/>
          </a:xfrm>
        </p:grpSpPr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95430" y="4154095"/>
              <a:ext cx="1480394" cy="1480386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2037321" y="4089920"/>
              <a:ext cx="1597025" cy="1597025"/>
            </a:xfrm>
            <a:custGeom>
              <a:avLst/>
              <a:gdLst/>
              <a:ahLst/>
              <a:cxnLst/>
              <a:rect l="l" t="t" r="r" b="b"/>
              <a:pathLst>
                <a:path w="1597025" h="1597025">
                  <a:moveTo>
                    <a:pt x="1596605" y="1596605"/>
                  </a:moveTo>
                  <a:lnTo>
                    <a:pt x="0" y="1596605"/>
                  </a:lnTo>
                  <a:lnTo>
                    <a:pt x="0" y="0"/>
                  </a:lnTo>
                  <a:lnTo>
                    <a:pt x="1596605" y="0"/>
                  </a:lnTo>
                  <a:lnTo>
                    <a:pt x="1596605" y="15966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 descr=""/>
          <p:cNvGrpSpPr/>
          <p:nvPr/>
        </p:nvGrpSpPr>
        <p:grpSpPr>
          <a:xfrm>
            <a:off x="5893942" y="5040388"/>
            <a:ext cx="1789430" cy="1789430"/>
            <a:chOff x="5893942" y="5040388"/>
            <a:chExt cx="1789430" cy="1789430"/>
          </a:xfrm>
        </p:grpSpPr>
        <p:pic>
          <p:nvPicPr>
            <p:cNvPr id="33" name="object 3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74530" y="5100774"/>
              <a:ext cx="1636450" cy="163645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900292" y="5046738"/>
              <a:ext cx="1776730" cy="1776730"/>
            </a:xfrm>
            <a:custGeom>
              <a:avLst/>
              <a:gdLst/>
              <a:ahLst/>
              <a:cxnLst/>
              <a:rect l="l" t="t" r="r" b="b"/>
              <a:pathLst>
                <a:path w="1776729" h="1776729">
                  <a:moveTo>
                    <a:pt x="1776361" y="1776361"/>
                  </a:moveTo>
                  <a:lnTo>
                    <a:pt x="0" y="1776361"/>
                  </a:lnTo>
                  <a:lnTo>
                    <a:pt x="0" y="0"/>
                  </a:lnTo>
                  <a:lnTo>
                    <a:pt x="1776361" y="0"/>
                  </a:lnTo>
                  <a:lnTo>
                    <a:pt x="1776361" y="1776361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3759974" y="3431743"/>
            <a:ext cx="1482090" cy="1482090"/>
            <a:chOff x="3759974" y="3431743"/>
            <a:chExt cx="1482090" cy="1482090"/>
          </a:xfrm>
        </p:grpSpPr>
        <p:pic>
          <p:nvPicPr>
            <p:cNvPr id="36" name="object 3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819309" y="3491068"/>
              <a:ext cx="1362848" cy="1362849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3766324" y="3438093"/>
              <a:ext cx="1469390" cy="1469390"/>
            </a:xfrm>
            <a:custGeom>
              <a:avLst/>
              <a:gdLst/>
              <a:ahLst/>
              <a:cxnLst/>
              <a:rect l="l" t="t" r="r" b="b"/>
              <a:pathLst>
                <a:path w="1469389" h="1469389">
                  <a:moveTo>
                    <a:pt x="1468805" y="1468805"/>
                  </a:moveTo>
                  <a:lnTo>
                    <a:pt x="0" y="1468805"/>
                  </a:lnTo>
                  <a:lnTo>
                    <a:pt x="0" y="0"/>
                  </a:lnTo>
                  <a:lnTo>
                    <a:pt x="1468805" y="0"/>
                  </a:lnTo>
                  <a:lnTo>
                    <a:pt x="1468805" y="1468805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 descr=""/>
          <p:cNvGrpSpPr/>
          <p:nvPr/>
        </p:nvGrpSpPr>
        <p:grpSpPr>
          <a:xfrm>
            <a:off x="3761117" y="5042585"/>
            <a:ext cx="2037080" cy="2037080"/>
            <a:chOff x="3761117" y="5042585"/>
            <a:chExt cx="2037080" cy="2037080"/>
          </a:xfrm>
        </p:grpSpPr>
        <p:sp>
          <p:nvSpPr>
            <p:cNvPr id="39" name="object 39" descr=""/>
            <p:cNvSpPr/>
            <p:nvPr/>
          </p:nvSpPr>
          <p:spPr>
            <a:xfrm>
              <a:off x="3767467" y="5048935"/>
              <a:ext cx="2024380" cy="2024380"/>
            </a:xfrm>
            <a:custGeom>
              <a:avLst/>
              <a:gdLst/>
              <a:ahLst/>
              <a:cxnLst/>
              <a:rect l="l" t="t" r="r" b="b"/>
              <a:pathLst>
                <a:path w="2024379" h="2024379">
                  <a:moveTo>
                    <a:pt x="2024189" y="2024189"/>
                  </a:moveTo>
                  <a:lnTo>
                    <a:pt x="0" y="2024189"/>
                  </a:lnTo>
                  <a:lnTo>
                    <a:pt x="0" y="0"/>
                  </a:lnTo>
                  <a:lnTo>
                    <a:pt x="2024189" y="0"/>
                  </a:lnTo>
                  <a:lnTo>
                    <a:pt x="2024189" y="202418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19307" y="5100773"/>
              <a:ext cx="1920519" cy="19205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648460">
              <a:lnSpc>
                <a:spcPct val="100000"/>
              </a:lnSpc>
              <a:spcBef>
                <a:spcPts val="114"/>
              </a:spcBef>
            </a:pPr>
            <a:r>
              <a:rPr dirty="0" spc="-45"/>
              <a:t>İLETİŞİM</a:t>
            </a:r>
            <a:r>
              <a:rPr dirty="0" spc="-95"/>
              <a:t> </a:t>
            </a:r>
            <a:r>
              <a:rPr dirty="0" spc="-114"/>
              <a:t>BİLGİLERİ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1002530"/>
            <a:ext cx="6504305" cy="6350"/>
          </a:xfrm>
          <a:custGeom>
            <a:avLst/>
            <a:gdLst/>
            <a:ahLst/>
            <a:cxnLst/>
            <a:rect l="l" t="t" r="r" b="b"/>
            <a:pathLst>
              <a:path w="6504305" h="6350">
                <a:moveTo>
                  <a:pt x="6503879" y="0"/>
                </a:moveTo>
                <a:lnTo>
                  <a:pt x="0" y="0"/>
                </a:lnTo>
                <a:lnTo>
                  <a:pt x="0" y="6350"/>
                </a:lnTo>
                <a:lnTo>
                  <a:pt x="6503879" y="6350"/>
                </a:lnTo>
                <a:lnTo>
                  <a:pt x="6503879" y="0"/>
                </a:lnTo>
                <a:close/>
              </a:path>
            </a:pathLst>
          </a:custGeom>
          <a:solidFill>
            <a:srgbClr val="3C3C3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375110" y="181286"/>
            <a:ext cx="257810" cy="257810"/>
          </a:xfrm>
          <a:custGeom>
            <a:avLst/>
            <a:gdLst/>
            <a:ahLst/>
            <a:cxnLst/>
            <a:rect l="l" t="t" r="r" b="b"/>
            <a:pathLst>
              <a:path w="257809" h="257809">
                <a:moveTo>
                  <a:pt x="128765" y="0"/>
                </a:moveTo>
                <a:lnTo>
                  <a:pt x="113995" y="101434"/>
                </a:lnTo>
                <a:lnTo>
                  <a:pt x="64579" y="64579"/>
                </a:lnTo>
                <a:lnTo>
                  <a:pt x="101434" y="113995"/>
                </a:lnTo>
                <a:lnTo>
                  <a:pt x="0" y="128765"/>
                </a:lnTo>
                <a:lnTo>
                  <a:pt x="101434" y="143535"/>
                </a:lnTo>
                <a:lnTo>
                  <a:pt x="64579" y="192951"/>
                </a:lnTo>
                <a:lnTo>
                  <a:pt x="113995" y="156095"/>
                </a:lnTo>
                <a:lnTo>
                  <a:pt x="128765" y="257517"/>
                </a:lnTo>
                <a:lnTo>
                  <a:pt x="143535" y="156095"/>
                </a:lnTo>
                <a:lnTo>
                  <a:pt x="192951" y="192951"/>
                </a:lnTo>
                <a:lnTo>
                  <a:pt x="156095" y="143535"/>
                </a:lnTo>
                <a:lnTo>
                  <a:pt x="257530" y="128765"/>
                </a:lnTo>
                <a:lnTo>
                  <a:pt x="156095" y="113995"/>
                </a:lnTo>
                <a:lnTo>
                  <a:pt x="192951" y="64579"/>
                </a:lnTo>
                <a:lnTo>
                  <a:pt x="143535" y="101434"/>
                </a:lnTo>
                <a:lnTo>
                  <a:pt x="128765" y="0"/>
                </a:lnTo>
                <a:close/>
              </a:path>
            </a:pathLst>
          </a:custGeom>
          <a:solidFill>
            <a:srgbClr val="8C734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908051" y="2018853"/>
            <a:ext cx="5191125" cy="5074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 spc="-100" b="1">
                <a:solidFill>
                  <a:srgbClr val="001C50"/>
                </a:solidFill>
                <a:latin typeface="Arial"/>
                <a:cs typeface="Arial"/>
              </a:rPr>
              <a:t>SEÇKİN </a:t>
            </a:r>
            <a:r>
              <a:rPr dirty="0" sz="1800" spc="-125" b="1">
                <a:solidFill>
                  <a:srgbClr val="001C50"/>
                </a:solidFill>
                <a:latin typeface="Arial"/>
                <a:cs typeface="Arial"/>
              </a:rPr>
              <a:t>ERTEN</a:t>
            </a:r>
            <a:r>
              <a:rPr dirty="0" sz="1800" spc="-10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125" b="1">
                <a:solidFill>
                  <a:srgbClr val="001C50"/>
                </a:solidFill>
                <a:latin typeface="Arial"/>
                <a:cs typeface="Arial"/>
              </a:rPr>
              <a:t>-</a:t>
            </a:r>
            <a:r>
              <a:rPr dirty="0" sz="1800" spc="-9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30" b="1">
                <a:solidFill>
                  <a:srgbClr val="001C50"/>
                </a:solidFill>
                <a:latin typeface="Arial"/>
                <a:cs typeface="Arial"/>
              </a:rPr>
              <a:t>EĞİTİM</a:t>
            </a:r>
            <a:r>
              <a:rPr dirty="0" sz="1800" spc="-10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C50"/>
                </a:solidFill>
                <a:latin typeface="Arial"/>
                <a:cs typeface="Arial"/>
              </a:rPr>
              <a:t>DİREKTÖRÜ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40" b="1">
                <a:solidFill>
                  <a:srgbClr val="001C50"/>
                </a:solidFill>
                <a:latin typeface="Arial"/>
                <a:cs typeface="Arial"/>
                <a:hlinkClick r:id="rId2"/>
              </a:rPr>
              <a:t>seckin.erten@madparfum.com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45" b="1">
                <a:solidFill>
                  <a:srgbClr val="001C50"/>
                </a:solidFill>
                <a:latin typeface="Arial"/>
                <a:cs typeface="Arial"/>
              </a:rPr>
              <a:t>TUNCAY</a:t>
            </a:r>
            <a:r>
              <a:rPr dirty="0" sz="1800" spc="-9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35" b="1">
                <a:solidFill>
                  <a:srgbClr val="001C50"/>
                </a:solidFill>
                <a:latin typeface="Arial"/>
                <a:cs typeface="Arial"/>
              </a:rPr>
              <a:t>AKYOL</a:t>
            </a:r>
            <a:r>
              <a:rPr dirty="0" sz="1800" spc="-9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125" b="1">
                <a:solidFill>
                  <a:srgbClr val="001C50"/>
                </a:solidFill>
                <a:latin typeface="Arial"/>
                <a:cs typeface="Arial"/>
              </a:rPr>
              <a:t>-</a:t>
            </a:r>
            <a:r>
              <a:rPr dirty="0" sz="1800" spc="-9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001C50"/>
                </a:solidFill>
                <a:latin typeface="Arial"/>
                <a:cs typeface="Arial"/>
              </a:rPr>
              <a:t>TÜRKİYE</a:t>
            </a:r>
            <a:r>
              <a:rPr dirty="0" sz="1800" spc="-9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01C50"/>
                </a:solidFill>
                <a:latin typeface="Arial"/>
                <a:cs typeface="Arial"/>
              </a:rPr>
              <a:t>SATIŞ</a:t>
            </a:r>
            <a:r>
              <a:rPr dirty="0" sz="1800" spc="-9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C50"/>
                </a:solidFill>
                <a:latin typeface="Arial"/>
                <a:cs typeface="Arial"/>
              </a:rPr>
              <a:t>MÜDÜRÜ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35" b="1">
                <a:solidFill>
                  <a:srgbClr val="001C50"/>
                </a:solidFill>
                <a:latin typeface="Arial"/>
                <a:cs typeface="Arial"/>
                <a:hlinkClick r:id="rId3"/>
              </a:rPr>
              <a:t>tuncay.akyol@madparfum.com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35" b="1">
                <a:solidFill>
                  <a:srgbClr val="001C50"/>
                </a:solidFill>
                <a:latin typeface="Arial"/>
                <a:cs typeface="Arial"/>
              </a:rPr>
              <a:t>MURAT</a:t>
            </a:r>
            <a:r>
              <a:rPr dirty="0" sz="1800" spc="-10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85" b="1">
                <a:solidFill>
                  <a:srgbClr val="001C50"/>
                </a:solidFill>
                <a:latin typeface="Arial"/>
                <a:cs typeface="Arial"/>
              </a:rPr>
              <a:t>BUDAK</a:t>
            </a:r>
            <a:r>
              <a:rPr dirty="0" sz="1800" spc="-9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125" b="1">
                <a:solidFill>
                  <a:srgbClr val="001C50"/>
                </a:solidFill>
                <a:latin typeface="Arial"/>
                <a:cs typeface="Arial"/>
              </a:rPr>
              <a:t>-</a:t>
            </a:r>
            <a:r>
              <a:rPr dirty="0" sz="1800" spc="-9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65" b="1">
                <a:solidFill>
                  <a:srgbClr val="001C50"/>
                </a:solidFill>
                <a:latin typeface="Arial"/>
                <a:cs typeface="Arial"/>
              </a:rPr>
              <a:t>SATIŞ</a:t>
            </a:r>
            <a:r>
              <a:rPr dirty="0" sz="1800" spc="-10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114" b="1">
                <a:solidFill>
                  <a:srgbClr val="001C50"/>
                </a:solidFill>
                <a:latin typeface="Arial"/>
                <a:cs typeface="Arial"/>
              </a:rPr>
              <a:t>&amp;</a:t>
            </a:r>
            <a:r>
              <a:rPr dirty="0" sz="1800" spc="-10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001C50"/>
                </a:solidFill>
                <a:latin typeface="Arial"/>
                <a:cs typeface="Arial"/>
              </a:rPr>
              <a:t>OPERASYON</a:t>
            </a:r>
            <a:r>
              <a:rPr dirty="0" sz="1800" spc="-9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C50"/>
                </a:solidFill>
                <a:latin typeface="Arial"/>
                <a:cs typeface="Arial"/>
              </a:rPr>
              <a:t>MÜDÜRÜ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25" b="1">
                <a:solidFill>
                  <a:srgbClr val="001C50"/>
                </a:solidFill>
                <a:latin typeface="Arial"/>
                <a:cs typeface="Arial"/>
                <a:hlinkClick r:id="rId4"/>
              </a:rPr>
              <a:t>murat.budak@madparfum.com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001C50"/>
                </a:solidFill>
                <a:latin typeface="Arial"/>
                <a:cs typeface="Arial"/>
              </a:rPr>
              <a:t>SEMA</a:t>
            </a:r>
            <a:r>
              <a:rPr dirty="0" sz="1800" spc="-6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35" b="1">
                <a:solidFill>
                  <a:srgbClr val="001C50"/>
                </a:solidFill>
                <a:latin typeface="Arial"/>
                <a:cs typeface="Arial"/>
              </a:rPr>
              <a:t>ERSOY</a:t>
            </a:r>
            <a:r>
              <a:rPr dirty="0" sz="1800" spc="-6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125" b="1">
                <a:solidFill>
                  <a:srgbClr val="001C50"/>
                </a:solidFill>
                <a:latin typeface="Arial"/>
                <a:cs typeface="Arial"/>
              </a:rPr>
              <a:t>-</a:t>
            </a:r>
            <a:r>
              <a:rPr dirty="0" sz="1800" spc="-6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80" b="1">
                <a:solidFill>
                  <a:srgbClr val="001C50"/>
                </a:solidFill>
                <a:latin typeface="Arial"/>
                <a:cs typeface="Arial"/>
              </a:rPr>
              <a:t>TÜRKİYE</a:t>
            </a:r>
            <a:r>
              <a:rPr dirty="0" sz="1800" spc="-6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C50"/>
                </a:solidFill>
                <a:latin typeface="Arial"/>
                <a:cs typeface="Arial"/>
              </a:rPr>
              <a:t>KİRALAMA</a:t>
            </a:r>
            <a:r>
              <a:rPr dirty="0" sz="1800" spc="-5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C50"/>
                </a:solidFill>
                <a:latin typeface="Arial"/>
                <a:cs typeface="Arial"/>
              </a:rPr>
              <a:t>MÜDÜRÜ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30" b="1">
                <a:solidFill>
                  <a:srgbClr val="001C50"/>
                </a:solidFill>
                <a:latin typeface="Arial"/>
                <a:cs typeface="Arial"/>
                <a:hlinkClick r:id="rId5"/>
              </a:rPr>
              <a:t>sema.ersoy@madparfum.com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1800" spc="-90" b="1">
                <a:solidFill>
                  <a:srgbClr val="001C50"/>
                </a:solidFill>
                <a:latin typeface="Arial"/>
                <a:cs typeface="Arial"/>
              </a:rPr>
              <a:t>SERCAN</a:t>
            </a:r>
            <a:r>
              <a:rPr dirty="0" sz="1800" spc="-6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75" b="1">
                <a:solidFill>
                  <a:srgbClr val="001C50"/>
                </a:solidFill>
                <a:latin typeface="Arial"/>
                <a:cs typeface="Arial"/>
              </a:rPr>
              <a:t>DEDE</a:t>
            </a:r>
            <a:r>
              <a:rPr dirty="0" sz="1800" spc="-5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125" b="1">
                <a:solidFill>
                  <a:srgbClr val="001C50"/>
                </a:solidFill>
                <a:latin typeface="Arial"/>
                <a:cs typeface="Arial"/>
              </a:rPr>
              <a:t>-</a:t>
            </a:r>
            <a:r>
              <a:rPr dirty="0" sz="1800" spc="-55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1C50"/>
                </a:solidFill>
                <a:latin typeface="Arial"/>
                <a:cs typeface="Arial"/>
              </a:rPr>
              <a:t>KİRALAMA</a:t>
            </a:r>
            <a:r>
              <a:rPr dirty="0" sz="1800" spc="-50" b="1">
                <a:solidFill>
                  <a:srgbClr val="001C50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1C50"/>
                </a:solidFill>
                <a:latin typeface="Arial"/>
                <a:cs typeface="Arial"/>
              </a:rPr>
              <a:t>DİREKTÖRÜ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35" b="1">
                <a:solidFill>
                  <a:srgbClr val="001C50"/>
                </a:solidFill>
                <a:latin typeface="Arial"/>
                <a:cs typeface="Arial"/>
                <a:hlinkClick r:id="rId6"/>
              </a:rPr>
              <a:t>sercan.dede@madparfum.com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1C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FRANCHISING OTURUMLAR_1</dc:title>
  <dcterms:created xsi:type="dcterms:W3CDTF">2025-05-17T11:10:48Z</dcterms:created>
  <dcterms:modified xsi:type="dcterms:W3CDTF">2025-05-17T11:10:48Z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2025-05-16T00:00:00Z</vt:filetime>
  </property>
  <property fmtid="{D5CDD505-2E9C-101B-9397-08002B2CF9AE}" pid="3" name="Creator">
    <vt:lpwstr>Adobe Illustrator 29.5 (Macintosh)</vt:lpwstr>
  </property>
  <property fmtid="{D5CDD505-2E9C-101B-9397-08002B2CF9AE}" pid="4" name="LastSaved">
    <vt:filetime>2025-05-17T00:00:00Z</vt:filetime>
  </property>
  <property fmtid="{D5CDD505-2E9C-101B-9397-08002B2CF9AE}" pid="5" name="Producer">
    <vt:lpwstr>Adobe PDF library 17.00</vt:lpwstr>
  </property>
</Properties>
</file>