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mpton Light" panose="020B0004020102020203" pitchFamily="34" charset="0"/>
      <p:regular r:id="rId14"/>
    </p:embeddedFont>
    <p:embeddedFont>
      <p:font typeface="Montserrat" pitchFamily="2" charset="0"/>
      <p:regular r:id="rId15"/>
      <p:bold r:id="rId16"/>
      <p:italic r:id="rId17"/>
      <p:boldItalic r:id="rId18"/>
    </p:embeddedFont>
    <p:embeddedFont>
      <p:font typeface="Montserrat Bold" pitchFamily="2" charset="0"/>
      <p:regular r:id="rId19"/>
      <p:bold r:id="rId20"/>
    </p:embeddedFont>
    <p:embeddedFont>
      <p:font typeface="Montserrat Italics" pitchFamily="2" charset="0"/>
      <p:regular r:id="rId21"/>
      <p:italic r:id="rId22"/>
    </p:embeddedFont>
    <p:embeddedFont>
      <p:font typeface="Montserrat Semi-Bold" pitchFamily="2" charset="0"/>
      <p:regular r:id="rId23"/>
      <p:bold r:id="rId24"/>
    </p:embeddedFont>
    <p:embeddedFont>
      <p:font typeface="Montserrat Semi-Bold Italics" pitchFamily="2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 autoAdjust="0"/>
    <p:restoredTop sz="94599" autoAdjust="0"/>
  </p:normalViewPr>
  <p:slideViewPr>
    <p:cSldViewPr>
      <p:cViewPr varScale="1">
        <p:scale>
          <a:sx n="75" d="100"/>
          <a:sy n="75" d="100"/>
        </p:scale>
        <p:origin x="54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Koç ailem : </a:t>
            </a:r>
          </a:p>
          <a:p>
            <a:endParaRPr lang="en-US"/>
          </a:p>
          <a:p>
            <a:r>
              <a:rPr lang="en-US"/>
              <a:t>•Mobile Application Development</a:t>
            </a:r>
          </a:p>
          <a:p>
            <a:r>
              <a:rPr lang="en-US"/>
              <a:t>•Backend Development </a:t>
            </a:r>
          </a:p>
          <a:p>
            <a:r>
              <a:rPr lang="en-US"/>
              <a:t>UI&amp;UX Services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Binbin: </a:t>
            </a:r>
          </a:p>
          <a:p>
            <a:r>
              <a:rPr lang="en-US"/>
              <a:t>•Mobile Application Development</a:t>
            </a:r>
          </a:p>
          <a:p>
            <a:r>
              <a:rPr lang="en-US"/>
              <a:t>•Backend Development</a:t>
            </a:r>
          </a:p>
          <a:p>
            <a:r>
              <a:rPr lang="en-US"/>
              <a:t>•UI &amp; UX Services</a:t>
            </a:r>
          </a:p>
          <a:p>
            <a:r>
              <a:rPr lang="en-US"/>
              <a:t>•Test Services</a:t>
            </a:r>
          </a:p>
          <a:p>
            <a:endParaRPr lang="en-US"/>
          </a:p>
          <a:p>
            <a:r>
              <a:rPr lang="en-US"/>
              <a:t>THY :</a:t>
            </a:r>
          </a:p>
          <a:p>
            <a:r>
              <a:rPr lang="en-US"/>
              <a:t>•Mobile Application</a:t>
            </a:r>
          </a:p>
          <a:p>
            <a:r>
              <a:rPr lang="en-US"/>
              <a:t>•UI&amp;UX Services</a:t>
            </a:r>
          </a:p>
          <a:p>
            <a:r>
              <a:rPr lang="en-US"/>
              <a:t>•Back Office Development</a:t>
            </a:r>
          </a:p>
          <a:p>
            <a:r>
              <a:rPr lang="en-US"/>
              <a:t>•Test Services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Koç ailem : </a:t>
            </a:r>
          </a:p>
          <a:p>
            <a:endParaRPr lang="en-US"/>
          </a:p>
          <a:p>
            <a:r>
              <a:rPr lang="en-US"/>
              <a:t>•Mobile Application Development</a:t>
            </a:r>
          </a:p>
          <a:p>
            <a:r>
              <a:rPr lang="en-US"/>
              <a:t>•Backend Development </a:t>
            </a:r>
          </a:p>
          <a:p>
            <a:r>
              <a:rPr lang="en-US"/>
              <a:t>UI&amp;UX Services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Binbin: </a:t>
            </a:r>
          </a:p>
          <a:p>
            <a:r>
              <a:rPr lang="en-US"/>
              <a:t>•Mobile Application Development</a:t>
            </a:r>
          </a:p>
          <a:p>
            <a:r>
              <a:rPr lang="en-US"/>
              <a:t>•Backend Development</a:t>
            </a:r>
          </a:p>
          <a:p>
            <a:r>
              <a:rPr lang="en-US"/>
              <a:t>•UI &amp; UX Services</a:t>
            </a:r>
          </a:p>
          <a:p>
            <a:r>
              <a:rPr lang="en-US"/>
              <a:t>•Test Services</a:t>
            </a:r>
          </a:p>
          <a:p>
            <a:endParaRPr lang="en-US"/>
          </a:p>
          <a:p>
            <a:r>
              <a:rPr lang="en-US"/>
              <a:t>THY :</a:t>
            </a:r>
          </a:p>
          <a:p>
            <a:r>
              <a:rPr lang="en-US"/>
              <a:t>•Mobile Application</a:t>
            </a:r>
          </a:p>
          <a:p>
            <a:r>
              <a:rPr lang="en-US"/>
              <a:t>•UI&amp;UX Services</a:t>
            </a:r>
          </a:p>
          <a:p>
            <a:r>
              <a:rPr lang="en-US"/>
              <a:t>•Back Office Development</a:t>
            </a:r>
          </a:p>
          <a:p>
            <a:r>
              <a:rPr lang="en-US"/>
              <a:t>•Test Services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sv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61800"/>
            <a:ext cx="18534457" cy="10608491"/>
          </a:xfrm>
          <a:custGeom>
            <a:avLst/>
            <a:gdLst/>
            <a:ahLst/>
            <a:cxnLst/>
            <a:rect l="l" t="t" r="r" b="b"/>
            <a:pathLst>
              <a:path w="18534457" h="10608491">
                <a:moveTo>
                  <a:pt x="0" y="0"/>
                </a:moveTo>
                <a:lnTo>
                  <a:pt x="18534457" y="0"/>
                </a:lnTo>
                <a:lnTo>
                  <a:pt x="18534457" y="10608491"/>
                </a:lnTo>
                <a:lnTo>
                  <a:pt x="0" y="106084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4" r="-76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1028700" y="6012022"/>
            <a:ext cx="3622686" cy="713328"/>
          </a:xfrm>
          <a:custGeom>
            <a:avLst/>
            <a:gdLst/>
            <a:ahLst/>
            <a:cxnLst/>
            <a:rect l="l" t="t" r="r" b="b"/>
            <a:pathLst>
              <a:path w="3622686" h="713328">
                <a:moveTo>
                  <a:pt x="0" y="0"/>
                </a:moveTo>
                <a:lnTo>
                  <a:pt x="3622686" y="0"/>
                </a:lnTo>
                <a:lnTo>
                  <a:pt x="3622686" y="713328"/>
                </a:lnTo>
                <a:lnTo>
                  <a:pt x="0" y="713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TextBox 4"/>
          <p:cNvSpPr txBox="1"/>
          <p:nvPr/>
        </p:nvSpPr>
        <p:spPr>
          <a:xfrm>
            <a:off x="1028700" y="1363822"/>
            <a:ext cx="12011505" cy="3800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5"/>
              </a:lnSpc>
            </a:pPr>
            <a:r>
              <a:rPr lang="en-US" sz="831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Retail 5.0: </a:t>
            </a:r>
          </a:p>
          <a:p>
            <a:pPr algn="l">
              <a:lnSpc>
                <a:spcPts val="9975"/>
              </a:lnSpc>
            </a:pPr>
            <a:r>
              <a:rPr lang="en-US" sz="8313" i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The New Era of Invisible Loyalty</a:t>
            </a:r>
          </a:p>
        </p:txBody>
      </p:sp>
      <p:sp>
        <p:nvSpPr>
          <p:cNvPr id="5" name="AutoShape 5"/>
          <p:cNvSpPr/>
          <p:nvPr/>
        </p:nvSpPr>
        <p:spPr>
          <a:xfrm>
            <a:off x="1028700" y="7149213"/>
            <a:ext cx="2368734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Box 6"/>
          <p:cNvSpPr txBox="1"/>
          <p:nvPr/>
        </p:nvSpPr>
        <p:spPr>
          <a:xfrm>
            <a:off x="1028700" y="7509793"/>
            <a:ext cx="12011505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Armağan Gürkan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Chief Sales Officer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61800"/>
            <a:ext cx="18534457" cy="10608491"/>
          </a:xfrm>
          <a:custGeom>
            <a:avLst/>
            <a:gdLst/>
            <a:ahLst/>
            <a:cxnLst/>
            <a:rect l="l" t="t" r="r" b="b"/>
            <a:pathLst>
              <a:path w="18534457" h="10608491">
                <a:moveTo>
                  <a:pt x="0" y="0"/>
                </a:moveTo>
                <a:lnTo>
                  <a:pt x="18534457" y="0"/>
                </a:lnTo>
                <a:lnTo>
                  <a:pt x="18534457" y="10608491"/>
                </a:lnTo>
                <a:lnTo>
                  <a:pt x="0" y="106084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64" r="-764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531225"/>
            <a:chOff x="0" y="0"/>
            <a:chExt cx="4274726" cy="224690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246907"/>
            </a:xfrm>
            <a:custGeom>
              <a:avLst/>
              <a:gdLst/>
              <a:ahLst/>
              <a:cxnLst/>
              <a:rect l="l" t="t" r="r" b="b"/>
              <a:pathLst>
                <a:path w="4274726" h="2246907">
                  <a:moveTo>
                    <a:pt x="28620" y="0"/>
                  </a:moveTo>
                  <a:lnTo>
                    <a:pt x="4246106" y="0"/>
                  </a:lnTo>
                  <a:cubicBezTo>
                    <a:pt x="4261912" y="0"/>
                    <a:pt x="4274726" y="12813"/>
                    <a:pt x="4274726" y="28620"/>
                  </a:cubicBezTo>
                  <a:lnTo>
                    <a:pt x="4274726" y="2218287"/>
                  </a:lnTo>
                  <a:cubicBezTo>
                    <a:pt x="4274726" y="2234093"/>
                    <a:pt x="4261912" y="2246907"/>
                    <a:pt x="4246106" y="2246907"/>
                  </a:cubicBezTo>
                  <a:lnTo>
                    <a:pt x="28620" y="2246907"/>
                  </a:lnTo>
                  <a:cubicBezTo>
                    <a:pt x="12813" y="2246907"/>
                    <a:pt x="0" y="2234093"/>
                    <a:pt x="0" y="2218287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EDF0F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74726" cy="22850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2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468600" y="8969041"/>
            <a:ext cx="1437104" cy="421220"/>
          </a:xfrm>
          <a:custGeom>
            <a:avLst/>
            <a:gdLst/>
            <a:ahLst/>
            <a:cxnLst/>
            <a:rect l="l" t="t" r="r" b="b"/>
            <a:pathLst>
              <a:path w="1437104" h="421220">
                <a:moveTo>
                  <a:pt x="0" y="0"/>
                </a:moveTo>
                <a:lnTo>
                  <a:pt x="1437103" y="0"/>
                </a:lnTo>
                <a:lnTo>
                  <a:pt x="1437103" y="421220"/>
                </a:lnTo>
                <a:lnTo>
                  <a:pt x="0" y="4212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TextBox 8"/>
          <p:cNvSpPr txBox="1"/>
          <p:nvPr/>
        </p:nvSpPr>
        <p:spPr>
          <a:xfrm>
            <a:off x="5504801" y="1330773"/>
            <a:ext cx="7524856" cy="903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11"/>
              </a:lnSpc>
            </a:pPr>
            <a:r>
              <a:rPr lang="en-US" sz="5293" b="1" dirty="0">
                <a:solidFill>
                  <a:srgbClr val="590D0A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The Future of Loyalty</a:t>
            </a:r>
          </a:p>
        </p:txBody>
      </p:sp>
      <p:pic>
        <p:nvPicPr>
          <p:cNvPr id="9" name="Palm Demo Clip_E265B842-DC1C-4A30-8B56-A5DBD54956AC.mp4">
            <a:hlinkClick r:id="" action="ppaction://media"/>
            <a:extLst>
              <a:ext uri="{FF2B5EF4-FFF2-40B4-BE49-F238E27FC236}">
                <a16:creationId xmlns:a16="http://schemas.microsoft.com/office/drawing/2014/main" id="{21BE9AF6-C0DA-A0D3-E12B-6BE2FAE1BA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90328" y="2379193"/>
            <a:ext cx="11353800" cy="638651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61800"/>
            <a:ext cx="18534457" cy="10608491"/>
          </a:xfrm>
          <a:custGeom>
            <a:avLst/>
            <a:gdLst/>
            <a:ahLst/>
            <a:cxnLst/>
            <a:rect l="l" t="t" r="r" b="b"/>
            <a:pathLst>
              <a:path w="18534457" h="10608491">
                <a:moveTo>
                  <a:pt x="0" y="0"/>
                </a:moveTo>
                <a:lnTo>
                  <a:pt x="18534457" y="0"/>
                </a:lnTo>
                <a:lnTo>
                  <a:pt x="18534457" y="10608491"/>
                </a:lnTo>
                <a:lnTo>
                  <a:pt x="0" y="106084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4" r="-76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6200164" y="6972300"/>
            <a:ext cx="6134128" cy="1266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5"/>
              </a:lnSpc>
            </a:pPr>
            <a:r>
              <a:rPr lang="en-US" sz="831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Thank You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64438" y="8612660"/>
            <a:ext cx="7005580" cy="416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7"/>
              </a:lnSpc>
              <a:spcBef>
                <a:spcPct val="0"/>
              </a:spcBef>
            </a:pPr>
            <a:r>
              <a:rPr lang="en-US" sz="2362" i="1" dirty="0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For more details, visit us at : Hall 4, Booth 404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9B2AFD7-AA84-4975-F293-A2438B033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600" y="3162300"/>
            <a:ext cx="3098800" cy="309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44816" y="0"/>
            <a:ext cx="9074416" cy="11151931"/>
          </a:xfrm>
          <a:custGeom>
            <a:avLst/>
            <a:gdLst/>
            <a:ahLst/>
            <a:cxnLst/>
            <a:rect l="l" t="t" r="r" b="b"/>
            <a:pathLst>
              <a:path w="9074416" h="11151931">
                <a:moveTo>
                  <a:pt x="0" y="0"/>
                </a:moveTo>
                <a:lnTo>
                  <a:pt x="9074416" y="0"/>
                </a:lnTo>
                <a:lnTo>
                  <a:pt x="9074416" y="11151931"/>
                </a:lnTo>
                <a:lnTo>
                  <a:pt x="0" y="11151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4" t="-4214" r="-27508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-1101526" y="0"/>
            <a:ext cx="9331126" cy="12150319"/>
          </a:xfrm>
          <a:custGeom>
            <a:avLst/>
            <a:gdLst/>
            <a:ahLst/>
            <a:cxnLst/>
            <a:rect l="l" t="t" r="r" b="b"/>
            <a:pathLst>
              <a:path w="9331126" h="12150319">
                <a:moveTo>
                  <a:pt x="0" y="0"/>
                </a:moveTo>
                <a:lnTo>
                  <a:pt x="9331126" y="0"/>
                </a:lnTo>
                <a:lnTo>
                  <a:pt x="9331126" y="12150319"/>
                </a:lnTo>
                <a:lnTo>
                  <a:pt x="0" y="121503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2833" r="-8142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TextBox 4"/>
          <p:cNvSpPr txBox="1"/>
          <p:nvPr/>
        </p:nvSpPr>
        <p:spPr>
          <a:xfrm>
            <a:off x="1028700" y="8578389"/>
            <a:ext cx="3619642" cy="679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4"/>
              </a:lnSpc>
            </a:pPr>
            <a:r>
              <a:rPr lang="en-US" sz="3981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Agenda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744662" y="1410169"/>
            <a:ext cx="9716250" cy="7848131"/>
            <a:chOff x="0" y="0"/>
            <a:chExt cx="12955000" cy="10464175"/>
          </a:xfrm>
        </p:grpSpPr>
        <p:sp>
          <p:nvSpPr>
            <p:cNvPr id="6" name="TextBox 6"/>
            <p:cNvSpPr txBox="1"/>
            <p:nvPr/>
          </p:nvSpPr>
          <p:spPr>
            <a:xfrm>
              <a:off x="0" y="-333375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206547" y="-372812"/>
              <a:ext cx="11748452" cy="1067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49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Mobven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70675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02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06547" y="931238"/>
              <a:ext cx="11748452" cy="1067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49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Digital Retail Experience with Mobven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281640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03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06547" y="2242203"/>
              <a:ext cx="11748452" cy="1067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49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Prometa.ai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534856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04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06547" y="3734881"/>
              <a:ext cx="11748452" cy="1696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378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Autonomous Retail Experience with Prometa.ai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516602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05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06547" y="5477165"/>
              <a:ext cx="11748452" cy="1067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49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Why Traditional Retail Needs to Evolve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8076535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07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9399412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08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6765570"/>
              <a:ext cx="1098524" cy="1064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7925"/>
                </a:lnSpc>
                <a:spcBef>
                  <a:spcPct val="0"/>
                </a:spcBef>
              </a:pPr>
              <a:r>
                <a:rPr lang="en-US" sz="3652" b="1" u="none" strike="noStrike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06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06547" y="6726133"/>
              <a:ext cx="11748452" cy="1067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49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The New Era of Invisible Loyalty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06547" y="8037098"/>
              <a:ext cx="11748452" cy="1067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49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Palm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206547" y="9359975"/>
              <a:ext cx="11748452" cy="1067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249"/>
                </a:lnSpc>
              </a:pPr>
              <a:r>
                <a:rPr lang="en-US" sz="3299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The Future of Loyalty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27567" y="0"/>
            <a:ext cx="11607953" cy="11186775"/>
            <a:chOff x="0" y="0"/>
            <a:chExt cx="3057239" cy="29463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57239" cy="2946311"/>
            </a:xfrm>
            <a:custGeom>
              <a:avLst/>
              <a:gdLst/>
              <a:ahLst/>
              <a:cxnLst/>
              <a:rect l="l" t="t" r="r" b="b"/>
              <a:pathLst>
                <a:path w="3057239" h="2946311">
                  <a:moveTo>
                    <a:pt x="66695" y="0"/>
                  </a:moveTo>
                  <a:lnTo>
                    <a:pt x="2990544" y="0"/>
                  </a:lnTo>
                  <a:cubicBezTo>
                    <a:pt x="3008232" y="0"/>
                    <a:pt x="3025197" y="7027"/>
                    <a:pt x="3037704" y="19535"/>
                  </a:cubicBezTo>
                  <a:cubicBezTo>
                    <a:pt x="3050212" y="32042"/>
                    <a:pt x="3057239" y="49006"/>
                    <a:pt x="3057239" y="66695"/>
                  </a:cubicBezTo>
                  <a:lnTo>
                    <a:pt x="3057239" y="2879616"/>
                  </a:lnTo>
                  <a:cubicBezTo>
                    <a:pt x="3057239" y="2916451"/>
                    <a:pt x="3027378" y="2946311"/>
                    <a:pt x="2990544" y="2946311"/>
                  </a:cubicBezTo>
                  <a:lnTo>
                    <a:pt x="66695" y="2946311"/>
                  </a:lnTo>
                  <a:cubicBezTo>
                    <a:pt x="29860" y="2946311"/>
                    <a:pt x="0" y="2916451"/>
                    <a:pt x="0" y="2879616"/>
                  </a:cubicBezTo>
                  <a:lnTo>
                    <a:pt x="0" y="66695"/>
                  </a:lnTo>
                  <a:cubicBezTo>
                    <a:pt x="0" y="29860"/>
                    <a:pt x="29860" y="0"/>
                    <a:pt x="6669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057239" cy="29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1104640"/>
            <a:ext cx="4641009" cy="912335"/>
          </a:xfrm>
          <a:custGeom>
            <a:avLst/>
            <a:gdLst/>
            <a:ahLst/>
            <a:cxnLst/>
            <a:rect l="l" t="t" r="r" b="b"/>
            <a:pathLst>
              <a:path w="4641009" h="912335">
                <a:moveTo>
                  <a:pt x="0" y="0"/>
                </a:moveTo>
                <a:lnTo>
                  <a:pt x="4641009" y="0"/>
                </a:lnTo>
                <a:lnTo>
                  <a:pt x="4641009" y="912335"/>
                </a:lnTo>
                <a:lnTo>
                  <a:pt x="0" y="9123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-922581" y="9244522"/>
            <a:ext cx="19210581" cy="10829965"/>
          </a:xfrm>
          <a:custGeom>
            <a:avLst/>
            <a:gdLst/>
            <a:ahLst/>
            <a:cxnLst/>
            <a:rect l="l" t="t" r="r" b="b"/>
            <a:pathLst>
              <a:path w="19210581" h="10829965">
                <a:moveTo>
                  <a:pt x="0" y="0"/>
                </a:moveTo>
                <a:lnTo>
                  <a:pt x="19210581" y="0"/>
                </a:lnTo>
                <a:lnTo>
                  <a:pt x="19210581" y="10829965"/>
                </a:lnTo>
                <a:lnTo>
                  <a:pt x="0" y="108299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11869029" y="3417749"/>
            <a:ext cx="911877" cy="1037698"/>
          </a:xfrm>
          <a:custGeom>
            <a:avLst/>
            <a:gdLst/>
            <a:ahLst/>
            <a:cxnLst/>
            <a:rect l="l" t="t" r="r" b="b"/>
            <a:pathLst>
              <a:path w="911877" h="1037698">
                <a:moveTo>
                  <a:pt x="0" y="0"/>
                </a:moveTo>
                <a:lnTo>
                  <a:pt x="911877" y="0"/>
                </a:lnTo>
                <a:lnTo>
                  <a:pt x="911877" y="1037698"/>
                </a:lnTo>
                <a:lnTo>
                  <a:pt x="0" y="10376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1869029" y="5331181"/>
            <a:ext cx="1002573" cy="1002573"/>
          </a:xfrm>
          <a:custGeom>
            <a:avLst/>
            <a:gdLst/>
            <a:ahLst/>
            <a:cxnLst/>
            <a:rect l="l" t="t" r="r" b="b"/>
            <a:pathLst>
              <a:path w="1002573" h="1002573">
                <a:moveTo>
                  <a:pt x="0" y="0"/>
                </a:moveTo>
                <a:lnTo>
                  <a:pt x="1002573" y="0"/>
                </a:lnTo>
                <a:lnTo>
                  <a:pt x="1002573" y="1002573"/>
                </a:lnTo>
                <a:lnTo>
                  <a:pt x="0" y="1002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1790020" y="7210054"/>
            <a:ext cx="1224755" cy="1002007"/>
          </a:xfrm>
          <a:custGeom>
            <a:avLst/>
            <a:gdLst/>
            <a:ahLst/>
            <a:cxnLst/>
            <a:rect l="l" t="t" r="r" b="b"/>
            <a:pathLst>
              <a:path w="1224755" h="1002007">
                <a:moveTo>
                  <a:pt x="0" y="0"/>
                </a:moveTo>
                <a:lnTo>
                  <a:pt x="1224755" y="0"/>
                </a:lnTo>
                <a:lnTo>
                  <a:pt x="1224755" y="1002007"/>
                </a:lnTo>
                <a:lnTo>
                  <a:pt x="0" y="10020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TextBox 10"/>
          <p:cNvSpPr txBox="1"/>
          <p:nvPr/>
        </p:nvSpPr>
        <p:spPr>
          <a:xfrm>
            <a:off x="1028700" y="3939848"/>
            <a:ext cx="6674557" cy="165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i="1">
                <a:solidFill>
                  <a:srgbClr val="6E0F2D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Since 2012, we have been building technology solutions that transform the end-to-end digital customer experience for Türkiye’s leading companies.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778554"/>
            <a:ext cx="5933713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6E0F2D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Your technology partner that grows with you.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635160" y="1586540"/>
            <a:ext cx="5191421" cy="990600"/>
            <a:chOff x="0" y="0"/>
            <a:chExt cx="6921895" cy="1320800"/>
          </a:xfrm>
        </p:grpSpPr>
        <p:sp>
          <p:nvSpPr>
            <p:cNvPr id="13" name="Freeform 13"/>
            <p:cNvSpPr/>
            <p:nvPr/>
          </p:nvSpPr>
          <p:spPr>
            <a:xfrm>
              <a:off x="0" y="173772"/>
              <a:ext cx="1839486" cy="973255"/>
            </a:xfrm>
            <a:custGeom>
              <a:avLst/>
              <a:gdLst/>
              <a:ahLst/>
              <a:cxnLst/>
              <a:rect l="l" t="t" r="r" b="b"/>
              <a:pathLst>
                <a:path w="1839486" h="973255">
                  <a:moveTo>
                    <a:pt x="0" y="0"/>
                  </a:moveTo>
                  <a:lnTo>
                    <a:pt x="1839486" y="0"/>
                  </a:lnTo>
                  <a:lnTo>
                    <a:pt x="1839486" y="973256"/>
                  </a:lnTo>
                  <a:lnTo>
                    <a:pt x="0" y="973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608046" y="-57150"/>
              <a:ext cx="4313849" cy="1377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1">
                  <a:solidFill>
                    <a:srgbClr val="590D0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200+</a:t>
              </a:r>
            </a:p>
            <a:p>
              <a:pPr algn="l">
                <a:lnSpc>
                  <a:spcPts val="4200"/>
                </a:lnSpc>
              </a:pPr>
              <a:r>
                <a:rPr lang="en-US" sz="3000">
                  <a:solidFill>
                    <a:srgbClr val="590D0A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Team Members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591195" y="3407697"/>
            <a:ext cx="3668105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Trusted by </a:t>
            </a: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Leading Brands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591195" y="5286004"/>
            <a:ext cx="3235387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Across</a:t>
            </a: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Europe &amp; Mena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591195" y="7164311"/>
            <a:ext cx="2855969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30+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Active Clients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61800"/>
            <a:ext cx="18534457" cy="10448800"/>
          </a:xfrm>
          <a:custGeom>
            <a:avLst/>
            <a:gdLst/>
            <a:ahLst/>
            <a:cxnLst/>
            <a:rect l="l" t="t" r="r" b="b"/>
            <a:pathLst>
              <a:path w="18534457" h="10448800">
                <a:moveTo>
                  <a:pt x="0" y="0"/>
                </a:moveTo>
                <a:lnTo>
                  <a:pt x="18534457" y="0"/>
                </a:lnTo>
                <a:lnTo>
                  <a:pt x="18534457" y="10448800"/>
                </a:lnTo>
                <a:lnTo>
                  <a:pt x="0" y="1044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-924606" y="3593889"/>
            <a:ext cx="19213274" cy="7632014"/>
            <a:chOff x="0" y="0"/>
            <a:chExt cx="5060286" cy="20100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60286" cy="2010078"/>
            </a:xfrm>
            <a:custGeom>
              <a:avLst/>
              <a:gdLst/>
              <a:ahLst/>
              <a:cxnLst/>
              <a:rect l="l" t="t" r="r" b="b"/>
              <a:pathLst>
                <a:path w="5060286" h="2010078">
                  <a:moveTo>
                    <a:pt x="40295" y="0"/>
                  </a:moveTo>
                  <a:lnTo>
                    <a:pt x="5019992" y="0"/>
                  </a:lnTo>
                  <a:cubicBezTo>
                    <a:pt x="5042246" y="0"/>
                    <a:pt x="5060286" y="18041"/>
                    <a:pt x="5060286" y="40295"/>
                  </a:cubicBezTo>
                  <a:lnTo>
                    <a:pt x="5060286" y="1969783"/>
                  </a:lnTo>
                  <a:cubicBezTo>
                    <a:pt x="5060286" y="1992037"/>
                    <a:pt x="5042246" y="2010078"/>
                    <a:pt x="5019992" y="2010078"/>
                  </a:cubicBezTo>
                  <a:lnTo>
                    <a:pt x="40295" y="2010078"/>
                  </a:lnTo>
                  <a:cubicBezTo>
                    <a:pt x="18041" y="2010078"/>
                    <a:pt x="0" y="1992037"/>
                    <a:pt x="0" y="1969783"/>
                  </a:cubicBezTo>
                  <a:lnTo>
                    <a:pt x="0" y="40295"/>
                  </a:lnTo>
                  <a:cubicBezTo>
                    <a:pt x="0" y="18041"/>
                    <a:pt x="18041" y="0"/>
                    <a:pt x="40295" y="0"/>
                  </a:cubicBezTo>
                  <a:close/>
                </a:path>
              </a:pathLst>
            </a:custGeom>
            <a:solidFill>
              <a:srgbClr val="EDF0F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5060286" cy="20100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6287155"/>
            <a:ext cx="5142856" cy="2751428"/>
          </a:xfrm>
          <a:custGeom>
            <a:avLst/>
            <a:gdLst/>
            <a:ahLst/>
            <a:cxnLst/>
            <a:rect l="l" t="t" r="r" b="b"/>
            <a:pathLst>
              <a:path w="5142856" h="2751428">
                <a:moveTo>
                  <a:pt x="0" y="0"/>
                </a:moveTo>
                <a:lnTo>
                  <a:pt x="5142856" y="0"/>
                </a:lnTo>
                <a:lnTo>
                  <a:pt x="5142856" y="2751428"/>
                </a:lnTo>
                <a:lnTo>
                  <a:pt x="0" y="2751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6573240" y="6287155"/>
            <a:ext cx="5142856" cy="2751428"/>
          </a:xfrm>
          <a:custGeom>
            <a:avLst/>
            <a:gdLst/>
            <a:ahLst/>
            <a:cxnLst/>
            <a:rect l="l" t="t" r="r" b="b"/>
            <a:pathLst>
              <a:path w="5142856" h="2751428">
                <a:moveTo>
                  <a:pt x="0" y="0"/>
                </a:moveTo>
                <a:lnTo>
                  <a:pt x="5142856" y="0"/>
                </a:lnTo>
                <a:lnTo>
                  <a:pt x="5142856" y="2751428"/>
                </a:lnTo>
                <a:lnTo>
                  <a:pt x="0" y="2751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12116444" y="6287155"/>
            <a:ext cx="5142856" cy="2751428"/>
          </a:xfrm>
          <a:custGeom>
            <a:avLst/>
            <a:gdLst/>
            <a:ahLst/>
            <a:cxnLst/>
            <a:rect l="l" t="t" r="r" b="b"/>
            <a:pathLst>
              <a:path w="5142856" h="2751428">
                <a:moveTo>
                  <a:pt x="0" y="0"/>
                </a:moveTo>
                <a:lnTo>
                  <a:pt x="5142856" y="0"/>
                </a:lnTo>
                <a:lnTo>
                  <a:pt x="5142856" y="2751428"/>
                </a:lnTo>
                <a:lnTo>
                  <a:pt x="0" y="2751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0" y="9861889"/>
            <a:ext cx="18288000" cy="425111"/>
          </a:xfrm>
          <a:custGeom>
            <a:avLst/>
            <a:gdLst/>
            <a:ahLst/>
            <a:cxnLst/>
            <a:rect l="l" t="t" r="r" b="b"/>
            <a:pathLst>
              <a:path w="18288000" h="425111">
                <a:moveTo>
                  <a:pt x="0" y="0"/>
                </a:moveTo>
                <a:lnTo>
                  <a:pt x="18288000" y="0"/>
                </a:lnTo>
                <a:lnTo>
                  <a:pt x="18288000" y="425111"/>
                </a:lnTo>
                <a:lnTo>
                  <a:pt x="0" y="4251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503416" b="-794913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TextBox 10"/>
          <p:cNvSpPr txBox="1"/>
          <p:nvPr/>
        </p:nvSpPr>
        <p:spPr>
          <a:xfrm>
            <a:off x="1028700" y="4097523"/>
            <a:ext cx="13308006" cy="1234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0"/>
              </a:lnSpc>
              <a:spcBef>
                <a:spcPct val="0"/>
              </a:spcBef>
            </a:pPr>
            <a:r>
              <a:rPr lang="en-US" sz="2407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Mobven</a:t>
            </a:r>
            <a:r>
              <a:rPr lang="en-US" sz="2407" u="none" strike="noStrike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 builds the mobile apps, payment systems, and omnichannel infrastructures that millions of customers interact with every day. From concept to launch and beyond.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663522" y="6115705"/>
            <a:ext cx="1873211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299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Koç Ailem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923925"/>
            <a:ext cx="9009374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Digital Retail Experience with Mobven</a:t>
            </a:r>
          </a:p>
        </p:txBody>
      </p:sp>
      <p:sp>
        <p:nvSpPr>
          <p:cNvPr id="13" name="Freeform 13"/>
          <p:cNvSpPr/>
          <p:nvPr/>
        </p:nvSpPr>
        <p:spPr>
          <a:xfrm>
            <a:off x="1779873" y="6554743"/>
            <a:ext cx="3640509" cy="2521053"/>
          </a:xfrm>
          <a:custGeom>
            <a:avLst/>
            <a:gdLst/>
            <a:ahLst/>
            <a:cxnLst/>
            <a:rect l="l" t="t" r="r" b="b"/>
            <a:pathLst>
              <a:path w="3640509" h="2521053">
                <a:moveTo>
                  <a:pt x="0" y="0"/>
                </a:moveTo>
                <a:lnTo>
                  <a:pt x="3640510" y="0"/>
                </a:lnTo>
                <a:lnTo>
                  <a:pt x="3640510" y="2521053"/>
                </a:lnTo>
                <a:lnTo>
                  <a:pt x="0" y="25210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4" name="TextBox 14"/>
          <p:cNvSpPr txBox="1"/>
          <p:nvPr/>
        </p:nvSpPr>
        <p:spPr>
          <a:xfrm>
            <a:off x="8330623" y="6115705"/>
            <a:ext cx="1873211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299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THY</a:t>
            </a:r>
          </a:p>
        </p:txBody>
      </p:sp>
      <p:sp>
        <p:nvSpPr>
          <p:cNvPr id="15" name="Freeform 15"/>
          <p:cNvSpPr/>
          <p:nvPr/>
        </p:nvSpPr>
        <p:spPr>
          <a:xfrm>
            <a:off x="7042293" y="6443280"/>
            <a:ext cx="4204750" cy="2612201"/>
          </a:xfrm>
          <a:custGeom>
            <a:avLst/>
            <a:gdLst/>
            <a:ahLst/>
            <a:cxnLst/>
            <a:rect l="l" t="t" r="r" b="b"/>
            <a:pathLst>
              <a:path w="4204750" h="2612201">
                <a:moveTo>
                  <a:pt x="0" y="0"/>
                </a:moveTo>
                <a:lnTo>
                  <a:pt x="4204750" y="0"/>
                </a:lnTo>
                <a:lnTo>
                  <a:pt x="4204750" y="2612201"/>
                </a:lnTo>
                <a:lnTo>
                  <a:pt x="0" y="26122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6" name="TextBox 16"/>
          <p:cNvSpPr txBox="1"/>
          <p:nvPr/>
        </p:nvSpPr>
        <p:spPr>
          <a:xfrm>
            <a:off x="13878271" y="6115705"/>
            <a:ext cx="1873211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</a:pPr>
            <a:r>
              <a:rPr lang="en-US" sz="2299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BinBin</a:t>
            </a:r>
          </a:p>
        </p:txBody>
      </p:sp>
      <p:sp>
        <p:nvSpPr>
          <p:cNvPr id="17" name="Freeform 17"/>
          <p:cNvSpPr/>
          <p:nvPr/>
        </p:nvSpPr>
        <p:spPr>
          <a:xfrm>
            <a:off x="13018666" y="6596369"/>
            <a:ext cx="3592421" cy="2133000"/>
          </a:xfrm>
          <a:custGeom>
            <a:avLst/>
            <a:gdLst/>
            <a:ahLst/>
            <a:cxnLst/>
            <a:rect l="l" t="t" r="r" b="b"/>
            <a:pathLst>
              <a:path w="3592421" h="2133000">
                <a:moveTo>
                  <a:pt x="0" y="0"/>
                </a:moveTo>
                <a:lnTo>
                  <a:pt x="3592422" y="0"/>
                </a:lnTo>
                <a:lnTo>
                  <a:pt x="3592422" y="2133000"/>
                </a:lnTo>
                <a:lnTo>
                  <a:pt x="0" y="2133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27567" y="0"/>
            <a:ext cx="11607953" cy="11186775"/>
            <a:chOff x="0" y="0"/>
            <a:chExt cx="3057239" cy="29463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57239" cy="2946311"/>
            </a:xfrm>
            <a:custGeom>
              <a:avLst/>
              <a:gdLst/>
              <a:ahLst/>
              <a:cxnLst/>
              <a:rect l="l" t="t" r="r" b="b"/>
              <a:pathLst>
                <a:path w="3057239" h="2946311">
                  <a:moveTo>
                    <a:pt x="66695" y="0"/>
                  </a:moveTo>
                  <a:lnTo>
                    <a:pt x="2990544" y="0"/>
                  </a:lnTo>
                  <a:cubicBezTo>
                    <a:pt x="3008232" y="0"/>
                    <a:pt x="3025197" y="7027"/>
                    <a:pt x="3037704" y="19535"/>
                  </a:cubicBezTo>
                  <a:cubicBezTo>
                    <a:pt x="3050212" y="32042"/>
                    <a:pt x="3057239" y="49006"/>
                    <a:pt x="3057239" y="66695"/>
                  </a:cubicBezTo>
                  <a:lnTo>
                    <a:pt x="3057239" y="2879616"/>
                  </a:lnTo>
                  <a:cubicBezTo>
                    <a:pt x="3057239" y="2916451"/>
                    <a:pt x="3027378" y="2946311"/>
                    <a:pt x="2990544" y="2946311"/>
                  </a:cubicBezTo>
                  <a:lnTo>
                    <a:pt x="66695" y="2946311"/>
                  </a:lnTo>
                  <a:cubicBezTo>
                    <a:pt x="29860" y="2946311"/>
                    <a:pt x="0" y="2916451"/>
                    <a:pt x="0" y="2879616"/>
                  </a:cubicBezTo>
                  <a:lnTo>
                    <a:pt x="0" y="66695"/>
                  </a:lnTo>
                  <a:cubicBezTo>
                    <a:pt x="0" y="29860"/>
                    <a:pt x="29860" y="0"/>
                    <a:pt x="6669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057239" cy="29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922581" y="9244522"/>
            <a:ext cx="19210581" cy="10829965"/>
          </a:xfrm>
          <a:custGeom>
            <a:avLst/>
            <a:gdLst/>
            <a:ahLst/>
            <a:cxnLst/>
            <a:rect l="l" t="t" r="r" b="b"/>
            <a:pathLst>
              <a:path w="19210581" h="10829965">
                <a:moveTo>
                  <a:pt x="0" y="0"/>
                </a:moveTo>
                <a:lnTo>
                  <a:pt x="19210581" y="0"/>
                </a:lnTo>
                <a:lnTo>
                  <a:pt x="19210581" y="10829965"/>
                </a:lnTo>
                <a:lnTo>
                  <a:pt x="0" y="10829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028700" y="833715"/>
            <a:ext cx="4303957" cy="1454185"/>
          </a:xfrm>
          <a:custGeom>
            <a:avLst/>
            <a:gdLst/>
            <a:ahLst/>
            <a:cxnLst/>
            <a:rect l="l" t="t" r="r" b="b"/>
            <a:pathLst>
              <a:path w="4303957" h="1454185">
                <a:moveTo>
                  <a:pt x="0" y="0"/>
                </a:moveTo>
                <a:lnTo>
                  <a:pt x="4303957" y="0"/>
                </a:lnTo>
                <a:lnTo>
                  <a:pt x="4303957" y="1454185"/>
                </a:lnTo>
                <a:lnTo>
                  <a:pt x="0" y="1454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10612665" y="1533312"/>
            <a:ext cx="1944189" cy="1509177"/>
          </a:xfrm>
          <a:custGeom>
            <a:avLst/>
            <a:gdLst/>
            <a:ahLst/>
            <a:cxnLst/>
            <a:rect l="l" t="t" r="r" b="b"/>
            <a:pathLst>
              <a:path w="1944189" h="1509177">
                <a:moveTo>
                  <a:pt x="0" y="0"/>
                </a:moveTo>
                <a:lnTo>
                  <a:pt x="1944189" y="0"/>
                </a:lnTo>
                <a:lnTo>
                  <a:pt x="1944189" y="1509176"/>
                </a:lnTo>
                <a:lnTo>
                  <a:pt x="0" y="15091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9532565" y="3815693"/>
            <a:ext cx="4104388" cy="2537258"/>
          </a:xfrm>
          <a:custGeom>
            <a:avLst/>
            <a:gdLst/>
            <a:ahLst/>
            <a:cxnLst/>
            <a:rect l="l" t="t" r="r" b="b"/>
            <a:pathLst>
              <a:path w="4104388" h="2537258">
                <a:moveTo>
                  <a:pt x="0" y="0"/>
                </a:moveTo>
                <a:lnTo>
                  <a:pt x="4104388" y="0"/>
                </a:lnTo>
                <a:lnTo>
                  <a:pt x="4104388" y="2537258"/>
                </a:lnTo>
                <a:lnTo>
                  <a:pt x="0" y="25372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14682081" y="6352951"/>
            <a:ext cx="2292961" cy="2413643"/>
          </a:xfrm>
          <a:custGeom>
            <a:avLst/>
            <a:gdLst/>
            <a:ahLst/>
            <a:cxnLst/>
            <a:rect l="l" t="t" r="r" b="b"/>
            <a:pathLst>
              <a:path w="2292961" h="2413643">
                <a:moveTo>
                  <a:pt x="0" y="0"/>
                </a:moveTo>
                <a:lnTo>
                  <a:pt x="2292961" y="0"/>
                </a:lnTo>
                <a:lnTo>
                  <a:pt x="2292961" y="2413643"/>
                </a:lnTo>
                <a:lnTo>
                  <a:pt x="0" y="24136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0"/>
          <p:cNvSpPr/>
          <p:nvPr/>
        </p:nvSpPr>
        <p:spPr>
          <a:xfrm>
            <a:off x="14068646" y="4164766"/>
            <a:ext cx="3519831" cy="1839112"/>
          </a:xfrm>
          <a:custGeom>
            <a:avLst/>
            <a:gdLst/>
            <a:ahLst/>
            <a:cxnLst/>
            <a:rect l="l" t="t" r="r" b="b"/>
            <a:pathLst>
              <a:path w="3519831" h="1839112">
                <a:moveTo>
                  <a:pt x="0" y="0"/>
                </a:moveTo>
                <a:lnTo>
                  <a:pt x="3519831" y="0"/>
                </a:lnTo>
                <a:lnTo>
                  <a:pt x="3519831" y="1839112"/>
                </a:lnTo>
                <a:lnTo>
                  <a:pt x="0" y="18391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>
          <a:xfrm>
            <a:off x="10401292" y="6754079"/>
            <a:ext cx="2366934" cy="1611388"/>
          </a:xfrm>
          <a:custGeom>
            <a:avLst/>
            <a:gdLst/>
            <a:ahLst/>
            <a:cxnLst/>
            <a:rect l="l" t="t" r="r" b="b"/>
            <a:pathLst>
              <a:path w="2366934" h="1611388">
                <a:moveTo>
                  <a:pt x="0" y="0"/>
                </a:moveTo>
                <a:lnTo>
                  <a:pt x="2366934" y="0"/>
                </a:lnTo>
                <a:lnTo>
                  <a:pt x="2366934" y="1611387"/>
                </a:lnTo>
                <a:lnTo>
                  <a:pt x="0" y="16113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12"/>
          <p:cNvSpPr/>
          <p:nvPr/>
        </p:nvSpPr>
        <p:spPr>
          <a:xfrm>
            <a:off x="13762545" y="1995970"/>
            <a:ext cx="3660072" cy="677113"/>
          </a:xfrm>
          <a:custGeom>
            <a:avLst/>
            <a:gdLst/>
            <a:ahLst/>
            <a:cxnLst/>
            <a:rect l="l" t="t" r="r" b="b"/>
            <a:pathLst>
              <a:path w="3660072" h="677113">
                <a:moveTo>
                  <a:pt x="0" y="0"/>
                </a:moveTo>
                <a:lnTo>
                  <a:pt x="3660072" y="0"/>
                </a:lnTo>
                <a:lnTo>
                  <a:pt x="3660072" y="677114"/>
                </a:lnTo>
                <a:lnTo>
                  <a:pt x="0" y="67711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TextBox 13"/>
          <p:cNvSpPr txBox="1"/>
          <p:nvPr/>
        </p:nvSpPr>
        <p:spPr>
          <a:xfrm>
            <a:off x="1028700" y="3939848"/>
            <a:ext cx="5933713" cy="1234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i="1">
                <a:solidFill>
                  <a:srgbClr val="6E0F2D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We redefine customer experience through AI Assistants and intelligent recommendation systems.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2856705"/>
            <a:ext cx="5173073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dirty="0">
                <a:solidFill>
                  <a:srgbClr val="6E0F2D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Don’t treat AI as a tool. Make it part of your business.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61800"/>
            <a:ext cx="18534457" cy="10448800"/>
          </a:xfrm>
          <a:custGeom>
            <a:avLst/>
            <a:gdLst/>
            <a:ahLst/>
            <a:cxnLst/>
            <a:rect l="l" t="t" r="r" b="b"/>
            <a:pathLst>
              <a:path w="18534457" h="10448800">
                <a:moveTo>
                  <a:pt x="0" y="0"/>
                </a:moveTo>
                <a:lnTo>
                  <a:pt x="18534457" y="0"/>
                </a:lnTo>
                <a:lnTo>
                  <a:pt x="18534457" y="10448800"/>
                </a:lnTo>
                <a:lnTo>
                  <a:pt x="0" y="1044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-678817" y="3299574"/>
            <a:ext cx="19213274" cy="7926329"/>
            <a:chOff x="0" y="0"/>
            <a:chExt cx="5060286" cy="2087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60286" cy="2087593"/>
            </a:xfrm>
            <a:custGeom>
              <a:avLst/>
              <a:gdLst/>
              <a:ahLst/>
              <a:cxnLst/>
              <a:rect l="l" t="t" r="r" b="b"/>
              <a:pathLst>
                <a:path w="5060286" h="2087593">
                  <a:moveTo>
                    <a:pt x="40295" y="0"/>
                  </a:moveTo>
                  <a:lnTo>
                    <a:pt x="5019992" y="0"/>
                  </a:lnTo>
                  <a:cubicBezTo>
                    <a:pt x="5042246" y="0"/>
                    <a:pt x="5060286" y="18041"/>
                    <a:pt x="5060286" y="40295"/>
                  </a:cubicBezTo>
                  <a:lnTo>
                    <a:pt x="5060286" y="2047298"/>
                  </a:lnTo>
                  <a:cubicBezTo>
                    <a:pt x="5060286" y="2069552"/>
                    <a:pt x="5042246" y="2087593"/>
                    <a:pt x="5019992" y="2087593"/>
                  </a:cubicBezTo>
                  <a:lnTo>
                    <a:pt x="40295" y="2087593"/>
                  </a:lnTo>
                  <a:cubicBezTo>
                    <a:pt x="18041" y="2087593"/>
                    <a:pt x="0" y="2069552"/>
                    <a:pt x="0" y="2047298"/>
                  </a:cubicBezTo>
                  <a:lnTo>
                    <a:pt x="0" y="40295"/>
                  </a:lnTo>
                  <a:cubicBezTo>
                    <a:pt x="0" y="18041"/>
                    <a:pt x="18041" y="0"/>
                    <a:pt x="40295" y="0"/>
                  </a:cubicBezTo>
                  <a:close/>
                </a:path>
              </a:pathLst>
            </a:custGeom>
            <a:solidFill>
              <a:srgbClr val="EDF0F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5060286" cy="2087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9861889"/>
            <a:ext cx="18288000" cy="425111"/>
          </a:xfrm>
          <a:custGeom>
            <a:avLst/>
            <a:gdLst/>
            <a:ahLst/>
            <a:cxnLst/>
            <a:rect l="l" t="t" r="r" b="b"/>
            <a:pathLst>
              <a:path w="18288000" h="425111">
                <a:moveTo>
                  <a:pt x="0" y="0"/>
                </a:moveTo>
                <a:lnTo>
                  <a:pt x="18288000" y="0"/>
                </a:lnTo>
                <a:lnTo>
                  <a:pt x="18288000" y="425111"/>
                </a:lnTo>
                <a:lnTo>
                  <a:pt x="0" y="425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503416" b="-794913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7" name="Group 7"/>
          <p:cNvGrpSpPr/>
          <p:nvPr/>
        </p:nvGrpSpPr>
        <p:grpSpPr>
          <a:xfrm>
            <a:off x="1028700" y="5671839"/>
            <a:ext cx="7983688" cy="1565099"/>
            <a:chOff x="0" y="0"/>
            <a:chExt cx="2507277" cy="49151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07277" cy="491519"/>
            </a:xfrm>
            <a:custGeom>
              <a:avLst/>
              <a:gdLst/>
              <a:ahLst/>
              <a:cxnLst/>
              <a:rect l="l" t="t" r="r" b="b"/>
              <a:pathLst>
                <a:path w="2507277" h="491519">
                  <a:moveTo>
                    <a:pt x="49456" y="0"/>
                  </a:moveTo>
                  <a:lnTo>
                    <a:pt x="2457821" y="0"/>
                  </a:lnTo>
                  <a:cubicBezTo>
                    <a:pt x="2470938" y="0"/>
                    <a:pt x="2483517" y="5210"/>
                    <a:pt x="2492792" y="14485"/>
                  </a:cubicBezTo>
                  <a:cubicBezTo>
                    <a:pt x="2502066" y="23760"/>
                    <a:pt x="2507277" y="36339"/>
                    <a:pt x="2507277" y="49456"/>
                  </a:cubicBezTo>
                  <a:lnTo>
                    <a:pt x="2507277" y="442064"/>
                  </a:lnTo>
                  <a:cubicBezTo>
                    <a:pt x="2507277" y="455180"/>
                    <a:pt x="2502066" y="467759"/>
                    <a:pt x="2492792" y="477034"/>
                  </a:cubicBezTo>
                  <a:cubicBezTo>
                    <a:pt x="2483517" y="486309"/>
                    <a:pt x="2470938" y="491519"/>
                    <a:pt x="2457821" y="491519"/>
                  </a:cubicBezTo>
                  <a:lnTo>
                    <a:pt x="49456" y="491519"/>
                  </a:lnTo>
                  <a:cubicBezTo>
                    <a:pt x="36339" y="491519"/>
                    <a:pt x="23760" y="486309"/>
                    <a:pt x="14485" y="477034"/>
                  </a:cubicBezTo>
                  <a:cubicBezTo>
                    <a:pt x="5210" y="467759"/>
                    <a:pt x="0" y="455180"/>
                    <a:pt x="0" y="442064"/>
                  </a:cubicBezTo>
                  <a:lnTo>
                    <a:pt x="0" y="49456"/>
                  </a:lnTo>
                  <a:cubicBezTo>
                    <a:pt x="0" y="36339"/>
                    <a:pt x="5210" y="23760"/>
                    <a:pt x="14485" y="14485"/>
                  </a:cubicBezTo>
                  <a:cubicBezTo>
                    <a:pt x="23760" y="5210"/>
                    <a:pt x="36339" y="0"/>
                    <a:pt x="49456" y="0"/>
                  </a:cubicBezTo>
                  <a:close/>
                </a:path>
              </a:pathLst>
            </a:custGeom>
            <a:ln w="28575" cap="rnd">
              <a:solidFill>
                <a:srgbClr val="6E0F2D"/>
              </a:solidFill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507277" cy="529619"/>
            </a:xfrm>
            <a:prstGeom prst="rect">
              <a:avLst/>
            </a:prstGeom>
          </p:spPr>
          <p:txBody>
            <a:bodyPr lIns="43305" tIns="43305" rIns="43305" bIns="43305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97949" y="5879434"/>
            <a:ext cx="4410152" cy="39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2"/>
              </a:lnSpc>
            </a:pPr>
            <a:r>
              <a:rPr lang="en-US" sz="2626" b="1">
                <a:solidFill>
                  <a:srgbClr val="CF48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Agentic Commerce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688551"/>
            <a:ext cx="11404346" cy="1234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70"/>
              </a:lnSpc>
              <a:spcBef>
                <a:spcPct val="0"/>
              </a:spcBef>
            </a:pPr>
            <a:r>
              <a:rPr lang="en-US" sz="2407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Retail generates more data than almost any industry — yet acts on very little of it. Prometa.ai turns that data into real-time action, for every customer, at every touchpoint.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923925"/>
            <a:ext cx="9784826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Autonomous Retail Experience with Prometa.ai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7425828"/>
            <a:ext cx="7983688" cy="1565099"/>
            <a:chOff x="0" y="0"/>
            <a:chExt cx="2507277" cy="4915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07277" cy="491519"/>
            </a:xfrm>
            <a:custGeom>
              <a:avLst/>
              <a:gdLst/>
              <a:ahLst/>
              <a:cxnLst/>
              <a:rect l="l" t="t" r="r" b="b"/>
              <a:pathLst>
                <a:path w="2507277" h="491519">
                  <a:moveTo>
                    <a:pt x="49456" y="0"/>
                  </a:moveTo>
                  <a:lnTo>
                    <a:pt x="2457821" y="0"/>
                  </a:lnTo>
                  <a:cubicBezTo>
                    <a:pt x="2470938" y="0"/>
                    <a:pt x="2483517" y="5210"/>
                    <a:pt x="2492792" y="14485"/>
                  </a:cubicBezTo>
                  <a:cubicBezTo>
                    <a:pt x="2502066" y="23760"/>
                    <a:pt x="2507277" y="36339"/>
                    <a:pt x="2507277" y="49456"/>
                  </a:cubicBezTo>
                  <a:lnTo>
                    <a:pt x="2507277" y="442064"/>
                  </a:lnTo>
                  <a:cubicBezTo>
                    <a:pt x="2507277" y="455180"/>
                    <a:pt x="2502066" y="467759"/>
                    <a:pt x="2492792" y="477034"/>
                  </a:cubicBezTo>
                  <a:cubicBezTo>
                    <a:pt x="2483517" y="486309"/>
                    <a:pt x="2470938" y="491519"/>
                    <a:pt x="2457821" y="491519"/>
                  </a:cubicBezTo>
                  <a:lnTo>
                    <a:pt x="49456" y="491519"/>
                  </a:lnTo>
                  <a:cubicBezTo>
                    <a:pt x="36339" y="491519"/>
                    <a:pt x="23760" y="486309"/>
                    <a:pt x="14485" y="477034"/>
                  </a:cubicBezTo>
                  <a:cubicBezTo>
                    <a:pt x="5210" y="467759"/>
                    <a:pt x="0" y="455180"/>
                    <a:pt x="0" y="442064"/>
                  </a:cubicBezTo>
                  <a:lnTo>
                    <a:pt x="0" y="49456"/>
                  </a:lnTo>
                  <a:cubicBezTo>
                    <a:pt x="0" y="36339"/>
                    <a:pt x="5210" y="23760"/>
                    <a:pt x="14485" y="14485"/>
                  </a:cubicBezTo>
                  <a:cubicBezTo>
                    <a:pt x="23760" y="5210"/>
                    <a:pt x="36339" y="0"/>
                    <a:pt x="49456" y="0"/>
                  </a:cubicBezTo>
                  <a:close/>
                </a:path>
              </a:pathLst>
            </a:custGeom>
            <a:ln w="28575" cap="rnd">
              <a:solidFill>
                <a:srgbClr val="6E0F2D"/>
              </a:solidFill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507277" cy="529619"/>
            </a:xfrm>
            <a:prstGeom prst="rect">
              <a:avLst/>
            </a:prstGeom>
          </p:spPr>
          <p:txBody>
            <a:bodyPr lIns="43305" tIns="43305" rIns="43305" bIns="43305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561946" y="8130319"/>
            <a:ext cx="6459238" cy="599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1"/>
              </a:lnSpc>
              <a:spcBef>
                <a:spcPct val="0"/>
              </a:spcBef>
            </a:pPr>
            <a:r>
              <a:rPr lang="en-US" sz="1967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A stylist that never clocks out. Learns taste, matches products, drives discovery.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275612" y="7425828"/>
            <a:ext cx="7983688" cy="1565099"/>
            <a:chOff x="0" y="0"/>
            <a:chExt cx="2507277" cy="49151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507277" cy="491519"/>
            </a:xfrm>
            <a:custGeom>
              <a:avLst/>
              <a:gdLst/>
              <a:ahLst/>
              <a:cxnLst/>
              <a:rect l="l" t="t" r="r" b="b"/>
              <a:pathLst>
                <a:path w="2507277" h="491519">
                  <a:moveTo>
                    <a:pt x="49456" y="0"/>
                  </a:moveTo>
                  <a:lnTo>
                    <a:pt x="2457821" y="0"/>
                  </a:lnTo>
                  <a:cubicBezTo>
                    <a:pt x="2470938" y="0"/>
                    <a:pt x="2483517" y="5210"/>
                    <a:pt x="2492792" y="14485"/>
                  </a:cubicBezTo>
                  <a:cubicBezTo>
                    <a:pt x="2502066" y="23760"/>
                    <a:pt x="2507277" y="36339"/>
                    <a:pt x="2507277" y="49456"/>
                  </a:cubicBezTo>
                  <a:lnTo>
                    <a:pt x="2507277" y="442064"/>
                  </a:lnTo>
                  <a:cubicBezTo>
                    <a:pt x="2507277" y="455180"/>
                    <a:pt x="2502066" y="467759"/>
                    <a:pt x="2492792" y="477034"/>
                  </a:cubicBezTo>
                  <a:cubicBezTo>
                    <a:pt x="2483517" y="486309"/>
                    <a:pt x="2470938" y="491519"/>
                    <a:pt x="2457821" y="491519"/>
                  </a:cubicBezTo>
                  <a:lnTo>
                    <a:pt x="49456" y="491519"/>
                  </a:lnTo>
                  <a:cubicBezTo>
                    <a:pt x="36339" y="491519"/>
                    <a:pt x="23760" y="486309"/>
                    <a:pt x="14485" y="477034"/>
                  </a:cubicBezTo>
                  <a:cubicBezTo>
                    <a:pt x="5210" y="467759"/>
                    <a:pt x="0" y="455180"/>
                    <a:pt x="0" y="442064"/>
                  </a:cubicBezTo>
                  <a:lnTo>
                    <a:pt x="0" y="49456"/>
                  </a:lnTo>
                  <a:cubicBezTo>
                    <a:pt x="0" y="36339"/>
                    <a:pt x="5210" y="23760"/>
                    <a:pt x="14485" y="14485"/>
                  </a:cubicBezTo>
                  <a:cubicBezTo>
                    <a:pt x="23760" y="5210"/>
                    <a:pt x="36339" y="0"/>
                    <a:pt x="49456" y="0"/>
                  </a:cubicBezTo>
                  <a:close/>
                </a:path>
              </a:pathLst>
            </a:custGeom>
            <a:ln w="28575" cap="rnd">
              <a:solidFill>
                <a:srgbClr val="6E0F2D"/>
              </a:solidFill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507277" cy="529619"/>
            </a:xfrm>
            <a:prstGeom prst="rect">
              <a:avLst/>
            </a:prstGeom>
          </p:spPr>
          <p:txBody>
            <a:bodyPr lIns="43305" tIns="43305" rIns="43305" bIns="43305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275612" y="5671839"/>
            <a:ext cx="7983688" cy="1565099"/>
            <a:chOff x="0" y="0"/>
            <a:chExt cx="2507277" cy="49151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507277" cy="491519"/>
            </a:xfrm>
            <a:custGeom>
              <a:avLst/>
              <a:gdLst/>
              <a:ahLst/>
              <a:cxnLst/>
              <a:rect l="l" t="t" r="r" b="b"/>
              <a:pathLst>
                <a:path w="2507277" h="491519">
                  <a:moveTo>
                    <a:pt x="49456" y="0"/>
                  </a:moveTo>
                  <a:lnTo>
                    <a:pt x="2457821" y="0"/>
                  </a:lnTo>
                  <a:cubicBezTo>
                    <a:pt x="2470938" y="0"/>
                    <a:pt x="2483517" y="5210"/>
                    <a:pt x="2492792" y="14485"/>
                  </a:cubicBezTo>
                  <a:cubicBezTo>
                    <a:pt x="2502066" y="23760"/>
                    <a:pt x="2507277" y="36339"/>
                    <a:pt x="2507277" y="49456"/>
                  </a:cubicBezTo>
                  <a:lnTo>
                    <a:pt x="2507277" y="442064"/>
                  </a:lnTo>
                  <a:cubicBezTo>
                    <a:pt x="2507277" y="455180"/>
                    <a:pt x="2502066" y="467759"/>
                    <a:pt x="2492792" y="477034"/>
                  </a:cubicBezTo>
                  <a:cubicBezTo>
                    <a:pt x="2483517" y="486309"/>
                    <a:pt x="2470938" y="491519"/>
                    <a:pt x="2457821" y="491519"/>
                  </a:cubicBezTo>
                  <a:lnTo>
                    <a:pt x="49456" y="491519"/>
                  </a:lnTo>
                  <a:cubicBezTo>
                    <a:pt x="36339" y="491519"/>
                    <a:pt x="23760" y="486309"/>
                    <a:pt x="14485" y="477034"/>
                  </a:cubicBezTo>
                  <a:cubicBezTo>
                    <a:pt x="5210" y="467759"/>
                    <a:pt x="0" y="455180"/>
                    <a:pt x="0" y="442064"/>
                  </a:cubicBezTo>
                  <a:lnTo>
                    <a:pt x="0" y="49456"/>
                  </a:lnTo>
                  <a:cubicBezTo>
                    <a:pt x="0" y="36339"/>
                    <a:pt x="5210" y="23760"/>
                    <a:pt x="14485" y="14485"/>
                  </a:cubicBezTo>
                  <a:cubicBezTo>
                    <a:pt x="23760" y="5210"/>
                    <a:pt x="36339" y="0"/>
                    <a:pt x="49456" y="0"/>
                  </a:cubicBezTo>
                  <a:close/>
                </a:path>
              </a:pathLst>
            </a:custGeom>
            <a:ln w="28575" cap="rnd">
              <a:solidFill>
                <a:srgbClr val="6E0F2D"/>
              </a:solidFill>
              <a:prstDash val="solid"/>
              <a:rou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507277" cy="529619"/>
            </a:xfrm>
            <a:prstGeom prst="rect">
              <a:avLst/>
            </a:prstGeom>
          </p:spPr>
          <p:txBody>
            <a:bodyPr lIns="43305" tIns="43305" rIns="43305" bIns="43305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9808858" y="6376329"/>
            <a:ext cx="6459238" cy="599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1"/>
              </a:lnSpc>
              <a:spcBef>
                <a:spcPct val="0"/>
              </a:spcBef>
            </a:pPr>
            <a:r>
              <a:rPr lang="en-US" sz="1967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Personalized content and product matching that boosts revenue and engagement.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808858" y="8130319"/>
            <a:ext cx="6459238" cy="599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1"/>
              </a:lnSpc>
              <a:spcBef>
                <a:spcPct val="0"/>
              </a:spcBef>
            </a:pPr>
            <a:r>
              <a:rPr lang="en-US" sz="1967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Qualifies, recommends, closes. From first question to final purchase, fully autonomous.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13042" y="7635356"/>
            <a:ext cx="3507502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2"/>
              </a:lnSpc>
            </a:pPr>
            <a:r>
              <a:rPr lang="en-US" sz="2626" b="1">
                <a:solidFill>
                  <a:srgbClr val="CF48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Fashion Assistant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759955" y="5881366"/>
            <a:ext cx="2250228" cy="391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2"/>
              </a:lnSpc>
            </a:pPr>
            <a:r>
              <a:rPr lang="en-US" sz="2626" b="1">
                <a:solidFill>
                  <a:srgbClr val="CF48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Hypernudge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759955" y="7635356"/>
            <a:ext cx="2250228" cy="391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2"/>
              </a:lnSpc>
            </a:pPr>
            <a:r>
              <a:rPr lang="en-US" sz="2626" b="1">
                <a:solidFill>
                  <a:srgbClr val="CF48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Sales Agent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597949" y="6376329"/>
            <a:ext cx="6977400" cy="599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1"/>
              </a:lnSpc>
              <a:spcBef>
                <a:spcPct val="0"/>
              </a:spcBef>
            </a:pPr>
            <a:r>
              <a:rPr lang="en-US" sz="1967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Orders, returns, campaigns fully automated. AI runs the entire flow.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0"/>
            <a:ext cx="9713113" cy="10608491"/>
          </a:xfrm>
          <a:custGeom>
            <a:avLst/>
            <a:gdLst/>
            <a:ahLst/>
            <a:cxnLst/>
            <a:rect l="l" t="t" r="r" b="b"/>
            <a:pathLst>
              <a:path w="9713113" h="10608491">
                <a:moveTo>
                  <a:pt x="0" y="0"/>
                </a:moveTo>
                <a:lnTo>
                  <a:pt x="9713113" y="0"/>
                </a:lnTo>
                <a:lnTo>
                  <a:pt x="9713113" y="10608491"/>
                </a:lnTo>
                <a:lnTo>
                  <a:pt x="0" y="106084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2277" r="-1458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720997" y="1155833"/>
            <a:ext cx="7934715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20"/>
              </a:lnSpc>
            </a:pPr>
            <a:r>
              <a:rPr lang="en-US" sz="5300" b="1">
                <a:solidFill>
                  <a:srgbClr val="AB181C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Why Traditional Retail Needs to Evolve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859292" y="-346679"/>
            <a:ext cx="4282529" cy="10877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0"/>
              </a:lnSpc>
            </a:pPr>
            <a:r>
              <a:rPr lang="en-US" sz="60000">
                <a:solidFill>
                  <a:srgbClr val="FFFFFF"/>
                </a:solidFill>
                <a:latin typeface="Campton Light"/>
                <a:ea typeface="Campton Light"/>
                <a:cs typeface="Campton Light"/>
                <a:sym typeface="Campton Light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01480" y="3695684"/>
            <a:ext cx="657895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590D0A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Fragmented Customer Data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1480" y="4508472"/>
            <a:ext cx="7103855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Disconnected touchpoints create incomplete customer understanding.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1480" y="5978497"/>
            <a:ext cx="657895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590D0A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Mass Campaign Fatigue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1480" y="6791285"/>
            <a:ext cx="7103855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Generic campaigns reduce engagement and loyalty impact.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1480" y="8261310"/>
            <a:ext cx="657895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590D0A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Static Loyalty Programs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01480" y="9074098"/>
            <a:ext cx="7103855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Traditional systems react too late and personalize too little.</a:t>
            </a:r>
          </a:p>
        </p:txBody>
      </p:sp>
      <p:sp>
        <p:nvSpPr>
          <p:cNvPr id="11" name="AutoShape 11"/>
          <p:cNvSpPr/>
          <p:nvPr/>
        </p:nvSpPr>
        <p:spPr>
          <a:xfrm flipH="1">
            <a:off x="740987" y="3752834"/>
            <a:ext cx="0" cy="1606538"/>
          </a:xfrm>
          <a:prstGeom prst="line">
            <a:avLst/>
          </a:prstGeom>
          <a:ln w="38100" cap="flat">
            <a:solidFill>
              <a:srgbClr val="AB18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2" name="AutoShape 12"/>
          <p:cNvSpPr/>
          <p:nvPr/>
        </p:nvSpPr>
        <p:spPr>
          <a:xfrm flipH="1">
            <a:off x="740987" y="6026119"/>
            <a:ext cx="0" cy="1606538"/>
          </a:xfrm>
          <a:prstGeom prst="line">
            <a:avLst/>
          </a:prstGeom>
          <a:ln w="38100" cap="flat">
            <a:solidFill>
              <a:srgbClr val="AB18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3" name="AutoShape 13"/>
          <p:cNvSpPr/>
          <p:nvPr/>
        </p:nvSpPr>
        <p:spPr>
          <a:xfrm flipH="1">
            <a:off x="740987" y="8299404"/>
            <a:ext cx="0" cy="1606538"/>
          </a:xfrm>
          <a:prstGeom prst="line">
            <a:avLst/>
          </a:prstGeom>
          <a:ln w="38100" cap="flat">
            <a:solidFill>
              <a:srgbClr val="AB18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61800"/>
            <a:ext cx="18534457" cy="10608491"/>
          </a:xfrm>
          <a:custGeom>
            <a:avLst/>
            <a:gdLst/>
            <a:ahLst/>
            <a:cxnLst/>
            <a:rect l="l" t="t" r="r" b="b"/>
            <a:pathLst>
              <a:path w="18534457" h="10608491">
                <a:moveTo>
                  <a:pt x="0" y="0"/>
                </a:moveTo>
                <a:lnTo>
                  <a:pt x="18534457" y="0"/>
                </a:lnTo>
                <a:lnTo>
                  <a:pt x="18534457" y="10608491"/>
                </a:lnTo>
                <a:lnTo>
                  <a:pt x="0" y="106084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4" r="-764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50943"/>
            <a:ext cx="16230600" cy="8207357"/>
            <a:chOff x="0" y="0"/>
            <a:chExt cx="4274726" cy="21616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1608"/>
            </a:xfrm>
            <a:custGeom>
              <a:avLst/>
              <a:gdLst/>
              <a:ahLst/>
              <a:cxnLst/>
              <a:rect l="l" t="t" r="r" b="b"/>
              <a:pathLst>
                <a:path w="4274726" h="2161608">
                  <a:moveTo>
                    <a:pt x="28620" y="0"/>
                  </a:moveTo>
                  <a:lnTo>
                    <a:pt x="4246106" y="0"/>
                  </a:lnTo>
                  <a:cubicBezTo>
                    <a:pt x="4261912" y="0"/>
                    <a:pt x="4274726" y="12813"/>
                    <a:pt x="4274726" y="28620"/>
                  </a:cubicBezTo>
                  <a:lnTo>
                    <a:pt x="4274726" y="2132989"/>
                  </a:lnTo>
                  <a:cubicBezTo>
                    <a:pt x="4274726" y="2148795"/>
                    <a:pt x="4261912" y="2161608"/>
                    <a:pt x="4246106" y="2161608"/>
                  </a:cubicBezTo>
                  <a:lnTo>
                    <a:pt x="28620" y="2161608"/>
                  </a:lnTo>
                  <a:cubicBezTo>
                    <a:pt x="12813" y="2161608"/>
                    <a:pt x="0" y="2148795"/>
                    <a:pt x="0" y="2132989"/>
                  </a:cubicBezTo>
                  <a:lnTo>
                    <a:pt x="0" y="28620"/>
                  </a:lnTo>
                  <a:cubicBezTo>
                    <a:pt x="0" y="12813"/>
                    <a:pt x="12813" y="0"/>
                    <a:pt x="28620" y="0"/>
                  </a:cubicBezTo>
                  <a:close/>
                </a:path>
              </a:pathLst>
            </a:custGeom>
            <a:solidFill>
              <a:srgbClr val="EDF0F2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74726" cy="2199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22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147577" y="3467539"/>
            <a:ext cx="13404509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i="1">
                <a:solidFill>
                  <a:srgbClr val="590D0A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Loyalty is no longer a program customers join.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i="1">
                <a:solidFill>
                  <a:srgbClr val="590D0A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It becomes an intelligent experience customers naturally live.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47577" y="2890324"/>
            <a:ext cx="14239303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i="1">
                <a:solidFill>
                  <a:srgbClr val="E64336"/>
                </a:solidFill>
                <a:latin typeface="Montserrat Semi-Bold Italics"/>
                <a:ea typeface="Montserrat Semi-Bold Italics"/>
                <a:cs typeface="Montserrat Semi-Bold Italics"/>
                <a:sym typeface="Montserrat Semi-Bold Italics"/>
              </a:rPr>
              <a:t>AI-</a:t>
            </a:r>
            <a:r>
              <a:rPr lang="en-US" sz="2400" b="1" i="1" u="none" strike="noStrike">
                <a:solidFill>
                  <a:srgbClr val="E64336"/>
                </a:solidFill>
                <a:latin typeface="Montserrat Semi-Bold Italics"/>
                <a:ea typeface="Montserrat Semi-Bold Italics"/>
                <a:cs typeface="Montserrat Semi-Bold Italics"/>
                <a:sym typeface="Montserrat Semi-Bold Italics"/>
              </a:rPr>
              <a:t>native loyalty orchestration platform, Palm.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20779" y="1805342"/>
            <a:ext cx="14700901" cy="903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11"/>
              </a:lnSpc>
            </a:pPr>
            <a:r>
              <a:rPr lang="en-US" sz="5293" b="1">
                <a:solidFill>
                  <a:srgbClr val="590D0A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The New Era of Invisible Loyalty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74311" y="4833021"/>
            <a:ext cx="13118089" cy="3827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E6433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Unified Customer Intelligence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Every touchpoint — app, web, POS, CRM — flows into a single real-time profile.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590D0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E6433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Autonomous Personalization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No more mass sends. Every message earned by behavior.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590D0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E6433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Predictive Loyalty Journeys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Palm</a:t>
            </a:r>
            <a:r>
              <a:rPr lang="en-US" sz="2499" dirty="0">
                <a:solidFill>
                  <a:srgbClr val="590D0A"/>
                </a:solidFill>
                <a:latin typeface="Montserrat"/>
                <a:ea typeface="Montserrat"/>
                <a:cs typeface="Montserrat"/>
                <a:sym typeface="Montserrat"/>
              </a:rPr>
              <a:t> knows what the customer needs — before they do.</a:t>
            </a:r>
          </a:p>
        </p:txBody>
      </p:sp>
      <p:sp>
        <p:nvSpPr>
          <p:cNvPr id="10" name="AutoShape 10"/>
          <p:cNvSpPr/>
          <p:nvPr/>
        </p:nvSpPr>
        <p:spPr>
          <a:xfrm>
            <a:off x="2020779" y="4872377"/>
            <a:ext cx="0" cy="958322"/>
          </a:xfrm>
          <a:prstGeom prst="line">
            <a:avLst/>
          </a:prstGeom>
          <a:ln w="38100" cap="flat">
            <a:solidFill>
              <a:srgbClr val="E6433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1" name="AutoShape 11"/>
          <p:cNvSpPr/>
          <p:nvPr/>
        </p:nvSpPr>
        <p:spPr>
          <a:xfrm>
            <a:off x="2020779" y="6248375"/>
            <a:ext cx="0" cy="958322"/>
          </a:xfrm>
          <a:prstGeom prst="line">
            <a:avLst/>
          </a:prstGeom>
          <a:ln w="38100" cap="flat">
            <a:solidFill>
              <a:srgbClr val="E6433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2" name="AutoShape 12"/>
          <p:cNvSpPr/>
          <p:nvPr/>
        </p:nvSpPr>
        <p:spPr>
          <a:xfrm>
            <a:off x="2020779" y="7624374"/>
            <a:ext cx="0" cy="958322"/>
          </a:xfrm>
          <a:prstGeom prst="line">
            <a:avLst/>
          </a:prstGeom>
          <a:ln w="38100" cap="flat">
            <a:solidFill>
              <a:srgbClr val="E6433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87673" y="-1928475"/>
            <a:ext cx="11607953" cy="11186775"/>
            <a:chOff x="0" y="0"/>
            <a:chExt cx="3057239" cy="29463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57239" cy="2946311"/>
            </a:xfrm>
            <a:custGeom>
              <a:avLst/>
              <a:gdLst/>
              <a:ahLst/>
              <a:cxnLst/>
              <a:rect l="l" t="t" r="r" b="b"/>
              <a:pathLst>
                <a:path w="3057239" h="2946311">
                  <a:moveTo>
                    <a:pt x="66695" y="0"/>
                  </a:moveTo>
                  <a:lnTo>
                    <a:pt x="2990544" y="0"/>
                  </a:lnTo>
                  <a:cubicBezTo>
                    <a:pt x="3008232" y="0"/>
                    <a:pt x="3025197" y="7027"/>
                    <a:pt x="3037704" y="19535"/>
                  </a:cubicBezTo>
                  <a:cubicBezTo>
                    <a:pt x="3050212" y="32042"/>
                    <a:pt x="3057239" y="49006"/>
                    <a:pt x="3057239" y="66695"/>
                  </a:cubicBezTo>
                  <a:lnTo>
                    <a:pt x="3057239" y="2879616"/>
                  </a:lnTo>
                  <a:cubicBezTo>
                    <a:pt x="3057239" y="2916451"/>
                    <a:pt x="3027378" y="2946311"/>
                    <a:pt x="2990544" y="2946311"/>
                  </a:cubicBezTo>
                  <a:lnTo>
                    <a:pt x="66695" y="2946311"/>
                  </a:lnTo>
                  <a:cubicBezTo>
                    <a:pt x="29860" y="2946311"/>
                    <a:pt x="0" y="2916451"/>
                    <a:pt x="0" y="2879616"/>
                  </a:cubicBezTo>
                  <a:lnTo>
                    <a:pt x="0" y="66695"/>
                  </a:lnTo>
                  <a:cubicBezTo>
                    <a:pt x="0" y="29860"/>
                    <a:pt x="29860" y="0"/>
                    <a:pt x="6669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057239" cy="29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922581" y="9244522"/>
            <a:ext cx="19210581" cy="10829965"/>
          </a:xfrm>
          <a:custGeom>
            <a:avLst/>
            <a:gdLst/>
            <a:ahLst/>
            <a:cxnLst/>
            <a:rect l="l" t="t" r="r" b="b"/>
            <a:pathLst>
              <a:path w="19210581" h="10829965">
                <a:moveTo>
                  <a:pt x="0" y="0"/>
                </a:moveTo>
                <a:lnTo>
                  <a:pt x="19210581" y="0"/>
                </a:lnTo>
                <a:lnTo>
                  <a:pt x="19210581" y="10829965"/>
                </a:lnTo>
                <a:lnTo>
                  <a:pt x="0" y="108299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9664081" y="776139"/>
            <a:ext cx="1177705" cy="964246"/>
          </a:xfrm>
          <a:custGeom>
            <a:avLst/>
            <a:gdLst/>
            <a:ahLst/>
            <a:cxnLst/>
            <a:rect l="l" t="t" r="r" b="b"/>
            <a:pathLst>
              <a:path w="1177705" h="964246">
                <a:moveTo>
                  <a:pt x="0" y="0"/>
                </a:moveTo>
                <a:lnTo>
                  <a:pt x="1177705" y="0"/>
                </a:lnTo>
                <a:lnTo>
                  <a:pt x="1177705" y="964246"/>
                </a:lnTo>
                <a:lnTo>
                  <a:pt x="0" y="964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Freeform 7"/>
          <p:cNvSpPr/>
          <p:nvPr/>
        </p:nvSpPr>
        <p:spPr>
          <a:xfrm>
            <a:off x="9477961" y="2984983"/>
            <a:ext cx="1177705" cy="1028038"/>
          </a:xfrm>
          <a:custGeom>
            <a:avLst/>
            <a:gdLst/>
            <a:ahLst/>
            <a:cxnLst/>
            <a:rect l="l" t="t" r="r" b="b"/>
            <a:pathLst>
              <a:path w="1177705" h="1028038">
                <a:moveTo>
                  <a:pt x="0" y="0"/>
                </a:moveTo>
                <a:lnTo>
                  <a:pt x="1177705" y="0"/>
                </a:lnTo>
                <a:lnTo>
                  <a:pt x="1177705" y="1028039"/>
                </a:lnTo>
                <a:lnTo>
                  <a:pt x="0" y="10280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8"/>
          <p:cNvSpPr/>
          <p:nvPr/>
        </p:nvSpPr>
        <p:spPr>
          <a:xfrm>
            <a:off x="9740281" y="5143500"/>
            <a:ext cx="864149" cy="860549"/>
          </a:xfrm>
          <a:custGeom>
            <a:avLst/>
            <a:gdLst/>
            <a:ahLst/>
            <a:cxnLst/>
            <a:rect l="l" t="t" r="r" b="b"/>
            <a:pathLst>
              <a:path w="864149" h="860549">
                <a:moveTo>
                  <a:pt x="0" y="0"/>
                </a:moveTo>
                <a:lnTo>
                  <a:pt x="864149" y="0"/>
                </a:lnTo>
                <a:lnTo>
                  <a:pt x="864149" y="860549"/>
                </a:lnTo>
                <a:lnTo>
                  <a:pt x="0" y="8605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9"/>
          <p:cNvSpPr/>
          <p:nvPr/>
        </p:nvSpPr>
        <p:spPr>
          <a:xfrm>
            <a:off x="9664081" y="7125705"/>
            <a:ext cx="1173568" cy="1173568"/>
          </a:xfrm>
          <a:custGeom>
            <a:avLst/>
            <a:gdLst/>
            <a:ahLst/>
            <a:cxnLst/>
            <a:rect l="l" t="t" r="r" b="b"/>
            <a:pathLst>
              <a:path w="1173568" h="1173568">
                <a:moveTo>
                  <a:pt x="0" y="0"/>
                </a:moveTo>
                <a:lnTo>
                  <a:pt x="1173567" y="0"/>
                </a:lnTo>
                <a:lnTo>
                  <a:pt x="1173567" y="1173568"/>
                </a:lnTo>
                <a:lnTo>
                  <a:pt x="0" y="11735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0"/>
          <p:cNvSpPr/>
          <p:nvPr/>
        </p:nvSpPr>
        <p:spPr>
          <a:xfrm>
            <a:off x="1028700" y="1028700"/>
            <a:ext cx="4352142" cy="1275628"/>
          </a:xfrm>
          <a:custGeom>
            <a:avLst/>
            <a:gdLst/>
            <a:ahLst/>
            <a:cxnLst/>
            <a:rect l="l" t="t" r="r" b="b"/>
            <a:pathLst>
              <a:path w="4352142" h="1275628">
                <a:moveTo>
                  <a:pt x="0" y="0"/>
                </a:moveTo>
                <a:lnTo>
                  <a:pt x="4352142" y="0"/>
                </a:lnTo>
                <a:lnTo>
                  <a:pt x="4352142" y="1275628"/>
                </a:lnTo>
                <a:lnTo>
                  <a:pt x="0" y="12756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TextBox 11"/>
          <p:cNvSpPr txBox="1"/>
          <p:nvPr/>
        </p:nvSpPr>
        <p:spPr>
          <a:xfrm>
            <a:off x="1028700" y="2856705"/>
            <a:ext cx="6476090" cy="291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6E0F2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Invisible Loyalty Starts Here.</a:t>
            </a:r>
          </a:p>
          <a:p>
            <a:pPr algn="l">
              <a:lnSpc>
                <a:spcPts val="3359"/>
              </a:lnSpc>
            </a:pPr>
            <a:endParaRPr lang="en-US" sz="2400" b="1">
              <a:solidFill>
                <a:srgbClr val="6E0F2D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l">
              <a:lnSpc>
                <a:spcPts val="3359"/>
              </a:lnSpc>
            </a:pPr>
            <a:r>
              <a:rPr lang="en-US" sz="2400" i="1">
                <a:solidFill>
                  <a:srgbClr val="6E0F2D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AI-native loyalty platform that unifies customer data, automates engagement, and orchestrates personalized journeys in real time.</a:t>
            </a:r>
          </a:p>
          <a:p>
            <a:pPr algn="l">
              <a:lnSpc>
                <a:spcPts val="3359"/>
              </a:lnSpc>
            </a:pPr>
            <a:endParaRPr lang="en-US" sz="2400" i="1">
              <a:solidFill>
                <a:srgbClr val="6E0F2D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246200" y="683412"/>
            <a:ext cx="550658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Personalization at Scale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246200" y="5086350"/>
            <a:ext cx="3235387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Invisible Loyalty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43542" y="2984652"/>
            <a:ext cx="664986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Actionable Real-Time Insights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243542" y="7068555"/>
            <a:ext cx="601575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590D0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Managed Customer Journey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243542" y="1318078"/>
            <a:ext cx="6375448" cy="123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7"/>
              </a:lnSpc>
            </a:pPr>
            <a:r>
              <a:rPr lang="en-US" sz="2362" i="1">
                <a:solidFill>
                  <a:srgbClr val="6E0F2D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Delivering unique experiences for every customer interaction.</a:t>
            </a:r>
          </a:p>
          <a:p>
            <a:pPr algn="l">
              <a:lnSpc>
                <a:spcPts val="3307"/>
              </a:lnSpc>
            </a:pPr>
            <a:endParaRPr lang="en-US" sz="2362" i="1">
              <a:solidFill>
                <a:srgbClr val="6E0F2D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293862" y="3656435"/>
            <a:ext cx="6375448" cy="123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7"/>
              </a:lnSpc>
            </a:pPr>
            <a:r>
              <a:rPr lang="en-US" sz="2362" i="1">
                <a:solidFill>
                  <a:srgbClr val="6E0F2D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Transforming live customer signals into immediate actions.</a:t>
            </a:r>
          </a:p>
          <a:p>
            <a:pPr algn="l">
              <a:lnSpc>
                <a:spcPts val="3307"/>
              </a:lnSpc>
            </a:pPr>
            <a:endParaRPr lang="en-US" sz="2362" i="1">
              <a:solidFill>
                <a:srgbClr val="6E0F2D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246200" y="5762625"/>
            <a:ext cx="6375448" cy="123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7"/>
              </a:lnSpc>
            </a:pPr>
            <a:r>
              <a:rPr lang="en-US" sz="2362" i="1">
                <a:solidFill>
                  <a:srgbClr val="6E0F2D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Embedding loyalty naturally into the customer experience.</a:t>
            </a:r>
          </a:p>
          <a:p>
            <a:pPr algn="l">
              <a:lnSpc>
                <a:spcPts val="3307"/>
              </a:lnSpc>
            </a:pPr>
            <a:endParaRPr lang="en-US" sz="2362" i="1">
              <a:solidFill>
                <a:srgbClr val="6E0F2D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293862" y="7706730"/>
            <a:ext cx="6375448" cy="123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7"/>
              </a:lnSpc>
            </a:pPr>
            <a:r>
              <a:rPr lang="en-US" sz="2362" i="1">
                <a:solidFill>
                  <a:srgbClr val="6E0F2D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Orchestrating seamless journeys across every touchpoint.</a:t>
            </a:r>
          </a:p>
          <a:p>
            <a:pPr algn="l">
              <a:lnSpc>
                <a:spcPts val="3307"/>
              </a:lnSpc>
            </a:pPr>
            <a:endParaRPr lang="en-US" sz="2362" i="1">
              <a:solidFill>
                <a:srgbClr val="6E0F2D"/>
              </a:solidFill>
              <a:latin typeface="Montserrat Italics"/>
              <a:ea typeface="Montserrat Italics"/>
              <a:cs typeface="Montserrat Italics"/>
              <a:sym typeface="Montserrat Italics"/>
            </a:endParaRP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1991</TotalTime>
  <Words>575</Words>
  <Application>Microsoft Macintosh PowerPoint</Application>
  <PresentationFormat>Özel</PresentationFormat>
  <Paragraphs>123</Paragraphs>
  <Slides>11</Slides>
  <Notes>2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Montserrat Italics</vt:lpstr>
      <vt:lpstr>Montserrat Semi-Bold Italics</vt:lpstr>
      <vt:lpstr>Montserrat Semi-Bold</vt:lpstr>
      <vt:lpstr>Campton Light</vt:lpstr>
      <vt:lpstr>Arial</vt:lpstr>
      <vt:lpstr>Montserrat Bold</vt:lpstr>
      <vt:lpstr>Calibri</vt:lpstr>
      <vt:lpstr>Montserrat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5.0: The New Era of Invisible Loyalty</dc:title>
  <cp:lastModifiedBy>7 MOBİLE TEKNOLOJİ</cp:lastModifiedBy>
  <cp:revision>6</cp:revision>
  <dcterms:created xsi:type="dcterms:W3CDTF">2006-08-16T00:00:00Z</dcterms:created>
  <dcterms:modified xsi:type="dcterms:W3CDTF">2026-06-04T07:45:56Z</dcterms:modified>
  <dc:identifier>DAHKrDNTOVw</dc:identifier>
</cp:coreProperties>
</file>