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58" r:id="rId3"/>
    <p:sldId id="262" r:id="rId4"/>
    <p:sldId id="268" r:id="rId5"/>
    <p:sldId id="274" r:id="rId6"/>
    <p:sldId id="276" r:id="rId7"/>
    <p:sldId id="263" r:id="rId8"/>
    <p:sldId id="264" r:id="rId9"/>
    <p:sldId id="266" r:id="rId10"/>
    <p:sldId id="275" r:id="rId11"/>
    <p:sldId id="267" r:id="rId12"/>
    <p:sldId id="271" r:id="rId13"/>
    <p:sldId id="270" r:id="rId14"/>
    <p:sldId id="273" r:id="rId15"/>
    <p:sldId id="269" r:id="rId16"/>
    <p:sldId id="260" r:id="rId17"/>
  </p:sldIdLst>
  <p:sldSz cx="9144000" cy="6858000" type="screen4x3"/>
  <p:notesSz cx="6858000" cy="9144000"/>
  <p:defaultText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124"/>
    <a:srgbClr val="E21838"/>
    <a:srgbClr val="E2173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B9E0C12-513F-4F48-9F48-6072800BBBAC}" type="datetime1">
              <a:rPr lang="en-US" smtClean="0"/>
              <a:t>2/14/2017</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43BDF7-DB4C-CE44-9EB0-CC63717F5171}" type="slidenum">
              <a:rPr lang="fi-FI" smtClean="0"/>
              <a:t>‹#›</a:t>
            </a:fld>
            <a:endParaRPr lang="fi-FI"/>
          </a:p>
        </p:txBody>
      </p:sp>
    </p:spTree>
    <p:extLst>
      <p:ext uri="{BB962C8B-B14F-4D97-AF65-F5344CB8AC3E}">
        <p14:creationId xmlns:p14="http://schemas.microsoft.com/office/powerpoint/2010/main" val="10743793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0550C-BF99-9C47-A891-7F910A5B6BC1}" type="datetime1">
              <a:rPr lang="en-US" smtClean="0"/>
              <a:t>2/14/2017</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7EC14E-335E-1342-B945-5B2B2F08EEFD}" type="slidenum">
              <a:rPr lang="fi-FI" smtClean="0"/>
              <a:t>‹#›</a:t>
            </a:fld>
            <a:endParaRPr lang="fi-FI"/>
          </a:p>
        </p:txBody>
      </p:sp>
    </p:spTree>
    <p:extLst>
      <p:ext uri="{BB962C8B-B14F-4D97-AF65-F5344CB8AC3E}">
        <p14:creationId xmlns:p14="http://schemas.microsoft.com/office/powerpoint/2010/main" val="1827938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558800" y="4610850"/>
            <a:ext cx="8000999" cy="723814"/>
          </a:xfrm>
        </p:spPr>
        <p:txBody>
          <a:bodyPr>
            <a:noAutofit/>
          </a:bodyPr>
          <a:lstStyle>
            <a:lvl1pPr algn="ctr">
              <a:defRPr sz="4400" b="0">
                <a:solidFill>
                  <a:srgbClr val="E21124"/>
                </a:solidFill>
              </a:defRPr>
            </a:lvl1pPr>
          </a:lstStyle>
          <a:p>
            <a:r>
              <a:rPr lang="fi-FI" dirty="0" smtClean="0"/>
              <a:t>Muokkaa perustyylejä naps.</a:t>
            </a:r>
            <a:endParaRPr lang="fi-FI" dirty="0"/>
          </a:p>
        </p:txBody>
      </p:sp>
      <p:sp>
        <p:nvSpPr>
          <p:cNvPr id="3" name="Alaotsikko 2"/>
          <p:cNvSpPr>
            <a:spLocks noGrp="1"/>
          </p:cNvSpPr>
          <p:nvPr>
            <p:ph type="subTitle" idx="1"/>
          </p:nvPr>
        </p:nvSpPr>
        <p:spPr>
          <a:xfrm>
            <a:off x="1049867" y="5407163"/>
            <a:ext cx="6755953" cy="614276"/>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Muokkaa alaotsikon perustyyliä naps.</a:t>
            </a:r>
            <a:endParaRPr lang="fi-FI" dirty="0"/>
          </a:p>
        </p:txBody>
      </p:sp>
      <p:pic>
        <p:nvPicPr>
          <p:cNvPr id="11" name="Kuva 10" descr="piisp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57534" y="584200"/>
            <a:ext cx="2407596" cy="3632200"/>
          </a:xfrm>
          <a:prstGeom prst="rect">
            <a:avLst/>
          </a:prstGeom>
        </p:spPr>
      </p:pic>
    </p:spTree>
    <p:extLst>
      <p:ext uri="{BB962C8B-B14F-4D97-AF65-F5344CB8AC3E}">
        <p14:creationId xmlns:p14="http://schemas.microsoft.com/office/powerpoint/2010/main" val="37420344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021667" y="274638"/>
            <a:ext cx="4665132" cy="1143000"/>
          </a:xfrm>
        </p:spPr>
        <p:txBody>
          <a:bodyPr/>
          <a:lstStyle>
            <a:lvl1pPr>
              <a:lnSpc>
                <a:spcPct val="90000"/>
              </a:lnSpc>
              <a:spcAft>
                <a:spcPts val="0"/>
              </a:spcAft>
              <a:defRPr/>
            </a:lvl1pPr>
          </a:lstStyle>
          <a:p>
            <a:r>
              <a:rPr lang="fi-FI" dirty="0" smtClean="0"/>
              <a:t>Muokkaa perustyylejä naps.</a:t>
            </a:r>
            <a:endParaRPr lang="fi-FI" dirty="0"/>
          </a:p>
        </p:txBody>
      </p:sp>
      <p:sp>
        <p:nvSpPr>
          <p:cNvPr id="3" name="Sisällön paikkamerkki 2"/>
          <p:cNvSpPr>
            <a:spLocks noGrp="1"/>
          </p:cNvSpPr>
          <p:nvPr>
            <p:ph idx="1"/>
          </p:nvPr>
        </p:nvSpPr>
        <p:spPr>
          <a:xfrm>
            <a:off x="4021667" y="1600201"/>
            <a:ext cx="4665132" cy="4318000"/>
          </a:xfrm>
        </p:spPr>
        <p:txBody>
          <a:bodyPr/>
          <a:lstStyle>
            <a:lvl3pPr>
              <a:defRPr sz="1600"/>
            </a:lvl3pPr>
            <a:lvl4pPr>
              <a:defRPr sz="1600"/>
            </a:lvl4pPr>
            <a:lvl5pPr>
              <a:defRPr sz="1600"/>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a:xfrm>
            <a:off x="457200" y="6525684"/>
            <a:ext cx="2133600" cy="212725"/>
          </a:xfrm>
        </p:spPr>
        <p:txBody>
          <a:bodyPr/>
          <a:lstStyle/>
          <a:p>
            <a:fld id="{6F882183-A685-9542-A292-AFD4ED835261}" type="datetime3">
              <a:rPr lang="en-US" smtClean="0"/>
              <a:t>14 February 2017</a:t>
            </a:fld>
            <a:endParaRPr lang="fi-FI"/>
          </a:p>
        </p:txBody>
      </p:sp>
      <p:sp>
        <p:nvSpPr>
          <p:cNvPr id="5" name="Alatunnisteen paikkamerkki 4"/>
          <p:cNvSpPr>
            <a:spLocks noGrp="1"/>
          </p:cNvSpPr>
          <p:nvPr>
            <p:ph type="ftr" sz="quarter" idx="11"/>
          </p:nvPr>
        </p:nvSpPr>
        <p:spPr>
          <a:xfrm>
            <a:off x="3124200" y="6525684"/>
            <a:ext cx="2895600" cy="212725"/>
          </a:xfrm>
        </p:spPr>
        <p:txBody>
          <a:bodyPr/>
          <a:lstStyle/>
          <a:p>
            <a:endParaRPr lang="fi-FI" dirty="0"/>
          </a:p>
        </p:txBody>
      </p:sp>
      <p:sp>
        <p:nvSpPr>
          <p:cNvPr id="7" name="Suorakulmio 6"/>
          <p:cNvSpPr/>
          <p:nvPr userDrawn="1"/>
        </p:nvSpPr>
        <p:spPr>
          <a:xfrm>
            <a:off x="0" y="6451581"/>
            <a:ext cx="9144000" cy="15390"/>
          </a:xfrm>
          <a:prstGeom prst="rect">
            <a:avLst/>
          </a:prstGeom>
          <a:solidFill>
            <a:srgbClr val="E21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effectLst/>
            </a:endParaRPr>
          </a:p>
        </p:txBody>
      </p:sp>
      <p:pic>
        <p:nvPicPr>
          <p:cNvPr id="9" name="Kuva 8" descr="piispa-pieni.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53200" y="5941346"/>
            <a:ext cx="2247900" cy="592801"/>
          </a:xfrm>
          <a:prstGeom prst="rect">
            <a:avLst/>
          </a:prstGeom>
        </p:spPr>
      </p:pic>
    </p:spTree>
    <p:extLst>
      <p:ext uri="{BB962C8B-B14F-4D97-AF65-F5344CB8AC3E}">
        <p14:creationId xmlns:p14="http://schemas.microsoft.com/office/powerpoint/2010/main" val="35754223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2" name="Otsikko 1"/>
          <p:cNvSpPr>
            <a:spLocks noGrp="1"/>
          </p:cNvSpPr>
          <p:nvPr>
            <p:ph type="title"/>
          </p:nvPr>
        </p:nvSpPr>
        <p:spPr>
          <a:xfrm>
            <a:off x="533400" y="274638"/>
            <a:ext cx="8153399" cy="1143000"/>
          </a:xfrm>
        </p:spPr>
        <p:txBody>
          <a:bodyPr/>
          <a:lstStyle/>
          <a:p>
            <a:r>
              <a:rPr lang="fi-FI" dirty="0" smtClean="0"/>
              <a:t>Muokkaa perustyylejä naps.</a:t>
            </a:r>
            <a:endParaRPr lang="fi-FI" dirty="0"/>
          </a:p>
        </p:txBody>
      </p:sp>
      <p:sp>
        <p:nvSpPr>
          <p:cNvPr id="3" name="Päivämäärän paikkamerkki 2"/>
          <p:cNvSpPr>
            <a:spLocks noGrp="1"/>
          </p:cNvSpPr>
          <p:nvPr>
            <p:ph type="dt" sz="half" idx="10"/>
          </p:nvPr>
        </p:nvSpPr>
        <p:spPr>
          <a:xfrm>
            <a:off x="457200" y="6536267"/>
            <a:ext cx="2133600" cy="185208"/>
          </a:xfrm>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a:xfrm>
            <a:off x="3124200" y="6536267"/>
            <a:ext cx="2895600" cy="185208"/>
          </a:xfrm>
        </p:spPr>
        <p:txBody>
          <a:bodyPr/>
          <a:lstStyle/>
          <a:p>
            <a:endParaRPr lang="fi-FI" dirty="0"/>
          </a:p>
        </p:txBody>
      </p:sp>
      <p:sp>
        <p:nvSpPr>
          <p:cNvPr id="7" name="Sisällön paikkamerkki 6"/>
          <p:cNvSpPr>
            <a:spLocks noGrp="1"/>
          </p:cNvSpPr>
          <p:nvPr>
            <p:ph sz="quarter" idx="13"/>
          </p:nvPr>
        </p:nvSpPr>
        <p:spPr>
          <a:xfrm>
            <a:off x="533399" y="1617663"/>
            <a:ext cx="8153399" cy="4130675"/>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10" name="Suorakulmio 9"/>
          <p:cNvSpPr/>
          <p:nvPr userDrawn="1"/>
        </p:nvSpPr>
        <p:spPr>
          <a:xfrm>
            <a:off x="0" y="6451581"/>
            <a:ext cx="9144000" cy="15390"/>
          </a:xfrm>
          <a:prstGeom prst="rect">
            <a:avLst/>
          </a:prstGeom>
          <a:solidFill>
            <a:srgbClr val="E21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effectLst/>
            </a:endParaRPr>
          </a:p>
        </p:txBody>
      </p:sp>
      <p:pic>
        <p:nvPicPr>
          <p:cNvPr id="11" name="Kuva 10" descr="piispa-pieni.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53200" y="5941346"/>
            <a:ext cx="2247900" cy="592801"/>
          </a:xfrm>
          <a:prstGeom prst="rect">
            <a:avLst/>
          </a:prstGeom>
        </p:spPr>
      </p:pic>
    </p:spTree>
    <p:extLst>
      <p:ext uri="{BB962C8B-B14F-4D97-AF65-F5344CB8AC3E}">
        <p14:creationId xmlns:p14="http://schemas.microsoft.com/office/powerpoint/2010/main" val="6830983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Mukautettu asette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599" cy="1143000"/>
          </a:xfrm>
        </p:spPr>
        <p:txBody>
          <a:bodyPr/>
          <a:lstStyle/>
          <a:p>
            <a:r>
              <a:rPr lang="fi-FI" dirty="0" smtClean="0"/>
              <a:t>Muokkaa perustyylejä naps.</a:t>
            </a:r>
            <a:endParaRPr lang="fi-FI" dirty="0"/>
          </a:p>
        </p:txBody>
      </p:sp>
      <p:sp>
        <p:nvSpPr>
          <p:cNvPr id="3" name="Päivämäärän paikkamerkki 2"/>
          <p:cNvSpPr>
            <a:spLocks noGrp="1"/>
          </p:cNvSpPr>
          <p:nvPr>
            <p:ph type="dt" sz="half" idx="10"/>
          </p:nvPr>
        </p:nvSpPr>
        <p:spPr>
          <a:xfrm>
            <a:off x="457200" y="6538366"/>
            <a:ext cx="2133600" cy="187367"/>
          </a:xfrm>
        </p:spPr>
        <p:txBody>
          <a:bodyPr/>
          <a:lstStyle/>
          <a:p>
            <a:fld id="{450B8602-45FC-C44A-A810-F499C3500C30}" type="datetime3">
              <a:rPr lang="en-US" smtClean="0"/>
              <a:t>14 February 2017</a:t>
            </a:fld>
            <a:endParaRPr lang="fi-FI" dirty="0"/>
          </a:p>
        </p:txBody>
      </p:sp>
      <p:sp>
        <p:nvSpPr>
          <p:cNvPr id="4" name="Alatunnisteen paikkamerkki 3"/>
          <p:cNvSpPr>
            <a:spLocks noGrp="1"/>
          </p:cNvSpPr>
          <p:nvPr>
            <p:ph type="ftr" sz="quarter" idx="11"/>
          </p:nvPr>
        </p:nvSpPr>
        <p:spPr>
          <a:xfrm>
            <a:off x="3124200" y="6538366"/>
            <a:ext cx="2895600" cy="187367"/>
          </a:xfrm>
        </p:spPr>
        <p:txBody>
          <a:bodyPr/>
          <a:lstStyle/>
          <a:p>
            <a:endParaRPr lang="fi-FI"/>
          </a:p>
        </p:txBody>
      </p:sp>
      <p:sp>
        <p:nvSpPr>
          <p:cNvPr id="7" name="Sisällön paikkamerkki 6"/>
          <p:cNvSpPr>
            <a:spLocks noGrp="1"/>
          </p:cNvSpPr>
          <p:nvPr>
            <p:ph sz="quarter" idx="13"/>
          </p:nvPr>
        </p:nvSpPr>
        <p:spPr>
          <a:xfrm>
            <a:off x="457200" y="1651000"/>
            <a:ext cx="3970867" cy="4419600"/>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9" name="Sisällön paikkamerkki 8"/>
          <p:cNvSpPr>
            <a:spLocks noGrp="1"/>
          </p:cNvSpPr>
          <p:nvPr>
            <p:ph sz="quarter" idx="14"/>
          </p:nvPr>
        </p:nvSpPr>
        <p:spPr>
          <a:xfrm>
            <a:off x="4749800" y="1651000"/>
            <a:ext cx="3937000" cy="4419600"/>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12" name="Suorakulmio 11"/>
          <p:cNvSpPr/>
          <p:nvPr userDrawn="1"/>
        </p:nvSpPr>
        <p:spPr>
          <a:xfrm>
            <a:off x="0" y="6451581"/>
            <a:ext cx="9144000" cy="15390"/>
          </a:xfrm>
          <a:prstGeom prst="rect">
            <a:avLst/>
          </a:prstGeom>
          <a:solidFill>
            <a:srgbClr val="E21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effectLst/>
            </a:endParaRPr>
          </a:p>
        </p:txBody>
      </p:sp>
      <p:pic>
        <p:nvPicPr>
          <p:cNvPr id="13" name="Kuva 12" descr="piispa-pieni.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53200" y="5941346"/>
            <a:ext cx="2247900" cy="592801"/>
          </a:xfrm>
          <a:prstGeom prst="rect">
            <a:avLst/>
          </a:prstGeom>
        </p:spPr>
      </p:pic>
    </p:spTree>
    <p:extLst>
      <p:ext uri="{BB962C8B-B14F-4D97-AF65-F5344CB8AC3E}">
        <p14:creationId xmlns:p14="http://schemas.microsoft.com/office/powerpoint/2010/main" val="41913697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9" name="Suorakulmio 8"/>
          <p:cNvSpPr/>
          <p:nvPr userDrawn="1"/>
        </p:nvSpPr>
        <p:spPr>
          <a:xfrm>
            <a:off x="0" y="-1"/>
            <a:ext cx="9144000" cy="646697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effectLst/>
            </a:endParaRPr>
          </a:p>
        </p:txBody>
      </p:sp>
      <p:sp>
        <p:nvSpPr>
          <p:cNvPr id="2" name="Otsikko 1"/>
          <p:cNvSpPr>
            <a:spLocks noGrp="1"/>
          </p:cNvSpPr>
          <p:nvPr>
            <p:ph type="title"/>
          </p:nvPr>
        </p:nvSpPr>
        <p:spPr>
          <a:xfrm>
            <a:off x="722313" y="4406900"/>
            <a:ext cx="7772400" cy="1362075"/>
          </a:xfrm>
        </p:spPr>
        <p:txBody>
          <a:bodyPr anchor="t">
            <a:normAutofit/>
          </a:bodyPr>
          <a:lstStyle>
            <a:lvl1pPr algn="l">
              <a:defRPr sz="1800" b="0" cap="none"/>
            </a:lvl1pPr>
          </a:lstStyle>
          <a:p>
            <a:r>
              <a:rPr lang="fi-FI" dirty="0" smtClean="0"/>
              <a:t>Muokkaa perustyylejä naps.</a:t>
            </a:r>
            <a:endParaRPr lang="fi-FI" dirty="0"/>
          </a:p>
        </p:txBody>
      </p:sp>
      <p:sp>
        <p:nvSpPr>
          <p:cNvPr id="3" name="Tekstin paikkamerkki 2"/>
          <p:cNvSpPr>
            <a:spLocks noGrp="1"/>
          </p:cNvSpPr>
          <p:nvPr>
            <p:ph type="body" idx="1"/>
          </p:nvPr>
        </p:nvSpPr>
        <p:spPr>
          <a:xfrm>
            <a:off x="722313" y="2909889"/>
            <a:ext cx="7772400" cy="1239824"/>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dirty="0" smtClean="0"/>
              <a:t>Muokkaa tekstin perustyylejä napsauttamalla</a:t>
            </a:r>
          </a:p>
        </p:txBody>
      </p:sp>
      <p:sp>
        <p:nvSpPr>
          <p:cNvPr id="4" name="Päivämäärän paikkamerkki 3"/>
          <p:cNvSpPr>
            <a:spLocks noGrp="1"/>
          </p:cNvSpPr>
          <p:nvPr>
            <p:ph type="dt" sz="half" idx="10"/>
          </p:nvPr>
        </p:nvSpPr>
        <p:spPr>
          <a:xfrm>
            <a:off x="457200" y="6527800"/>
            <a:ext cx="2133600" cy="193675"/>
          </a:xfrm>
        </p:spPr>
        <p:txBody>
          <a:bodyPr/>
          <a:lstStyle/>
          <a:p>
            <a:fld id="{ACAD96E7-11D2-D442-AC71-8EFA02D4A652}" type="datetime3">
              <a:rPr lang="en-US" smtClean="0"/>
              <a:t>14 February 2017</a:t>
            </a:fld>
            <a:endParaRPr lang="fi-FI"/>
          </a:p>
        </p:txBody>
      </p:sp>
      <p:sp>
        <p:nvSpPr>
          <p:cNvPr id="5" name="Alatunnisteen paikkamerkki 4"/>
          <p:cNvSpPr>
            <a:spLocks noGrp="1"/>
          </p:cNvSpPr>
          <p:nvPr>
            <p:ph type="ftr" sz="quarter" idx="11"/>
          </p:nvPr>
        </p:nvSpPr>
        <p:spPr>
          <a:xfrm>
            <a:off x="3124200" y="6527800"/>
            <a:ext cx="2895600" cy="193675"/>
          </a:xfrm>
        </p:spPr>
        <p:txBody>
          <a:bodyPr/>
          <a:lstStyle/>
          <a:p>
            <a:endParaRPr lang="fi-FI" dirty="0"/>
          </a:p>
        </p:txBody>
      </p:sp>
      <p:sp>
        <p:nvSpPr>
          <p:cNvPr id="10" name="Suorakulmio 9"/>
          <p:cNvSpPr/>
          <p:nvPr userDrawn="1"/>
        </p:nvSpPr>
        <p:spPr>
          <a:xfrm>
            <a:off x="0" y="6451581"/>
            <a:ext cx="9144000" cy="15390"/>
          </a:xfrm>
          <a:prstGeom prst="rect">
            <a:avLst/>
          </a:prstGeom>
          <a:solidFill>
            <a:srgbClr val="E211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effectLst/>
            </a:endParaRPr>
          </a:p>
        </p:txBody>
      </p:sp>
      <p:pic>
        <p:nvPicPr>
          <p:cNvPr id="11" name="Kuva 10" descr="piispa-pieni.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53200" y="5941346"/>
            <a:ext cx="2247900" cy="592801"/>
          </a:xfrm>
          <a:prstGeom prst="rect">
            <a:avLst/>
          </a:prstGeom>
        </p:spPr>
      </p:pic>
    </p:spTree>
    <p:extLst>
      <p:ext uri="{BB962C8B-B14F-4D97-AF65-F5344CB8AC3E}">
        <p14:creationId xmlns:p14="http://schemas.microsoft.com/office/powerpoint/2010/main" val="22565786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3877733" y="274638"/>
            <a:ext cx="4809066" cy="1143000"/>
          </a:xfrm>
          <a:prstGeom prst="rect">
            <a:avLst/>
          </a:prstGeom>
        </p:spPr>
        <p:txBody>
          <a:bodyPr vert="horz" lIns="91440" tIns="45720" rIns="91440" bIns="45720" rtlCol="0" anchor="ctr">
            <a:normAutofit/>
          </a:bodyPr>
          <a:lstStyle/>
          <a:p>
            <a:r>
              <a:rPr lang="fi-FI" dirty="0" smtClean="0"/>
              <a:t>Muokkaa perustyylejä naps.</a:t>
            </a:r>
            <a:endParaRPr lang="fi-FI" dirty="0"/>
          </a:p>
        </p:txBody>
      </p:sp>
      <p:sp>
        <p:nvSpPr>
          <p:cNvPr id="3" name="Tekstin paikkamerkki 2"/>
          <p:cNvSpPr>
            <a:spLocks noGrp="1"/>
          </p:cNvSpPr>
          <p:nvPr>
            <p:ph type="body" idx="1"/>
          </p:nvPr>
        </p:nvSpPr>
        <p:spPr>
          <a:xfrm>
            <a:off x="3877733" y="1600200"/>
            <a:ext cx="4809066"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3AF45-CB6C-1C43-8F51-9A7E1EF6EF0D}" type="datetime3">
              <a:rPr lang="en-US" smtClean="0"/>
              <a:t>14 February 2017</a:t>
            </a:fld>
            <a:endParaRPr lang="fi-FI" dirty="0"/>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61A84-A459-6846-8274-B86D88601D35}" type="slidenum">
              <a:rPr lang="fi-FI" smtClean="0"/>
              <a:t>‹#›</a:t>
            </a:fld>
            <a:endParaRPr lang="fi-FI"/>
          </a:p>
        </p:txBody>
      </p:sp>
    </p:spTree>
    <p:extLst>
      <p:ext uri="{BB962C8B-B14F-4D97-AF65-F5344CB8AC3E}">
        <p14:creationId xmlns:p14="http://schemas.microsoft.com/office/powerpoint/2010/main" val="2201455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1" r:id="rId5"/>
  </p:sldLayoutIdLst>
  <p:timing>
    <p:tnLst>
      <p:par>
        <p:cTn id="1" dur="indefinite" restart="never" nodeType="tmRoot"/>
      </p:par>
    </p:tnLst>
  </p:timing>
  <p:hf sldNum="0" hdr="0"/>
  <p:txStyles>
    <p:titleStyle>
      <a:lvl1pPr algn="l" defTabSz="457200" rtl="0" eaLnBrk="1" latinLnBrk="0" hangingPunct="1">
        <a:spcBef>
          <a:spcPct val="0"/>
        </a:spcBef>
        <a:buNone/>
        <a:defRPr sz="3600" b="0" i="0" kern="1200">
          <a:solidFill>
            <a:schemeClr val="tx1"/>
          </a:solidFill>
          <a:latin typeface="Martti-Regular"/>
          <a:ea typeface="+mj-ea"/>
          <a:cs typeface="Martti-Regular"/>
        </a:defRPr>
      </a:lvl1pPr>
    </p:titleStyle>
    <p:bodyStyle>
      <a:lvl1pPr marL="342900" indent="-342900" algn="l" defTabSz="457200" rtl="0" eaLnBrk="1" latinLnBrk="0" hangingPunct="1">
        <a:spcBef>
          <a:spcPct val="20000"/>
        </a:spcBef>
        <a:buFont typeface="Arial"/>
        <a:buChar char="•"/>
        <a:defRPr sz="1800" b="0" i="0" kern="1200">
          <a:solidFill>
            <a:schemeClr val="tx1"/>
          </a:solidFill>
          <a:latin typeface="Martti-Regular"/>
          <a:ea typeface="+mn-ea"/>
          <a:cs typeface="Martti-Regular"/>
        </a:defRPr>
      </a:lvl1pPr>
      <a:lvl2pPr marL="742950" indent="-285750" algn="l" defTabSz="457200" rtl="0" eaLnBrk="1" latinLnBrk="0" hangingPunct="1">
        <a:spcBef>
          <a:spcPct val="20000"/>
        </a:spcBef>
        <a:buFont typeface="Arial"/>
        <a:buChar char="–"/>
        <a:defRPr sz="1800" b="0" i="0" kern="1200">
          <a:solidFill>
            <a:schemeClr val="tx1"/>
          </a:solidFill>
          <a:latin typeface="Martti-Regular"/>
          <a:ea typeface="+mn-ea"/>
          <a:cs typeface="Martti-Regular"/>
        </a:defRPr>
      </a:lvl2pPr>
      <a:lvl3pPr marL="1143000" indent="-228600" algn="l" defTabSz="457200" rtl="0" eaLnBrk="1" latinLnBrk="0" hangingPunct="1">
        <a:spcBef>
          <a:spcPct val="20000"/>
        </a:spcBef>
        <a:buFont typeface="Arial"/>
        <a:buChar char="•"/>
        <a:defRPr sz="1800" b="0" i="0" kern="1200">
          <a:solidFill>
            <a:schemeClr val="tx1"/>
          </a:solidFill>
          <a:latin typeface="Martti-Regular"/>
          <a:ea typeface="+mn-ea"/>
          <a:cs typeface="Martti-Regular"/>
        </a:defRPr>
      </a:lvl3pPr>
      <a:lvl4pPr marL="1600200" indent="-228600" algn="l" defTabSz="457200" rtl="0" eaLnBrk="1" latinLnBrk="0" hangingPunct="1">
        <a:spcBef>
          <a:spcPct val="20000"/>
        </a:spcBef>
        <a:buFont typeface="Arial"/>
        <a:buChar char="–"/>
        <a:defRPr sz="1800" b="0" i="0" kern="1200">
          <a:solidFill>
            <a:schemeClr val="tx1"/>
          </a:solidFill>
          <a:latin typeface="Martti-Regular"/>
          <a:ea typeface="+mn-ea"/>
          <a:cs typeface="Martti-Regular"/>
        </a:defRPr>
      </a:lvl4pPr>
      <a:lvl5pPr marL="2057400" indent="-228600" algn="l" defTabSz="457200" rtl="0" eaLnBrk="1" latinLnBrk="0" hangingPunct="1">
        <a:spcBef>
          <a:spcPct val="20000"/>
        </a:spcBef>
        <a:buFont typeface="Arial"/>
        <a:buChar char="»"/>
        <a:defRPr sz="1800" b="0" i="0" kern="1200">
          <a:solidFill>
            <a:schemeClr val="tx1"/>
          </a:solidFill>
          <a:latin typeface="Martti-Regular"/>
          <a:ea typeface="+mn-ea"/>
          <a:cs typeface="Martti-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558800" y="4489450"/>
            <a:ext cx="8000999" cy="845214"/>
          </a:xfrm>
        </p:spPr>
        <p:txBody>
          <a:bodyPr/>
          <a:lstStyle/>
          <a:p>
            <a:r>
              <a:rPr lang="fi-FI" sz="3200" dirty="0" smtClean="0"/>
              <a:t>Papiston keskustelutilaisuudet</a:t>
            </a:r>
            <a:br>
              <a:rPr lang="fi-FI" sz="3200" dirty="0" smtClean="0"/>
            </a:br>
            <a:r>
              <a:rPr lang="fi-FI" sz="2000" dirty="0" smtClean="0"/>
              <a:t>tammi-helmikuussa 2017 Mikkelin hiippakunnassa</a:t>
            </a:r>
            <a:endParaRPr lang="fi-FI" sz="2000" dirty="0"/>
          </a:p>
        </p:txBody>
      </p:sp>
      <p:sp>
        <p:nvSpPr>
          <p:cNvPr id="3" name="Alaotsikko 2"/>
          <p:cNvSpPr>
            <a:spLocks noGrp="1"/>
          </p:cNvSpPr>
          <p:nvPr>
            <p:ph type="subTitle" idx="1"/>
          </p:nvPr>
        </p:nvSpPr>
        <p:spPr/>
        <p:txBody>
          <a:bodyPr>
            <a:normAutofit/>
          </a:bodyPr>
          <a:lstStyle/>
          <a:p>
            <a:r>
              <a:rPr lang="fi-FI" dirty="0" smtClean="0"/>
              <a:t>MIKKELIN HIIPPAKUNNAN PIISPA</a:t>
            </a:r>
          </a:p>
        </p:txBody>
      </p:sp>
    </p:spTree>
    <p:extLst>
      <p:ext uri="{BB962C8B-B14F-4D97-AF65-F5344CB8AC3E}">
        <p14:creationId xmlns:p14="http://schemas.microsoft.com/office/powerpoint/2010/main" val="3772081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Poimintoja oikeudellisesta </a:t>
            </a:r>
            <a:r>
              <a:rPr lang="fi-FI" dirty="0" smtClean="0"/>
              <a:t>selvityksestä (jatkuu)</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p:txBody>
          <a:bodyPr/>
          <a:lstStyle/>
          <a:p>
            <a:r>
              <a:rPr lang="fi-FI" dirty="0" smtClean="0"/>
              <a:t>”Vastoin pappisvirkansa velvollisuuksia vihkimisen toimittaneen papin menettelyä voidaan tarkastella kirkkolain virkamiesoikeudellisten säännösten näkökulmasta.” (s 16)</a:t>
            </a:r>
          </a:p>
          <a:p>
            <a:r>
              <a:rPr lang="fi-FI" dirty="0" smtClean="0"/>
              <a:t>”Lähinnä kyseeseen tulee kirkkolain 5 luvun 3 §:n 3 momentin soveltaminen. Säännöksen mukaan papille, joka toimii vastoin pappisviran velvollisuuksia ja </a:t>
            </a:r>
            <a:r>
              <a:rPr lang="fi-FI" dirty="0" err="1" smtClean="0"/>
              <a:t>pappislupausta</a:t>
            </a:r>
            <a:r>
              <a:rPr lang="fi-FI" dirty="0" smtClean="0"/>
              <a:t> tai laiminlyö niitä taikka käyttäytyy papille sopimattomalla tavalla, tuomiokapituli voi asian laadun mukaan antaa kirjallisen varoituksen tai pidättää hänet pappisvirasta vähintään yhdeksi ja enintään kuudeksi kuukaudeksi. Jos papin sopimaton käyttäytyminen, laiminlyönti pappisvirassa tai käyttäytyminen muutoin osoittaa hänet ilmeisen sopimattomaksi toimimaan pappina, tuomiokapituli voi määrätä hänet menettämään pappisvirkansa.” (s 14)</a:t>
            </a:r>
          </a:p>
          <a:p>
            <a:r>
              <a:rPr lang="fi-FI" dirty="0" smtClean="0"/>
              <a:t>”Määrättävän seuraamuksen tulee olla oikeassa suhteessa teon moitittavuuteen.” (s 14)</a:t>
            </a:r>
            <a:endParaRPr lang="fi-FI" dirty="0"/>
          </a:p>
        </p:txBody>
      </p:sp>
    </p:spTree>
    <p:extLst>
      <p:ext uri="{BB962C8B-B14F-4D97-AF65-F5344CB8AC3E}">
        <p14:creationId xmlns:p14="http://schemas.microsoft.com/office/powerpoint/2010/main" val="3470674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Armo ja yhteys. Aineisto eri tavoin ajattelevien keskusteluihin kirkossa (Kirkkohallitus)</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a:xfrm>
            <a:off x="533399" y="1563623"/>
            <a:ext cx="8153399" cy="4184715"/>
          </a:xfrm>
        </p:spPr>
        <p:txBody>
          <a:bodyPr>
            <a:noAutofit/>
          </a:bodyPr>
          <a:lstStyle/>
          <a:p>
            <a:pPr lvl="0"/>
            <a:r>
              <a:rPr lang="fi-FI" dirty="0" smtClean="0">
                <a:solidFill>
                  <a:prstClr val="black"/>
                </a:solidFill>
              </a:rPr>
              <a:t>Johdanto</a:t>
            </a:r>
          </a:p>
          <a:p>
            <a:pPr lvl="0"/>
            <a:r>
              <a:rPr lang="fi-FI" dirty="0" smtClean="0">
                <a:solidFill>
                  <a:prstClr val="black"/>
                </a:solidFill>
              </a:rPr>
              <a:t>Erilaisuus ja yhteys</a:t>
            </a:r>
          </a:p>
          <a:p>
            <a:pPr lvl="1"/>
            <a:r>
              <a:rPr lang="fi-FI" dirty="0" smtClean="0">
                <a:solidFill>
                  <a:prstClr val="black"/>
                </a:solidFill>
              </a:rPr>
              <a:t>Kristittyjen yhteys ja sen vaaliminen</a:t>
            </a:r>
          </a:p>
          <a:p>
            <a:pPr lvl="1"/>
            <a:r>
              <a:rPr lang="fi-FI" dirty="0" smtClean="0">
                <a:solidFill>
                  <a:prstClr val="black"/>
                </a:solidFill>
              </a:rPr>
              <a:t>Toisen asemaan asettuminen luterilaisen etiikan ytimessä</a:t>
            </a:r>
          </a:p>
          <a:p>
            <a:pPr lvl="1"/>
            <a:r>
              <a:rPr lang="fi-FI" dirty="0" smtClean="0">
                <a:solidFill>
                  <a:prstClr val="black"/>
                </a:solidFill>
              </a:rPr>
              <a:t>Kohti erilaisuuden rakentavaa kohtaamista</a:t>
            </a:r>
          </a:p>
          <a:p>
            <a:pPr lvl="1"/>
            <a:r>
              <a:rPr lang="fi-FI" dirty="0" smtClean="0">
                <a:solidFill>
                  <a:prstClr val="black"/>
                </a:solidFill>
              </a:rPr>
              <a:t>Luovuttamattomien ja yhteisten alueiden hahmottaminen</a:t>
            </a:r>
          </a:p>
          <a:p>
            <a:pPr lvl="1"/>
            <a:r>
              <a:rPr lang="fi-FI" dirty="0" smtClean="0">
                <a:solidFill>
                  <a:prstClr val="black"/>
                </a:solidFill>
              </a:rPr>
              <a:t>Mitä on dialoginen tapa keskustella</a:t>
            </a:r>
          </a:p>
          <a:p>
            <a:pPr lvl="1"/>
            <a:r>
              <a:rPr lang="fi-FI" dirty="0" smtClean="0">
                <a:solidFill>
                  <a:prstClr val="black"/>
                </a:solidFill>
              </a:rPr>
              <a:t>Kymmenen ohjetta dialogiseen keskusteluun osallistujille</a:t>
            </a:r>
          </a:p>
          <a:p>
            <a:pPr lvl="0"/>
            <a:r>
              <a:rPr lang="fi-FI" dirty="0" smtClean="0">
                <a:solidFill>
                  <a:prstClr val="black"/>
                </a:solidFill>
              </a:rPr>
              <a:t>Keskustelujen tavoitteet ja periaatteet</a:t>
            </a:r>
            <a:endParaRPr lang="fi-FI" dirty="0">
              <a:solidFill>
                <a:prstClr val="black"/>
              </a:solidFill>
            </a:endParaRPr>
          </a:p>
          <a:p>
            <a:pPr lvl="1"/>
            <a:r>
              <a:rPr lang="fi-FI" dirty="0" smtClean="0">
                <a:solidFill>
                  <a:prstClr val="black"/>
                </a:solidFill>
              </a:rPr>
              <a:t>Mihin keskusteluilla pyritään?</a:t>
            </a:r>
          </a:p>
          <a:p>
            <a:pPr lvl="1"/>
            <a:r>
              <a:rPr lang="fi-FI" dirty="0" smtClean="0">
                <a:solidFill>
                  <a:prstClr val="black"/>
                </a:solidFill>
              </a:rPr>
              <a:t>Mistä keskustellaan</a:t>
            </a:r>
          </a:p>
          <a:p>
            <a:pPr lvl="1"/>
            <a:r>
              <a:rPr lang="fi-FI" dirty="0" smtClean="0">
                <a:solidFill>
                  <a:prstClr val="black"/>
                </a:solidFill>
              </a:rPr>
              <a:t>Keskustelujen periaatteet</a:t>
            </a:r>
            <a:endParaRPr lang="fi-FI" dirty="0">
              <a:solidFill>
                <a:prstClr val="black"/>
              </a:solidFill>
            </a:endParaRPr>
          </a:p>
          <a:p>
            <a:pPr lvl="1"/>
            <a:endParaRPr lang="fi-FI" dirty="0">
              <a:solidFill>
                <a:prstClr val="black"/>
              </a:solidFill>
            </a:endParaRPr>
          </a:p>
          <a:p>
            <a:pPr marL="0" indent="0">
              <a:buNone/>
            </a:pPr>
            <a:endParaRPr lang="fi-FI" sz="1700" dirty="0"/>
          </a:p>
        </p:txBody>
      </p:sp>
    </p:spTree>
    <p:extLst>
      <p:ext uri="{BB962C8B-B14F-4D97-AF65-F5344CB8AC3E}">
        <p14:creationId xmlns:p14="http://schemas.microsoft.com/office/powerpoint/2010/main" val="1265463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Armo ja yhteys. Aineisto eri tavoin ajattelevien keskusteluihin kirkossa (Kirkkohallitus</a:t>
            </a:r>
            <a:r>
              <a:rPr lang="fi-FI" dirty="0" smtClean="0"/>
              <a:t>), jatkuu</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p:txBody>
          <a:bodyPr/>
          <a:lstStyle/>
          <a:p>
            <a:r>
              <a:rPr lang="fi-FI" dirty="0" smtClean="0"/>
              <a:t>Kysymyksiä keskustelijoille</a:t>
            </a:r>
          </a:p>
          <a:p>
            <a:r>
              <a:rPr lang="fi-FI" dirty="0" smtClean="0"/>
              <a:t>Lopuksi</a:t>
            </a:r>
          </a:p>
          <a:p>
            <a:r>
              <a:rPr lang="fi-FI" dirty="0" smtClean="0"/>
              <a:t>Kirjallisuusviitteet</a:t>
            </a:r>
            <a:endParaRPr lang="fi-FI" dirty="0"/>
          </a:p>
        </p:txBody>
      </p:sp>
    </p:spTree>
    <p:extLst>
      <p:ext uri="{BB962C8B-B14F-4D97-AF65-F5344CB8AC3E}">
        <p14:creationId xmlns:p14="http://schemas.microsoft.com/office/powerpoint/2010/main" val="1340412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Poimintoja Armo ja yhteys -aineistosta</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p:txBody>
          <a:bodyPr>
            <a:normAutofit/>
          </a:bodyPr>
          <a:lstStyle/>
          <a:p>
            <a:r>
              <a:rPr lang="fi-FI" dirty="0" smtClean="0"/>
              <a:t>”Tämän </a:t>
            </a:r>
            <a:r>
              <a:rPr lang="fi-FI" dirty="0"/>
              <a:t>aineiston pohjalta käytävät keskustelut eivät tähtää yksimielisyyteen </a:t>
            </a:r>
            <a:r>
              <a:rPr lang="fi-FI" dirty="0" smtClean="0"/>
              <a:t>eivätkä päätöksentekoon</a:t>
            </a:r>
            <a:r>
              <a:rPr lang="fi-FI" dirty="0"/>
              <a:t>. Tavoitteena ei siis ole toisen taivuttaminen omalle näkökannalle vaan </a:t>
            </a:r>
            <a:r>
              <a:rPr lang="fi-FI" dirty="0" smtClean="0"/>
              <a:t>auttaa kirkon </a:t>
            </a:r>
            <a:r>
              <a:rPr lang="fi-FI" dirty="0"/>
              <a:t>jäseniä elämään toisiaan kunnioittaen</a:t>
            </a:r>
            <a:r>
              <a:rPr lang="fi-FI" dirty="0" smtClean="0"/>
              <a:t>.” (s 4)</a:t>
            </a:r>
          </a:p>
          <a:p>
            <a:r>
              <a:rPr lang="fi-FI" dirty="0" smtClean="0"/>
              <a:t>”Dialogisuudella </a:t>
            </a:r>
            <a:r>
              <a:rPr lang="fi-FI" dirty="0"/>
              <a:t>tarkoitetaan sellaista tapaa keskustella, jolle on ominaista avoin </a:t>
            </a:r>
            <a:r>
              <a:rPr lang="fi-FI" dirty="0" smtClean="0"/>
              <a:t>vuorovaikutus ja </a:t>
            </a:r>
            <a:r>
              <a:rPr lang="fi-FI" dirty="0"/>
              <a:t>molemminpuolinen myötätunto. Se on vastavuoroisessa suhteessa </a:t>
            </a:r>
            <a:r>
              <a:rPr lang="fi-FI" dirty="0" smtClean="0"/>
              <a:t>tapahtuvaa kommunikointia</a:t>
            </a:r>
            <a:r>
              <a:rPr lang="fi-FI" dirty="0"/>
              <a:t>. Molemmat osapuolet ottavat toisensa huomioon, vastaavat toisilleen </a:t>
            </a:r>
            <a:r>
              <a:rPr lang="fi-FI" dirty="0" smtClean="0"/>
              <a:t>ja sovittautuvat </a:t>
            </a:r>
            <a:r>
              <a:rPr lang="fi-FI" dirty="0"/>
              <a:t>toinen toistensa olemiseen. Dialogisuudessa aktiivisesti pyritään </a:t>
            </a:r>
            <a:r>
              <a:rPr lang="fi-FI" dirty="0" smtClean="0"/>
              <a:t>ymmärtämään toista</a:t>
            </a:r>
            <a:r>
              <a:rPr lang="fi-FI" dirty="0"/>
              <a:t>. Siinä tavoitellaan sellaista tapaa puhua, jota toinen ihminen haluaa kuunnella </a:t>
            </a:r>
            <a:r>
              <a:rPr lang="fi-FI" dirty="0" smtClean="0"/>
              <a:t>sekä sellaista </a:t>
            </a:r>
            <a:r>
              <a:rPr lang="fi-FI" dirty="0"/>
              <a:t>tapaa kuunnella, että toinen ihminen haluaa puhua. Toista ihmistä ja </a:t>
            </a:r>
            <a:r>
              <a:rPr lang="fi-FI" dirty="0" smtClean="0"/>
              <a:t>hänen kertomaansa </a:t>
            </a:r>
            <a:r>
              <a:rPr lang="fi-FI" dirty="0"/>
              <a:t>kunnioitetaan silloinkin, kun itse ollaan eri mieltä</a:t>
            </a:r>
            <a:r>
              <a:rPr lang="fi-FI" dirty="0" smtClean="0"/>
              <a:t>.” (s 8)</a:t>
            </a:r>
          </a:p>
          <a:p>
            <a:r>
              <a:rPr lang="fi-FI" dirty="0" smtClean="0"/>
              <a:t>Keskustelut perustuvat seuraaville periaatteille: kunnioitus, kuuntelu, luottamuksen rakentaminen, tunteiden huomioon ottaminen ja myötätunto, hengellinen yhteys ja yhteisö. (s 13-15)</a:t>
            </a:r>
            <a:endParaRPr lang="fi-FI" dirty="0"/>
          </a:p>
        </p:txBody>
      </p:sp>
    </p:spTree>
    <p:extLst>
      <p:ext uri="{BB962C8B-B14F-4D97-AF65-F5344CB8AC3E}">
        <p14:creationId xmlns:p14="http://schemas.microsoft.com/office/powerpoint/2010/main" val="30866530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M</a:t>
            </a:r>
            <a:r>
              <a:rPr lang="fi-FI" dirty="0" smtClean="0"/>
              <a:t>iten Mikkelin hiippakunnassa toimitaan?</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solidFill>
                  <a:prstClr val="black">
                    <a:tint val="75000"/>
                  </a:prstClr>
                </a:solidFill>
              </a:rPr>
              <a:pPr/>
              <a:t>14 February 2017</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dirty="0">
              <a:solidFill>
                <a:prstClr val="black">
                  <a:tint val="75000"/>
                </a:prstClr>
              </a:solidFill>
            </a:endParaRPr>
          </a:p>
        </p:txBody>
      </p:sp>
      <p:sp>
        <p:nvSpPr>
          <p:cNvPr id="5" name="Sisällön paikkamerkki 4"/>
          <p:cNvSpPr>
            <a:spLocks noGrp="1"/>
          </p:cNvSpPr>
          <p:nvPr>
            <p:ph sz="quarter" idx="13"/>
          </p:nvPr>
        </p:nvSpPr>
        <p:spPr/>
        <p:txBody>
          <a:bodyPr/>
          <a:lstStyle/>
          <a:p>
            <a:r>
              <a:rPr lang="fi-FI" dirty="0" smtClean="0"/>
              <a:t>Mikkelin hiippakunnassa toimitaan avioliittolain muutoksen voimaantulon jälkeen piispainkokouksen ja kirkkohallituksen antamien ohjeiden mukaisesti.</a:t>
            </a:r>
          </a:p>
          <a:p>
            <a:r>
              <a:rPr lang="fi-FI" dirty="0" smtClean="0"/>
              <a:t>Armo ja yhteys –aineiston käytöstä (ns. kunnioittavat keskustelut) ei ole vielä sovittu, mikä on hiippakuntien rooli ja tehtävä. Joka tapauksessa se on vain yksi mahdollisuus ja väline etsiä kunnioittavaa asennetta eri tavalla ajattelevia kesken.</a:t>
            </a:r>
          </a:p>
        </p:txBody>
      </p:sp>
    </p:spTree>
    <p:extLst>
      <p:ext uri="{BB962C8B-B14F-4D97-AF65-F5344CB8AC3E}">
        <p14:creationId xmlns:p14="http://schemas.microsoft.com/office/powerpoint/2010/main" val="4059612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Yhteisesti pohdittavaksi</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p:txBody>
          <a:bodyPr/>
          <a:lstStyle/>
          <a:p>
            <a:pPr lvl="0">
              <a:lnSpc>
                <a:spcPct val="105000"/>
              </a:lnSpc>
              <a:buFont typeface="+mj-lt"/>
              <a:buAutoNum type="arabicPeriod"/>
            </a:pPr>
            <a:r>
              <a:rPr lang="fi-FI" dirty="0">
                <a:latin typeface="Martti-Regular" panose="02000000000000000000" pitchFamily="2" charset="0"/>
                <a:ea typeface="Calibri" panose="020F0502020204030204" pitchFamily="34" charset="0"/>
                <a:cs typeface="Times New Roman" panose="02020603050405020304" pitchFamily="18" charset="0"/>
              </a:rPr>
              <a:t>Millaisia </a:t>
            </a:r>
            <a:r>
              <a:rPr lang="fi-FI" dirty="0" smtClean="0">
                <a:latin typeface="Martti-Regular" panose="02000000000000000000" pitchFamily="2" charset="0"/>
                <a:ea typeface="Calibri" panose="020F0502020204030204" pitchFamily="34" charset="0"/>
                <a:cs typeface="Times New Roman" panose="02020603050405020304" pitchFamily="18" charset="0"/>
              </a:rPr>
              <a:t>ajatuksia ja kysymyksiä piispainkokouksen ja kirkkohallituksen ohjeistus ja aineistot sinussa herättivät?</a:t>
            </a:r>
            <a:endParaRPr lang="fi-FI" dirty="0">
              <a:latin typeface="Martti-Regular" panose="02000000000000000000" pitchFamily="2" charset="0"/>
              <a:ea typeface="Calibri" panose="020F0502020204030204" pitchFamily="34" charset="0"/>
              <a:cs typeface="Times New Roman" panose="02020603050405020304" pitchFamily="18" charset="0"/>
            </a:endParaRPr>
          </a:p>
          <a:p>
            <a:pPr lvl="0">
              <a:lnSpc>
                <a:spcPct val="105000"/>
              </a:lnSpc>
              <a:buFont typeface="+mj-lt"/>
              <a:buAutoNum type="arabicPeriod"/>
            </a:pPr>
            <a:r>
              <a:rPr lang="fi-FI" dirty="0" smtClean="0">
                <a:latin typeface="Martti-Regular" panose="02000000000000000000" pitchFamily="2" charset="0"/>
                <a:ea typeface="Calibri" panose="020F0502020204030204" pitchFamily="34" charset="0"/>
                <a:cs typeface="Times New Roman" panose="02020603050405020304" pitchFamily="18" charset="0"/>
              </a:rPr>
              <a:t>Miten </a:t>
            </a:r>
            <a:r>
              <a:rPr lang="fi-FI" dirty="0">
                <a:latin typeface="Martti-Regular" panose="02000000000000000000" pitchFamily="2" charset="0"/>
                <a:ea typeface="Calibri" panose="020F0502020204030204" pitchFamily="34" charset="0"/>
                <a:cs typeface="Times New Roman" panose="02020603050405020304" pitchFamily="18" charset="0"/>
              </a:rPr>
              <a:t>papin tulisi toimia tilanteessa, jossa avioliittolain muutos jakaa seurakuntalaisten mielipiteitä?</a:t>
            </a:r>
          </a:p>
          <a:p>
            <a:pPr lvl="0">
              <a:lnSpc>
                <a:spcPct val="105000"/>
              </a:lnSpc>
              <a:buFont typeface="+mj-lt"/>
              <a:buAutoNum type="arabicPeriod"/>
            </a:pPr>
            <a:r>
              <a:rPr lang="fi-FI" dirty="0">
                <a:latin typeface="Martti-Regular" panose="02000000000000000000" pitchFamily="2" charset="0"/>
                <a:ea typeface="Calibri" panose="020F0502020204030204" pitchFamily="34" charset="0"/>
                <a:cs typeface="Times New Roman" panose="02020603050405020304" pitchFamily="18" charset="0"/>
              </a:rPr>
              <a:t>Miten voit kohdata pastoraalisesti kirkollista avioliittoon vihkimistä toivovan samaa sukupuolta olevan pariskunnan?</a:t>
            </a:r>
          </a:p>
          <a:p>
            <a:pPr lvl="0">
              <a:lnSpc>
                <a:spcPct val="105000"/>
              </a:lnSpc>
              <a:spcAft>
                <a:spcPts val="800"/>
              </a:spcAft>
              <a:buFont typeface="+mj-lt"/>
              <a:buAutoNum type="arabicPeriod"/>
            </a:pPr>
            <a:r>
              <a:rPr lang="fi-FI" dirty="0">
                <a:latin typeface="Martti-Regular" panose="02000000000000000000" pitchFamily="2" charset="0"/>
                <a:ea typeface="Calibri" panose="020F0502020204030204" pitchFamily="34" charset="0"/>
                <a:cs typeface="Times New Roman" panose="02020603050405020304" pitchFamily="18" charset="0"/>
              </a:rPr>
              <a:t>Miten voit kohdata pastoraalisesti henkilön, jonka mielestä avioliiton laajeneminen koskemaan myös samaa sukupuolta olevia pareja on huono päätös</a:t>
            </a:r>
            <a:r>
              <a:rPr lang="fi-FI" dirty="0" smtClean="0">
                <a:latin typeface="Martti-Regular" panose="02000000000000000000" pitchFamily="2" charset="0"/>
                <a:ea typeface="Calibri" panose="020F0502020204030204" pitchFamily="34" charset="0"/>
                <a:cs typeface="Times New Roman" panose="02020603050405020304" pitchFamily="18" charset="0"/>
              </a:rPr>
              <a:t>?</a:t>
            </a:r>
          </a:p>
          <a:p>
            <a:pPr>
              <a:lnSpc>
                <a:spcPct val="105000"/>
              </a:lnSpc>
              <a:spcAft>
                <a:spcPts val="800"/>
              </a:spcAft>
              <a:buFont typeface="+mj-lt"/>
              <a:buAutoNum type="arabicPeriod"/>
            </a:pPr>
            <a:r>
              <a:rPr lang="fi-FI">
                <a:latin typeface="Martti-Regular" panose="02000000000000000000" pitchFamily="2" charset="0"/>
                <a:ea typeface="Calibri" panose="020F0502020204030204" pitchFamily="34" charset="0"/>
                <a:cs typeface="Times New Roman" panose="02020603050405020304" pitchFamily="18" charset="0"/>
              </a:rPr>
              <a:t>Miten työtovereiden eri näkemykset vaikuttavat työyhteisöönne?</a:t>
            </a:r>
          </a:p>
          <a:p>
            <a:pPr marL="0" lvl="0" indent="0">
              <a:lnSpc>
                <a:spcPct val="105000"/>
              </a:lnSpc>
              <a:spcAft>
                <a:spcPts val="800"/>
              </a:spcAft>
              <a:buNone/>
            </a:pPr>
            <a:endParaRPr lang="fi-FI" dirty="0">
              <a:latin typeface="Martti-Regular" panose="02000000000000000000" pitchFamily="2" charset="0"/>
              <a:ea typeface="Calibri" panose="020F0502020204030204" pitchFamily="34" charset="0"/>
              <a:cs typeface="Times New Roman" panose="02020603050405020304" pitchFamily="18" charset="0"/>
            </a:endParaRPr>
          </a:p>
          <a:p>
            <a:endParaRPr lang="fi-FI" dirty="0"/>
          </a:p>
        </p:txBody>
      </p:sp>
    </p:spTree>
    <p:extLst>
      <p:ext uri="{BB962C8B-B14F-4D97-AF65-F5344CB8AC3E}">
        <p14:creationId xmlns:p14="http://schemas.microsoft.com/office/powerpoint/2010/main" val="43581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a:xfrm>
            <a:off x="722313" y="5163382"/>
            <a:ext cx="7772400" cy="385878"/>
          </a:xfrm>
        </p:spPr>
        <p:txBody>
          <a:bodyPr/>
          <a:lstStyle/>
          <a:p>
            <a:r>
              <a:rPr lang="fi-FI" dirty="0" smtClean="0"/>
              <a:t>Mikkelin hiippakunnan piispa</a:t>
            </a:r>
            <a:endParaRPr lang="fi-FI" dirty="0"/>
          </a:p>
        </p:txBody>
      </p:sp>
      <p:sp>
        <p:nvSpPr>
          <p:cNvPr id="6" name="Tekstin paikkamerkki 5"/>
          <p:cNvSpPr>
            <a:spLocks noGrp="1"/>
          </p:cNvSpPr>
          <p:nvPr>
            <p:ph type="body" idx="1"/>
          </p:nvPr>
        </p:nvSpPr>
        <p:spPr>
          <a:xfrm>
            <a:off x="722313" y="4496563"/>
            <a:ext cx="7772400" cy="607550"/>
          </a:xfrm>
        </p:spPr>
        <p:txBody>
          <a:bodyPr>
            <a:normAutofit/>
          </a:bodyPr>
          <a:lstStyle/>
          <a:p>
            <a:r>
              <a:rPr lang="fi-FI" dirty="0" smtClean="0"/>
              <a:t>Kiitos mielenkiinnosta.</a:t>
            </a:r>
            <a:endParaRPr lang="fi-FI" dirty="0"/>
          </a:p>
        </p:txBody>
      </p:sp>
      <p:sp>
        <p:nvSpPr>
          <p:cNvPr id="7" name="Päivämäärän paikkamerkki 6"/>
          <p:cNvSpPr>
            <a:spLocks noGrp="1"/>
          </p:cNvSpPr>
          <p:nvPr>
            <p:ph type="dt" sz="half" idx="10"/>
          </p:nvPr>
        </p:nvSpPr>
        <p:spPr/>
        <p:txBody>
          <a:bodyPr/>
          <a:lstStyle/>
          <a:p>
            <a:fld id="{412DC89A-1F77-E141-B2E8-50A6F9594C4F}" type="datetime3">
              <a:rPr lang="en-US" smtClean="0"/>
              <a:t>14 February 2017</a:t>
            </a:fld>
            <a:endParaRPr lang="fi-FI"/>
          </a:p>
        </p:txBody>
      </p:sp>
      <p:sp>
        <p:nvSpPr>
          <p:cNvPr id="8" name="Alatunnisteen paikkamerkki 7"/>
          <p:cNvSpPr>
            <a:spLocks noGrp="1"/>
          </p:cNvSpPr>
          <p:nvPr>
            <p:ph type="ftr" sz="quarter" idx="11"/>
          </p:nvPr>
        </p:nvSpPr>
        <p:spPr/>
        <p:txBody>
          <a:bodyPr/>
          <a:lstStyle/>
          <a:p>
            <a:endParaRPr lang="fi-FI" dirty="0"/>
          </a:p>
        </p:txBody>
      </p:sp>
    </p:spTree>
    <p:extLst>
      <p:ext uri="{BB962C8B-B14F-4D97-AF65-F5344CB8AC3E}">
        <p14:creationId xmlns:p14="http://schemas.microsoft.com/office/powerpoint/2010/main" val="4082226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smtClean="0"/>
              <a:t>Keskustelutilaisuuksien tausta</a:t>
            </a:r>
            <a:endParaRPr lang="fi-FI" dirty="0"/>
          </a:p>
        </p:txBody>
      </p:sp>
      <p:sp>
        <p:nvSpPr>
          <p:cNvPr id="5" name="Sisällön paikkamerkki 4"/>
          <p:cNvSpPr>
            <a:spLocks noGrp="1"/>
          </p:cNvSpPr>
          <p:nvPr>
            <p:ph sz="quarter" idx="13"/>
          </p:nvPr>
        </p:nvSpPr>
        <p:spPr/>
        <p:txBody>
          <a:bodyPr/>
          <a:lstStyle/>
          <a:p>
            <a:endParaRPr lang="fi-FI" dirty="0" smtClean="0">
              <a:latin typeface="Martti-Regular" panose="02000000000000000000" pitchFamily="2" charset="0"/>
            </a:endParaRPr>
          </a:p>
          <a:p>
            <a:r>
              <a:rPr lang="fi-FI" dirty="0" smtClean="0"/>
              <a:t>Avioliittolain muutos tulee voimaan 1.3.2017, jonka jälkeen avioliittoon voidaan vihkiä myös samaa sukupuolta olevat parit.</a:t>
            </a:r>
          </a:p>
          <a:p>
            <a:r>
              <a:rPr lang="fi-FI" dirty="0" smtClean="0"/>
              <a:t>Yhteiskunnallisen avioliittokäsityksen muutos asettaa Suomen ev.-lut. kirkon uuteen tilanteeseen. Lisäksi asiaan kytkeytyy myös vihkimiseen liittyviä oikeudellisia kysymyksiä.</a:t>
            </a:r>
          </a:p>
          <a:p>
            <a:r>
              <a:rPr lang="fi-FI" dirty="0" smtClean="0"/>
              <a:t>Keskustelutilaisuuksien tavoitteena on </a:t>
            </a:r>
          </a:p>
          <a:p>
            <a:pPr lvl="1"/>
            <a:r>
              <a:rPr lang="fi-FI" dirty="0" smtClean="0"/>
              <a:t>informoida piispainkokouksen ja kirkkohallituksen antamista ohjeista,</a:t>
            </a:r>
          </a:p>
          <a:p>
            <a:pPr lvl="1"/>
            <a:r>
              <a:rPr lang="fi-FI" dirty="0" smtClean="0"/>
              <a:t>tarjota mahdollisuus yhteiseen keskusteluun sekä</a:t>
            </a:r>
          </a:p>
          <a:p>
            <a:pPr lvl="1"/>
            <a:r>
              <a:rPr lang="fi-FI" dirty="0" smtClean="0"/>
              <a:t>tarjota mahdollisuus kysymysten tekemiseen piispalle.</a:t>
            </a:r>
          </a:p>
          <a:p>
            <a:endParaRPr lang="fi-FI" dirty="0" smtClean="0"/>
          </a:p>
          <a:p>
            <a:endParaRPr lang="fi-FI" dirty="0"/>
          </a:p>
        </p:txBody>
      </p:sp>
      <p:sp>
        <p:nvSpPr>
          <p:cNvPr id="6" name="Päivämäärän paikkamerkki 5"/>
          <p:cNvSpPr>
            <a:spLocks noGrp="1"/>
          </p:cNvSpPr>
          <p:nvPr>
            <p:ph type="dt" sz="half" idx="10"/>
          </p:nvPr>
        </p:nvSpPr>
        <p:spPr/>
        <p:txBody>
          <a:bodyPr/>
          <a:lstStyle/>
          <a:p>
            <a:fld id="{E4E67F29-D3E1-2C4F-AB34-D9B82FE92D35}" type="datetime3">
              <a:rPr lang="en-US" smtClean="0"/>
              <a:t>14 February 2017</a:t>
            </a:fld>
            <a:endParaRPr lang="fi-FI" dirty="0"/>
          </a:p>
        </p:txBody>
      </p:sp>
      <p:sp>
        <p:nvSpPr>
          <p:cNvPr id="7" name="Alatunnisteen paikkamerkki 6"/>
          <p:cNvSpPr>
            <a:spLocks noGrp="1"/>
          </p:cNvSpPr>
          <p:nvPr>
            <p:ph type="ftr" sz="quarter" idx="11"/>
          </p:nvPr>
        </p:nvSpPr>
        <p:spPr/>
        <p:txBody>
          <a:bodyPr/>
          <a:lstStyle/>
          <a:p>
            <a:endParaRPr lang="fi-FI" dirty="0"/>
          </a:p>
        </p:txBody>
      </p:sp>
    </p:spTree>
    <p:extLst>
      <p:ext uri="{BB962C8B-B14F-4D97-AF65-F5344CB8AC3E}">
        <p14:creationId xmlns:p14="http://schemas.microsoft.com/office/powerpoint/2010/main" val="1624540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rmAutofit fontScale="90000"/>
          </a:bodyPr>
          <a:lstStyle/>
          <a:p>
            <a:r>
              <a:rPr lang="fi-FI" dirty="0" smtClean="0"/>
              <a:t>Piispainkokouksen selonteko avioliittolain muutoksen johdosta (31.8.2016)</a:t>
            </a:r>
            <a:endParaRPr lang="fi-FI" dirty="0"/>
          </a:p>
        </p:txBody>
      </p:sp>
      <p:sp>
        <p:nvSpPr>
          <p:cNvPr id="5" name="Sisällön paikkamerkki 4"/>
          <p:cNvSpPr>
            <a:spLocks noGrp="1"/>
          </p:cNvSpPr>
          <p:nvPr>
            <p:ph sz="quarter" idx="13"/>
          </p:nvPr>
        </p:nvSpPr>
        <p:spPr/>
        <p:txBody>
          <a:bodyPr>
            <a:normAutofit/>
          </a:bodyPr>
          <a:lstStyle/>
          <a:p>
            <a:pPr marL="0" indent="0">
              <a:buNone/>
            </a:pPr>
            <a:r>
              <a:rPr lang="fi-FI" dirty="0" smtClean="0"/>
              <a:t>Selonteon sisältö:</a:t>
            </a:r>
          </a:p>
          <a:p>
            <a:pPr marL="0" indent="0">
              <a:buNone/>
            </a:pPr>
            <a:endParaRPr lang="fi-FI" dirty="0" smtClean="0"/>
          </a:p>
          <a:p>
            <a:r>
              <a:rPr lang="fi-FI" dirty="0" smtClean="0"/>
              <a:t>Ihmisarvo kuuluu kaikille</a:t>
            </a:r>
          </a:p>
          <a:p>
            <a:r>
              <a:rPr lang="fi-FI" dirty="0" smtClean="0"/>
              <a:t>Näkökulmia avioliiton historiaan</a:t>
            </a:r>
          </a:p>
          <a:p>
            <a:r>
              <a:rPr lang="fi-FI" dirty="0" smtClean="0"/>
              <a:t>Luterilaisen reformaation korostuksia avioliitosta</a:t>
            </a:r>
          </a:p>
          <a:p>
            <a:r>
              <a:rPr lang="fi-FI" dirty="0" smtClean="0"/>
              <a:t>Suomen </a:t>
            </a:r>
            <a:r>
              <a:rPr lang="fi-FI" dirty="0" err="1" smtClean="0"/>
              <a:t>evankelis</a:t>
            </a:r>
            <a:r>
              <a:rPr lang="fi-FI" dirty="0" smtClean="0"/>
              <a:t>-luterilaisen kirkon nykyinen avioliitto-opetus</a:t>
            </a:r>
          </a:p>
          <a:p>
            <a:r>
              <a:rPr lang="fi-FI" dirty="0" smtClean="0"/>
              <a:t>Kirkollinen vihkiminen</a:t>
            </a:r>
          </a:p>
          <a:p>
            <a:r>
              <a:rPr lang="fi-FI" dirty="0" smtClean="0"/>
              <a:t>Kirkon omat määräykset avioliittoon vihkimisestä</a:t>
            </a:r>
          </a:p>
          <a:p>
            <a:r>
              <a:rPr lang="fi-FI" dirty="0" smtClean="0"/>
              <a:t>Näkökohtia samaa sukupuolta olevien avioparien palvelemiseen</a:t>
            </a:r>
          </a:p>
          <a:p>
            <a:r>
              <a:rPr lang="fi-FI" dirty="0" smtClean="0"/>
              <a:t>Eläminen erilaisten avioliittokäsitysten kanssa</a:t>
            </a:r>
            <a:endParaRPr lang="fi-FI" dirty="0"/>
          </a:p>
        </p:txBody>
      </p:sp>
      <p:sp>
        <p:nvSpPr>
          <p:cNvPr id="6" name="Päivämäärän paikkamerkki 5"/>
          <p:cNvSpPr>
            <a:spLocks noGrp="1"/>
          </p:cNvSpPr>
          <p:nvPr>
            <p:ph type="dt" sz="half" idx="10"/>
          </p:nvPr>
        </p:nvSpPr>
        <p:spPr/>
        <p:txBody>
          <a:bodyPr/>
          <a:lstStyle/>
          <a:p>
            <a:fld id="{E4E67F29-D3E1-2C4F-AB34-D9B82FE92D35}" type="datetime3">
              <a:rPr lang="en-US" smtClean="0"/>
              <a:t>14 February 2017</a:t>
            </a:fld>
            <a:endParaRPr lang="fi-FI"/>
          </a:p>
        </p:txBody>
      </p:sp>
      <p:sp>
        <p:nvSpPr>
          <p:cNvPr id="7" name="Alatunnisteen paikkamerkki 6"/>
          <p:cNvSpPr>
            <a:spLocks noGrp="1"/>
          </p:cNvSpPr>
          <p:nvPr>
            <p:ph type="ftr" sz="quarter" idx="11"/>
          </p:nvPr>
        </p:nvSpPr>
        <p:spPr/>
        <p:txBody>
          <a:bodyPr/>
          <a:lstStyle/>
          <a:p>
            <a:endParaRPr lang="fi-FI" dirty="0"/>
          </a:p>
        </p:txBody>
      </p:sp>
    </p:spTree>
    <p:extLst>
      <p:ext uri="{BB962C8B-B14F-4D97-AF65-F5344CB8AC3E}">
        <p14:creationId xmlns:p14="http://schemas.microsoft.com/office/powerpoint/2010/main" val="3603968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Poimintoja piispainkokouksen selonteosta</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p:txBody>
          <a:bodyPr/>
          <a:lstStyle/>
          <a:p>
            <a:r>
              <a:rPr lang="fi-FI" dirty="0" smtClean="0"/>
              <a:t>”Jumalan luomana jokaisella ihmisellä on ainutlaatuinen ja kumoamaton ihmisarvo. Jeesuksen sanat ja teot antavat mallin siitä, miten tulee rakastaa, palvella ja kohdella kunnioittavasti jokaista ihmistä.” (s 1)</a:t>
            </a:r>
          </a:p>
          <a:p>
            <a:r>
              <a:rPr lang="fi-FI" dirty="0" smtClean="0"/>
              <a:t>”Kirkon uskon mukaan avioliitto on Jumalan luomistyössä asettama yhden miehen ja yhden naisen liitto.” (s 7)</a:t>
            </a:r>
          </a:p>
          <a:p>
            <a:r>
              <a:rPr lang="fi-FI" dirty="0" smtClean="0"/>
              <a:t>”1.3.2017 </a:t>
            </a:r>
            <a:r>
              <a:rPr lang="fi-FI" dirty="0"/>
              <a:t>voimaan astuva avioliittolain muutos ei vaikuta papin oikeuteen vihkiä kirkolliseen avioliittoon. Suomen </a:t>
            </a:r>
            <a:r>
              <a:rPr lang="fi-FI" dirty="0" err="1"/>
              <a:t>evankelis</a:t>
            </a:r>
            <a:r>
              <a:rPr lang="fi-FI" dirty="0"/>
              <a:t>-luterilaisessa kirkossa avioliittoon vihkimisestä määrätään kirkkojärjestyksessä ja kirkkokäsikirjassa. Papin vihkiessä kirkolliseen avioliittoon hänen velvollisuutenaan on toimittaa vihkiminen näiden määräysten mukaan. Tämä koskee myös avioliittoon siunaamista</a:t>
            </a:r>
            <a:r>
              <a:rPr lang="fi-FI" dirty="0" smtClean="0"/>
              <a:t>.” (s 10)</a:t>
            </a:r>
          </a:p>
          <a:p>
            <a:pPr marL="0" indent="0">
              <a:buNone/>
            </a:pPr>
            <a:endParaRPr lang="fi-FI" dirty="0"/>
          </a:p>
        </p:txBody>
      </p:sp>
    </p:spTree>
    <p:extLst>
      <p:ext uri="{BB962C8B-B14F-4D97-AF65-F5344CB8AC3E}">
        <p14:creationId xmlns:p14="http://schemas.microsoft.com/office/powerpoint/2010/main" val="3019252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Poimintoja piispainkokouksen </a:t>
            </a:r>
            <a:r>
              <a:rPr lang="fi-FI" dirty="0" smtClean="0"/>
              <a:t>selonteosta (jatkuu)</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a:xfrm>
            <a:off x="533399" y="1617663"/>
            <a:ext cx="8153399" cy="4709985"/>
          </a:xfrm>
        </p:spPr>
        <p:txBody>
          <a:bodyPr>
            <a:normAutofit/>
          </a:bodyPr>
          <a:lstStyle/>
          <a:p>
            <a:r>
              <a:rPr lang="fi-FI" dirty="0" smtClean="0"/>
              <a:t>”Vaikka </a:t>
            </a:r>
            <a:r>
              <a:rPr lang="fi-FI" dirty="0"/>
              <a:t>pappi ei voimassa olevan kirkkojärjestyksen ja kirkkokäsikirjan perusteella voikaan toimittaa samaa sukupuolta olevien avioliittoon vihkimistä tai avioliiton siunaamista, pappi tai seurakunnan muu työntekijä voi sovitussa paikassa rukoilla siviiliavioliiton solmineiden kanssa ja heidän puolestaan. Tällöin sovelletaan piispainkokouksen vuonna 2011 antamaa ohjetta rukouksesta parisuhteensa rekisteröineiden kanssa ja puolesta</a:t>
            </a:r>
            <a:r>
              <a:rPr lang="fi-FI" dirty="0" smtClean="0"/>
              <a:t>.” (s 11)</a:t>
            </a:r>
          </a:p>
          <a:p>
            <a:r>
              <a:rPr lang="fi-FI" dirty="0" smtClean="0"/>
              <a:t>”Kirkkotilan käyttämisestä noudatetaan mitä on säädetty kirkkojärjestyksessä (KJ 9:7; KJ 14:2)” (s 11)</a:t>
            </a:r>
          </a:p>
          <a:p>
            <a:r>
              <a:rPr lang="fi-FI" dirty="0" smtClean="0"/>
              <a:t>”Muussa </a:t>
            </a:r>
            <a:r>
              <a:rPr lang="fi-FI" dirty="0"/>
              <a:t>seurakunnan toiminnassa periaatteena on, että samaa sukupuolta olevien avioliitto rinnastuu muihin siviilivihkimisenä toimitettaviin avioliittoihin</a:t>
            </a:r>
            <a:r>
              <a:rPr lang="fi-FI" dirty="0" smtClean="0"/>
              <a:t>.” (s 11)</a:t>
            </a:r>
          </a:p>
          <a:p>
            <a:r>
              <a:rPr lang="fi-FI" smtClean="0"/>
              <a:t>”</a:t>
            </a:r>
            <a:r>
              <a:rPr lang="fi-FI" dirty="0" smtClean="0"/>
              <a:t>Pyydettäessä voidaan seurakunnan jäsenen siviilivihkimisenä toimitettavan avioliiton puolesta rukoilla päiväjumalanpalveluksessa sen mukaan, mikä on paikallinen tapa.” (s 11)</a:t>
            </a:r>
          </a:p>
        </p:txBody>
      </p:sp>
    </p:spTree>
    <p:extLst>
      <p:ext uri="{BB962C8B-B14F-4D97-AF65-F5344CB8AC3E}">
        <p14:creationId xmlns:p14="http://schemas.microsoft.com/office/powerpoint/2010/main" val="319614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dirty="0">
                <a:solidFill>
                  <a:prstClr val="black"/>
                </a:solidFill>
              </a:rPr>
              <a:t>Poimintoja piispainkokouksen selonteosta (jatkuu)</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p:txBody>
          <a:bodyPr/>
          <a:lstStyle/>
          <a:p>
            <a:pPr lvl="0"/>
            <a:r>
              <a:rPr lang="fi-FI" dirty="0">
                <a:solidFill>
                  <a:prstClr val="black"/>
                </a:solidFill>
              </a:rPr>
              <a:t>”Avioliittolain muutos ei muuta kirkon avioliitto-opetusta ja vihkimiskäytäntöjä, mutta se tekee tarpeelliseksi löytää kirkossa tapoja keskustella uuden tilanteen tuomista kokemuksista ja näkökulmista. Kaikkia kirkon jäseniä uusi tilanne kutsuu tarkistamaan omia asenteitaan pitäen mittapuuna apostolin kehotusta: ”Kunnioittakaa kilvan toinen toistanne”. (Room. 12:10). (s 12)</a:t>
            </a:r>
          </a:p>
          <a:p>
            <a:pPr lvl="0"/>
            <a:r>
              <a:rPr lang="fi-FI" dirty="0">
                <a:solidFill>
                  <a:prstClr val="black"/>
                </a:solidFill>
              </a:rPr>
              <a:t>”Piispa voi tarvittaessa antaa tarkempia ohjeita tai muulla tavoin ohjeistaa hiippakuntansa pappeja.” (s 11)</a:t>
            </a:r>
          </a:p>
          <a:p>
            <a:endParaRPr lang="fi-FI" dirty="0"/>
          </a:p>
        </p:txBody>
      </p:sp>
    </p:spTree>
    <p:extLst>
      <p:ext uri="{BB962C8B-B14F-4D97-AF65-F5344CB8AC3E}">
        <p14:creationId xmlns:p14="http://schemas.microsoft.com/office/powerpoint/2010/main" val="1823434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rmAutofit fontScale="90000"/>
          </a:bodyPr>
          <a:lstStyle/>
          <a:p>
            <a:r>
              <a:rPr lang="fi-FI" dirty="0" smtClean="0"/>
              <a:t>Oikeudellinen selvitys avioliittolain muutoksen vaikutuksista (kirkkohallitus)</a:t>
            </a:r>
            <a:endParaRPr lang="fi-FI" dirty="0"/>
          </a:p>
        </p:txBody>
      </p:sp>
      <p:sp>
        <p:nvSpPr>
          <p:cNvPr id="5" name="Sisällön paikkamerkki 4"/>
          <p:cNvSpPr>
            <a:spLocks noGrp="1"/>
          </p:cNvSpPr>
          <p:nvPr>
            <p:ph sz="quarter" idx="13"/>
          </p:nvPr>
        </p:nvSpPr>
        <p:spPr/>
        <p:txBody>
          <a:bodyPr/>
          <a:lstStyle/>
          <a:p>
            <a:pPr lvl="0"/>
            <a:r>
              <a:rPr lang="fi-FI" dirty="0" smtClean="0">
                <a:solidFill>
                  <a:prstClr val="black"/>
                </a:solidFill>
              </a:rPr>
              <a:t>Johdanto</a:t>
            </a:r>
          </a:p>
          <a:p>
            <a:pPr lvl="1"/>
            <a:r>
              <a:rPr lang="fi-FI" dirty="0" smtClean="0">
                <a:solidFill>
                  <a:prstClr val="black"/>
                </a:solidFill>
              </a:rPr>
              <a:t>Kirkolliskokouksen </a:t>
            </a:r>
            <a:r>
              <a:rPr lang="fi-FI" dirty="0" err="1" smtClean="0">
                <a:solidFill>
                  <a:prstClr val="black"/>
                </a:solidFill>
              </a:rPr>
              <a:t>tehtäväksianto</a:t>
            </a:r>
            <a:endParaRPr lang="fi-FI" dirty="0" smtClean="0">
              <a:solidFill>
                <a:prstClr val="black"/>
              </a:solidFill>
            </a:endParaRPr>
          </a:p>
          <a:p>
            <a:pPr lvl="1"/>
            <a:r>
              <a:rPr lang="fi-FI" dirty="0" smtClean="0">
                <a:solidFill>
                  <a:prstClr val="black"/>
                </a:solidFill>
              </a:rPr>
              <a:t>Selvityksen tausta-aineisto</a:t>
            </a:r>
          </a:p>
          <a:p>
            <a:pPr lvl="0"/>
            <a:r>
              <a:rPr lang="fi-FI" dirty="0" smtClean="0">
                <a:solidFill>
                  <a:prstClr val="black"/>
                </a:solidFill>
              </a:rPr>
              <a:t>Nykytilanne ja käytäntö</a:t>
            </a:r>
          </a:p>
          <a:p>
            <a:pPr lvl="1"/>
            <a:r>
              <a:rPr lang="fi-FI" dirty="0" smtClean="0">
                <a:solidFill>
                  <a:prstClr val="black"/>
                </a:solidFill>
              </a:rPr>
              <a:t>Avioliittolaki</a:t>
            </a:r>
          </a:p>
          <a:p>
            <a:pPr lvl="1"/>
            <a:r>
              <a:rPr lang="fi-FI" dirty="0" smtClean="0">
                <a:solidFill>
                  <a:prstClr val="black"/>
                </a:solidFill>
              </a:rPr>
              <a:t>Kirkon omat säädökset ja määräykset</a:t>
            </a:r>
            <a:endParaRPr lang="fi-FI" dirty="0">
              <a:solidFill>
                <a:prstClr val="black"/>
              </a:solidFill>
            </a:endParaRPr>
          </a:p>
          <a:p>
            <a:pPr lvl="1"/>
            <a:r>
              <a:rPr lang="fi-FI" dirty="0" smtClean="0">
                <a:solidFill>
                  <a:prstClr val="black"/>
                </a:solidFill>
              </a:rPr>
              <a:t>Avioliiton pätevyys ja maistraattien tulkinnat</a:t>
            </a:r>
          </a:p>
          <a:p>
            <a:pPr lvl="1"/>
            <a:r>
              <a:rPr lang="fi-FI" dirty="0" smtClean="0">
                <a:solidFill>
                  <a:prstClr val="black"/>
                </a:solidFill>
              </a:rPr>
              <a:t>Yhdenvertaisuus, uskonnonvapaus ja kirkon sisäinen autonomia</a:t>
            </a:r>
            <a:endParaRPr lang="fi-FI" dirty="0">
              <a:solidFill>
                <a:prstClr val="black"/>
              </a:solidFill>
            </a:endParaRPr>
          </a:p>
          <a:p>
            <a:pPr lvl="0"/>
            <a:r>
              <a:rPr lang="fi-FI" dirty="0" smtClean="0">
                <a:solidFill>
                  <a:prstClr val="black"/>
                </a:solidFill>
              </a:rPr>
              <a:t>Vihkijän velvollisuudet ja vastuut</a:t>
            </a:r>
          </a:p>
          <a:p>
            <a:pPr lvl="1"/>
            <a:r>
              <a:rPr lang="fi-FI" dirty="0" smtClean="0">
                <a:solidFill>
                  <a:prstClr val="black"/>
                </a:solidFill>
              </a:rPr>
              <a:t>Oikeus ja velvollisuus kirkolliseen vihkimiseen</a:t>
            </a:r>
            <a:endParaRPr lang="fi-FI" dirty="0">
              <a:solidFill>
                <a:prstClr val="black"/>
              </a:solidFill>
            </a:endParaRPr>
          </a:p>
          <a:p>
            <a:pPr lvl="1"/>
            <a:r>
              <a:rPr lang="fi-FI" dirty="0" smtClean="0">
                <a:solidFill>
                  <a:prstClr val="black"/>
                </a:solidFill>
              </a:rPr>
              <a:t>Papin velvollisuudet vihkijänä</a:t>
            </a:r>
          </a:p>
          <a:p>
            <a:pPr lvl="1"/>
            <a:r>
              <a:rPr lang="fi-FI" dirty="0" smtClean="0">
                <a:solidFill>
                  <a:prstClr val="black"/>
                </a:solidFill>
              </a:rPr>
              <a:t>Virheellisesti toimitetun vihkimisen seuraamukset vihkijälle</a:t>
            </a:r>
            <a:endParaRPr lang="fi-FI" dirty="0">
              <a:solidFill>
                <a:prstClr val="black"/>
              </a:solidFill>
            </a:endParaRPr>
          </a:p>
          <a:p>
            <a:pPr lvl="0"/>
            <a:endParaRPr lang="fi-FI" dirty="0" smtClean="0">
              <a:solidFill>
                <a:prstClr val="black"/>
              </a:solidFill>
            </a:endParaRPr>
          </a:p>
          <a:p>
            <a:pPr lvl="0"/>
            <a:endParaRPr lang="fi-FI" dirty="0">
              <a:solidFill>
                <a:prstClr val="black"/>
              </a:solidFill>
            </a:endParaRPr>
          </a:p>
          <a:p>
            <a:pPr lvl="0"/>
            <a:endParaRPr lang="fi-FI" dirty="0">
              <a:solidFill>
                <a:prstClr val="black"/>
              </a:solidFill>
            </a:endParaRPr>
          </a:p>
          <a:p>
            <a:pPr lvl="0"/>
            <a:endParaRPr lang="fi-FI" dirty="0" smtClean="0">
              <a:solidFill>
                <a:prstClr val="black"/>
              </a:solidFill>
            </a:endParaRPr>
          </a:p>
          <a:p>
            <a:pPr lvl="0"/>
            <a:endParaRPr lang="fi-FI" sz="1700" dirty="0">
              <a:solidFill>
                <a:prstClr val="black"/>
              </a:solidFill>
            </a:endParaRPr>
          </a:p>
          <a:p>
            <a:pPr marL="0" indent="0">
              <a:buNone/>
            </a:pPr>
            <a:endParaRPr lang="fi-FI" dirty="0" smtClean="0"/>
          </a:p>
        </p:txBody>
      </p:sp>
      <p:sp>
        <p:nvSpPr>
          <p:cNvPr id="6" name="Päivämäärän paikkamerkki 5"/>
          <p:cNvSpPr>
            <a:spLocks noGrp="1"/>
          </p:cNvSpPr>
          <p:nvPr>
            <p:ph type="dt" sz="half" idx="10"/>
          </p:nvPr>
        </p:nvSpPr>
        <p:spPr/>
        <p:txBody>
          <a:bodyPr/>
          <a:lstStyle/>
          <a:p>
            <a:fld id="{E4E67F29-D3E1-2C4F-AB34-D9B82FE92D35}" type="datetime3">
              <a:rPr lang="en-US" smtClean="0"/>
              <a:t>14 February 2017</a:t>
            </a:fld>
            <a:endParaRPr lang="fi-FI"/>
          </a:p>
        </p:txBody>
      </p:sp>
      <p:sp>
        <p:nvSpPr>
          <p:cNvPr id="7" name="Alatunnisteen paikkamerkki 6"/>
          <p:cNvSpPr>
            <a:spLocks noGrp="1"/>
          </p:cNvSpPr>
          <p:nvPr>
            <p:ph type="ftr" sz="quarter" idx="11"/>
          </p:nvPr>
        </p:nvSpPr>
        <p:spPr/>
        <p:txBody>
          <a:bodyPr/>
          <a:lstStyle/>
          <a:p>
            <a:endParaRPr lang="fi-FI" dirty="0"/>
          </a:p>
        </p:txBody>
      </p:sp>
    </p:spTree>
    <p:extLst>
      <p:ext uri="{BB962C8B-B14F-4D97-AF65-F5344CB8AC3E}">
        <p14:creationId xmlns:p14="http://schemas.microsoft.com/office/powerpoint/2010/main" val="4208055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3200" dirty="0">
                <a:solidFill>
                  <a:prstClr val="black"/>
                </a:solidFill>
              </a:rPr>
              <a:t>Oikeudellinen selvitys avioliittolain muutoksen vaikutuksista (kirkkohallitus</a:t>
            </a:r>
            <a:r>
              <a:rPr lang="fi-FI" sz="3200" dirty="0" smtClean="0">
                <a:solidFill>
                  <a:prstClr val="black"/>
                </a:solidFill>
              </a:rPr>
              <a:t>), jatkuu</a:t>
            </a:r>
            <a:endParaRPr lang="fi-FI" dirty="0"/>
          </a:p>
        </p:txBody>
      </p:sp>
      <p:sp>
        <p:nvSpPr>
          <p:cNvPr id="5" name="Sisällön paikkamerkki 4"/>
          <p:cNvSpPr>
            <a:spLocks noGrp="1"/>
          </p:cNvSpPr>
          <p:nvPr>
            <p:ph sz="quarter" idx="13"/>
          </p:nvPr>
        </p:nvSpPr>
        <p:spPr/>
        <p:txBody>
          <a:bodyPr/>
          <a:lstStyle/>
          <a:p>
            <a:endParaRPr lang="fi-FI" dirty="0" smtClean="0"/>
          </a:p>
          <a:p>
            <a:r>
              <a:rPr lang="fi-FI" dirty="0" smtClean="0"/>
              <a:t>Valtion suhtautuminen kirkon itsensä asettamiin kirkollisen vihkimisen ehtoihin</a:t>
            </a:r>
          </a:p>
          <a:p>
            <a:r>
              <a:rPr lang="fi-FI" dirty="0" smtClean="0"/>
              <a:t>Yhteenveto</a:t>
            </a:r>
          </a:p>
          <a:p>
            <a:r>
              <a:rPr lang="fi-FI" dirty="0" smtClean="0"/>
              <a:t>Lähteet</a:t>
            </a:r>
          </a:p>
          <a:p>
            <a:r>
              <a:rPr lang="fi-FI" dirty="0" smtClean="0"/>
              <a:t>Liitteet (lausunnot professoreilta Urpo Kangas, Tuulikki Mikkola, Ahti Saarenpää ja Veli-Pekka Viljanen)</a:t>
            </a:r>
          </a:p>
          <a:p>
            <a:endParaRPr lang="fi-FI" dirty="0"/>
          </a:p>
        </p:txBody>
      </p:sp>
      <p:sp>
        <p:nvSpPr>
          <p:cNvPr id="6" name="Päivämäärän paikkamerkki 5"/>
          <p:cNvSpPr>
            <a:spLocks noGrp="1"/>
          </p:cNvSpPr>
          <p:nvPr>
            <p:ph type="dt" sz="half" idx="10"/>
          </p:nvPr>
        </p:nvSpPr>
        <p:spPr/>
        <p:txBody>
          <a:bodyPr/>
          <a:lstStyle/>
          <a:p>
            <a:fld id="{E4E67F29-D3E1-2C4F-AB34-D9B82FE92D35}" type="datetime3">
              <a:rPr lang="en-US" smtClean="0"/>
              <a:t>14 February 2017</a:t>
            </a:fld>
            <a:endParaRPr lang="fi-FI"/>
          </a:p>
        </p:txBody>
      </p:sp>
      <p:sp>
        <p:nvSpPr>
          <p:cNvPr id="7" name="Alatunnisteen paikkamerkki 6"/>
          <p:cNvSpPr>
            <a:spLocks noGrp="1"/>
          </p:cNvSpPr>
          <p:nvPr>
            <p:ph type="ftr" sz="quarter" idx="11"/>
          </p:nvPr>
        </p:nvSpPr>
        <p:spPr/>
        <p:txBody>
          <a:bodyPr/>
          <a:lstStyle/>
          <a:p>
            <a:endParaRPr lang="fi-FI" dirty="0"/>
          </a:p>
        </p:txBody>
      </p:sp>
    </p:spTree>
    <p:extLst>
      <p:ext uri="{BB962C8B-B14F-4D97-AF65-F5344CB8AC3E}">
        <p14:creationId xmlns:p14="http://schemas.microsoft.com/office/powerpoint/2010/main" val="4208055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Poimintoja oikeudellisesta selvityksestä</a:t>
            </a:r>
            <a:endParaRPr lang="fi-FI" dirty="0"/>
          </a:p>
        </p:txBody>
      </p:sp>
      <p:sp>
        <p:nvSpPr>
          <p:cNvPr id="3" name="Päivämäärän paikkamerkki 2"/>
          <p:cNvSpPr>
            <a:spLocks noGrp="1"/>
          </p:cNvSpPr>
          <p:nvPr>
            <p:ph type="dt" sz="half" idx="10"/>
          </p:nvPr>
        </p:nvSpPr>
        <p:spPr/>
        <p:txBody>
          <a:bodyPr/>
          <a:lstStyle/>
          <a:p>
            <a:fld id="{87BB3957-60D2-3143-A68F-4D2FEC2A5119}" type="datetime3">
              <a:rPr lang="en-US" smtClean="0"/>
              <a:t>14 February 2017</a:t>
            </a:fld>
            <a:endParaRPr lang="fi-FI"/>
          </a:p>
        </p:txBody>
      </p:sp>
      <p:sp>
        <p:nvSpPr>
          <p:cNvPr id="4" name="Alatunnisteen paikkamerkki 3"/>
          <p:cNvSpPr>
            <a:spLocks noGrp="1"/>
          </p:cNvSpPr>
          <p:nvPr>
            <p:ph type="ftr" sz="quarter" idx="11"/>
          </p:nvPr>
        </p:nvSpPr>
        <p:spPr/>
        <p:txBody>
          <a:bodyPr/>
          <a:lstStyle/>
          <a:p>
            <a:endParaRPr lang="fi-FI" dirty="0"/>
          </a:p>
        </p:txBody>
      </p:sp>
      <p:sp>
        <p:nvSpPr>
          <p:cNvPr id="5" name="Sisällön paikkamerkki 4"/>
          <p:cNvSpPr>
            <a:spLocks noGrp="1"/>
          </p:cNvSpPr>
          <p:nvPr>
            <p:ph sz="quarter" idx="13"/>
          </p:nvPr>
        </p:nvSpPr>
        <p:spPr>
          <a:xfrm>
            <a:off x="495300" y="1617663"/>
            <a:ext cx="8153399" cy="4344225"/>
          </a:xfrm>
        </p:spPr>
        <p:txBody>
          <a:bodyPr>
            <a:normAutofit lnSpcReduction="10000"/>
          </a:bodyPr>
          <a:lstStyle/>
          <a:p>
            <a:pPr lvl="0"/>
            <a:r>
              <a:rPr lang="fi-FI" dirty="0" smtClean="0"/>
              <a:t>”Avioliittolain 16 § turvaa kirkolle autonomian päättää itse vihkimiskäytännöstään. Sukupuolineutraalia avioliittolakia koskevan lakimuutoksen hyväksymisen yhteydessä ei muutettu tätä kirkolle ja muille uskonnollisille yhdyskunnille kuuluvaa autonomiaa. Sukupuolineutraalin avioliittolain voimaantulo maaliskuussa 2017 ei luo papille velvollisuutta vihkiä samaa sukupuolta olevia henkilöitä avioliittoon.” (s 16)</a:t>
            </a:r>
          </a:p>
          <a:p>
            <a:pPr lvl="0"/>
            <a:r>
              <a:rPr lang="fi-FI" dirty="0" smtClean="0"/>
              <a:t>”Papin vihkiessä avioliittoon hänen velvollisuutenaan on noudattaa avioliittolain lisäksi kirkkolain 4 luvun 2 §:ssä ja kirkkojärjestyksen 2 luvun 18 §:ssä säädettyjä kirkollisen vihkimisen ehtoja ja muotoja. Kirkollinen avioliittoon vihkiminen tulee toimittaa kirkkokäsikirjassa määrätyllä tavalla.” (s 16)</a:t>
            </a:r>
          </a:p>
          <a:p>
            <a:pPr lvl="0"/>
            <a:r>
              <a:rPr lang="fi-FI" dirty="0" smtClean="0"/>
              <a:t>”Avioliittolain mukaan vihkiminen on pätevä, mikäli vihittäessä on noudatettu avioliittolaissa säädettyjä vihkimisen ehtoja ja muotoa. --- kirkon sisäisten säännösten ja määräysten noudattamatta jättäminen ei tee avioliittoa mitättömäksi.” (s 16)</a:t>
            </a:r>
          </a:p>
          <a:p>
            <a:pPr marL="0" indent="0">
              <a:buNone/>
            </a:pPr>
            <a:r>
              <a:rPr lang="fi-FI" dirty="0" smtClean="0"/>
              <a:t> </a:t>
            </a:r>
            <a:endParaRPr lang="fi-FI" dirty="0"/>
          </a:p>
        </p:txBody>
      </p:sp>
    </p:spTree>
    <p:extLst>
      <p:ext uri="{BB962C8B-B14F-4D97-AF65-F5344CB8AC3E}">
        <p14:creationId xmlns:p14="http://schemas.microsoft.com/office/powerpoint/2010/main" val="3985479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8902</TotalTime>
  <Words>1127</Words>
  <Application>Microsoft Office PowerPoint</Application>
  <PresentationFormat>Näytössä katseltava diaesitys (4:3)</PresentationFormat>
  <Paragraphs>112</Paragraphs>
  <Slides>16</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16</vt:i4>
      </vt:variant>
    </vt:vector>
  </HeadingPairs>
  <TitlesOfParts>
    <vt:vector size="21" baseType="lpstr">
      <vt:lpstr>Arial</vt:lpstr>
      <vt:lpstr>Calibri</vt:lpstr>
      <vt:lpstr>Martti-Regular</vt:lpstr>
      <vt:lpstr>Times New Roman</vt:lpstr>
      <vt:lpstr>Office-teema</vt:lpstr>
      <vt:lpstr>Papiston keskustelutilaisuudet tammi-helmikuussa 2017 Mikkelin hiippakunnassa</vt:lpstr>
      <vt:lpstr>Keskustelutilaisuuksien tausta</vt:lpstr>
      <vt:lpstr>Piispainkokouksen selonteko avioliittolain muutoksen johdosta (31.8.2016)</vt:lpstr>
      <vt:lpstr>Poimintoja piispainkokouksen selonteosta</vt:lpstr>
      <vt:lpstr>Poimintoja piispainkokouksen selonteosta (jatkuu)</vt:lpstr>
      <vt:lpstr>Poimintoja piispainkokouksen selonteosta (jatkuu)</vt:lpstr>
      <vt:lpstr>Oikeudellinen selvitys avioliittolain muutoksen vaikutuksista (kirkkohallitus)</vt:lpstr>
      <vt:lpstr>Oikeudellinen selvitys avioliittolain muutoksen vaikutuksista (kirkkohallitus), jatkuu</vt:lpstr>
      <vt:lpstr>Poimintoja oikeudellisesta selvityksestä</vt:lpstr>
      <vt:lpstr>Poimintoja oikeudellisesta selvityksestä (jatkuu)</vt:lpstr>
      <vt:lpstr>Armo ja yhteys. Aineisto eri tavoin ajattelevien keskusteluihin kirkossa (Kirkkohallitus)</vt:lpstr>
      <vt:lpstr>Armo ja yhteys. Aineisto eri tavoin ajattelevien keskusteluihin kirkossa (Kirkkohallitus), jatkuu</vt:lpstr>
      <vt:lpstr>Poimintoja Armo ja yhteys -aineistosta</vt:lpstr>
      <vt:lpstr>Miten Mikkelin hiippakunnassa toimitaan?</vt:lpstr>
      <vt:lpstr>Yhteisesti pohdittavaksi</vt:lpstr>
      <vt:lpstr>Mikkelin hiippakunnan piispa</vt:lpstr>
    </vt:vector>
  </TitlesOfParts>
  <Company>Aalto Oy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Timo Silonsaari</dc:creator>
  <cp:lastModifiedBy>Vuorikari Merja</cp:lastModifiedBy>
  <cp:revision>64</cp:revision>
  <dcterms:created xsi:type="dcterms:W3CDTF">2013-11-07T08:06:06Z</dcterms:created>
  <dcterms:modified xsi:type="dcterms:W3CDTF">2017-02-14T12:59:09Z</dcterms:modified>
</cp:coreProperties>
</file>