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Montserrat" panose="00000500000000000000" pitchFamily="2"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Open Sans ExtraBold" panose="020B0906030804020204" pitchFamily="34" charset="0"/>
      <p:bold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LhodMVf1pvae+NWt9LIyDLos1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560CA-A99F-4ABD-877C-2F2FE8415414}" v="3" dt="2023-06-27T15:17:16.054"/>
    <p1510:client id="{BF45E264-323E-4C05-A51A-4CE1F25B3526}" v="2793" dt="2023-06-27T06:41:54.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1792288" y="612775"/>
            <a:ext cx="5486400" cy="4114800"/>
          </a:xfrm>
          <a:prstGeom prst="rect">
            <a:avLst/>
          </a:prstGeom>
          <a:noFill/>
          <a:ln>
            <a:noFill/>
          </a:ln>
        </p:spPr>
      </p:sp>
      <p:sp>
        <p:nvSpPr>
          <p:cNvPr id="64" name="Google Shape;6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t="110" b="110"/>
          <a:stretch/>
        </p:blipFill>
        <p:spPr>
          <a:xfrm>
            <a:off x="0" y="0"/>
            <a:ext cx="18288000" cy="10287000"/>
          </a:xfrm>
          <a:prstGeom prst="rect">
            <a:avLst/>
          </a:prstGeom>
          <a:noFill/>
          <a:ln>
            <a:noFill/>
          </a:ln>
        </p:spPr>
      </p:pic>
      <p:cxnSp>
        <p:nvCxnSpPr>
          <p:cNvPr id="85" name="Google Shape;85;p1"/>
          <p:cNvCxnSpPr/>
          <p:nvPr/>
        </p:nvCxnSpPr>
        <p:spPr>
          <a:xfrm>
            <a:off x="2836627" y="9496425"/>
            <a:ext cx="9254648" cy="0"/>
          </a:xfrm>
          <a:prstGeom prst="straightConnector1">
            <a:avLst/>
          </a:prstGeom>
          <a:noFill/>
          <a:ln w="28575" cap="flat" cmpd="sng">
            <a:solidFill>
              <a:srgbClr val="000000"/>
            </a:solidFill>
            <a:prstDash val="solid"/>
            <a:round/>
            <a:headEnd type="none" w="sm" len="sm"/>
            <a:tailEnd type="none" w="sm" len="sm"/>
          </a:ln>
        </p:spPr>
      </p:cxnSp>
      <p:cxnSp>
        <p:nvCxnSpPr>
          <p:cNvPr id="86" name="Google Shape;86;p1"/>
          <p:cNvCxnSpPr/>
          <p:nvPr/>
        </p:nvCxnSpPr>
        <p:spPr>
          <a:xfrm rot="3993">
            <a:off x="5990293" y="992981"/>
            <a:ext cx="12297695" cy="0"/>
          </a:xfrm>
          <a:prstGeom prst="straightConnector1">
            <a:avLst/>
          </a:prstGeom>
          <a:noFill/>
          <a:ln w="28575" cap="flat" cmpd="sng">
            <a:solidFill>
              <a:srgbClr val="F8F7F6"/>
            </a:solidFill>
            <a:prstDash val="solid"/>
            <a:round/>
            <a:headEnd type="none" w="sm" len="sm"/>
            <a:tailEnd type="none" w="sm" len="sm"/>
          </a:ln>
        </p:spPr>
      </p:cxnSp>
      <p:sp>
        <p:nvSpPr>
          <p:cNvPr id="87" name="Google Shape;87;p1"/>
          <p:cNvSpPr/>
          <p:nvPr/>
        </p:nvSpPr>
        <p:spPr>
          <a:xfrm>
            <a:off x="14266428" y="-3363560"/>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F8F7F6"/>
          </a:solidFill>
          <a:ln>
            <a:noFill/>
          </a:ln>
        </p:spPr>
      </p:sp>
      <p:sp>
        <p:nvSpPr>
          <p:cNvPr id="88" name="Google Shape;88;p1"/>
          <p:cNvSpPr/>
          <p:nvPr/>
        </p:nvSpPr>
        <p:spPr>
          <a:xfrm>
            <a:off x="16203750" y="2729065"/>
            <a:ext cx="5774055" cy="6667500"/>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000000"/>
          </a:solidFill>
          <a:ln w="12700" cap="flat" cmpd="sng">
            <a:solidFill>
              <a:srgbClr val="000000"/>
            </a:solidFill>
            <a:prstDash val="solid"/>
            <a:round/>
            <a:headEnd type="none" w="sm" len="sm"/>
            <a:tailEnd type="none" w="sm" len="sm"/>
          </a:ln>
        </p:spPr>
      </p:sp>
      <p:sp>
        <p:nvSpPr>
          <p:cNvPr id="89" name="Google Shape;89;p1"/>
          <p:cNvSpPr txBox="1"/>
          <p:nvPr/>
        </p:nvSpPr>
        <p:spPr>
          <a:xfrm>
            <a:off x="309446" y="2729085"/>
            <a:ext cx="15241142" cy="1708151"/>
          </a:xfrm>
          <a:prstGeom prst="rect">
            <a:avLst/>
          </a:prstGeom>
          <a:noFill/>
          <a:ln>
            <a:noFill/>
          </a:ln>
        </p:spPr>
        <p:txBody>
          <a:bodyPr spcFirstLastPara="1" wrap="square" lIns="0" tIns="0" rIns="0" bIns="0" anchor="t" anchorCtr="0">
            <a:spAutoFit/>
          </a:bodyPr>
          <a:lstStyle/>
          <a:p>
            <a:pPr marL="0" marR="0" lvl="0" indent="0" algn="l" rtl="0">
              <a:lnSpc>
                <a:spcPct val="140004"/>
              </a:lnSpc>
              <a:spcBef>
                <a:spcPts val="0"/>
              </a:spcBef>
              <a:spcAft>
                <a:spcPts val="0"/>
              </a:spcAft>
              <a:buNone/>
            </a:pPr>
            <a:r>
              <a:rPr lang="en-US" sz="9999" b="1" i="0" u="none" strike="noStrike" cap="none">
                <a:solidFill>
                  <a:srgbClr val="F8F7F6"/>
                </a:solidFill>
                <a:latin typeface="Open Sans ExtraBold"/>
                <a:ea typeface="Open Sans ExtraBold"/>
                <a:cs typeface="Open Sans ExtraBold"/>
                <a:sym typeface="Open Sans ExtraBold"/>
              </a:rPr>
              <a:t>OPEN TWO WAY</a:t>
            </a:r>
            <a:endParaRPr/>
          </a:p>
        </p:txBody>
      </p:sp>
      <p:sp>
        <p:nvSpPr>
          <p:cNvPr id="90" name="Google Shape;90;p1"/>
          <p:cNvSpPr txBox="1"/>
          <p:nvPr/>
        </p:nvSpPr>
        <p:spPr>
          <a:xfrm>
            <a:off x="309446" y="4649786"/>
            <a:ext cx="9363316" cy="2521260"/>
          </a:xfrm>
          <a:prstGeom prst="rect">
            <a:avLst/>
          </a:prstGeom>
          <a:noFill/>
          <a:ln>
            <a:noFill/>
          </a:ln>
        </p:spPr>
        <p:txBody>
          <a:bodyPr spcFirstLastPara="1" wrap="square" lIns="0" tIns="0" rIns="0" bIns="0" anchor="t" anchorCtr="0">
            <a:spAutoFit/>
          </a:bodyPr>
          <a:lstStyle/>
          <a:p>
            <a:pPr marL="0" marR="0" lvl="0" indent="0" algn="l" rtl="0">
              <a:lnSpc>
                <a:spcPct val="140002"/>
              </a:lnSpc>
              <a:spcBef>
                <a:spcPts val="0"/>
              </a:spcBef>
              <a:spcAft>
                <a:spcPts val="0"/>
              </a:spcAft>
              <a:buNone/>
            </a:pPr>
            <a:r>
              <a:rPr lang="en-US" sz="7237" b="1" i="0" u="none" strike="noStrike" cap="none">
                <a:solidFill>
                  <a:srgbClr val="F8F7F6"/>
                </a:solidFill>
                <a:latin typeface="Open Sans"/>
                <a:ea typeface="Open Sans"/>
                <a:cs typeface="Open Sans"/>
                <a:sym typeface="Open Sans"/>
              </a:rPr>
              <a:t>ADULT-TO-ADULT COMMUNICATION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t="110" b="110"/>
          <a:stretch/>
        </p:blipFill>
        <p:spPr>
          <a:xfrm>
            <a:off x="0" y="0"/>
            <a:ext cx="18288000" cy="10287000"/>
          </a:xfrm>
          <a:prstGeom prst="rect">
            <a:avLst/>
          </a:prstGeom>
          <a:noFill/>
          <a:ln>
            <a:noFill/>
          </a:ln>
        </p:spPr>
      </p:pic>
      <p:sp>
        <p:nvSpPr>
          <p:cNvPr id="96" name="Google Shape;96;p2"/>
          <p:cNvSpPr/>
          <p:nvPr/>
        </p:nvSpPr>
        <p:spPr>
          <a:xfrm>
            <a:off x="6255903" y="8507060"/>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F8F7F6"/>
          </a:solidFill>
          <a:ln>
            <a:noFill/>
          </a:ln>
        </p:spPr>
      </p:sp>
      <p:cxnSp>
        <p:nvCxnSpPr>
          <p:cNvPr id="97" name="Google Shape;97;p2"/>
          <p:cNvCxnSpPr/>
          <p:nvPr/>
        </p:nvCxnSpPr>
        <p:spPr>
          <a:xfrm rot="3993">
            <a:off x="5990293" y="992981"/>
            <a:ext cx="12297695" cy="0"/>
          </a:xfrm>
          <a:prstGeom prst="straightConnector1">
            <a:avLst/>
          </a:prstGeom>
          <a:noFill/>
          <a:ln w="28575" cap="flat" cmpd="sng">
            <a:solidFill>
              <a:srgbClr val="F8F7F6"/>
            </a:solidFill>
            <a:prstDash val="solid"/>
            <a:round/>
            <a:headEnd type="none" w="sm" len="sm"/>
            <a:tailEnd type="none" w="sm" len="sm"/>
          </a:ln>
        </p:spPr>
      </p:cxnSp>
      <p:sp>
        <p:nvSpPr>
          <p:cNvPr id="98" name="Google Shape;98;p2"/>
          <p:cNvSpPr/>
          <p:nvPr/>
        </p:nvSpPr>
        <p:spPr>
          <a:xfrm>
            <a:off x="11269653" y="1808515"/>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blipFill rotWithShape="1">
            <a:blip r:embed="rId4">
              <a:alphaModFix/>
            </a:blip>
            <a:stretch>
              <a:fillRect l="-30350" r="-32430"/>
            </a:stretch>
          </a:blipFill>
          <a:ln>
            <a:noFill/>
          </a:ln>
        </p:spPr>
      </p:sp>
      <p:sp>
        <p:nvSpPr>
          <p:cNvPr id="99" name="Google Shape;99;p2"/>
          <p:cNvSpPr/>
          <p:nvPr/>
        </p:nvSpPr>
        <p:spPr>
          <a:xfrm>
            <a:off x="14266428" y="-3363560"/>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F8F7F6"/>
          </a:solidFill>
          <a:ln>
            <a:noFill/>
          </a:ln>
        </p:spPr>
      </p:sp>
      <p:sp>
        <p:nvSpPr>
          <p:cNvPr id="100" name="Google Shape;100;p2"/>
          <p:cNvSpPr/>
          <p:nvPr/>
        </p:nvSpPr>
        <p:spPr>
          <a:xfrm>
            <a:off x="17259300" y="1798990"/>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000000"/>
          </a:solidFill>
          <a:ln>
            <a:noFill/>
          </a:ln>
        </p:spPr>
      </p:sp>
      <p:sp>
        <p:nvSpPr>
          <p:cNvPr id="101" name="Google Shape;101;p2"/>
          <p:cNvSpPr/>
          <p:nvPr/>
        </p:nvSpPr>
        <p:spPr>
          <a:xfrm>
            <a:off x="-2888097" y="-4985281"/>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F8F7F6"/>
          </a:solidFill>
          <a:ln>
            <a:noFill/>
          </a:ln>
        </p:spPr>
      </p:sp>
      <p:grpSp>
        <p:nvGrpSpPr>
          <p:cNvPr id="102" name="Google Shape;102;p2"/>
          <p:cNvGrpSpPr/>
          <p:nvPr/>
        </p:nvGrpSpPr>
        <p:grpSpPr>
          <a:xfrm>
            <a:off x="1028700" y="1112245"/>
            <a:ext cx="13291208" cy="2948322"/>
            <a:chOff x="1028700" y="1112245"/>
            <a:chExt cx="13291208" cy="2948322"/>
          </a:xfrm>
        </p:grpSpPr>
        <p:sp>
          <p:nvSpPr>
            <p:cNvPr id="103" name="Google Shape;103;p2"/>
            <p:cNvSpPr txBox="1"/>
            <p:nvPr/>
          </p:nvSpPr>
          <p:spPr>
            <a:xfrm>
              <a:off x="1028700" y="1112245"/>
              <a:ext cx="13291208" cy="85725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000" b="1" i="0" u="none" strike="noStrike" cap="none">
                  <a:solidFill>
                    <a:srgbClr val="FFFFFF"/>
                  </a:solidFill>
                  <a:latin typeface="Open Sans"/>
                  <a:ea typeface="Open Sans"/>
                  <a:cs typeface="Open Sans"/>
                  <a:sym typeface="Open Sans"/>
                </a:rPr>
                <a:t>What is Open?</a:t>
              </a:r>
              <a:endParaRPr/>
            </a:p>
          </p:txBody>
        </p:sp>
        <p:sp>
          <p:nvSpPr>
            <p:cNvPr id="104" name="Google Shape;104;p2"/>
            <p:cNvSpPr txBox="1"/>
            <p:nvPr/>
          </p:nvSpPr>
          <p:spPr>
            <a:xfrm>
              <a:off x="1396690" y="2275264"/>
              <a:ext cx="8216893" cy="1785303"/>
            </a:xfrm>
            <a:prstGeom prst="rect">
              <a:avLst/>
            </a:prstGeom>
            <a:noFill/>
            <a:ln>
              <a:noFill/>
            </a:ln>
          </p:spPr>
          <p:txBody>
            <a:bodyPr spcFirstLastPara="1" wrap="square" lIns="0" tIns="0" rIns="0" bIns="0" anchor="t" anchorCtr="0">
              <a:spAutoFit/>
            </a:bodyPr>
            <a:lstStyle/>
            <a:p>
              <a:pPr marL="734058" marR="0" lvl="1" indent="-367029" algn="l" rtl="0">
                <a:lnSpc>
                  <a:spcPct val="140011"/>
                </a:lnSpc>
                <a:spcBef>
                  <a:spcPts val="0"/>
                </a:spcBef>
                <a:spcAft>
                  <a:spcPts val="0"/>
                </a:spcAft>
                <a:buClr>
                  <a:srgbClr val="FFFFFF"/>
                </a:buClr>
                <a:buSzPts val="3399"/>
                <a:buFont typeface="Arial"/>
                <a:buChar char="•"/>
              </a:pPr>
              <a:r>
                <a:rPr lang="en-US" sz="3399" b="0" i="0" u="none" strike="noStrike" cap="none">
                  <a:solidFill>
                    <a:srgbClr val="FFFFFF"/>
                  </a:solidFill>
                  <a:latin typeface="Montserrat"/>
                  <a:ea typeface="Montserrat"/>
                  <a:cs typeface="Montserrat"/>
                  <a:sym typeface="Montserrat"/>
                </a:rPr>
                <a:t>No secrets</a:t>
              </a:r>
              <a:endParaRPr/>
            </a:p>
            <a:p>
              <a:pPr marL="0" marR="0" lvl="0" indent="0" algn="l" rtl="0">
                <a:lnSpc>
                  <a:spcPct val="140011"/>
                </a:lnSpc>
                <a:spcBef>
                  <a:spcPts val="0"/>
                </a:spcBef>
                <a:spcAft>
                  <a:spcPts val="0"/>
                </a:spcAft>
                <a:buNone/>
              </a:pPr>
              <a:endParaRPr sz="3399" b="0" i="0" u="none" strike="noStrike" cap="none">
                <a:solidFill>
                  <a:srgbClr val="FFFFFF"/>
                </a:solidFill>
                <a:latin typeface="Montserrat"/>
                <a:ea typeface="Montserrat"/>
                <a:cs typeface="Montserrat"/>
                <a:sym typeface="Montserrat"/>
              </a:endParaRPr>
            </a:p>
            <a:p>
              <a:pPr marL="0" marR="0" lvl="0" indent="0" algn="l" rtl="0">
                <a:lnSpc>
                  <a:spcPct val="140011"/>
                </a:lnSpc>
                <a:spcBef>
                  <a:spcPts val="0"/>
                </a:spcBef>
                <a:spcAft>
                  <a:spcPts val="0"/>
                </a:spcAft>
                <a:buNone/>
              </a:pPr>
              <a:endParaRPr sz="3399" b="0" i="0" u="none" strike="noStrike" cap="none">
                <a:solidFill>
                  <a:srgbClr val="FFFFFF"/>
                </a:solidFill>
                <a:latin typeface="Montserrat"/>
                <a:ea typeface="Montserrat"/>
                <a:cs typeface="Montserrat"/>
                <a:sym typeface="Montserrat"/>
              </a:endParaRPr>
            </a:p>
          </p:txBody>
        </p:sp>
      </p:grpSp>
      <p:grpSp>
        <p:nvGrpSpPr>
          <p:cNvPr id="105" name="Google Shape;105;p2"/>
          <p:cNvGrpSpPr/>
          <p:nvPr/>
        </p:nvGrpSpPr>
        <p:grpSpPr>
          <a:xfrm>
            <a:off x="1028700" y="3392135"/>
            <a:ext cx="13291208" cy="3548398"/>
            <a:chOff x="1028700" y="3392135"/>
            <a:chExt cx="13291208" cy="3548398"/>
          </a:xfrm>
        </p:grpSpPr>
        <p:sp>
          <p:nvSpPr>
            <p:cNvPr id="106" name="Google Shape;106;p2"/>
            <p:cNvSpPr txBox="1"/>
            <p:nvPr/>
          </p:nvSpPr>
          <p:spPr>
            <a:xfrm>
              <a:off x="1028700" y="3392135"/>
              <a:ext cx="13291208" cy="85725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000" b="1" i="0" u="none" strike="noStrike" cap="none">
                  <a:solidFill>
                    <a:srgbClr val="FFFFFF"/>
                  </a:solidFill>
                  <a:latin typeface="Open Sans"/>
                  <a:ea typeface="Open Sans"/>
                  <a:cs typeface="Open Sans"/>
                  <a:sym typeface="Open Sans"/>
                </a:rPr>
                <a:t>What is Two-Way?</a:t>
              </a:r>
              <a:endParaRPr/>
            </a:p>
          </p:txBody>
        </p:sp>
        <p:sp>
          <p:nvSpPr>
            <p:cNvPr id="107" name="Google Shape;107;p2"/>
            <p:cNvSpPr txBox="1"/>
            <p:nvPr/>
          </p:nvSpPr>
          <p:spPr>
            <a:xfrm>
              <a:off x="1396690" y="4555155"/>
              <a:ext cx="7330371" cy="2385378"/>
            </a:xfrm>
            <a:prstGeom prst="rect">
              <a:avLst/>
            </a:prstGeom>
            <a:noFill/>
            <a:ln>
              <a:noFill/>
            </a:ln>
          </p:spPr>
          <p:txBody>
            <a:bodyPr spcFirstLastPara="1" wrap="square" lIns="0" tIns="0" rIns="0" bIns="0" anchor="t" anchorCtr="0">
              <a:spAutoFit/>
            </a:bodyPr>
            <a:lstStyle/>
            <a:p>
              <a:pPr marL="734058" marR="0" lvl="1" indent="-367029" algn="l" rtl="0">
                <a:lnSpc>
                  <a:spcPct val="140011"/>
                </a:lnSpc>
                <a:spcBef>
                  <a:spcPts val="0"/>
                </a:spcBef>
                <a:spcAft>
                  <a:spcPts val="0"/>
                </a:spcAft>
                <a:buClr>
                  <a:srgbClr val="FFFFFF"/>
                </a:buClr>
                <a:buSzPts val="3399"/>
                <a:buFont typeface="Arial"/>
                <a:buChar char="•"/>
              </a:pPr>
              <a:r>
                <a:rPr lang="en-US" sz="3399" b="0" i="0" u="none" strike="noStrike" cap="none">
                  <a:solidFill>
                    <a:srgbClr val="FFFFFF"/>
                  </a:solidFill>
                  <a:latin typeface="Montserrat"/>
                  <a:ea typeface="Montserrat"/>
                  <a:cs typeface="Montserrat"/>
                  <a:sym typeface="Montserrat"/>
                </a:rPr>
                <a:t>Two-way dialogue, exchange of input and ideas</a:t>
              </a:r>
              <a:endParaRPr/>
            </a:p>
            <a:p>
              <a:pPr marL="0" marR="0" lvl="0" indent="0" algn="l" rtl="0">
                <a:lnSpc>
                  <a:spcPct val="140011"/>
                </a:lnSpc>
                <a:spcBef>
                  <a:spcPts val="0"/>
                </a:spcBef>
                <a:spcAft>
                  <a:spcPts val="0"/>
                </a:spcAft>
                <a:buNone/>
              </a:pPr>
              <a:endParaRPr sz="3399" b="0" i="0" u="none" strike="noStrike" cap="none">
                <a:solidFill>
                  <a:srgbClr val="FFFFFF"/>
                </a:solidFill>
                <a:latin typeface="Montserrat"/>
                <a:ea typeface="Montserrat"/>
                <a:cs typeface="Montserrat"/>
                <a:sym typeface="Montserrat"/>
              </a:endParaRPr>
            </a:p>
            <a:p>
              <a:pPr marL="0" marR="0" lvl="0" indent="0" algn="l" rtl="0">
                <a:lnSpc>
                  <a:spcPct val="140011"/>
                </a:lnSpc>
                <a:spcBef>
                  <a:spcPts val="0"/>
                </a:spcBef>
                <a:spcAft>
                  <a:spcPts val="0"/>
                </a:spcAft>
                <a:buNone/>
              </a:pPr>
              <a:endParaRPr sz="3399" b="0" i="0" u="none" strike="noStrike" cap="none">
                <a:solidFill>
                  <a:srgbClr val="FFFFFF"/>
                </a:solidFill>
                <a:latin typeface="Montserrat"/>
                <a:ea typeface="Montserrat"/>
                <a:cs typeface="Montserrat"/>
                <a:sym typeface="Montserrat"/>
              </a:endParaRPr>
            </a:p>
          </p:txBody>
        </p:sp>
      </p:grpSp>
      <p:grpSp>
        <p:nvGrpSpPr>
          <p:cNvPr id="108" name="Google Shape;108;p2"/>
          <p:cNvGrpSpPr/>
          <p:nvPr/>
        </p:nvGrpSpPr>
        <p:grpSpPr>
          <a:xfrm>
            <a:off x="866542" y="6468933"/>
            <a:ext cx="13291208" cy="3548398"/>
            <a:chOff x="866542" y="6468933"/>
            <a:chExt cx="13291208" cy="3548398"/>
          </a:xfrm>
        </p:grpSpPr>
        <p:sp>
          <p:nvSpPr>
            <p:cNvPr id="109" name="Google Shape;109;p2"/>
            <p:cNvSpPr txBox="1"/>
            <p:nvPr/>
          </p:nvSpPr>
          <p:spPr>
            <a:xfrm>
              <a:off x="866542" y="6468933"/>
              <a:ext cx="13291208" cy="85725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000" b="1" i="0" u="none" strike="noStrike" cap="none">
                  <a:solidFill>
                    <a:srgbClr val="FFFFFF"/>
                  </a:solidFill>
                  <a:latin typeface="Open Sans"/>
                  <a:ea typeface="Open Sans"/>
                  <a:cs typeface="Open Sans"/>
                  <a:sym typeface="Open Sans"/>
                </a:rPr>
                <a:t>What is Adult-to-Adult?</a:t>
              </a:r>
              <a:endParaRPr/>
            </a:p>
          </p:txBody>
        </p:sp>
        <p:sp>
          <p:nvSpPr>
            <p:cNvPr id="110" name="Google Shape;110;p2"/>
            <p:cNvSpPr txBox="1"/>
            <p:nvPr/>
          </p:nvSpPr>
          <p:spPr>
            <a:xfrm>
              <a:off x="1234532" y="7631953"/>
              <a:ext cx="6945654" cy="2385378"/>
            </a:xfrm>
            <a:prstGeom prst="rect">
              <a:avLst/>
            </a:prstGeom>
            <a:noFill/>
            <a:ln>
              <a:noFill/>
            </a:ln>
          </p:spPr>
          <p:txBody>
            <a:bodyPr spcFirstLastPara="1" wrap="square" lIns="0" tIns="0" rIns="0" bIns="0" anchor="t" anchorCtr="0">
              <a:spAutoFit/>
            </a:bodyPr>
            <a:lstStyle/>
            <a:p>
              <a:pPr marL="734058" marR="0" lvl="1" indent="-367029" algn="l" rtl="0">
                <a:lnSpc>
                  <a:spcPct val="140011"/>
                </a:lnSpc>
                <a:spcBef>
                  <a:spcPts val="0"/>
                </a:spcBef>
                <a:spcAft>
                  <a:spcPts val="0"/>
                </a:spcAft>
                <a:buClr>
                  <a:srgbClr val="FFFFFF"/>
                </a:buClr>
                <a:buSzPts val="3399"/>
                <a:buFont typeface="Arial"/>
                <a:buChar char="•"/>
              </a:pPr>
              <a:r>
                <a:rPr lang="en-US" sz="3399" b="0" i="0" u="none" strike="noStrike" cap="none">
                  <a:solidFill>
                    <a:srgbClr val="FFFFFF"/>
                  </a:solidFill>
                  <a:latin typeface="Montserrat"/>
                  <a:ea typeface="Montserrat"/>
                  <a:cs typeface="Montserrat"/>
                  <a:sym typeface="Montserrat"/>
                </a:rPr>
                <a:t>The way you talk to a neighbor you like</a:t>
              </a:r>
              <a:endParaRPr/>
            </a:p>
            <a:p>
              <a:pPr marL="0" marR="0" lvl="0" indent="0" algn="l" rtl="0">
                <a:lnSpc>
                  <a:spcPct val="140011"/>
                </a:lnSpc>
                <a:spcBef>
                  <a:spcPts val="0"/>
                </a:spcBef>
                <a:spcAft>
                  <a:spcPts val="0"/>
                </a:spcAft>
                <a:buNone/>
              </a:pPr>
              <a:endParaRPr sz="3399" b="0" i="0" u="none" strike="noStrike" cap="none">
                <a:solidFill>
                  <a:srgbClr val="FFFFFF"/>
                </a:solidFill>
                <a:latin typeface="Montserrat"/>
                <a:ea typeface="Montserrat"/>
                <a:cs typeface="Montserrat"/>
                <a:sym typeface="Montserrat"/>
              </a:endParaRPr>
            </a:p>
            <a:p>
              <a:pPr marL="0" marR="0" lvl="0" indent="0" algn="l" rtl="0">
                <a:lnSpc>
                  <a:spcPct val="140011"/>
                </a:lnSpc>
                <a:spcBef>
                  <a:spcPts val="0"/>
                </a:spcBef>
                <a:spcAft>
                  <a:spcPts val="0"/>
                </a:spcAft>
                <a:buNone/>
              </a:pPr>
              <a:endParaRPr sz="3399" b="0" i="0" u="none" strike="noStrike" cap="none">
                <a:solidFill>
                  <a:srgbClr val="FFFFFF"/>
                </a:solidFill>
                <a:latin typeface="Montserrat"/>
                <a:ea typeface="Montserrat"/>
                <a:cs typeface="Montserrat"/>
                <a:sym typeface="Montserra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10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t="110" b="110"/>
          <a:stretch/>
        </p:blipFill>
        <p:spPr>
          <a:xfrm>
            <a:off x="0" y="0"/>
            <a:ext cx="18288000" cy="10287000"/>
          </a:xfrm>
          <a:prstGeom prst="rect">
            <a:avLst/>
          </a:prstGeom>
          <a:noFill/>
          <a:ln>
            <a:noFill/>
          </a:ln>
        </p:spPr>
      </p:pic>
      <p:sp>
        <p:nvSpPr>
          <p:cNvPr id="116" name="Google Shape;116;p3"/>
          <p:cNvSpPr/>
          <p:nvPr/>
        </p:nvSpPr>
        <p:spPr>
          <a:xfrm>
            <a:off x="4100786" y="8206527"/>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A90C0C"/>
          </a:solidFill>
          <a:ln>
            <a:noFill/>
          </a:ln>
        </p:spPr>
      </p:sp>
      <p:cxnSp>
        <p:nvCxnSpPr>
          <p:cNvPr id="117" name="Google Shape;117;p3"/>
          <p:cNvCxnSpPr/>
          <p:nvPr/>
        </p:nvCxnSpPr>
        <p:spPr>
          <a:xfrm rot="3993">
            <a:off x="5990293" y="992981"/>
            <a:ext cx="12297695" cy="0"/>
          </a:xfrm>
          <a:prstGeom prst="straightConnector1">
            <a:avLst/>
          </a:prstGeom>
          <a:noFill/>
          <a:ln w="28575" cap="flat" cmpd="sng">
            <a:solidFill>
              <a:srgbClr val="A90C0C"/>
            </a:solidFill>
            <a:prstDash val="solid"/>
            <a:round/>
            <a:headEnd type="none" w="sm" len="sm"/>
            <a:tailEnd type="none" w="sm" len="sm"/>
          </a:ln>
        </p:spPr>
      </p:cxnSp>
      <p:sp>
        <p:nvSpPr>
          <p:cNvPr id="118" name="Google Shape;118;p3"/>
          <p:cNvSpPr txBox="1"/>
          <p:nvPr/>
        </p:nvSpPr>
        <p:spPr>
          <a:xfrm>
            <a:off x="894885" y="1551402"/>
            <a:ext cx="11060568" cy="68135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900" b="1" i="0" u="none" strike="noStrike" cap="none">
                <a:solidFill>
                  <a:srgbClr val="FFFFFF"/>
                </a:solidFill>
                <a:latin typeface="Open Sans"/>
                <a:ea typeface="Open Sans"/>
                <a:cs typeface="Open Sans"/>
                <a:sym typeface="Open Sans"/>
              </a:rPr>
              <a:t>Discussion</a:t>
            </a:r>
            <a:endParaRPr/>
          </a:p>
        </p:txBody>
      </p:sp>
      <p:sp>
        <p:nvSpPr>
          <p:cNvPr id="119" name="Google Shape;119;p3"/>
          <p:cNvSpPr/>
          <p:nvPr/>
        </p:nvSpPr>
        <p:spPr>
          <a:xfrm>
            <a:off x="11219473" y="2059417"/>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blipFill rotWithShape="1">
            <a:blip r:embed="rId4">
              <a:alphaModFix/>
            </a:blip>
            <a:stretch>
              <a:fillRect l="-37363" r="-48652" b="-7528"/>
            </a:stretch>
          </a:blipFill>
          <a:ln>
            <a:noFill/>
          </a:ln>
        </p:spPr>
      </p:sp>
      <p:sp>
        <p:nvSpPr>
          <p:cNvPr id="120" name="Google Shape;120;p3"/>
          <p:cNvSpPr/>
          <p:nvPr/>
        </p:nvSpPr>
        <p:spPr>
          <a:xfrm>
            <a:off x="14266428" y="-3363560"/>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A90C0C"/>
          </a:solidFill>
          <a:ln>
            <a:noFill/>
          </a:ln>
        </p:spPr>
      </p:sp>
      <p:sp>
        <p:nvSpPr>
          <p:cNvPr id="121" name="Google Shape;121;p3"/>
          <p:cNvSpPr/>
          <p:nvPr/>
        </p:nvSpPr>
        <p:spPr>
          <a:xfrm>
            <a:off x="17259300" y="1798990"/>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000000"/>
          </a:solidFill>
          <a:ln w="12700" cap="flat" cmpd="sng">
            <a:solidFill>
              <a:srgbClr val="000000"/>
            </a:solidFill>
            <a:prstDash val="solid"/>
            <a:round/>
            <a:headEnd type="none" w="sm" len="sm"/>
            <a:tailEnd type="none" w="sm" len="sm"/>
          </a:ln>
        </p:spPr>
      </p:sp>
      <p:sp>
        <p:nvSpPr>
          <p:cNvPr id="122" name="Google Shape;122;p3"/>
          <p:cNvSpPr/>
          <p:nvPr/>
        </p:nvSpPr>
        <p:spPr>
          <a:xfrm>
            <a:off x="-2888097" y="-4985281"/>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A90C0C"/>
          </a:solidFill>
          <a:ln>
            <a:noFill/>
          </a:ln>
        </p:spPr>
      </p:sp>
      <p:sp>
        <p:nvSpPr>
          <p:cNvPr id="123" name="Google Shape;123;p3"/>
          <p:cNvSpPr txBox="1"/>
          <p:nvPr/>
        </p:nvSpPr>
        <p:spPr>
          <a:xfrm>
            <a:off x="593802" y="2763220"/>
            <a:ext cx="8969111" cy="1235075"/>
          </a:xfrm>
          <a:prstGeom prst="rect">
            <a:avLst/>
          </a:prstGeom>
          <a:noFill/>
          <a:ln>
            <a:noFill/>
          </a:ln>
        </p:spPr>
        <p:txBody>
          <a:bodyPr spcFirstLastPara="1" wrap="square" lIns="0" tIns="0" rIns="0" bIns="0" anchor="t" anchorCtr="0">
            <a:spAutoFit/>
          </a:bodyPr>
          <a:lstStyle/>
          <a:p>
            <a:pPr marL="755651" marR="0" lvl="1" indent="-377825" algn="l" rtl="0">
              <a:lnSpc>
                <a:spcPct val="140000"/>
              </a:lnSpc>
              <a:spcBef>
                <a:spcPts val="0"/>
              </a:spcBef>
              <a:spcAft>
                <a:spcPts val="0"/>
              </a:spcAft>
              <a:buClr>
                <a:srgbClr val="FFFFFF"/>
              </a:buClr>
              <a:buSzPts val="3500"/>
              <a:buFont typeface="Arial"/>
              <a:buChar char="•"/>
            </a:pPr>
            <a:r>
              <a:rPr lang="en-US" sz="3500" b="0" i="0" u="none" strike="noStrike" cap="none">
                <a:solidFill>
                  <a:srgbClr val="FFFFFF"/>
                </a:solidFill>
                <a:latin typeface="Montserrat"/>
                <a:ea typeface="Montserrat"/>
                <a:cs typeface="Montserrat"/>
                <a:sym typeface="Montserrat"/>
              </a:rPr>
              <a:t>What is the opposite of Adult-to-Adult Communication?</a:t>
            </a:r>
            <a:endParaRPr/>
          </a:p>
        </p:txBody>
      </p:sp>
      <p:sp>
        <p:nvSpPr>
          <p:cNvPr id="124" name="Google Shape;124;p3"/>
          <p:cNvSpPr txBox="1"/>
          <p:nvPr/>
        </p:nvSpPr>
        <p:spPr>
          <a:xfrm>
            <a:off x="593802" y="4509955"/>
            <a:ext cx="8969111" cy="2473325"/>
          </a:xfrm>
          <a:prstGeom prst="rect">
            <a:avLst/>
          </a:prstGeom>
          <a:noFill/>
          <a:ln>
            <a:noFill/>
          </a:ln>
        </p:spPr>
        <p:txBody>
          <a:bodyPr spcFirstLastPara="1" wrap="square" lIns="0" tIns="0" rIns="0" bIns="0" anchor="t" anchorCtr="0">
            <a:spAutoFit/>
          </a:bodyPr>
          <a:lstStyle/>
          <a:p>
            <a:pPr marL="755651" marR="0" lvl="1" indent="-377825" algn="l" rtl="0">
              <a:lnSpc>
                <a:spcPct val="140000"/>
              </a:lnSpc>
              <a:spcBef>
                <a:spcPts val="0"/>
              </a:spcBef>
              <a:spcAft>
                <a:spcPts val="0"/>
              </a:spcAft>
              <a:buClr>
                <a:srgbClr val="FFFFFF"/>
              </a:buClr>
              <a:buSzPts val="3500"/>
              <a:buFont typeface="Arial"/>
              <a:buChar char="•"/>
            </a:pPr>
            <a:r>
              <a:rPr lang="en-US" sz="3500" b="0" i="0" u="none" strike="noStrike" cap="none">
                <a:solidFill>
                  <a:srgbClr val="FFFFFF"/>
                </a:solidFill>
                <a:latin typeface="Montserrat"/>
                <a:ea typeface="Montserrat"/>
                <a:cs typeface="Montserrat"/>
                <a:sym typeface="Montserrat"/>
              </a:rPr>
              <a:t>Who can give example of previous instances where you experienced that form of communication in workplace?</a:t>
            </a:r>
            <a:endParaRPr/>
          </a:p>
        </p:txBody>
      </p:sp>
      <p:sp>
        <p:nvSpPr>
          <p:cNvPr id="125" name="Google Shape;125;p3"/>
          <p:cNvSpPr txBox="1"/>
          <p:nvPr/>
        </p:nvSpPr>
        <p:spPr>
          <a:xfrm>
            <a:off x="593802" y="7590577"/>
            <a:ext cx="8969111" cy="615950"/>
          </a:xfrm>
          <a:prstGeom prst="rect">
            <a:avLst/>
          </a:prstGeom>
          <a:noFill/>
          <a:ln>
            <a:noFill/>
          </a:ln>
        </p:spPr>
        <p:txBody>
          <a:bodyPr spcFirstLastPara="1" wrap="square" lIns="0" tIns="0" rIns="0" bIns="0" anchor="t" anchorCtr="0">
            <a:spAutoFit/>
          </a:bodyPr>
          <a:lstStyle/>
          <a:p>
            <a:pPr marL="755651" marR="0" lvl="1" indent="-377825" algn="l" rtl="0">
              <a:lnSpc>
                <a:spcPct val="140000"/>
              </a:lnSpc>
              <a:spcBef>
                <a:spcPts val="0"/>
              </a:spcBef>
              <a:spcAft>
                <a:spcPts val="0"/>
              </a:spcAft>
              <a:buClr>
                <a:srgbClr val="FFFFFF"/>
              </a:buClr>
              <a:buSzPts val="3500"/>
              <a:buFont typeface="Arial"/>
              <a:buChar char="•"/>
            </a:pPr>
            <a:r>
              <a:rPr lang="en-US" sz="3500" b="0" i="0" u="none" strike="noStrike" cap="none">
                <a:solidFill>
                  <a:srgbClr val="FFFFFF"/>
                </a:solidFill>
                <a:latin typeface="Montserrat"/>
                <a:ea typeface="Montserrat"/>
                <a:cs typeface="Montserrat"/>
                <a:sym typeface="Montserrat"/>
              </a:rPr>
              <a:t>How did that make you feel?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p:tgtEl>
                                          <p:spTgt spid="12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base">
                                        <p:cTn id="12" dur="500"/>
                                        <p:tgtEl>
                                          <p:spTgt spid="12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p:tgtEl>
                                          <p:spTgt spid="1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p:cNvPicPr preferRelativeResize="0"/>
          <p:nvPr/>
        </p:nvPicPr>
        <p:blipFill rotWithShape="1">
          <a:blip r:embed="rId3">
            <a:alphaModFix/>
          </a:blip>
          <a:srcRect t="7786" b="7786"/>
          <a:stretch/>
        </p:blipFill>
        <p:spPr>
          <a:xfrm>
            <a:off x="0" y="0"/>
            <a:ext cx="18288000" cy="10287000"/>
          </a:xfrm>
          <a:prstGeom prst="rect">
            <a:avLst/>
          </a:prstGeom>
          <a:noFill/>
          <a:ln>
            <a:noFill/>
          </a:ln>
        </p:spPr>
      </p:pic>
      <p:sp>
        <p:nvSpPr>
          <p:cNvPr id="131" name="Google Shape;131;p4"/>
          <p:cNvSpPr txBox="1"/>
          <p:nvPr/>
        </p:nvSpPr>
        <p:spPr>
          <a:xfrm>
            <a:off x="3426609" y="1585723"/>
            <a:ext cx="13291208" cy="857250"/>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000" b="1" i="0" u="none" strike="noStrike" cap="none">
                <a:solidFill>
                  <a:srgbClr val="000000"/>
                </a:solidFill>
                <a:latin typeface="Open Sans ExtraBold"/>
                <a:ea typeface="Open Sans ExtraBold"/>
                <a:cs typeface="Open Sans ExtraBold"/>
                <a:sym typeface="Open Sans ExtraBold"/>
              </a:rPr>
              <a:t>SCENARIO 1 </a:t>
            </a:r>
            <a:endParaRPr/>
          </a:p>
        </p:txBody>
      </p:sp>
      <p:sp>
        <p:nvSpPr>
          <p:cNvPr id="132" name="Google Shape;132;p4"/>
          <p:cNvSpPr/>
          <p:nvPr/>
        </p:nvSpPr>
        <p:spPr>
          <a:xfrm>
            <a:off x="-2888097" y="-4985281"/>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A90C0C"/>
          </a:solidFill>
          <a:ln>
            <a:noFill/>
          </a:ln>
        </p:spPr>
      </p:sp>
      <p:sp>
        <p:nvSpPr>
          <p:cNvPr id="133" name="Google Shape;133;p4"/>
          <p:cNvSpPr/>
          <p:nvPr/>
        </p:nvSpPr>
        <p:spPr>
          <a:xfrm>
            <a:off x="566623" y="9139617"/>
            <a:ext cx="1065015" cy="1229809"/>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000000"/>
          </a:solidFill>
          <a:ln w="12700" cap="flat" cmpd="sng">
            <a:solidFill>
              <a:srgbClr val="000000"/>
            </a:solidFill>
            <a:prstDash val="solid"/>
            <a:round/>
            <a:headEnd type="none" w="sm" len="sm"/>
            <a:tailEnd type="none" w="sm" len="sm"/>
          </a:ln>
        </p:spPr>
      </p:sp>
      <p:sp>
        <p:nvSpPr>
          <p:cNvPr id="134" name="Google Shape;134;p4"/>
          <p:cNvSpPr/>
          <p:nvPr/>
        </p:nvSpPr>
        <p:spPr>
          <a:xfrm>
            <a:off x="2049517" y="9428121"/>
            <a:ext cx="1065015" cy="1229809"/>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A90C0C"/>
          </a:solidFill>
          <a:ln>
            <a:noFill/>
          </a:ln>
        </p:spPr>
      </p:sp>
      <p:sp>
        <p:nvSpPr>
          <p:cNvPr id="135" name="Google Shape;135;p4"/>
          <p:cNvSpPr txBox="1"/>
          <p:nvPr/>
        </p:nvSpPr>
        <p:spPr>
          <a:xfrm>
            <a:off x="9745331" y="3231498"/>
            <a:ext cx="8212500" cy="3848100"/>
          </a:xfrm>
          <a:prstGeom prst="rect">
            <a:avLst/>
          </a:prstGeom>
          <a:noFill/>
          <a:ln>
            <a:noFill/>
          </a:ln>
        </p:spPr>
        <p:txBody>
          <a:bodyPr spcFirstLastPara="1" wrap="square" lIns="0" tIns="0" rIns="0" bIns="0" anchor="t" anchorCtr="0">
            <a:spAutoFit/>
          </a:bodyPr>
          <a:lstStyle/>
          <a:p>
            <a:pPr marL="0" marR="0" lvl="0" indent="0" algn="l" rtl="0">
              <a:lnSpc>
                <a:spcPct val="104999"/>
              </a:lnSpc>
              <a:spcBef>
                <a:spcPts val="0"/>
              </a:spcBef>
              <a:spcAft>
                <a:spcPts val="0"/>
              </a:spcAft>
              <a:buNone/>
            </a:pPr>
            <a:r>
              <a:rPr lang="en-US" sz="4000" b="0" i="0" u="none" strike="noStrike" cap="none">
                <a:solidFill>
                  <a:srgbClr val="000000"/>
                </a:solidFill>
                <a:latin typeface="Montserrat"/>
                <a:ea typeface="Montserrat"/>
                <a:cs typeface="Montserrat"/>
                <a:sym typeface="Montserrat"/>
              </a:rPr>
              <a:t>As a manager, you have just been able to reach one of your </a:t>
            </a:r>
            <a:r>
              <a:rPr lang="en-US" sz="4000">
                <a:latin typeface="Montserrat"/>
                <a:ea typeface="Montserrat"/>
                <a:cs typeface="Montserrat"/>
                <a:sym typeface="Montserrat"/>
              </a:rPr>
              <a:t>employees </a:t>
            </a:r>
            <a:r>
              <a:rPr lang="en-US" sz="4000" b="0" i="0" u="none" strike="noStrike" cap="none">
                <a:solidFill>
                  <a:srgbClr val="000000"/>
                </a:solidFill>
                <a:latin typeface="Montserrat"/>
                <a:ea typeface="Montserrat"/>
                <a:cs typeface="Montserrat"/>
                <a:sym typeface="Montserrat"/>
              </a:rPr>
              <a:t>after calling and leaving messages for the last two days with no response.</a:t>
            </a:r>
            <a:endParaRPr/>
          </a:p>
          <a:p>
            <a:pPr marL="0" marR="0" lvl="0" indent="0" algn="l" rtl="0">
              <a:lnSpc>
                <a:spcPct val="139975"/>
              </a:lnSpc>
              <a:spcBef>
                <a:spcPts val="0"/>
              </a:spcBef>
              <a:spcAft>
                <a:spcPts val="0"/>
              </a:spcAft>
              <a:buNone/>
            </a:pPr>
            <a:endParaRPr sz="4000" b="0" i="0" u="none" strike="noStrike" cap="none">
              <a:solidFill>
                <a:srgbClr val="000000"/>
              </a:solidFill>
              <a:latin typeface="Montserrat"/>
              <a:ea typeface="Montserrat"/>
              <a:cs typeface="Montserrat"/>
              <a:sym typeface="Montserrat"/>
            </a:endParaRPr>
          </a:p>
        </p:txBody>
      </p:sp>
      <p:sp>
        <p:nvSpPr>
          <p:cNvPr id="3" name="Google Shape;135;p4">
            <a:extLst>
              <a:ext uri="{FF2B5EF4-FFF2-40B4-BE49-F238E27FC236}">
                <a16:creationId xmlns:a16="http://schemas.microsoft.com/office/drawing/2014/main" id="{6C23DE5C-9834-E310-FB34-5B75746474C5}"/>
              </a:ext>
            </a:extLst>
          </p:cNvPr>
          <p:cNvSpPr txBox="1"/>
          <p:nvPr/>
        </p:nvSpPr>
        <p:spPr>
          <a:xfrm>
            <a:off x="226899" y="1588799"/>
            <a:ext cx="8921947" cy="7411260"/>
          </a:xfrm>
          <a:prstGeom prst="rect">
            <a:avLst/>
          </a:prstGeom>
          <a:solidFill>
            <a:schemeClr val="bg1"/>
          </a:solidFill>
          <a:ln>
            <a:noFill/>
          </a:ln>
        </p:spPr>
        <p:txBody>
          <a:bodyPr spcFirstLastPara="1" wrap="square" lIns="0" tIns="0" rIns="0" bIns="0" anchor="ctr" anchorCtr="0">
            <a:spAutoFit/>
          </a:bodyPr>
          <a:lstStyle/>
          <a:p>
            <a:pPr>
              <a:lnSpc>
                <a:spcPct val="104999"/>
              </a:lnSpc>
            </a:pPr>
            <a:r>
              <a:rPr lang="en-US" sz="3200" b="1" dirty="0">
                <a:latin typeface="Montserrat"/>
                <a:sym typeface="Montserrat"/>
              </a:rPr>
              <a:t>With Open, Adult-to-Adult (A2) communication? </a:t>
            </a:r>
            <a:endParaRPr lang="en-US" sz="1100" b="1"/>
          </a:p>
          <a:p>
            <a:pPr>
              <a:lnSpc>
                <a:spcPct val="104999"/>
              </a:lnSpc>
            </a:pPr>
            <a:r>
              <a:rPr lang="en-US" sz="3200" dirty="0">
                <a:latin typeface="Montserrat"/>
                <a:sym typeface="Montserrat"/>
              </a:rPr>
              <a:t>You start the conversation calmly and find out he had a family emergency and lost his phone. He appreciates you approaching him with care, especially when you could have assumed the worst.</a:t>
            </a:r>
            <a:endParaRPr lang="en-US" sz="3200" dirty="0">
              <a:latin typeface="Montserrat"/>
            </a:endParaRPr>
          </a:p>
          <a:p>
            <a:pPr>
              <a:lnSpc>
                <a:spcPct val="104999"/>
              </a:lnSpc>
            </a:pPr>
            <a:endParaRPr lang="en-US" sz="3200" dirty="0">
              <a:latin typeface="Montserrat"/>
            </a:endParaRPr>
          </a:p>
          <a:p>
            <a:pPr>
              <a:lnSpc>
                <a:spcPct val="104999"/>
              </a:lnSpc>
            </a:pPr>
            <a:r>
              <a:rPr lang="en-US" sz="3200" b="1" dirty="0">
                <a:latin typeface="Montserrat"/>
                <a:ea typeface="Montserrat"/>
              </a:rPr>
              <a:t>Without?</a:t>
            </a:r>
            <a:endParaRPr lang="en-US" sz="3200" b="1">
              <a:ea typeface="Montserrat"/>
            </a:endParaRPr>
          </a:p>
          <a:p>
            <a:pPr>
              <a:lnSpc>
                <a:spcPct val="104999"/>
              </a:lnSpc>
            </a:pPr>
            <a:r>
              <a:rPr lang="en-US" sz="3200" dirty="0">
                <a:latin typeface="Montserrat"/>
                <a:ea typeface="Montserrat"/>
              </a:rPr>
              <a:t>You demand to know where he's been and he refuses to say, because he doesn't feel comfortable sharing that with you. He asks to work with a different manager.</a:t>
            </a:r>
            <a:endParaRPr lang="en-US" sz="3200" b="0" i="0" u="none" strike="noStrike" cap="none" dirty="0">
              <a:solidFill>
                <a:srgbClr val="000000"/>
              </a:solidFill>
              <a:latin typeface="Montserrat"/>
              <a:ea typeface="Montserrat"/>
            </a:endParaRPr>
          </a:p>
          <a:p>
            <a:pPr>
              <a:lnSpc>
                <a:spcPct val="139975"/>
              </a:lnSpc>
            </a:pPr>
            <a:endParaRPr lang="en-US" sz="3200" dirty="0">
              <a:latin typeface="Montserrat"/>
              <a:ea typeface="Montserrat"/>
              <a:cs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5"/>
          <p:cNvPicPr preferRelativeResize="0"/>
          <p:nvPr/>
        </p:nvPicPr>
        <p:blipFill rotWithShape="1">
          <a:blip r:embed="rId3">
            <a:alphaModFix amt="54000"/>
          </a:blip>
          <a:srcRect t="7786" b="7786"/>
          <a:stretch/>
        </p:blipFill>
        <p:spPr>
          <a:xfrm>
            <a:off x="0" y="0"/>
            <a:ext cx="18288000" cy="10287000"/>
          </a:xfrm>
          <a:prstGeom prst="rect">
            <a:avLst/>
          </a:prstGeom>
          <a:noFill/>
          <a:ln>
            <a:noFill/>
          </a:ln>
        </p:spPr>
      </p:pic>
      <p:sp>
        <p:nvSpPr>
          <p:cNvPr id="141" name="Google Shape;141;p5"/>
          <p:cNvSpPr/>
          <p:nvPr/>
        </p:nvSpPr>
        <p:spPr>
          <a:xfrm>
            <a:off x="12450178" y="8729388"/>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A90C0C"/>
          </a:solidFill>
          <a:ln>
            <a:noFill/>
          </a:ln>
        </p:spPr>
      </p:sp>
      <p:sp>
        <p:nvSpPr>
          <p:cNvPr id="142" name="Google Shape;142;p5"/>
          <p:cNvSpPr/>
          <p:nvPr/>
        </p:nvSpPr>
        <p:spPr>
          <a:xfrm>
            <a:off x="14266428" y="-4985281"/>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000000"/>
          </a:solidFill>
          <a:ln w="12700" cap="flat" cmpd="sng">
            <a:solidFill>
              <a:srgbClr val="000000"/>
            </a:solidFill>
            <a:prstDash val="solid"/>
            <a:round/>
            <a:headEnd type="none" w="sm" len="sm"/>
            <a:tailEnd type="none" w="sm" len="sm"/>
          </a:ln>
        </p:spPr>
      </p:sp>
      <p:sp>
        <p:nvSpPr>
          <p:cNvPr id="143" name="Google Shape;143;p5"/>
          <p:cNvSpPr/>
          <p:nvPr/>
        </p:nvSpPr>
        <p:spPr>
          <a:xfrm>
            <a:off x="-2888097" y="-4985281"/>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A90C0C"/>
          </a:solidFill>
          <a:ln>
            <a:noFill/>
          </a:ln>
        </p:spPr>
      </p:sp>
      <p:sp>
        <p:nvSpPr>
          <p:cNvPr id="144" name="Google Shape;144;p5"/>
          <p:cNvSpPr txBox="1"/>
          <p:nvPr/>
        </p:nvSpPr>
        <p:spPr>
          <a:xfrm>
            <a:off x="1028700" y="2049138"/>
            <a:ext cx="4202568" cy="68135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900" b="1" i="0" u="none" strike="noStrike" cap="none">
                <a:solidFill>
                  <a:srgbClr val="000000"/>
                </a:solidFill>
                <a:latin typeface="Open Sans"/>
                <a:ea typeface="Open Sans"/>
                <a:cs typeface="Open Sans"/>
                <a:sym typeface="Open Sans"/>
              </a:rPr>
              <a:t>SCENARIO 2</a:t>
            </a:r>
            <a:endParaRPr/>
          </a:p>
        </p:txBody>
      </p:sp>
      <p:sp>
        <p:nvSpPr>
          <p:cNvPr id="145" name="Google Shape;145;p5"/>
          <p:cNvSpPr txBox="1"/>
          <p:nvPr/>
        </p:nvSpPr>
        <p:spPr>
          <a:xfrm>
            <a:off x="405699" y="3745881"/>
            <a:ext cx="8969100" cy="5064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500" b="0" i="0" u="none" strike="noStrike" cap="none">
                <a:solidFill>
                  <a:srgbClr val="000000"/>
                </a:solidFill>
                <a:latin typeface="Montserrat"/>
                <a:ea typeface="Montserrat"/>
                <a:cs typeface="Montserrat"/>
                <a:sym typeface="Montserrat"/>
              </a:rPr>
              <a:t>One of your technicians just called because he is going to be late to work. His car broke down on the interstate and he is waiting for a tow truck. When he arrives to work, it's two hours past his scheduled start time.</a:t>
            </a:r>
            <a:endParaRPr/>
          </a:p>
          <a:p>
            <a:pPr marL="0" marR="0" lvl="0" indent="0" algn="l" rtl="0">
              <a:lnSpc>
                <a:spcPct val="140000"/>
              </a:lnSpc>
              <a:spcBef>
                <a:spcPts val="0"/>
              </a:spcBef>
              <a:spcAft>
                <a:spcPts val="0"/>
              </a:spcAft>
              <a:buNone/>
            </a:pPr>
            <a:endParaRPr sz="3500" b="0" i="0" u="none" strike="noStrike" cap="none">
              <a:solidFill>
                <a:srgbClr val="000000"/>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8C68A0BD-7526-4136-72A5-27989BFE5C5C}"/>
              </a:ext>
            </a:extLst>
          </p:cNvPr>
          <p:cNvSpPr txBox="1"/>
          <p:nvPr/>
        </p:nvSpPr>
        <p:spPr>
          <a:xfrm>
            <a:off x="9873156" y="1916495"/>
            <a:ext cx="7936951" cy="747897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latin typeface="Montserrat"/>
              </a:rPr>
              <a:t>With Open, A2A Communication?</a:t>
            </a:r>
          </a:p>
          <a:p>
            <a:r>
              <a:rPr lang="en-US" sz="3000" dirty="0">
                <a:latin typeface="Montserrat"/>
              </a:rPr>
              <a:t>You approach sympathetically and calmly to ask what happened and whether or not he's okay. He tells you that he waited for a tow truck but it never arrived. By the time he called for a  second one, it had been over an hour. </a:t>
            </a:r>
          </a:p>
          <a:p>
            <a:endParaRPr lang="en-US" sz="3000" dirty="0">
              <a:latin typeface="Montserrat"/>
            </a:endParaRPr>
          </a:p>
          <a:p>
            <a:r>
              <a:rPr lang="en-US" sz="3000" b="1" dirty="0">
                <a:latin typeface="Montserrat"/>
              </a:rPr>
              <a:t>Without? </a:t>
            </a:r>
          </a:p>
          <a:p>
            <a:r>
              <a:rPr lang="en-US" sz="3000" dirty="0">
                <a:latin typeface="Montserrat"/>
              </a:rPr>
              <a:t>You demand to know where he's been and why it took so long to get there. He gets frustrated because on top of paying for a tow truck and not knowing what broke in his car, he still did his best to come to work only to be shouted at. He quits on the spot.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t="7786" b="7786"/>
          <a:stretch/>
        </p:blipFill>
        <p:spPr>
          <a:xfrm>
            <a:off x="0" y="0"/>
            <a:ext cx="18288000" cy="10287000"/>
          </a:xfrm>
          <a:prstGeom prst="rect">
            <a:avLst/>
          </a:prstGeom>
          <a:noFill/>
          <a:ln>
            <a:noFill/>
          </a:ln>
        </p:spPr>
      </p:pic>
      <p:sp>
        <p:nvSpPr>
          <p:cNvPr id="151" name="Google Shape;151;p6"/>
          <p:cNvSpPr txBox="1"/>
          <p:nvPr/>
        </p:nvSpPr>
        <p:spPr>
          <a:xfrm>
            <a:off x="4202268" y="4156079"/>
            <a:ext cx="13291208" cy="857250"/>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000" b="1" i="0" u="none" strike="noStrike" cap="none">
                <a:solidFill>
                  <a:srgbClr val="000000"/>
                </a:solidFill>
                <a:latin typeface="Open Sans ExtraBold"/>
                <a:ea typeface="Open Sans ExtraBold"/>
                <a:cs typeface="Open Sans ExtraBold"/>
                <a:sym typeface="Open Sans ExtraBold"/>
              </a:rPr>
              <a:t>SCENARIO 3</a:t>
            </a:r>
            <a:endParaRPr/>
          </a:p>
        </p:txBody>
      </p:sp>
      <p:sp>
        <p:nvSpPr>
          <p:cNvPr id="152" name="Google Shape;152;p6"/>
          <p:cNvSpPr/>
          <p:nvPr/>
        </p:nvSpPr>
        <p:spPr>
          <a:xfrm>
            <a:off x="-2888097" y="-4985281"/>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A90C0C"/>
          </a:solidFill>
          <a:ln>
            <a:noFill/>
          </a:ln>
        </p:spPr>
      </p:sp>
      <p:sp>
        <p:nvSpPr>
          <p:cNvPr id="153" name="Google Shape;153;p6"/>
          <p:cNvSpPr/>
          <p:nvPr/>
        </p:nvSpPr>
        <p:spPr>
          <a:xfrm>
            <a:off x="921347" y="9179031"/>
            <a:ext cx="1065015" cy="1229809"/>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000000"/>
          </a:solidFill>
          <a:ln w="12700" cap="flat" cmpd="sng">
            <a:solidFill>
              <a:srgbClr val="000000"/>
            </a:solidFill>
            <a:prstDash val="solid"/>
            <a:round/>
            <a:headEnd type="none" w="sm" len="sm"/>
            <a:tailEnd type="none" w="sm" len="sm"/>
          </a:ln>
        </p:spPr>
      </p:sp>
      <p:sp>
        <p:nvSpPr>
          <p:cNvPr id="154" name="Google Shape;154;p6"/>
          <p:cNvSpPr/>
          <p:nvPr/>
        </p:nvSpPr>
        <p:spPr>
          <a:xfrm>
            <a:off x="-216776" y="8797501"/>
            <a:ext cx="1065015" cy="1229809"/>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A90C0C"/>
          </a:solidFill>
          <a:ln>
            <a:noFill/>
          </a:ln>
        </p:spPr>
      </p:sp>
      <p:sp>
        <p:nvSpPr>
          <p:cNvPr id="155" name="Google Shape;155;p6"/>
          <p:cNvSpPr txBox="1"/>
          <p:nvPr/>
        </p:nvSpPr>
        <p:spPr>
          <a:xfrm>
            <a:off x="8863130" y="5373191"/>
            <a:ext cx="8759886" cy="5604611"/>
          </a:xfrm>
          <a:prstGeom prst="rect">
            <a:avLst/>
          </a:prstGeom>
          <a:noFill/>
          <a:ln>
            <a:noFill/>
          </a:ln>
        </p:spPr>
        <p:txBody>
          <a:bodyPr spcFirstLastPara="1" wrap="square" lIns="0" tIns="0" rIns="0" bIns="0" anchor="t" anchorCtr="0">
            <a:spAutoFit/>
          </a:bodyPr>
          <a:lstStyle/>
          <a:p>
            <a:pPr marL="0" marR="0" lvl="0" indent="0" algn="l" rtl="0">
              <a:lnSpc>
                <a:spcPct val="104999"/>
              </a:lnSpc>
              <a:spcBef>
                <a:spcPts val="0"/>
              </a:spcBef>
              <a:spcAft>
                <a:spcPts val="0"/>
              </a:spcAft>
              <a:buNone/>
            </a:pPr>
            <a:r>
              <a:rPr lang="en-US" sz="4000" b="0" i="0" u="none" strike="noStrike" cap="none" dirty="0">
                <a:solidFill>
                  <a:srgbClr val="000000"/>
                </a:solidFill>
                <a:latin typeface="Montserrat"/>
                <a:ea typeface="Montserrat"/>
                <a:cs typeface="Montserrat"/>
                <a:sym typeface="Montserrat"/>
              </a:rPr>
              <a:t>One of your drivers is waiting for a load to get </a:t>
            </a:r>
            <a:r>
              <a:rPr lang="en-US" sz="4000" dirty="0">
                <a:latin typeface="Montserrat"/>
                <a:ea typeface="Montserrat"/>
                <a:cs typeface="Montserrat"/>
                <a:sym typeface="Montserrat"/>
              </a:rPr>
              <a:t>her</a:t>
            </a:r>
            <a:r>
              <a:rPr lang="en-US" sz="4000" b="0" i="0" u="none" strike="noStrike" cap="none" dirty="0">
                <a:solidFill>
                  <a:srgbClr val="000000"/>
                </a:solidFill>
                <a:latin typeface="Montserrat"/>
                <a:ea typeface="Montserrat"/>
                <a:cs typeface="Montserrat"/>
                <a:sym typeface="Montserrat"/>
              </a:rPr>
              <a:t> home, but the planner is busy and isn’t immediately responding to your request</a:t>
            </a:r>
            <a:endParaRPr dirty="0"/>
          </a:p>
          <a:p>
            <a:pPr marL="0" marR="0" lvl="0" indent="0" algn="l" rtl="0">
              <a:lnSpc>
                <a:spcPct val="140000"/>
              </a:lnSpc>
              <a:spcBef>
                <a:spcPts val="0"/>
              </a:spcBef>
              <a:spcAft>
                <a:spcPts val="0"/>
              </a:spcAft>
              <a:buNone/>
            </a:pPr>
            <a:endParaRPr sz="3000" b="0" i="0" u="none" strike="noStrike" cap="none">
              <a:solidFill>
                <a:srgbClr val="000000"/>
              </a:solidFill>
              <a:latin typeface="Montserrat"/>
              <a:ea typeface="Montserrat"/>
              <a:cs typeface="Montserrat"/>
              <a:sym typeface="Montserrat"/>
            </a:endParaRPr>
          </a:p>
          <a:p>
            <a:pPr marL="0" marR="0" lvl="0" indent="0" algn="l" rtl="0">
              <a:lnSpc>
                <a:spcPct val="186633"/>
              </a:lnSpc>
              <a:spcBef>
                <a:spcPts val="0"/>
              </a:spcBef>
              <a:spcAft>
                <a:spcPts val="0"/>
              </a:spcAft>
              <a:buNone/>
            </a:pPr>
            <a:endParaRPr sz="3000" b="0" i="0" u="none" strike="noStrike" cap="none">
              <a:solidFill>
                <a:srgbClr val="000000"/>
              </a:solidFill>
              <a:latin typeface="Montserrat"/>
              <a:ea typeface="Montserrat"/>
              <a:cs typeface="Montserrat"/>
              <a:sym typeface="Montserrat"/>
            </a:endParaRPr>
          </a:p>
          <a:p>
            <a:pPr marL="0" marR="0" lvl="0" indent="0" algn="l" rtl="0">
              <a:lnSpc>
                <a:spcPct val="186633"/>
              </a:lnSpc>
              <a:spcBef>
                <a:spcPts val="0"/>
              </a:spcBef>
              <a:spcAft>
                <a:spcPts val="0"/>
              </a:spcAft>
              <a:buNone/>
            </a:pPr>
            <a:endParaRPr sz="3000" b="0" i="0" u="none" strike="noStrike" cap="none">
              <a:solidFill>
                <a:srgbClr val="000000"/>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C1BD53EA-353B-1F02-9533-70D696872092}"/>
              </a:ext>
            </a:extLst>
          </p:cNvPr>
          <p:cNvSpPr txBox="1"/>
          <p:nvPr/>
        </p:nvSpPr>
        <p:spPr>
          <a:xfrm>
            <a:off x="206922" y="1177486"/>
            <a:ext cx="8542939" cy="840230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latin typeface="Montserrat"/>
              </a:rPr>
              <a:t>With Open, A2A communication?</a:t>
            </a:r>
          </a:p>
          <a:p>
            <a:r>
              <a:rPr lang="en-US" sz="3000" dirty="0">
                <a:latin typeface="Montserrat"/>
              </a:rPr>
              <a:t>You communicate to your driver that the planner has not yet responded, and ask for her patience. You update the planner but do not spam their messages, and choose to wait. </a:t>
            </a:r>
          </a:p>
          <a:p>
            <a:endParaRPr lang="en-US" sz="3000" dirty="0">
              <a:latin typeface="Montserrat"/>
            </a:endParaRPr>
          </a:p>
          <a:p>
            <a:r>
              <a:rPr lang="en-US" sz="3000" b="1" dirty="0">
                <a:latin typeface="Montserrat"/>
              </a:rPr>
              <a:t>Without? </a:t>
            </a:r>
          </a:p>
          <a:p>
            <a:r>
              <a:rPr lang="en-US" sz="3000" dirty="0">
                <a:latin typeface="Montserrat"/>
              </a:rPr>
              <a:t>You wait for ten seconds and go to the planner's manager to see where the planner is and why they aren't responding to you. The manager tries to explain that the planner works an earlier schedule today and is due to leave, and that it is now unlikely that they will stay late to respond to your request. Your driver is angry and demands to speak to your leader. </a:t>
            </a:r>
          </a:p>
          <a:p>
            <a:endParaRPr lang="en-US" sz="3000" dirty="0">
              <a:latin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7"/>
          <p:cNvPicPr preferRelativeResize="0"/>
          <p:nvPr/>
        </p:nvPicPr>
        <p:blipFill rotWithShape="1">
          <a:blip r:embed="rId3">
            <a:alphaModFix amt="71000"/>
          </a:blip>
          <a:srcRect t="10106" b="10106"/>
          <a:stretch/>
        </p:blipFill>
        <p:spPr>
          <a:xfrm>
            <a:off x="0" y="0"/>
            <a:ext cx="18288000" cy="10287000"/>
          </a:xfrm>
          <a:prstGeom prst="rect">
            <a:avLst/>
          </a:prstGeom>
          <a:noFill/>
          <a:ln>
            <a:noFill/>
          </a:ln>
        </p:spPr>
      </p:pic>
      <p:sp>
        <p:nvSpPr>
          <p:cNvPr id="161" name="Google Shape;161;p7"/>
          <p:cNvSpPr/>
          <p:nvPr/>
        </p:nvSpPr>
        <p:spPr>
          <a:xfrm>
            <a:off x="12511805" y="9465368"/>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A90C0C"/>
          </a:solidFill>
          <a:ln>
            <a:noFill/>
          </a:ln>
        </p:spPr>
      </p:sp>
      <p:sp>
        <p:nvSpPr>
          <p:cNvPr id="162" name="Google Shape;162;p7"/>
          <p:cNvSpPr/>
          <p:nvPr/>
        </p:nvSpPr>
        <p:spPr>
          <a:xfrm>
            <a:off x="14266428" y="-4985281"/>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000000"/>
          </a:solidFill>
          <a:ln w="12700" cap="flat" cmpd="sng">
            <a:solidFill>
              <a:srgbClr val="000000"/>
            </a:solidFill>
            <a:prstDash val="solid"/>
            <a:round/>
            <a:headEnd type="none" w="sm" len="sm"/>
            <a:tailEnd type="none" w="sm" len="sm"/>
          </a:ln>
        </p:spPr>
      </p:sp>
      <p:sp>
        <p:nvSpPr>
          <p:cNvPr id="163" name="Google Shape;163;p7"/>
          <p:cNvSpPr/>
          <p:nvPr/>
        </p:nvSpPr>
        <p:spPr>
          <a:xfrm>
            <a:off x="-2888097" y="-4985281"/>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A90C0C"/>
          </a:solidFill>
          <a:ln>
            <a:noFill/>
          </a:ln>
        </p:spPr>
      </p:sp>
      <p:sp>
        <p:nvSpPr>
          <p:cNvPr id="164" name="Google Shape;164;p7"/>
          <p:cNvSpPr txBox="1"/>
          <p:nvPr/>
        </p:nvSpPr>
        <p:spPr>
          <a:xfrm>
            <a:off x="372245" y="2166225"/>
            <a:ext cx="4202568" cy="681355"/>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900" b="1" i="0" u="none" strike="noStrike" cap="none">
                <a:solidFill>
                  <a:srgbClr val="000000"/>
                </a:solidFill>
                <a:latin typeface="Open Sans"/>
                <a:ea typeface="Open Sans"/>
                <a:cs typeface="Open Sans"/>
                <a:sym typeface="Open Sans"/>
              </a:rPr>
              <a:t>SCENARIO 4</a:t>
            </a:r>
            <a:endParaRPr/>
          </a:p>
        </p:txBody>
      </p:sp>
      <p:sp>
        <p:nvSpPr>
          <p:cNvPr id="165" name="Google Shape;165;p7"/>
          <p:cNvSpPr txBox="1"/>
          <p:nvPr/>
        </p:nvSpPr>
        <p:spPr>
          <a:xfrm>
            <a:off x="372245" y="3498153"/>
            <a:ext cx="8969111" cy="4940300"/>
          </a:xfrm>
          <a:prstGeom prst="rect">
            <a:avLst/>
          </a:prstGeom>
          <a:noFill/>
          <a:ln>
            <a:noFill/>
          </a:ln>
        </p:spPr>
        <p:txBody>
          <a:bodyPr spcFirstLastPara="1" wrap="square" lIns="0" tIns="0" rIns="0" bIns="0" anchor="t" anchorCtr="0">
            <a:spAutoFit/>
          </a:bodyPr>
          <a:lstStyle/>
          <a:p>
            <a:pPr marL="0" marR="0" lvl="0" indent="0" algn="l" rtl="0">
              <a:lnSpc>
                <a:spcPct val="136111"/>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Your leader has given you until the end of the day to submit a report. At the end of the day, you have not had an opportunity to complete the report and must leave work immediately to pick up your children from day care.</a:t>
            </a:r>
            <a:endParaRPr/>
          </a:p>
          <a:p>
            <a:pPr marL="0" marR="0" lvl="0" indent="0" algn="l" rtl="0">
              <a:lnSpc>
                <a:spcPct val="140000"/>
              </a:lnSpc>
              <a:spcBef>
                <a:spcPts val="0"/>
              </a:spcBef>
              <a:spcAft>
                <a:spcPts val="0"/>
              </a:spcAft>
              <a:buNone/>
            </a:pPr>
            <a:endParaRPr sz="3500" b="0"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None/>
            </a:pPr>
            <a:endParaRPr sz="3500" b="0" i="0" u="none" strike="noStrike" cap="none">
              <a:solidFill>
                <a:srgbClr val="000000"/>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38EC9D3F-4BFD-5EEA-E417-38ED2DBDF62F}"/>
              </a:ext>
            </a:extLst>
          </p:cNvPr>
          <p:cNvSpPr txBox="1"/>
          <p:nvPr/>
        </p:nvSpPr>
        <p:spPr>
          <a:xfrm>
            <a:off x="9410042" y="2044590"/>
            <a:ext cx="8621767" cy="747897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Montserrat"/>
              </a:rPr>
              <a:t>With Open, A2A communication?</a:t>
            </a:r>
          </a:p>
          <a:p>
            <a:r>
              <a:rPr lang="en-US" sz="3200" dirty="0">
                <a:latin typeface="Montserrat"/>
              </a:rPr>
              <a:t>You tell your leader that you have not been able to complete the report and ask if it is possible to find a solution, as you need to pick up your children from daycare. The leader understands and agrees that the report can wait until first thing tomorrow. </a:t>
            </a:r>
          </a:p>
          <a:p>
            <a:endParaRPr lang="en-US" sz="3200" dirty="0">
              <a:latin typeface="Montserrat"/>
            </a:endParaRPr>
          </a:p>
          <a:p>
            <a:r>
              <a:rPr lang="en-US" sz="3200" b="1" dirty="0">
                <a:latin typeface="Montserrat"/>
              </a:rPr>
              <a:t>Without?</a:t>
            </a:r>
          </a:p>
          <a:p>
            <a:r>
              <a:rPr lang="en-US" sz="3200" dirty="0">
                <a:latin typeface="Montserrat"/>
              </a:rPr>
              <a:t>You lie to your leader and say you sent it and it must be lost in their inbox, and they do not believe that. They now monitor you closely because they cannot trust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8"/>
          <p:cNvPicPr preferRelativeResize="0"/>
          <p:nvPr/>
        </p:nvPicPr>
        <p:blipFill rotWithShape="1">
          <a:blip r:embed="rId3">
            <a:alphaModFix/>
          </a:blip>
          <a:srcRect t="110" b="110"/>
          <a:stretch/>
        </p:blipFill>
        <p:spPr>
          <a:xfrm>
            <a:off x="0" y="0"/>
            <a:ext cx="18288000" cy="10287000"/>
          </a:xfrm>
          <a:prstGeom prst="rect">
            <a:avLst/>
          </a:prstGeom>
          <a:noFill/>
          <a:ln>
            <a:noFill/>
          </a:ln>
        </p:spPr>
      </p:pic>
      <p:sp>
        <p:nvSpPr>
          <p:cNvPr id="171" name="Google Shape;171;p8"/>
          <p:cNvSpPr/>
          <p:nvPr/>
        </p:nvSpPr>
        <p:spPr>
          <a:xfrm>
            <a:off x="6005000" y="9165933"/>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F8F7F6"/>
          </a:solidFill>
          <a:ln>
            <a:noFill/>
          </a:ln>
        </p:spPr>
      </p:sp>
      <p:sp>
        <p:nvSpPr>
          <p:cNvPr id="172" name="Google Shape;172;p8"/>
          <p:cNvSpPr/>
          <p:nvPr/>
        </p:nvSpPr>
        <p:spPr>
          <a:xfrm>
            <a:off x="-2888097" y="-4985281"/>
            <a:ext cx="5776195" cy="6669971"/>
          </a:xfrm>
          <a:custGeom>
            <a:avLst/>
            <a:gdLst/>
            <a:ahLst/>
            <a:cxnLst/>
            <a:rect l="l" t="t" r="r" b="b"/>
            <a:pathLst>
              <a:path w="5499100" h="6350000" extrusionOk="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F8F7F6"/>
          </a:solidFill>
          <a:ln>
            <a:noFill/>
          </a:ln>
        </p:spPr>
      </p:sp>
      <p:grpSp>
        <p:nvGrpSpPr>
          <p:cNvPr id="173" name="Google Shape;173;p8"/>
          <p:cNvGrpSpPr/>
          <p:nvPr/>
        </p:nvGrpSpPr>
        <p:grpSpPr>
          <a:xfrm>
            <a:off x="1041946" y="2174393"/>
            <a:ext cx="5911715" cy="5938213"/>
            <a:chOff x="1813" y="0"/>
            <a:chExt cx="809173" cy="812800"/>
          </a:xfrm>
        </p:grpSpPr>
        <p:sp>
          <p:nvSpPr>
            <p:cNvPr id="174" name="Google Shape;174;p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76" name="Google Shape;176;p8"/>
          <p:cNvPicPr preferRelativeResize="0"/>
          <p:nvPr/>
        </p:nvPicPr>
        <p:blipFill rotWithShape="1">
          <a:blip r:embed="rId4">
            <a:alphaModFix/>
          </a:blip>
          <a:srcRect/>
          <a:stretch/>
        </p:blipFill>
        <p:spPr>
          <a:xfrm>
            <a:off x="1028700" y="5143500"/>
            <a:ext cx="5938213" cy="2969107"/>
          </a:xfrm>
          <a:prstGeom prst="rect">
            <a:avLst/>
          </a:prstGeom>
          <a:noFill/>
          <a:ln>
            <a:noFill/>
          </a:ln>
        </p:spPr>
      </p:pic>
      <p:grpSp>
        <p:nvGrpSpPr>
          <p:cNvPr id="177" name="Google Shape;177;p8"/>
          <p:cNvGrpSpPr/>
          <p:nvPr/>
        </p:nvGrpSpPr>
        <p:grpSpPr>
          <a:xfrm>
            <a:off x="1796275" y="2932104"/>
            <a:ext cx="4403056" cy="4422792"/>
            <a:chOff x="1813" y="0"/>
            <a:chExt cx="809173" cy="812800"/>
          </a:xfrm>
        </p:grpSpPr>
        <p:sp>
          <p:nvSpPr>
            <p:cNvPr id="178" name="Google Shape;178;p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0" name="Google Shape;180;p8"/>
          <p:cNvGrpSpPr/>
          <p:nvPr/>
        </p:nvGrpSpPr>
        <p:grpSpPr>
          <a:xfrm>
            <a:off x="7805617" y="897990"/>
            <a:ext cx="8904858" cy="3230766"/>
            <a:chOff x="-11545" y="-174280"/>
            <a:chExt cx="11873144" cy="4307686"/>
          </a:xfrm>
        </p:grpSpPr>
        <p:grpSp>
          <p:nvGrpSpPr>
            <p:cNvPr id="181" name="Google Shape;181;p8"/>
            <p:cNvGrpSpPr/>
            <p:nvPr/>
          </p:nvGrpSpPr>
          <p:grpSpPr>
            <a:xfrm>
              <a:off x="53722" y="0"/>
              <a:ext cx="1715397" cy="1723086"/>
              <a:chOff x="1813" y="0"/>
              <a:chExt cx="809173" cy="812800"/>
            </a:xfrm>
          </p:grpSpPr>
          <p:sp>
            <p:nvSpPr>
              <p:cNvPr id="182" name="Google Shape;182;p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52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183" name="Google Shape;183;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i="0" u="none" strike="noStrike" cap="none">
                  <a:solidFill>
                    <a:schemeClr val="dk1"/>
                  </a:solidFill>
                  <a:latin typeface="Montserrat"/>
                  <a:ea typeface="Montserrat"/>
                  <a:cs typeface="Montserrat"/>
                  <a:sym typeface="Montserrat"/>
                </a:endParaRPr>
              </a:p>
            </p:txBody>
          </p:sp>
        </p:grpSp>
        <p:grpSp>
          <p:nvGrpSpPr>
            <p:cNvPr id="184" name="Google Shape;184;p8"/>
            <p:cNvGrpSpPr/>
            <p:nvPr/>
          </p:nvGrpSpPr>
          <p:grpSpPr>
            <a:xfrm>
              <a:off x="1772966" y="-174280"/>
              <a:ext cx="10088633" cy="4307686"/>
              <a:chOff x="0" y="-38100"/>
              <a:chExt cx="1992816" cy="850900"/>
            </a:xfrm>
          </p:grpSpPr>
          <p:sp>
            <p:nvSpPr>
              <p:cNvPr id="185" name="Google Shape;185;p8"/>
              <p:cNvSpPr/>
              <p:nvPr/>
            </p:nvSpPr>
            <p:spPr>
              <a:xfrm>
                <a:off x="0" y="0"/>
                <a:ext cx="1992816" cy="336688"/>
              </a:xfrm>
              <a:custGeom>
                <a:avLst/>
                <a:gdLst/>
                <a:ahLst/>
                <a:cxnLst/>
                <a:rect l="l" t="t" r="r" b="b"/>
                <a:pathLst>
                  <a:path w="1992816" h="336688" extrusionOk="0">
                    <a:moveTo>
                      <a:pt x="52183" y="0"/>
                    </a:moveTo>
                    <a:lnTo>
                      <a:pt x="1940634" y="0"/>
                    </a:lnTo>
                    <a:cubicBezTo>
                      <a:pt x="1969453" y="0"/>
                      <a:pt x="1992816" y="23363"/>
                      <a:pt x="1992816" y="52183"/>
                    </a:cubicBezTo>
                    <a:lnTo>
                      <a:pt x="1992816" y="284506"/>
                    </a:lnTo>
                    <a:cubicBezTo>
                      <a:pt x="1992816" y="313325"/>
                      <a:pt x="1969453" y="336688"/>
                      <a:pt x="1940634" y="336688"/>
                    </a:cubicBezTo>
                    <a:lnTo>
                      <a:pt x="52183" y="336688"/>
                    </a:lnTo>
                    <a:cubicBezTo>
                      <a:pt x="23363" y="336688"/>
                      <a:pt x="0" y="313325"/>
                      <a:pt x="0" y="284506"/>
                    </a:cubicBezTo>
                    <a:lnTo>
                      <a:pt x="0" y="52183"/>
                    </a:lnTo>
                    <a:cubicBezTo>
                      <a:pt x="0" y="23363"/>
                      <a:pt x="23363" y="0"/>
                      <a:pt x="52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186" name="Google Shape;186;p8"/>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i="0" u="none" strike="noStrike" cap="none">
                  <a:solidFill>
                    <a:schemeClr val="dk1"/>
                  </a:solidFill>
                  <a:latin typeface="Montserrat"/>
                  <a:ea typeface="Montserrat"/>
                  <a:cs typeface="Montserrat"/>
                  <a:sym typeface="Montserrat"/>
                </a:endParaRPr>
              </a:p>
            </p:txBody>
          </p:sp>
        </p:grpSp>
        <p:sp>
          <p:nvSpPr>
            <p:cNvPr id="187" name="Google Shape;187;p8"/>
            <p:cNvSpPr txBox="1"/>
            <p:nvPr/>
          </p:nvSpPr>
          <p:spPr>
            <a:xfrm>
              <a:off x="-11545" y="164524"/>
              <a:ext cx="1822800" cy="1263935"/>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US" sz="4400" b="1" i="0" u="none" strike="noStrike" cap="none" dirty="0">
                  <a:solidFill>
                    <a:srgbClr val="FFFFFF"/>
                  </a:solidFill>
                  <a:latin typeface="Montserrat"/>
                  <a:ea typeface="Montserrat"/>
                  <a:cs typeface="Montserrat"/>
                  <a:sym typeface="Montserrat"/>
                </a:rPr>
                <a:t>01</a:t>
              </a:r>
              <a:endParaRPr lang="en-US" sz="4400">
                <a:latin typeface="Montserrat"/>
                <a:ea typeface="Montserrat"/>
                <a:cs typeface="Montserrat"/>
              </a:endParaRPr>
            </a:p>
          </p:txBody>
        </p:sp>
        <p:sp>
          <p:nvSpPr>
            <p:cNvPr id="188" name="Google Shape;188;p8"/>
            <p:cNvSpPr txBox="1"/>
            <p:nvPr/>
          </p:nvSpPr>
          <p:spPr>
            <a:xfrm>
              <a:off x="2360931" y="569443"/>
              <a:ext cx="8356500" cy="595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900" i="0" u="none" strike="noStrike" cap="none">
                  <a:solidFill>
                    <a:srgbClr val="000000"/>
                  </a:solidFill>
                  <a:latin typeface="Montserrat"/>
                  <a:ea typeface="Montserrat"/>
                  <a:cs typeface="Montserrat"/>
                  <a:sym typeface="Montserrat"/>
                </a:rPr>
                <a:t>Builds Trust and Understanding</a:t>
              </a:r>
              <a:endParaRPr>
                <a:latin typeface="Montserrat"/>
                <a:ea typeface="Montserrat"/>
                <a:cs typeface="Montserrat"/>
                <a:sym typeface="Montserrat"/>
              </a:endParaRPr>
            </a:p>
          </p:txBody>
        </p:sp>
      </p:grpSp>
      <p:grpSp>
        <p:nvGrpSpPr>
          <p:cNvPr id="189" name="Google Shape;189;p8"/>
          <p:cNvGrpSpPr/>
          <p:nvPr/>
        </p:nvGrpSpPr>
        <p:grpSpPr>
          <a:xfrm>
            <a:off x="7779815" y="3089811"/>
            <a:ext cx="8930659" cy="3230766"/>
            <a:chOff x="-57727" y="-174280"/>
            <a:chExt cx="11907546" cy="4307686"/>
          </a:xfrm>
        </p:grpSpPr>
        <p:grpSp>
          <p:nvGrpSpPr>
            <p:cNvPr id="190" name="Google Shape;190;p8"/>
            <p:cNvGrpSpPr/>
            <p:nvPr/>
          </p:nvGrpSpPr>
          <p:grpSpPr>
            <a:xfrm>
              <a:off x="41943" y="0"/>
              <a:ext cx="1715397" cy="1723086"/>
              <a:chOff x="1813" y="0"/>
              <a:chExt cx="809173" cy="812800"/>
            </a:xfrm>
          </p:grpSpPr>
          <p:sp>
            <p:nvSpPr>
              <p:cNvPr id="191" name="Google Shape;191;p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9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192" name="Google Shape;192;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i="0" u="none" strike="noStrike" cap="none">
                  <a:solidFill>
                    <a:schemeClr val="dk1"/>
                  </a:solidFill>
                  <a:latin typeface="Montserrat"/>
                  <a:ea typeface="Montserrat"/>
                  <a:cs typeface="Montserrat"/>
                  <a:sym typeface="Montserrat"/>
                </a:endParaRPr>
              </a:p>
            </p:txBody>
          </p:sp>
        </p:grpSp>
        <p:grpSp>
          <p:nvGrpSpPr>
            <p:cNvPr id="193" name="Google Shape;193;p8"/>
            <p:cNvGrpSpPr/>
            <p:nvPr/>
          </p:nvGrpSpPr>
          <p:grpSpPr>
            <a:xfrm>
              <a:off x="1761186" y="-174280"/>
              <a:ext cx="10088633" cy="4307686"/>
              <a:chOff x="0" y="-38100"/>
              <a:chExt cx="1992816" cy="850900"/>
            </a:xfrm>
          </p:grpSpPr>
          <p:sp>
            <p:nvSpPr>
              <p:cNvPr id="194" name="Google Shape;194;p8"/>
              <p:cNvSpPr/>
              <p:nvPr/>
            </p:nvSpPr>
            <p:spPr>
              <a:xfrm>
                <a:off x="0" y="0"/>
                <a:ext cx="1992816" cy="336688"/>
              </a:xfrm>
              <a:custGeom>
                <a:avLst/>
                <a:gdLst/>
                <a:ahLst/>
                <a:cxnLst/>
                <a:rect l="l" t="t" r="r" b="b"/>
                <a:pathLst>
                  <a:path w="1992816" h="336688" extrusionOk="0">
                    <a:moveTo>
                      <a:pt x="52183" y="0"/>
                    </a:moveTo>
                    <a:lnTo>
                      <a:pt x="1940634" y="0"/>
                    </a:lnTo>
                    <a:cubicBezTo>
                      <a:pt x="1969453" y="0"/>
                      <a:pt x="1992816" y="23363"/>
                      <a:pt x="1992816" y="52183"/>
                    </a:cubicBezTo>
                    <a:lnTo>
                      <a:pt x="1992816" y="284506"/>
                    </a:lnTo>
                    <a:cubicBezTo>
                      <a:pt x="1992816" y="313325"/>
                      <a:pt x="1969453" y="336688"/>
                      <a:pt x="1940634" y="336688"/>
                    </a:cubicBezTo>
                    <a:lnTo>
                      <a:pt x="52183" y="336688"/>
                    </a:lnTo>
                    <a:cubicBezTo>
                      <a:pt x="23363" y="336688"/>
                      <a:pt x="0" y="313325"/>
                      <a:pt x="0" y="284506"/>
                    </a:cubicBezTo>
                    <a:lnTo>
                      <a:pt x="0" y="52183"/>
                    </a:lnTo>
                    <a:cubicBezTo>
                      <a:pt x="0" y="23363"/>
                      <a:pt x="23363" y="0"/>
                      <a:pt x="52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195" name="Google Shape;195;p8"/>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i="0" u="none" strike="noStrike" cap="none">
                  <a:solidFill>
                    <a:schemeClr val="dk1"/>
                  </a:solidFill>
                  <a:latin typeface="Montserrat"/>
                  <a:ea typeface="Montserrat"/>
                  <a:cs typeface="Montserrat"/>
                  <a:sym typeface="Montserrat"/>
                </a:endParaRPr>
              </a:p>
            </p:txBody>
          </p:sp>
        </p:grpSp>
        <p:sp>
          <p:nvSpPr>
            <p:cNvPr id="196" name="Google Shape;196;p8"/>
            <p:cNvSpPr txBox="1"/>
            <p:nvPr/>
          </p:nvSpPr>
          <p:spPr>
            <a:xfrm>
              <a:off x="-57727" y="185534"/>
              <a:ext cx="1822800" cy="1282199"/>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US" sz="4400" b="1" i="0" u="none" strike="noStrike" cap="none" dirty="0">
                  <a:solidFill>
                    <a:srgbClr val="FFFFFF"/>
                  </a:solidFill>
                  <a:latin typeface="Montserrat"/>
                  <a:ea typeface="Montserrat"/>
                  <a:cs typeface="Montserrat"/>
                  <a:sym typeface="Montserrat"/>
                </a:rPr>
                <a:t>02</a:t>
              </a:r>
              <a:endParaRPr sz="4400" dirty="0">
                <a:latin typeface="Montserrat"/>
                <a:ea typeface="Montserrat"/>
                <a:cs typeface="Montserrat"/>
                <a:sym typeface="Montserrat"/>
              </a:endParaRPr>
            </a:p>
          </p:txBody>
        </p:sp>
        <p:sp>
          <p:nvSpPr>
            <p:cNvPr id="197" name="Google Shape;197;p8"/>
            <p:cNvSpPr txBox="1"/>
            <p:nvPr/>
          </p:nvSpPr>
          <p:spPr>
            <a:xfrm>
              <a:off x="2349150" y="224486"/>
              <a:ext cx="8579400" cy="130949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900" i="0" u="none" strike="noStrike" cap="none">
                  <a:solidFill>
                    <a:srgbClr val="000000"/>
                  </a:solidFill>
                  <a:latin typeface="Montserrat"/>
                  <a:ea typeface="Montserrat"/>
                  <a:cs typeface="Montserrat"/>
                  <a:sym typeface="Montserrat"/>
                </a:rPr>
                <a:t>Is difficult to do if you do not have positive assumptions</a:t>
              </a:r>
              <a:endParaRPr>
                <a:latin typeface="Montserrat"/>
                <a:ea typeface="Montserrat"/>
                <a:cs typeface="Montserrat"/>
                <a:sym typeface="Montserrat"/>
              </a:endParaRPr>
            </a:p>
          </p:txBody>
        </p:sp>
      </p:grpSp>
      <p:grpSp>
        <p:nvGrpSpPr>
          <p:cNvPr id="198" name="Google Shape;198;p8"/>
          <p:cNvGrpSpPr/>
          <p:nvPr/>
        </p:nvGrpSpPr>
        <p:grpSpPr>
          <a:xfrm>
            <a:off x="7779464" y="5282575"/>
            <a:ext cx="8931010" cy="3230765"/>
            <a:chOff x="-34636" y="-167481"/>
            <a:chExt cx="11908014" cy="4307686"/>
          </a:xfrm>
        </p:grpSpPr>
        <p:grpSp>
          <p:nvGrpSpPr>
            <p:cNvPr id="199" name="Google Shape;199;p8"/>
            <p:cNvGrpSpPr/>
            <p:nvPr/>
          </p:nvGrpSpPr>
          <p:grpSpPr>
            <a:xfrm>
              <a:off x="65502" y="0"/>
              <a:ext cx="1715397" cy="1723086"/>
              <a:chOff x="1813" y="0"/>
              <a:chExt cx="809173" cy="812800"/>
            </a:xfrm>
          </p:grpSpPr>
          <p:sp>
            <p:nvSpPr>
              <p:cNvPr id="200" name="Google Shape;200;p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9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01" name="Google Shape;201;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i="0" u="none" strike="noStrike" cap="none">
                  <a:solidFill>
                    <a:schemeClr val="dk1"/>
                  </a:solidFill>
                  <a:latin typeface="Montserrat"/>
                  <a:ea typeface="Montserrat"/>
                  <a:cs typeface="Montserrat"/>
                  <a:sym typeface="Montserrat"/>
                </a:endParaRPr>
              </a:p>
            </p:txBody>
          </p:sp>
        </p:grpSp>
        <p:grpSp>
          <p:nvGrpSpPr>
            <p:cNvPr id="202" name="Google Shape;202;p8"/>
            <p:cNvGrpSpPr/>
            <p:nvPr/>
          </p:nvGrpSpPr>
          <p:grpSpPr>
            <a:xfrm>
              <a:off x="1784745" y="-167481"/>
              <a:ext cx="10088633" cy="4307686"/>
              <a:chOff x="0" y="-38100"/>
              <a:chExt cx="1992816" cy="850900"/>
            </a:xfrm>
          </p:grpSpPr>
          <p:sp>
            <p:nvSpPr>
              <p:cNvPr id="203" name="Google Shape;203;p8"/>
              <p:cNvSpPr/>
              <p:nvPr/>
            </p:nvSpPr>
            <p:spPr>
              <a:xfrm>
                <a:off x="0" y="0"/>
                <a:ext cx="1992816" cy="336688"/>
              </a:xfrm>
              <a:custGeom>
                <a:avLst/>
                <a:gdLst/>
                <a:ahLst/>
                <a:cxnLst/>
                <a:rect l="l" t="t" r="r" b="b"/>
                <a:pathLst>
                  <a:path w="1992816" h="336688" extrusionOk="0">
                    <a:moveTo>
                      <a:pt x="52183" y="0"/>
                    </a:moveTo>
                    <a:lnTo>
                      <a:pt x="1940634" y="0"/>
                    </a:lnTo>
                    <a:cubicBezTo>
                      <a:pt x="1969453" y="0"/>
                      <a:pt x="1992816" y="23363"/>
                      <a:pt x="1992816" y="52183"/>
                    </a:cubicBezTo>
                    <a:lnTo>
                      <a:pt x="1992816" y="284506"/>
                    </a:lnTo>
                    <a:cubicBezTo>
                      <a:pt x="1992816" y="313325"/>
                      <a:pt x="1969453" y="336688"/>
                      <a:pt x="1940634" y="336688"/>
                    </a:cubicBezTo>
                    <a:lnTo>
                      <a:pt x="52183" y="336688"/>
                    </a:lnTo>
                    <a:cubicBezTo>
                      <a:pt x="23363" y="336688"/>
                      <a:pt x="0" y="313325"/>
                      <a:pt x="0" y="284506"/>
                    </a:cubicBezTo>
                    <a:lnTo>
                      <a:pt x="0" y="52183"/>
                    </a:lnTo>
                    <a:cubicBezTo>
                      <a:pt x="0" y="23363"/>
                      <a:pt x="23363" y="0"/>
                      <a:pt x="52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04" name="Google Shape;204;p8"/>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i="0" u="none" strike="noStrike" cap="none">
                  <a:solidFill>
                    <a:schemeClr val="dk1"/>
                  </a:solidFill>
                  <a:latin typeface="Montserrat"/>
                  <a:ea typeface="Montserrat"/>
                  <a:cs typeface="Montserrat"/>
                  <a:sym typeface="Montserrat"/>
                </a:endParaRPr>
              </a:p>
            </p:txBody>
          </p:sp>
        </p:grpSp>
        <p:sp>
          <p:nvSpPr>
            <p:cNvPr id="205" name="Google Shape;205;p8"/>
            <p:cNvSpPr txBox="1"/>
            <p:nvPr/>
          </p:nvSpPr>
          <p:spPr>
            <a:xfrm>
              <a:off x="-34636" y="217846"/>
              <a:ext cx="1822800" cy="1282200"/>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US" sz="4400" b="1" i="0" u="none" strike="noStrike" cap="none" dirty="0">
                  <a:solidFill>
                    <a:srgbClr val="FFFFFF"/>
                  </a:solidFill>
                  <a:latin typeface="Montserrat"/>
                  <a:ea typeface="Montserrat"/>
                  <a:cs typeface="Montserrat"/>
                  <a:sym typeface="Montserrat"/>
                </a:rPr>
                <a:t>03</a:t>
              </a:r>
              <a:endParaRPr sz="4400" dirty="0">
                <a:latin typeface="Montserrat"/>
                <a:ea typeface="Montserrat"/>
                <a:cs typeface="Montserrat"/>
                <a:sym typeface="Montserrat"/>
              </a:endParaRPr>
            </a:p>
          </p:txBody>
        </p:sp>
        <p:sp>
          <p:nvSpPr>
            <p:cNvPr id="206" name="Google Shape;206;p8"/>
            <p:cNvSpPr txBox="1"/>
            <p:nvPr/>
          </p:nvSpPr>
          <p:spPr>
            <a:xfrm>
              <a:off x="2353660" y="293443"/>
              <a:ext cx="8598600" cy="1309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900" i="0" u="none" strike="noStrike" cap="none">
                  <a:solidFill>
                    <a:srgbClr val="000000"/>
                  </a:solidFill>
                  <a:latin typeface="Montserrat"/>
                  <a:ea typeface="Montserrat"/>
                  <a:cs typeface="Montserrat"/>
                  <a:sym typeface="Montserrat"/>
                </a:rPr>
                <a:t>Applies to both written and verbal communications</a:t>
              </a:r>
              <a:endParaRPr>
                <a:latin typeface="Montserrat"/>
                <a:ea typeface="Montserrat"/>
                <a:cs typeface="Montserrat"/>
                <a:sym typeface="Montserrat"/>
              </a:endParaRPr>
            </a:p>
          </p:txBody>
        </p:sp>
      </p:grpSp>
      <p:grpSp>
        <p:nvGrpSpPr>
          <p:cNvPr id="207" name="Google Shape;207;p8"/>
          <p:cNvGrpSpPr/>
          <p:nvPr/>
        </p:nvGrpSpPr>
        <p:grpSpPr>
          <a:xfrm>
            <a:off x="7776866" y="7475339"/>
            <a:ext cx="8933608" cy="3230765"/>
            <a:chOff x="0" y="-160682"/>
            <a:chExt cx="11911478" cy="4307686"/>
          </a:xfrm>
        </p:grpSpPr>
        <p:grpSp>
          <p:nvGrpSpPr>
            <p:cNvPr id="208" name="Google Shape;208;p8"/>
            <p:cNvGrpSpPr/>
            <p:nvPr/>
          </p:nvGrpSpPr>
          <p:grpSpPr>
            <a:xfrm>
              <a:off x="103602" y="0"/>
              <a:ext cx="1715397" cy="1723086"/>
              <a:chOff x="1813" y="0"/>
              <a:chExt cx="809173" cy="812800"/>
            </a:xfrm>
          </p:grpSpPr>
          <p:sp>
            <p:nvSpPr>
              <p:cNvPr id="209" name="Google Shape;209;p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B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10" name="Google Shape;210;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i="0" u="none" strike="noStrike" cap="none">
                  <a:solidFill>
                    <a:schemeClr val="dk1"/>
                  </a:solidFill>
                  <a:latin typeface="Montserrat"/>
                  <a:ea typeface="Montserrat"/>
                  <a:cs typeface="Montserrat"/>
                  <a:sym typeface="Montserrat"/>
                </a:endParaRPr>
              </a:p>
            </p:txBody>
          </p:sp>
        </p:grpSp>
        <p:grpSp>
          <p:nvGrpSpPr>
            <p:cNvPr id="211" name="Google Shape;211;p8"/>
            <p:cNvGrpSpPr/>
            <p:nvPr/>
          </p:nvGrpSpPr>
          <p:grpSpPr>
            <a:xfrm>
              <a:off x="1822845" y="-160682"/>
              <a:ext cx="10088633" cy="4307686"/>
              <a:chOff x="0" y="-38100"/>
              <a:chExt cx="1992816" cy="850900"/>
            </a:xfrm>
          </p:grpSpPr>
          <p:sp>
            <p:nvSpPr>
              <p:cNvPr id="212" name="Google Shape;212;p8"/>
              <p:cNvSpPr/>
              <p:nvPr/>
            </p:nvSpPr>
            <p:spPr>
              <a:xfrm>
                <a:off x="0" y="0"/>
                <a:ext cx="1992816" cy="336688"/>
              </a:xfrm>
              <a:custGeom>
                <a:avLst/>
                <a:gdLst/>
                <a:ahLst/>
                <a:cxnLst/>
                <a:rect l="l" t="t" r="r" b="b"/>
                <a:pathLst>
                  <a:path w="1992816" h="336688" extrusionOk="0">
                    <a:moveTo>
                      <a:pt x="52183" y="0"/>
                    </a:moveTo>
                    <a:lnTo>
                      <a:pt x="1940634" y="0"/>
                    </a:lnTo>
                    <a:cubicBezTo>
                      <a:pt x="1969453" y="0"/>
                      <a:pt x="1992816" y="23363"/>
                      <a:pt x="1992816" y="52183"/>
                    </a:cubicBezTo>
                    <a:lnTo>
                      <a:pt x="1992816" y="284506"/>
                    </a:lnTo>
                    <a:cubicBezTo>
                      <a:pt x="1992816" y="313325"/>
                      <a:pt x="1969453" y="336688"/>
                      <a:pt x="1940634" y="336688"/>
                    </a:cubicBezTo>
                    <a:lnTo>
                      <a:pt x="52183" y="336688"/>
                    </a:lnTo>
                    <a:cubicBezTo>
                      <a:pt x="23363" y="336688"/>
                      <a:pt x="0" y="313325"/>
                      <a:pt x="0" y="284506"/>
                    </a:cubicBezTo>
                    <a:lnTo>
                      <a:pt x="0" y="52183"/>
                    </a:lnTo>
                    <a:cubicBezTo>
                      <a:pt x="0" y="23363"/>
                      <a:pt x="23363" y="0"/>
                      <a:pt x="52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13" name="Google Shape;213;p8"/>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i="0" u="none" strike="noStrike" cap="none">
                  <a:solidFill>
                    <a:schemeClr val="dk1"/>
                  </a:solidFill>
                  <a:latin typeface="Montserrat"/>
                  <a:ea typeface="Montserrat"/>
                  <a:cs typeface="Montserrat"/>
                  <a:sym typeface="Montserrat"/>
                </a:endParaRPr>
              </a:p>
            </p:txBody>
          </p:sp>
        </p:grpSp>
        <p:sp>
          <p:nvSpPr>
            <p:cNvPr id="214" name="Google Shape;214;p8"/>
            <p:cNvSpPr txBox="1"/>
            <p:nvPr/>
          </p:nvSpPr>
          <p:spPr>
            <a:xfrm>
              <a:off x="0" y="222250"/>
              <a:ext cx="1822800" cy="1282200"/>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US" sz="4400" b="1" i="0" u="none" strike="noStrike" cap="none" dirty="0">
                  <a:solidFill>
                    <a:srgbClr val="FFFFFF"/>
                  </a:solidFill>
                  <a:latin typeface="Montserrat"/>
                  <a:ea typeface="Montserrat"/>
                  <a:cs typeface="Montserrat"/>
                  <a:sym typeface="Montserrat"/>
                </a:rPr>
                <a:t>04</a:t>
              </a:r>
              <a:endParaRPr sz="4400" dirty="0">
                <a:latin typeface="Montserrat"/>
                <a:ea typeface="Montserrat"/>
                <a:cs typeface="Montserrat"/>
                <a:sym typeface="Montserrat"/>
              </a:endParaRPr>
            </a:p>
          </p:txBody>
        </p:sp>
        <p:sp>
          <p:nvSpPr>
            <p:cNvPr id="215" name="Google Shape;215;p8"/>
            <p:cNvSpPr txBox="1"/>
            <p:nvPr/>
          </p:nvSpPr>
          <p:spPr>
            <a:xfrm>
              <a:off x="2393491" y="227583"/>
              <a:ext cx="8579400" cy="1309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900" i="0" u="none" strike="noStrike" cap="none">
                  <a:solidFill>
                    <a:srgbClr val="000000"/>
                  </a:solidFill>
                  <a:latin typeface="Montserrat"/>
                  <a:ea typeface="Montserrat"/>
                  <a:cs typeface="Montserrat"/>
                  <a:sym typeface="Montserrat"/>
                </a:rPr>
                <a:t>Takes longer but produces better results</a:t>
              </a:r>
              <a:endParaRPr>
                <a:latin typeface="Montserrat"/>
                <a:ea typeface="Montserrat"/>
                <a:cs typeface="Montserrat"/>
                <a:sym typeface="Montserrat"/>
              </a:endParaRPr>
            </a:p>
          </p:txBody>
        </p:sp>
      </p:grpSp>
      <p:sp>
        <p:nvSpPr>
          <p:cNvPr id="216" name="Google Shape;216;p8"/>
          <p:cNvSpPr txBox="1"/>
          <p:nvPr/>
        </p:nvSpPr>
        <p:spPr>
          <a:xfrm>
            <a:off x="1851342" y="3661663"/>
            <a:ext cx="4310100" cy="22221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799" i="0" u="none" strike="noStrike" cap="none">
                <a:solidFill>
                  <a:srgbClr val="000000"/>
                </a:solidFill>
                <a:latin typeface="Montserrat"/>
                <a:ea typeface="Montserrat"/>
                <a:cs typeface="Montserrat"/>
                <a:sym typeface="Montserrat"/>
              </a:rPr>
              <a:t>Two-Way</a:t>
            </a:r>
            <a:endParaRPr>
              <a:latin typeface="Montserrat"/>
              <a:ea typeface="Montserrat"/>
              <a:cs typeface="Montserrat"/>
              <a:sym typeface="Montserrat"/>
            </a:endParaRPr>
          </a:p>
          <a:p>
            <a:pPr marL="0" marR="0" lvl="0" indent="0" algn="ctr" rtl="0">
              <a:lnSpc>
                <a:spcPct val="140010"/>
              </a:lnSpc>
              <a:spcBef>
                <a:spcPts val="0"/>
              </a:spcBef>
              <a:spcAft>
                <a:spcPts val="0"/>
              </a:spcAft>
              <a:buNone/>
            </a:pPr>
            <a:r>
              <a:rPr lang="en-US" sz="3799" i="0" u="none" strike="noStrike" cap="none">
                <a:solidFill>
                  <a:srgbClr val="000000"/>
                </a:solidFill>
                <a:latin typeface="Montserrat"/>
                <a:ea typeface="Montserrat"/>
                <a:cs typeface="Montserrat"/>
                <a:sym typeface="Montserrat"/>
              </a:rPr>
              <a:t>Adult-to-Adult</a:t>
            </a:r>
            <a:endParaRPr>
              <a:latin typeface="Montserrat"/>
              <a:ea typeface="Montserrat"/>
              <a:cs typeface="Montserrat"/>
              <a:sym typeface="Montserrat"/>
            </a:endParaRPr>
          </a:p>
          <a:p>
            <a:pPr marL="0" marR="0" lvl="0" indent="0" algn="ctr" rtl="0">
              <a:lnSpc>
                <a:spcPct val="140010"/>
              </a:lnSpc>
              <a:spcBef>
                <a:spcPts val="0"/>
              </a:spcBef>
              <a:spcAft>
                <a:spcPts val="0"/>
              </a:spcAft>
              <a:buNone/>
            </a:pPr>
            <a:r>
              <a:rPr lang="en-US" sz="3799" i="0" u="none" strike="noStrike" cap="none">
                <a:solidFill>
                  <a:srgbClr val="000000"/>
                </a:solidFill>
                <a:latin typeface="Montserrat"/>
                <a:ea typeface="Montserrat"/>
                <a:cs typeface="Montserrat"/>
                <a:sym typeface="Montserrat"/>
              </a:rPr>
              <a:t>Communication</a:t>
            </a:r>
            <a:endParaRPr>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Effect transition="in" filter="fade">
                                      <p:cBhvr>
                                        <p:cTn id="12" dur="1000"/>
                                        <p:tgtEl>
                                          <p:spTgt spid="1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animEffect transition="in" filter="fade">
                                      <p:cBhvr>
                                        <p:cTn id="17" dur="1000"/>
                                        <p:tgtEl>
                                          <p:spTgt spid="1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155</cp:revision>
  <dcterms:created xsi:type="dcterms:W3CDTF">2006-08-16T00:00:00Z</dcterms:created>
  <dcterms:modified xsi:type="dcterms:W3CDTF">2023-06-27T15:17:49Z</dcterms:modified>
</cp:coreProperties>
</file>