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4" r:id="rId9"/>
    <p:sldId id="263" r:id="rId10"/>
    <p:sldId id="265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B2C6-686D-9F80-318A-A1436272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F9592-11D1-163F-138B-7F616E395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6349-D894-8BE3-4BDD-2C91AE5C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0F37-B616-1604-FC16-D7618ED3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7B6A4-D744-0026-A230-3916FC32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2C25-C40A-FF93-360B-EBCAAF1A1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07E85-03E4-A98B-730E-D98C8E84D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76BE-4002-FF53-FDC1-FE9D14AB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82545-D8E1-BDCF-468D-369C73BB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BD44-429D-229D-A44D-88DBC82C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4017E-55E5-6429-D068-37E05F230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7ECC3-71D6-8249-D258-350C785D7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F9A96-7C0A-104D-46D3-45F6FB6A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F710D-AB98-B3D4-7493-0CD456CB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D8199-731C-7912-CA31-178A4E41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0717-2AB1-C162-3F9A-62B7FB47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6ECA-E5D0-90C1-1E58-CB095AF23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B5A0D-14C7-2B6E-B6E1-05D489A5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81B0-D7B6-DA47-6FF5-3578F2C1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6D03-2F9A-E909-CFC1-B093F4FE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B2D7-A260-423C-32D1-AA242A26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64FBC-AB46-564F-4CCB-56C3A349C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00BD4-A9CB-A6F0-E8A7-7FE2D942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BFCE8-5C0D-2BC1-6CA1-F10FC11B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BDD9B-B097-E312-DB3D-AB5F8C51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48C4-2D4A-73E4-7282-B4D4162F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82A4-2443-F2AA-F6A1-9E452CA31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E4CF7-7880-4958-3226-23C9BC58D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B4DE9-804E-3835-F55D-95FD6D89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390FA-ED97-05F6-5880-74F146C0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43CCF-762E-EE7B-DF44-A3D47C38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71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1431-2F58-6423-CED6-704BFE37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8C0BF-100B-A764-6F6A-3A1D50077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E53C6-96DF-0D9A-7EAB-B87D22659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82A20-325B-DE70-88C4-0D20A19D9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4CF4A8-3335-EADF-5E08-1CFE19C47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5F6EB9-A421-7916-D7F2-099FB35D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B29593-EDCB-8EFD-0CC7-9257ABA8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B02CF-E551-61CB-7BDB-EB287A8D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C22C-1329-81B6-E600-BAD9967D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01F75-FAD3-6276-63EB-D8A1ADF6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29380-A70E-9CCD-4CEB-FE98C1F5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8CFD8-FD47-D027-7871-00DC395D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D091-4E9E-0861-67EB-FE1F6E39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8C988-051A-E83E-8E7D-3ACEE0EE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A604E-D64B-A195-64A6-5533FA56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EB3C-2AFB-542E-2523-A4DB3F6A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2D4E-8BB8-6673-5E33-C1F9779A7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3B16C-93C4-DE88-E1CB-DEA36BF7F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EEEA4-5C7C-89DB-906E-58F7EB30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775F4-EA80-78D0-961E-A8498B7A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7AD34-874D-1A7F-1F42-8D772BCD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1AE-535E-5EE1-8B2C-B5A80323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68AF0-5180-66BA-E289-79939CE63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AFA92-D446-CD8C-B706-C51F59FA9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7D713-1FD9-E8E1-0C48-891D7D9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5BBF2-820E-8B4E-1C9A-8FE98A4A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2ADA9-6F80-0883-0B92-F08BA69A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3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1E69A-75B4-12FF-6150-1A6BA601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B254C-84D2-3768-2AF6-95BDBC4F0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BF774-E3F9-9339-93DB-AD6AFF790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6A10-C850-4231-8492-E77B6C09521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4B355-02CE-3D68-6258-1FA66C6C5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D7470-8E12-FE26-3E7E-BA7F8946D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3304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3">
            <a:extLst>
              <a:ext uri="{FF2B5EF4-FFF2-40B4-BE49-F238E27FC236}">
                <a16:creationId xmlns:a16="http://schemas.microsoft.com/office/drawing/2014/main" id="{99BC4023-A94C-2CFC-3BF8-AF853B5294F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B92B4-29F5-22B9-4D2C-56B23105D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boto Flex Normal SemiBold" panose="02000000000000000000" pitchFamily="2" charset="0"/>
                <a:ea typeface="Roboto Flex Normal SemiBold" panose="02000000000000000000" pitchFamily="2" charset="0"/>
              </a:rPr>
              <a:t>Fire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F0F10-427D-6A28-2D7E-30870B889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Micro Lesson: Communication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860" y="2103437"/>
            <a:ext cx="7534275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FA628-F428-8E0E-4282-B6322CA1F934}"/>
              </a:ext>
            </a:extLst>
          </p:cNvPr>
          <p:cNvSpPr/>
          <p:nvPr/>
        </p:nvSpPr>
        <p:spPr>
          <a:xfrm>
            <a:off x="3786174" y="4228011"/>
            <a:ext cx="4619649" cy="1569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150F4-A8A6-7BF0-2813-AA2B0E8345B4}"/>
              </a:ext>
            </a:extLst>
          </p:cNvPr>
          <p:cNvSpPr txBox="1"/>
          <p:nvPr/>
        </p:nvSpPr>
        <p:spPr>
          <a:xfrm>
            <a:off x="3719700" y="4228011"/>
            <a:ext cx="4752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Questions? Feedback?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Firesafety@yourorg.org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3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38F3A1-B60A-76D9-0277-6F6F119EAFDE}"/>
              </a:ext>
            </a:extLst>
          </p:cNvPr>
          <p:cNvGrpSpPr/>
          <p:nvPr/>
        </p:nvGrpSpPr>
        <p:grpSpPr>
          <a:xfrm>
            <a:off x="6208273" y="1690687"/>
            <a:ext cx="5149986" cy="4307189"/>
            <a:chOff x="946014" y="1690688"/>
            <a:chExt cx="5149986" cy="3435789"/>
          </a:xfrm>
          <a:solidFill>
            <a:schemeClr val="accent2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573562-3E45-275A-4C05-953BFBBB3CD8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0849DD-3D72-3952-293E-A558297DEA4C}"/>
                </a:ext>
              </a:extLst>
            </p:cNvPr>
            <p:cNvSpPr txBox="1"/>
            <p:nvPr/>
          </p:nvSpPr>
          <p:spPr>
            <a:xfrm>
              <a:off x="946014" y="1924152"/>
              <a:ext cx="500974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88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273" y="2111375"/>
            <a:ext cx="5603332" cy="43815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Goal Questions (Course Objective)</a:t>
            </a:r>
          </a:p>
          <a:p>
            <a:r>
              <a:rPr lang="en-US" sz="4400" dirty="0">
                <a:solidFill>
                  <a:schemeClr val="bg1"/>
                </a:solidFill>
              </a:rPr>
              <a:t>Discussion</a:t>
            </a:r>
          </a:p>
          <a:p>
            <a:r>
              <a:rPr lang="en-US" sz="4400" dirty="0">
                <a:solidFill>
                  <a:schemeClr val="bg1"/>
                </a:solidFill>
              </a:rPr>
              <a:t>Video</a:t>
            </a:r>
          </a:p>
          <a:p>
            <a:r>
              <a:rPr lang="en-US" sz="4400" dirty="0">
                <a:solidFill>
                  <a:schemeClr val="bg1"/>
                </a:solidFill>
              </a:rPr>
              <a:t>Conclusion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046019-AEAA-599B-45B0-58E821E6B048}"/>
              </a:ext>
            </a:extLst>
          </p:cNvPr>
          <p:cNvGrpSpPr/>
          <p:nvPr/>
        </p:nvGrpSpPr>
        <p:grpSpPr>
          <a:xfrm>
            <a:off x="946014" y="1709136"/>
            <a:ext cx="5149986" cy="4288740"/>
            <a:chOff x="946014" y="1690688"/>
            <a:chExt cx="5149986" cy="34357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2C7BC1-AF9E-CED2-64D6-C0A0E1C8D2B2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B66635-8B5D-715D-F378-68CC1C3583AA}"/>
                </a:ext>
              </a:extLst>
            </p:cNvPr>
            <p:cNvSpPr txBox="1"/>
            <p:nvPr/>
          </p:nvSpPr>
          <p:spPr>
            <a:xfrm>
              <a:off x="946014" y="2252319"/>
              <a:ext cx="5009745" cy="16519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  <a:p>
              <a:pPr algn="ctr"/>
              <a:endParaRPr lang="en-US" sz="20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  <a:p>
              <a:pPr algn="ctr"/>
              <a:r>
                <a:rPr lang="en-US" sz="4400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5 minutes</a:t>
              </a:r>
            </a:p>
            <a:p>
              <a:pPr algn="ctr"/>
              <a:r>
                <a:rPr lang="en-US" sz="4400" i="1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(</a:t>
              </a:r>
              <a:r>
                <a:rPr lang="en-US" sz="4400" i="1" dirty="0" err="1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ish</a:t>
              </a:r>
              <a:r>
                <a:rPr lang="en-US" sz="4400" i="1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80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6F6137C-B909-BEAE-351A-B33958A8033A}"/>
              </a:ext>
            </a:extLst>
          </p:cNvPr>
          <p:cNvGrpSpPr/>
          <p:nvPr/>
        </p:nvGrpSpPr>
        <p:grpSpPr>
          <a:xfrm>
            <a:off x="5946178" y="1876739"/>
            <a:ext cx="5407622" cy="4495486"/>
            <a:chOff x="946014" y="1690688"/>
            <a:chExt cx="5149986" cy="3435789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248A74-5747-83E9-4A58-49F17AA64EFC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DBF839-D81A-6ADB-6062-B7D7FFD78218}"/>
                </a:ext>
              </a:extLst>
            </p:cNvPr>
            <p:cNvSpPr txBox="1"/>
            <p:nvPr/>
          </p:nvSpPr>
          <p:spPr>
            <a:xfrm>
              <a:off x="946014" y="1924152"/>
              <a:ext cx="500974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88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1AA24C-8B89-8B6F-0F6E-EAB06D7E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2"/>
                </a:solidFill>
              </a:rPr>
              <a:t>Goal Questions: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bg1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Consider these during today’s lesson; discussion to follow!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46AB4-11F6-42B0-1EEB-6200548E8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0357" y="1987550"/>
            <a:ext cx="5564275" cy="48704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>
                <a:solidFill>
                  <a:schemeClr val="bg1"/>
                </a:solidFill>
              </a:rPr>
              <a:t>What preventable “human” factors can override fire prevention training?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Why does it matter to be aware of them?</a:t>
            </a:r>
          </a:p>
        </p:txBody>
      </p:sp>
      <p:pic>
        <p:nvPicPr>
          <p:cNvPr id="6" name="s4fa62a2d1174a19a8092e89b78adbdd">
            <a:extLst>
              <a:ext uri="{FF2B5EF4-FFF2-40B4-BE49-F238E27FC236}">
                <a16:creationId xmlns:a16="http://schemas.microsoft.com/office/drawing/2014/main" id="{A2551649-16FD-5AFE-EAF2-B87C399F5A24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9" y="2523889"/>
            <a:ext cx="3976991" cy="3653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69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3287 L 0.10013 -0.11945 L 0.13047 0.02824 L 0.03464 -0.13079 L 0.06654 -0.1252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BA07-2FCD-DB4E-05AE-EAB57E09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chemeClr val="tx2"/>
                </a:solidFill>
              </a:rPr>
              <a:t>The “Human” Factor: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tx2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2020 Disaster in San Diego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AC89-B5C3-EE9F-536A-43B04844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3124" y="1863271"/>
            <a:ext cx="5181600" cy="2507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“Troops failed to alert others to the fire for a full 10 minutes after spotting it, and never activated the firefighting foam system”</a:t>
            </a:r>
          </a:p>
          <a:p>
            <a:pPr marL="0" indent="0">
              <a:buNone/>
            </a:pPr>
            <a:r>
              <a:rPr lang="en-US" b="0" dirty="0"/>
              <a:t>-BBC</a:t>
            </a:r>
          </a:p>
        </p:txBody>
      </p:sp>
      <p:pic>
        <p:nvPicPr>
          <p:cNvPr id="7" name="Picture 6" descr="A picture containing text, stack, smoke&#10;&#10;Description automatically generated">
            <a:extLst>
              <a:ext uri="{FF2B5EF4-FFF2-40B4-BE49-F238E27FC236}">
                <a16:creationId xmlns:a16="http://schemas.microsoft.com/office/drawing/2014/main" id="{324A3FD5-EC5B-46F2-1CAE-51D9B7C70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3" y="1863271"/>
            <a:ext cx="5622327" cy="3731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251E8-CCA1-AD3F-B5AA-C864F62319EA}"/>
              </a:ext>
            </a:extLst>
          </p:cNvPr>
          <p:cNvSpPr txBox="1"/>
          <p:nvPr/>
        </p:nvSpPr>
        <p:spPr>
          <a:xfrm>
            <a:off x="6738773" y="4257675"/>
            <a:ext cx="50459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Troops had been trained in fire safety new hire </a:t>
            </a:r>
            <a:r>
              <a:rPr lang="en-US" sz="2400" u="sng" dirty="0"/>
              <a:t>and</a:t>
            </a:r>
            <a:r>
              <a:rPr lang="en-US" sz="2400" dirty="0"/>
              <a:t> annual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$1.2 billion ship destroyed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4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215CCB-BD30-3A2D-8029-2733A905D898}"/>
              </a:ext>
            </a:extLst>
          </p:cNvPr>
          <p:cNvSpPr/>
          <p:nvPr/>
        </p:nvSpPr>
        <p:spPr>
          <a:xfrm>
            <a:off x="2058974" y="2887907"/>
            <a:ext cx="6868832" cy="33051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8E9AB-8217-EF2A-9237-E4A4067E42CA}"/>
              </a:ext>
            </a:extLst>
          </p:cNvPr>
          <p:cNvSpPr/>
          <p:nvPr/>
        </p:nvSpPr>
        <p:spPr>
          <a:xfrm>
            <a:off x="9512575" y="477231"/>
            <a:ext cx="1658470" cy="150158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17327" y="3023343"/>
            <a:ext cx="6868832" cy="2405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What factors might make an employee uncomfortable voicing concern if they notice a potential safety hazard?</a:t>
            </a:r>
          </a:p>
        </p:txBody>
      </p:sp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5A1F0D14-F9AA-E3A9-EB7D-C291BF62B43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9314" y="659298"/>
            <a:ext cx="1371787" cy="1188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1075F-2151-33C9-6AC3-AF5C690281B9}"/>
              </a:ext>
            </a:extLst>
          </p:cNvPr>
          <p:cNvSpPr txBox="1"/>
          <p:nvPr/>
        </p:nvSpPr>
        <p:spPr>
          <a:xfrm>
            <a:off x="2901533" y="2033850"/>
            <a:ext cx="490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30 seconds!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4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Video: Speed of Fire</a:t>
            </a:r>
          </a:p>
        </p:txBody>
      </p:sp>
      <p:pic>
        <p:nvPicPr>
          <p:cNvPr id="4" name="s3fa8e11b0d546d48e1bdf8417c1c57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CBD702-0FD0-3A02-F3C7-A36D1FDAA4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842" y="1690688"/>
            <a:ext cx="4491613" cy="4119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4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Video: Speed of Fire</a:t>
            </a:r>
          </a:p>
        </p:txBody>
      </p:sp>
      <p:pic>
        <p:nvPicPr>
          <p:cNvPr id="6" name="fire example without accelerant sound included">
            <a:hlinkClick r:id="" action="ppaction://media"/>
            <a:extLst>
              <a:ext uri="{FF2B5EF4-FFF2-40B4-BE49-F238E27FC236}">
                <a16:creationId xmlns:a16="http://schemas.microsoft.com/office/drawing/2014/main" id="{5F257C29-FF43-882B-C73B-81CD33F9C58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7076" y="1690688"/>
            <a:ext cx="7898469" cy="4876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1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C42F93-5682-859C-7ECA-42B2A6CB3DE3}"/>
              </a:ext>
            </a:extLst>
          </p:cNvPr>
          <p:cNvSpPr/>
          <p:nvPr/>
        </p:nvSpPr>
        <p:spPr>
          <a:xfrm>
            <a:off x="2760943" y="1821609"/>
            <a:ext cx="7230782" cy="17966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15CCB-BD30-3A2D-8029-2733A905D898}"/>
              </a:ext>
            </a:extLst>
          </p:cNvPr>
          <p:cNvSpPr/>
          <p:nvPr/>
        </p:nvSpPr>
        <p:spPr>
          <a:xfrm>
            <a:off x="2789518" y="4092575"/>
            <a:ext cx="7230782" cy="2400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Reactions?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27082" y="4437249"/>
            <a:ext cx="7098504" cy="2192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How did it feel to only have 30 seconds in our earlier discussion?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39A928-19A4-0534-FE2A-ECA9112737E7}"/>
              </a:ext>
            </a:extLst>
          </p:cNvPr>
          <p:cNvSpPr txBox="1">
            <a:spLocks/>
          </p:cNvSpPr>
          <p:nvPr/>
        </p:nvSpPr>
        <p:spPr>
          <a:xfrm>
            <a:off x="2789518" y="2389550"/>
            <a:ext cx="7098504" cy="86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bg1"/>
                </a:solidFill>
              </a:rPr>
              <a:t>Any reactions to the video?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8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Door Open outline">
            <a:extLst>
              <a:ext uri="{FF2B5EF4-FFF2-40B4-BE49-F238E27FC236}">
                <a16:creationId xmlns:a16="http://schemas.microsoft.com/office/drawing/2014/main" id="{A7380492-3B6E-6F49-1D5F-CE63BF4AD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1265" y="3035114"/>
            <a:ext cx="2581274" cy="2581274"/>
          </a:xfrm>
          <a:prstGeom prst="rect">
            <a:avLst/>
          </a:prstGeom>
        </p:spPr>
      </p:pic>
      <p:pic>
        <p:nvPicPr>
          <p:cNvPr id="7" name="Graphic 6" descr="Filing Box Archive outline">
            <a:extLst>
              <a:ext uri="{FF2B5EF4-FFF2-40B4-BE49-F238E27FC236}">
                <a16:creationId xmlns:a16="http://schemas.microsoft.com/office/drawing/2014/main" id="{D015A82C-6766-DC13-054D-B192AAB7D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2250" y="4424082"/>
            <a:ext cx="1192306" cy="1192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7EFFAE-8B2F-915B-6E02-857B0FDE4942}"/>
              </a:ext>
            </a:extLst>
          </p:cNvPr>
          <p:cNvSpPr/>
          <p:nvPr/>
        </p:nvSpPr>
        <p:spPr>
          <a:xfrm>
            <a:off x="6653213" y="3035115"/>
            <a:ext cx="4800600" cy="3198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1CF63-5DA3-5F88-18D8-E508840D8EDB}"/>
              </a:ext>
            </a:extLst>
          </p:cNvPr>
          <p:cNvSpPr/>
          <p:nvPr/>
        </p:nvSpPr>
        <p:spPr>
          <a:xfrm>
            <a:off x="6653212" y="1255060"/>
            <a:ext cx="4800600" cy="16086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dirty="0">
                <a:solidFill>
                  <a:schemeClr val="bg1"/>
                </a:solidFill>
              </a:rPr>
              <a:t>Most of fire safety is fire </a:t>
            </a:r>
            <a:r>
              <a:rPr lang="en-US" sz="4400" b="0" u="sng" dirty="0">
                <a:solidFill>
                  <a:schemeClr val="bg1"/>
                </a:solidFill>
              </a:rPr>
              <a:t>prevention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2BA07-2FCD-DB4E-05AE-EAB57E09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31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Conclusion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AC89-B5C3-EE9F-536A-43B04844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7534" y="3260009"/>
            <a:ext cx="5384706" cy="3933824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Less of a time crunch!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Training is once a year; fire risk is every day</a:t>
            </a:r>
          </a:p>
          <a:p>
            <a:pPr lvl="1"/>
            <a:r>
              <a:rPr lang="en-US" sz="3200" b="0" dirty="0">
                <a:solidFill>
                  <a:schemeClr val="bg1"/>
                </a:solidFill>
              </a:rPr>
              <a:t>Building a culture of ope</a:t>
            </a:r>
            <a:r>
              <a:rPr lang="en-US" sz="3200" dirty="0">
                <a:solidFill>
                  <a:schemeClr val="bg1"/>
                </a:solidFill>
              </a:rPr>
              <a:t>n communication </a:t>
            </a:r>
            <a:r>
              <a:rPr lang="en-US" sz="3200" u="sng" dirty="0">
                <a:solidFill>
                  <a:schemeClr val="bg1"/>
                </a:solidFill>
              </a:rPr>
              <a:t>saves lives</a:t>
            </a:r>
            <a:endParaRPr lang="en-US" sz="3200" b="0" u="sng" dirty="0">
              <a:solidFill>
                <a:schemeClr val="bg1"/>
              </a:solidFill>
            </a:endParaRPr>
          </a:p>
        </p:txBody>
      </p:sp>
      <p:pic>
        <p:nvPicPr>
          <p:cNvPr id="10" name="s6051616323046d49a675062981b02d6">
            <a:extLst>
              <a:ext uri="{FF2B5EF4-FFF2-40B4-BE49-F238E27FC236}">
                <a16:creationId xmlns:a16="http://schemas.microsoft.com/office/drawing/2014/main" id="{AFB025B8-6C59-663B-AEF0-1E724AA8A0B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694" y="3035114"/>
            <a:ext cx="1924050" cy="1238249"/>
          </a:xfrm>
          <a:prstGeom prst="rect">
            <a:avLst/>
          </a:prstGeom>
        </p:spPr>
      </p:pic>
      <p:pic>
        <p:nvPicPr>
          <p:cNvPr id="5" name="Graphic 4" descr="Filing Box Archive outline">
            <a:extLst>
              <a:ext uri="{FF2B5EF4-FFF2-40B4-BE49-F238E27FC236}">
                <a16:creationId xmlns:a16="http://schemas.microsoft.com/office/drawing/2014/main" id="{6B190E56-B103-18F5-8790-7F817B0A5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4306" y="4424082"/>
            <a:ext cx="1192306" cy="1192306"/>
          </a:xfrm>
          <a:prstGeom prst="rect">
            <a:avLst/>
          </a:prstGeom>
        </p:spPr>
      </p:pic>
      <p:pic>
        <p:nvPicPr>
          <p:cNvPr id="9" name="Graphic 8" descr="Filing Box Archive outline">
            <a:extLst>
              <a:ext uri="{FF2B5EF4-FFF2-40B4-BE49-F238E27FC236}">
                <a16:creationId xmlns:a16="http://schemas.microsoft.com/office/drawing/2014/main" id="{C7BA9905-548A-69EB-3AAD-A38E8FA3F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8278" y="3697940"/>
            <a:ext cx="1192306" cy="11923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BF4C7D-5F46-C700-BD2B-2590A64BE939}"/>
              </a:ext>
            </a:extLst>
          </p:cNvPr>
          <p:cNvSpPr/>
          <p:nvPr/>
        </p:nvSpPr>
        <p:spPr>
          <a:xfrm>
            <a:off x="2849786" y="4672978"/>
            <a:ext cx="90637" cy="14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990C4-1CF4-4200-2DBC-7BDC10057B06}"/>
              </a:ext>
            </a:extLst>
          </p:cNvPr>
          <p:cNvSpPr/>
          <p:nvPr/>
        </p:nvSpPr>
        <p:spPr>
          <a:xfrm>
            <a:off x="3101293" y="3945989"/>
            <a:ext cx="251507" cy="14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EEDFE-2091-81A7-665D-4ABF663E1570}"/>
              </a:ext>
            </a:extLst>
          </p:cNvPr>
          <p:cNvSpPr/>
          <p:nvPr/>
        </p:nvSpPr>
        <p:spPr>
          <a:xfrm rot="16200000">
            <a:off x="2972393" y="4252264"/>
            <a:ext cx="509307" cy="25150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01D87D-9DDA-CFAB-0593-952353FAD36D}"/>
              </a:ext>
            </a:extLst>
          </p:cNvPr>
          <p:cNvSpPr/>
          <p:nvPr/>
        </p:nvSpPr>
        <p:spPr>
          <a:xfrm>
            <a:off x="3027960" y="4669761"/>
            <a:ext cx="760610" cy="157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49FE5E-BDA8-76B0-1035-05E9D8FA73E1}"/>
              </a:ext>
            </a:extLst>
          </p:cNvPr>
          <p:cNvSpPr/>
          <p:nvPr/>
        </p:nvSpPr>
        <p:spPr>
          <a:xfrm>
            <a:off x="3106896" y="4847600"/>
            <a:ext cx="251507" cy="89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D94E93-AC6A-3D4C-B7CD-2FCF5258B5D4}"/>
              </a:ext>
            </a:extLst>
          </p:cNvPr>
          <p:cNvSpPr/>
          <p:nvPr/>
        </p:nvSpPr>
        <p:spPr>
          <a:xfrm rot="16200000">
            <a:off x="2822727" y="4996824"/>
            <a:ext cx="533875" cy="2119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B07CFA-4711-283E-A38E-C10A0A523AC3}"/>
              </a:ext>
            </a:extLst>
          </p:cNvPr>
          <p:cNvSpPr/>
          <p:nvPr/>
        </p:nvSpPr>
        <p:spPr>
          <a:xfrm>
            <a:off x="3269599" y="5081588"/>
            <a:ext cx="500551" cy="290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5AB950-3F29-4260-E0B2-CCA22A6E0E99}"/>
              </a:ext>
            </a:extLst>
          </p:cNvPr>
          <p:cNvSpPr/>
          <p:nvPr/>
        </p:nvSpPr>
        <p:spPr>
          <a:xfrm>
            <a:off x="2690953" y="5307806"/>
            <a:ext cx="235746" cy="6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D8C217-A737-7E4B-526F-011616CC25F5}"/>
              </a:ext>
            </a:extLst>
          </p:cNvPr>
          <p:cNvSpPr/>
          <p:nvPr/>
        </p:nvSpPr>
        <p:spPr>
          <a:xfrm>
            <a:off x="2109789" y="5380559"/>
            <a:ext cx="1678780" cy="6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62E7D-FA47-BBCC-A825-7995AF7D8558}"/>
              </a:ext>
            </a:extLst>
          </p:cNvPr>
          <p:cNvSpPr/>
          <p:nvPr/>
        </p:nvSpPr>
        <p:spPr>
          <a:xfrm>
            <a:off x="3245626" y="4970425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35955C-AF0C-A889-4EC4-600E7D967340}"/>
              </a:ext>
            </a:extLst>
          </p:cNvPr>
          <p:cNvSpPr/>
          <p:nvPr/>
        </p:nvSpPr>
        <p:spPr>
          <a:xfrm>
            <a:off x="3236978" y="5074504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DA11D4-8E12-7A44-3257-2A2DAAB3C701}"/>
              </a:ext>
            </a:extLst>
          </p:cNvPr>
          <p:cNvSpPr/>
          <p:nvPr/>
        </p:nvSpPr>
        <p:spPr>
          <a:xfrm>
            <a:off x="3230518" y="4862190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878edde859446809b222a83603ecc9b">
            <a:extLst>
              <a:ext uri="{FF2B5EF4-FFF2-40B4-BE49-F238E27FC236}">
                <a16:creationId xmlns:a16="http://schemas.microsoft.com/office/drawing/2014/main" id="{DDA758F2-6F11-4464-BF63-F5DCB32C346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808990" y="1594008"/>
            <a:ext cx="973074" cy="1757933"/>
          </a:xfrm>
          <a:prstGeom prst="rect">
            <a:avLst/>
          </a:prstGeom>
        </p:spPr>
      </p:pic>
      <p:pic>
        <p:nvPicPr>
          <p:cNvPr id="19" name="sf841853e75d413ca6d11dfe2f0e3dd2">
            <a:extLst>
              <a:ext uri="{FF2B5EF4-FFF2-40B4-BE49-F238E27FC236}">
                <a16:creationId xmlns:a16="http://schemas.microsoft.com/office/drawing/2014/main" id="{87E8810C-4BCA-0C3E-E359-235B587854A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80101" y="1998931"/>
            <a:ext cx="931049" cy="910160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879ED40-E5F0-3D06-6D29-35DF219CFEC4}"/>
              </a:ext>
            </a:extLst>
          </p:cNvPr>
          <p:cNvSpPr/>
          <p:nvPr/>
        </p:nvSpPr>
        <p:spPr>
          <a:xfrm>
            <a:off x="3040712" y="5060887"/>
            <a:ext cx="2653283" cy="1172389"/>
          </a:xfrm>
          <a:prstGeom prst="wedgeEllipseCallout">
            <a:avLst>
              <a:gd name="adj1" fmla="val -50735"/>
              <a:gd name="adj2" fmla="val -73111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69BEE917-3777-2213-48AC-C02940E71A32}"/>
              </a:ext>
            </a:extLst>
          </p:cNvPr>
          <p:cNvSpPr/>
          <p:nvPr/>
        </p:nvSpPr>
        <p:spPr>
          <a:xfrm>
            <a:off x="3324642" y="1987104"/>
            <a:ext cx="2319622" cy="835933"/>
          </a:xfrm>
          <a:prstGeom prst="wedgeEllipseCallout">
            <a:avLst>
              <a:gd name="adj1" fmla="val -63066"/>
              <a:gd name="adj2" fmla="val 623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1E8493C2-E0FC-C7B2-C4BF-77AD170ACF6A}"/>
              </a:ext>
            </a:extLst>
          </p:cNvPr>
          <p:cNvSpPr/>
          <p:nvPr/>
        </p:nvSpPr>
        <p:spPr>
          <a:xfrm>
            <a:off x="387748" y="4150209"/>
            <a:ext cx="2115094" cy="822029"/>
          </a:xfrm>
          <a:prstGeom prst="wedgeEllipseCallout">
            <a:avLst>
              <a:gd name="adj1" fmla="val 26300"/>
              <a:gd name="adj2" fmla="val -64700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15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315PVvmL"/>
  <p:tag name="ARTICULATE_SLIDE_COUNT" val="10"/>
  <p:tag name="TAG_BACKING_FORM_KEY" val="2821054-c:\users\lilyf\downloads\ppla (planned parenthood la)\firesafety_ppla_cp_1.0.0.pptx"/>
  <p:tag name="ARTICULATE_PRESENTER_VERSION" val="8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My brand">
      <a:dk1>
        <a:srgbClr val="2F2F2F"/>
      </a:dk1>
      <a:lt1>
        <a:sysClr val="window" lastClr="FFFFFF"/>
      </a:lt1>
      <a:dk2>
        <a:srgbClr val="22BD6F"/>
      </a:dk2>
      <a:lt2>
        <a:srgbClr val="DADEE1"/>
      </a:lt2>
      <a:accent1>
        <a:srgbClr val="DB00AE"/>
      </a:accent1>
      <a:accent2>
        <a:srgbClr val="6A22E5"/>
      </a:accent2>
      <a:accent3>
        <a:srgbClr val="32A7FD"/>
      </a:accent3>
      <a:accent4>
        <a:srgbClr val="F2F2F0"/>
      </a:accent4>
      <a:accent5>
        <a:srgbClr val="F2F2F0"/>
      </a:accent5>
      <a:accent6>
        <a:srgbClr val="70AD47"/>
      </a:accent6>
      <a:hlink>
        <a:srgbClr val="6A22E5"/>
      </a:hlink>
      <a:folHlink>
        <a:srgbClr val="7F7F7F"/>
      </a:folHlink>
    </a:clrScheme>
    <a:fontScheme name="PPLA">
      <a:majorFont>
        <a:latin typeface="Roboto Flex Normal SemiBold"/>
        <a:ea typeface=""/>
        <a:cs typeface=""/>
      </a:majorFont>
      <a:minorFont>
        <a:latin typeface="Roboto Flex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216</Words>
  <Application>Microsoft Office PowerPoint</Application>
  <PresentationFormat>Widescreen</PresentationFormat>
  <Paragraphs>41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Roboto Flex Normal</vt:lpstr>
      <vt:lpstr>Roboto Flex Normal Black</vt:lpstr>
      <vt:lpstr>Roboto Flex Normal SemiBold</vt:lpstr>
      <vt:lpstr>Roboto Flex Normal Thin</vt:lpstr>
      <vt:lpstr>Office Theme</vt:lpstr>
      <vt:lpstr>Fire Safety</vt:lpstr>
      <vt:lpstr>Agenda</vt:lpstr>
      <vt:lpstr>Goal Questions: Consider these during today’s lesson; discussion to follow!</vt:lpstr>
      <vt:lpstr>The “Human” Factor:  2020 Disaster in San Diego </vt:lpstr>
      <vt:lpstr>Discussion</vt:lpstr>
      <vt:lpstr>Video: Speed of Fire</vt:lpstr>
      <vt:lpstr>Video: Speed of Fire</vt:lpstr>
      <vt:lpstr>Reactions?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Safety</dc:title>
  <dc:creator>Anna Marburger</dc:creator>
  <cp:lastModifiedBy>Anna Marburger</cp:lastModifiedBy>
  <cp:revision>37</cp:revision>
  <dcterms:created xsi:type="dcterms:W3CDTF">2022-12-03T19:52:47Z</dcterms:created>
  <dcterms:modified xsi:type="dcterms:W3CDTF">2022-12-22T21:40:31Z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FireSafety_PPLA_FG_1.0.0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5406E483-77C2-4F6C-841F-1250018418A6</vt:lpwstr>
  </property>
  <property fmtid="{D5CDD505-2E9C-101B-9397-08002B2CF9AE}" pid="6" name="ArticulateProjectFull">
    <vt:lpwstr>C:\Users\LilyF\Downloads\PPLA (Planned Parenthood LA)\FireSafety_PPLA_CP_1.0.3.ppta</vt:lpwstr>
  </property>
</Properties>
</file>