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0"/>
  </p:handout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26009600"/>
  <p:notesSz cx="26009600" cy="14630400"/>
  <p:embeddedFontLs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1E6"/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5" y="0"/>
            <a:ext cx="15314295" cy="26022300"/>
          </a:xfrm>
          <a:prstGeom prst="rect">
            <a:avLst/>
          </a:prstGeom>
          <a:solidFill>
            <a:srgbClr val="FAF5EB"/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5EB">
              <a:alpha val="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990957" y="1421542"/>
            <a:ext cx="12648486" cy="43066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300"/>
              </a:lnSpc>
              <a:buNone/>
            </a:pPr>
            <a:r>
              <a:rPr lang="en-US" sz="900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Building Bridges: Parent-School Partnership Guide</a:t>
            </a:r>
            <a:endParaRPr lang="en-US" sz="9000" dirty="0"/>
          </a:p>
        </p:txBody>
      </p:sp>
      <p:sp>
        <p:nvSpPr>
          <p:cNvPr id="5" name="Text 2"/>
          <p:cNvSpPr/>
          <p:nvPr/>
        </p:nvSpPr>
        <p:spPr>
          <a:xfrm>
            <a:off x="990957" y="5968496"/>
            <a:ext cx="12648486" cy="35365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4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Discover practical strategies to stay actively engaged in your child's K-12 education journey. From effective communication to meaningful involvement, this guide provides everything you need to support your child's success while building strong partnerships with educators.</a:t>
            </a:r>
            <a:endParaRPr lang="en-US" sz="3450" dirty="0"/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42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Stay Connected Through Parent Meetings</a:t>
            </a:r>
            <a:endParaRPr lang="en-US" sz="6550" dirty="0"/>
          </a:p>
        </p:txBody>
      </p:sp>
      <p:sp>
        <p:nvSpPr>
          <p:cNvPr id="3" name="Text 1"/>
          <p:cNvSpPr/>
          <p:nvPr/>
        </p:nvSpPr>
        <p:spPr>
          <a:xfrm>
            <a:off x="990957" y="3274926"/>
            <a:ext cx="6356866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Make Every Meeting Count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990957" y="4001479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Parent-teacher conferences and school meetings are your direct line to understanding your child's progress and challenges.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976352" y="5617981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4525" y="5703774"/>
            <a:ext cx="499229" cy="6240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125663" y="5684186"/>
            <a:ext cx="2772132" cy="1248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Come Prepared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2125980" y="7144385"/>
            <a:ext cx="3265805" cy="452691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Write down specific questions about your child's academic and social development beforehand.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339755" y="5617981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928" y="5703774"/>
            <a:ext cx="499229" cy="6240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489065" y="5684186"/>
            <a:ext cx="2772251" cy="12481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Listen Actively</a:t>
            </a:r>
            <a:endParaRPr lang="en-US" sz="3900" dirty="0"/>
          </a:p>
        </p:txBody>
      </p:sp>
      <p:sp>
        <p:nvSpPr>
          <p:cNvPr id="12" name="Text 8"/>
          <p:cNvSpPr/>
          <p:nvPr/>
        </p:nvSpPr>
        <p:spPr>
          <a:xfrm>
            <a:off x="6489065" y="7144385"/>
            <a:ext cx="3296285" cy="3961130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Take notes and ask for clarification on anything you don't understand about curriculum or expectations.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703276" y="5617981"/>
            <a:ext cx="795695" cy="795772"/>
          </a:xfrm>
          <a:prstGeom prst="roundRect">
            <a:avLst>
              <a:gd name="adj" fmla="val 18667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450" y="5703774"/>
            <a:ext cx="499229" cy="6240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852587" y="5684186"/>
            <a:ext cx="2772132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Follow Up</a:t>
            </a:r>
            <a:endParaRPr lang="en-US" sz="3900" dirty="0"/>
          </a:p>
        </p:txBody>
      </p:sp>
      <p:sp>
        <p:nvSpPr>
          <p:cNvPr id="16" name="Text 11"/>
          <p:cNvSpPr/>
          <p:nvPr/>
        </p:nvSpPr>
        <p:spPr>
          <a:xfrm>
            <a:off x="10852785" y="6520180"/>
            <a:ext cx="3394075" cy="3395345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Schedule regular check-ins and maintain open dialogue between formal meetings.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57" y="10367577"/>
            <a:ext cx="3190637" cy="3190948"/>
          </a:xfrm>
          <a:prstGeom prst="rect">
            <a:avLst/>
          </a:prstGeom>
        </p:spPr>
      </p:pic>
      <p:sp>
        <p:nvSpPr>
          <p:cNvPr id="18" name="Shape 12"/>
          <p:cNvSpPr/>
          <p:nvPr/>
        </p:nvSpPr>
        <p:spPr>
          <a:xfrm>
            <a:off x="5052060" y="10446385"/>
            <a:ext cx="8595360" cy="3112135"/>
          </a:xfrm>
          <a:prstGeom prst="roundRect">
            <a:avLst>
              <a:gd name="adj" fmla="val 5638"/>
            </a:avLst>
          </a:prstGeom>
          <a:solidFill>
            <a:srgbClr val="B6D6FC"/>
          </a:solidFill>
        </p:spPr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557" y="11093236"/>
            <a:ext cx="441960" cy="35365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201132" y="10991190"/>
            <a:ext cx="7092315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 communication builds trust and ensures you're always in the loop about your child's educational journey.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t="14680"/>
          <a:stretch>
            <a:fillRect/>
          </a:stretch>
        </p:blipFill>
        <p:spPr>
          <a:xfrm>
            <a:off x="635" y="-6985"/>
            <a:ext cx="14629130" cy="37719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957" y="4241176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Navigate Digital Learning Platforms</a:t>
            </a:r>
            <a:endParaRPr lang="en-US" sz="6550" b="1" dirty="0"/>
          </a:p>
        </p:txBody>
      </p:sp>
      <p:sp>
        <p:nvSpPr>
          <p:cNvPr id="4" name="Text 1"/>
          <p:cNvSpPr/>
          <p:nvPr/>
        </p:nvSpPr>
        <p:spPr>
          <a:xfrm>
            <a:off x="990957" y="6509214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Today's schools offer powerful online tools that give you real-time access to your child's academic world.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991235" y="7969885"/>
            <a:ext cx="4290060" cy="5908675"/>
          </a:xfrm>
          <a:prstGeom prst="roundRect">
            <a:avLst>
              <a:gd name="adj" fmla="val 3732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359813" y="8339033"/>
            <a:ext cx="3242667" cy="15603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 Information Systems</a:t>
            </a:r>
            <a:endParaRPr lang="en-US" sz="32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59535" y="10111740"/>
            <a:ext cx="3611880" cy="5092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Access grades, attendance, and assignment calendars instantly. Set up notifications to stay informed about important updates and deadlines.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325110" y="7969885"/>
            <a:ext cx="4290060" cy="5908675"/>
          </a:xfrm>
          <a:prstGeom prst="roundRect">
            <a:avLst>
              <a:gd name="adj" fmla="val 3732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693807" y="8339033"/>
            <a:ext cx="3242667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Digital Portfolios</a:t>
            </a:r>
            <a:endParaRPr lang="en-US" sz="32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694045" y="9071610"/>
            <a:ext cx="3565525" cy="5092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View your child's work samples, project submissions, and teacher feedback. These showcase growth over time and highlight areas of strength.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9658985" y="7969885"/>
            <a:ext cx="4290695" cy="5908675"/>
          </a:xfrm>
          <a:prstGeom prst="roundRect">
            <a:avLst>
              <a:gd name="adj" fmla="val 3732"/>
            </a:avLst>
          </a:prstGeom>
          <a:solidFill>
            <a:srgbClr val="FAF5EB"/>
          </a:solidFill>
          <a:ln w="15240">
            <a:solidFill>
              <a:srgbClr val="D5CDB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027801" y="8339033"/>
            <a:ext cx="3242786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Communication Apps</a:t>
            </a:r>
            <a:endParaRPr lang="en-US" sz="32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027920" y="9591675"/>
            <a:ext cx="3506470" cy="50927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Use school-approved messaging platforms to connect directly with teachers and receive important announcements from administrators.</a:t>
            </a:r>
            <a:endParaRPr lang="en-US" sz="28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90957" y="14377001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Most platforms offer mobile apps, making it easy to check in during your commute or lunch break.</a:t>
            </a:r>
            <a:endParaRPr lang="en-US" sz="32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Get Involved in Meaningful Ways</a:t>
            </a:r>
            <a:endParaRPr lang="en-US" sz="6550" b="1" dirty="0"/>
          </a:p>
        </p:txBody>
      </p:sp>
      <p:sp>
        <p:nvSpPr>
          <p:cNvPr id="3" name="Text 1"/>
          <p:cNvSpPr/>
          <p:nvPr/>
        </p:nvSpPr>
        <p:spPr>
          <a:xfrm>
            <a:off x="990957" y="3477446"/>
            <a:ext cx="5672971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400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Volunteer Opportunities</a:t>
            </a:r>
            <a:endParaRPr lang="en-US" sz="4000" b="1" dirty="0">
              <a:solidFill>
                <a:srgbClr val="051D3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90957" y="4455164"/>
            <a:ext cx="5892879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Find ways to contribute that match your schedule and skills.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990957" y="5905129"/>
            <a:ext cx="5892879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Classroom helper for special projects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990957" y="7160528"/>
            <a:ext cx="589287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Field trip chaperone</a:t>
            </a:r>
            <a:endParaRPr lang="en-US" sz="2750" dirty="0"/>
          </a:p>
        </p:txBody>
      </p:sp>
      <p:sp>
        <p:nvSpPr>
          <p:cNvPr id="7" name="Text 5"/>
          <p:cNvSpPr/>
          <p:nvPr/>
        </p:nvSpPr>
        <p:spPr>
          <a:xfrm>
            <a:off x="991235" y="7849870"/>
            <a:ext cx="5892800" cy="6826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Library assistant or reading buddy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991235" y="8512175"/>
            <a:ext cx="5892800" cy="6915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Event planning committee member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990957" y="9300433"/>
            <a:ext cx="589287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Fundraising campaign support</a:t>
            </a:r>
            <a:endParaRPr lang="en-US" sz="2750" dirty="0"/>
          </a:p>
        </p:txBody>
      </p:sp>
      <p:sp>
        <p:nvSpPr>
          <p:cNvPr id="10" name="Text 8"/>
          <p:cNvSpPr/>
          <p:nvPr/>
        </p:nvSpPr>
        <p:spPr>
          <a:xfrm>
            <a:off x="990957" y="10690019"/>
            <a:ext cx="5892879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Even an hour a month makes a difference and shows your child that education is a priority.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754183" y="3477446"/>
            <a:ext cx="4992767" cy="6240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400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Parent Open Days</a:t>
            </a:r>
            <a:endParaRPr lang="en-US" sz="4000" b="1" dirty="0">
              <a:solidFill>
                <a:srgbClr val="051D3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4183" y="4499340"/>
            <a:ext cx="5892879" cy="3317167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754183" y="8214334"/>
            <a:ext cx="5892879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These events offer valuable insights into your child's daily experience. You'll see the learning environment firsthand and meet other families in your school community.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754183" y="11810765"/>
            <a:ext cx="5892879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Mark these dates on your calendar early—they often fill up quickly!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Understanding Safety &amp; Guidelines</a:t>
            </a:r>
            <a:endParaRPr lang="en-US" sz="6550" b="1" dirty="0"/>
          </a:p>
        </p:txBody>
      </p:sp>
      <p:sp>
        <p:nvSpPr>
          <p:cNvPr id="3" name="Text 1"/>
          <p:cNvSpPr/>
          <p:nvPr/>
        </p:nvSpPr>
        <p:spPr>
          <a:xfrm>
            <a:off x="990957" y="3238096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Knowing school policies helps you support consistent expectations between home and school.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0957" y="5113043"/>
            <a:ext cx="6147435" cy="7649084"/>
          </a:xfrm>
          <a:prstGeom prst="roundRect">
            <a:avLst>
              <a:gd name="adj" fmla="val 2416"/>
            </a:avLst>
          </a:prstGeom>
          <a:solidFill>
            <a:srgbClr val="FAF1E6"/>
          </a:solidFill>
          <a:ln w="45720">
            <a:solidFill>
              <a:srgbClr val="3371A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90957" y="5113043"/>
            <a:ext cx="182880" cy="7649084"/>
          </a:xfrm>
          <a:prstGeom prst="roundRect">
            <a:avLst>
              <a:gd name="adj" fmla="val 81221"/>
            </a:avLst>
          </a:prstGeom>
          <a:solidFill>
            <a:srgbClr val="3371A5"/>
          </a:solidFill>
        </p:spPr>
      </p:sp>
      <p:sp>
        <p:nvSpPr>
          <p:cNvPr id="6" name="Text 4"/>
          <p:cNvSpPr/>
          <p:nvPr/>
        </p:nvSpPr>
        <p:spPr>
          <a:xfrm>
            <a:off x="1573173" y="5512418"/>
            <a:ext cx="513349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School Safety Regulations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573173" y="6244724"/>
            <a:ext cx="5165884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Familiarize yourself with pickup/drop-off procedures, visitor policies, and emergency protocols. Schools prioritize student safety through clear, consistent procedures.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573173" y="9975780"/>
            <a:ext cx="5165884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Campus security measures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1573173" y="10665339"/>
            <a:ext cx="5165884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Emergency contact updates</a:t>
            </a:r>
            <a:endParaRPr lang="en-US" sz="2750" dirty="0"/>
          </a:p>
        </p:txBody>
      </p:sp>
      <p:sp>
        <p:nvSpPr>
          <p:cNvPr id="10" name="Text 8"/>
          <p:cNvSpPr/>
          <p:nvPr/>
        </p:nvSpPr>
        <p:spPr>
          <a:xfrm>
            <a:off x="1573173" y="11354897"/>
            <a:ext cx="5165884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Health and medication policies</a:t>
            </a:r>
            <a:endParaRPr lang="en-US" sz="2750" dirty="0"/>
          </a:p>
        </p:txBody>
      </p:sp>
      <p:sp>
        <p:nvSpPr>
          <p:cNvPr id="11" name="Shape 9"/>
          <p:cNvSpPr/>
          <p:nvPr/>
        </p:nvSpPr>
        <p:spPr>
          <a:xfrm>
            <a:off x="7492008" y="5113043"/>
            <a:ext cx="6147435" cy="7649084"/>
          </a:xfrm>
          <a:prstGeom prst="roundRect">
            <a:avLst>
              <a:gd name="adj" fmla="val 2416"/>
            </a:avLst>
          </a:prstGeom>
          <a:solidFill>
            <a:srgbClr val="FAF1E6"/>
          </a:solidFill>
          <a:ln w="45720">
            <a:solidFill>
              <a:srgbClr val="3371A5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92008" y="5113043"/>
            <a:ext cx="182880" cy="7649084"/>
          </a:xfrm>
          <a:prstGeom prst="roundRect">
            <a:avLst>
              <a:gd name="adj" fmla="val 81221"/>
            </a:avLst>
          </a:prstGeom>
          <a:solidFill>
            <a:srgbClr val="3371A5"/>
          </a:solidFill>
        </p:spPr>
      </p:sp>
      <p:sp>
        <p:nvSpPr>
          <p:cNvPr id="13" name="Text 11"/>
          <p:cNvSpPr/>
          <p:nvPr/>
        </p:nvSpPr>
        <p:spPr>
          <a:xfrm>
            <a:off x="8074223" y="5512418"/>
            <a:ext cx="5003244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 Code of Conduct</a:t>
            </a:r>
            <a:endParaRPr lang="en-US" sz="325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074223" y="6244724"/>
            <a:ext cx="5165884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Review behavioral expectations and disciplinary procedures with your child. Understanding these guidelines helps you reinforce positive choices at home.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074025" y="9895205"/>
            <a:ext cx="5165725" cy="7702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Academic integrity standards</a:t>
            </a:r>
            <a:endParaRPr lang="en-US" sz="2750" dirty="0"/>
          </a:p>
        </p:txBody>
      </p:sp>
      <p:sp>
        <p:nvSpPr>
          <p:cNvPr id="16" name="Text 14"/>
          <p:cNvSpPr/>
          <p:nvPr/>
        </p:nvSpPr>
        <p:spPr>
          <a:xfrm>
            <a:off x="8074223" y="10665460"/>
            <a:ext cx="5165884" cy="11315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Respectful communication norms</a:t>
            </a:r>
            <a:endParaRPr lang="en-US" sz="2750" dirty="0"/>
          </a:p>
        </p:txBody>
      </p:sp>
      <p:sp>
        <p:nvSpPr>
          <p:cNvPr id="17" name="Text 15"/>
          <p:cNvSpPr/>
          <p:nvPr/>
        </p:nvSpPr>
        <p:spPr>
          <a:xfrm>
            <a:off x="8074223" y="11797030"/>
            <a:ext cx="5165884" cy="5657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Technology use policies</a:t>
            </a:r>
            <a:endParaRPr lang="en-US" sz="275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4211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957" y="5393701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b="1" dirty="0">
                <a:solidFill>
                  <a:srgbClr val="051D3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Partnership Makes the Difference</a:t>
            </a:r>
            <a:endParaRPr lang="en-US" sz="655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7" y="8004639"/>
            <a:ext cx="884039" cy="8841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17115" y="8014335"/>
            <a:ext cx="2970530" cy="1560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Active Collaboration</a:t>
            </a:r>
            <a:endParaRPr lang="en-US" sz="28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44550" y="9495790"/>
            <a:ext cx="4096385" cy="5658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Work together with teachers to address challenges and celebrate successes. Your child benefits when home and school are aligned.</a:t>
            </a:r>
            <a:endParaRPr lang="en-US" sz="2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60" y="8004639"/>
            <a:ext cx="884039" cy="8841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80200" y="8014335"/>
            <a:ext cx="2971165" cy="10401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Consistent Support</a:t>
            </a:r>
            <a:endParaRPr lang="en-US" sz="28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331460" y="9495790"/>
            <a:ext cx="3973195" cy="56584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Establish routines that reinforce learning at home. Regular homework time and reading together show education is valued.</a:t>
            </a:r>
            <a:endParaRPr lang="en-US" sz="2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881" y="8004639"/>
            <a:ext cx="884039" cy="88412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043920" y="8014335"/>
            <a:ext cx="2970530" cy="1560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800" b="1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Open Communication</a:t>
            </a:r>
            <a:endParaRPr lang="en-US" sz="2800" b="1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802495" y="9495790"/>
            <a:ext cx="3865245" cy="67900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Share important information about your child's needs, interests, and challenges. Teachers appreciate insights that help them support your child better.</a:t>
            </a:r>
            <a:endParaRPr lang="en-US" sz="2750" dirty="0"/>
          </a:p>
        </p:txBody>
      </p:sp>
      <p:sp>
        <p:nvSpPr>
          <p:cNvPr id="13" name="Text 7"/>
          <p:cNvSpPr/>
          <p:nvPr/>
        </p:nvSpPr>
        <p:spPr>
          <a:xfrm>
            <a:off x="1521381" y="14202896"/>
            <a:ext cx="12118062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B354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Remember: You don't have to be perfect—just present. Your engagement sends a powerful message that your child's education matters.</a:t>
            </a:r>
            <a:endParaRPr lang="en-US" sz="3200" dirty="0">
              <a:solidFill>
                <a:srgbClr val="2B354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990957" y="14201944"/>
            <a:ext cx="45720" cy="1927334"/>
          </a:xfrm>
          <a:prstGeom prst="rect">
            <a:avLst/>
          </a:prstGeom>
          <a:solidFill>
            <a:srgbClr val="3371A5"/>
          </a:solidFill>
        </p:spPr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3523</Words>
  <Application>WPS 演示</Application>
  <PresentationFormat>On-screen Show (16:9)</PresentationFormat>
  <Paragraphs>108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Funnel Display</vt:lpstr>
      <vt:lpstr>Funnel Display</vt:lpstr>
      <vt:lpstr>Funnel Display</vt:lpstr>
      <vt:lpstr>Funnel Sans</vt:lpstr>
      <vt:lpstr>Funnel Sans</vt:lpstr>
      <vt:lpstr>Funnel Sans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2025-09-04T07:45:00Z</dcterms:created>
  <dcterms:modified xsi:type="dcterms:W3CDTF">2025-09-04T08:45:59Z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52900E7CDACC4035818D22CC32621515_12</vt:lpwstr>
  </property>
  <property fmtid="{D5CDD505-2E9C-101B-9397-08002B2CF9AE}" pid="3" name="KSOProductBuildVer">
    <vt:lpwstr>2052-12.1.0.22529</vt:lpwstr>
  </property>
</Properties>
</file>