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4"/>
  </p:notesMasterIdLst>
  <p:handoutMasterIdLst>
    <p:handoutMasterId r:id="rId9"/>
  </p:handoutMasterIdLst>
  <p:sldIdLst>
    <p:sldId id="256" r:id="rId3"/>
    <p:sldId id="257" r:id="rId5"/>
    <p:sldId id="258" r:id="rId6"/>
    <p:sldId id="259" r:id="rId7"/>
    <p:sldId id="260" r:id="rId8"/>
  </p:sldIdLst>
  <p:sldSz cx="14630400" cy="26009600"/>
  <p:notesSz cx="26009600" cy="14630400"/>
  <p:embeddedFontLst>
    <p:embeddedFont>
      <p:font typeface="Calibri" panose="020F0502020204030204" charset="0"/>
      <p:regular r:id="rId13"/>
      <p:bold r:id="rId14"/>
      <p:italic r:id="rId15"/>
      <p:boldItalic r:id="rId16"/>
    </p:embeddedFont>
  </p:embeddedFontLst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handoutMaster" Target="handoutMasters/handoutMaster1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6" Type="http://schemas.openxmlformats.org/officeDocument/2006/relationships/font" Target="fonts/font4.fntdata"/><Relationship Id="rId15" Type="http://schemas.openxmlformats.org/officeDocument/2006/relationships/font" Target="fonts/font3.fntdata"/><Relationship Id="rId14" Type="http://schemas.openxmlformats.org/officeDocument/2006/relationships/font" Target="fonts/font2.fntdata"/><Relationship Id="rId13" Type="http://schemas.openxmlformats.org/officeDocument/2006/relationships/font" Target="fonts/font1.fntdata"/><Relationship Id="rId12" Type="http://schemas.openxmlformats.org/officeDocument/2006/relationships/tableStyles" Target="tableStyles.xml"/><Relationship Id="rId11" Type="http://schemas.openxmlformats.org/officeDocument/2006/relationships/viewProps" Target="viewProps.xml"/><Relationship Id="rId10" Type="http://schemas.openxmlformats.org/officeDocument/2006/relationships/presProps" Target="presProps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11270827" cy="73406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92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14732754" y="0"/>
            <a:ext cx="11270827" cy="73406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92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13896341"/>
            <a:ext cx="11270827" cy="73405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92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14732754" y="13896341"/>
            <a:ext cx="11270827" cy="73405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92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4" y="0"/>
            <a:ext cx="14628971" cy="2600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714" y="0"/>
            <a:ext cx="14628971" cy="26009600"/>
          </a:xfrm>
          <a:prstGeom prst="rect">
            <a:avLst/>
          </a:prstGeom>
          <a:solidFill>
            <a:srgbClr val="000000">
              <a:alpha val="95000"/>
            </a:srgbClr>
          </a:solidFill>
        </p:spPr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4" y="0"/>
            <a:ext cx="14628971" cy="2600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714" y="0"/>
            <a:ext cx="14628971" cy="26009600"/>
          </a:xfrm>
          <a:prstGeom prst="rect">
            <a:avLst/>
          </a:prstGeom>
          <a:solidFill>
            <a:srgbClr val="E5F9F2">
              <a:alpha val="95000"/>
            </a:srgbClr>
          </a:solidFill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4" y="0"/>
            <a:ext cx="14628971" cy="2600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714" y="0"/>
            <a:ext cx="14628971" cy="26009600"/>
          </a:xfrm>
          <a:prstGeom prst="rect">
            <a:avLst/>
          </a:prstGeom>
          <a:solidFill>
            <a:srgbClr val="E5F9F2">
              <a:alpha val="95000"/>
            </a:srgbClr>
          </a:solidFill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4" y="0"/>
            <a:ext cx="14628971" cy="2600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714" y="0"/>
            <a:ext cx="14628971" cy="26009600"/>
          </a:xfrm>
          <a:prstGeom prst="rect">
            <a:avLst/>
          </a:prstGeom>
          <a:solidFill>
            <a:srgbClr val="E5F9F2">
              <a:alpha val="95000"/>
            </a:srgbClr>
          </a:solidFill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4" y="0"/>
            <a:ext cx="14628971" cy="2600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714" y="0"/>
            <a:ext cx="14628971" cy="26009600"/>
          </a:xfrm>
          <a:prstGeom prst="rect">
            <a:avLst/>
          </a:prstGeom>
          <a:solidFill>
            <a:srgbClr val="E5F9F2">
              <a:alpha val="95000"/>
            </a:srgbClr>
          </a:solidFill>
        </p:spPr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7" Type="http://schemas.openxmlformats.org/officeDocument/2006/relationships/theme" Target="../theme/theme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.xml"/><Relationship Id="rId6" Type="http://schemas.openxmlformats.org/officeDocument/2006/relationships/slideLayout" Target="../slideLayouts/slideLayout3.xml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tags" Target="../tags/tag7.xml"/><Relationship Id="rId8" Type="http://schemas.openxmlformats.org/officeDocument/2006/relationships/tags" Target="../tags/tag6.xml"/><Relationship Id="rId7" Type="http://schemas.openxmlformats.org/officeDocument/2006/relationships/image" Target="../media/image10.png"/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3" Type="http://schemas.openxmlformats.org/officeDocument/2006/relationships/notesSlide" Target="../notesSlides/notesSlide4.xml"/><Relationship Id="rId22" Type="http://schemas.openxmlformats.org/officeDocument/2006/relationships/slideLayout" Target="../slideLayouts/slideLayout5.xml"/><Relationship Id="rId21" Type="http://schemas.openxmlformats.org/officeDocument/2006/relationships/image" Target="../media/image13.png"/><Relationship Id="rId20" Type="http://schemas.openxmlformats.org/officeDocument/2006/relationships/tags" Target="../tags/tag16.xml"/><Relationship Id="rId2" Type="http://schemas.openxmlformats.org/officeDocument/2006/relationships/image" Target="../media/image9.png"/><Relationship Id="rId19" Type="http://schemas.openxmlformats.org/officeDocument/2006/relationships/tags" Target="../tags/tag15.xml"/><Relationship Id="rId18" Type="http://schemas.openxmlformats.org/officeDocument/2006/relationships/tags" Target="../tags/tag14.xml"/><Relationship Id="rId17" Type="http://schemas.openxmlformats.org/officeDocument/2006/relationships/image" Target="../media/image12.png"/><Relationship Id="rId16" Type="http://schemas.openxmlformats.org/officeDocument/2006/relationships/tags" Target="../tags/tag13.xml"/><Relationship Id="rId15" Type="http://schemas.openxmlformats.org/officeDocument/2006/relationships/tags" Target="../tags/tag12.xml"/><Relationship Id="rId14" Type="http://schemas.openxmlformats.org/officeDocument/2006/relationships/tags" Target="../tags/tag11.xml"/><Relationship Id="rId13" Type="http://schemas.openxmlformats.org/officeDocument/2006/relationships/tags" Target="../tags/tag10.xml"/><Relationship Id="rId12" Type="http://schemas.openxmlformats.org/officeDocument/2006/relationships/image" Target="../media/image11.png"/><Relationship Id="rId11" Type="http://schemas.openxmlformats.org/officeDocument/2006/relationships/tags" Target="../tags/tag9.xml"/><Relationship Id="rId10" Type="http://schemas.openxmlformats.org/officeDocument/2006/relationships/tags" Target="../tags/tag8.xml"/><Relationship Id="rId1" Type="http://schemas.openxmlformats.org/officeDocument/2006/relationships/tags" Target="../tags/tag1.xml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tags" Target="../tags/tag21.xml"/><Relationship Id="rId8" Type="http://schemas.openxmlformats.org/officeDocument/2006/relationships/image" Target="../media/image17.png"/><Relationship Id="rId7" Type="http://schemas.openxmlformats.org/officeDocument/2006/relationships/tags" Target="../tags/tag20.xml"/><Relationship Id="rId6" Type="http://schemas.openxmlformats.org/officeDocument/2006/relationships/tags" Target="../tags/tag19.xml"/><Relationship Id="rId5" Type="http://schemas.openxmlformats.org/officeDocument/2006/relationships/image" Target="../media/image16.png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image" Target="../media/image15.png"/><Relationship Id="rId13" Type="http://schemas.openxmlformats.org/officeDocument/2006/relationships/notesSlide" Target="../notesSlides/notesSlide5.xml"/><Relationship Id="rId12" Type="http://schemas.openxmlformats.org/officeDocument/2006/relationships/slideLayout" Target="../slideLayouts/slideLayout6.xml"/><Relationship Id="rId11" Type="http://schemas.openxmlformats.org/officeDocument/2006/relationships/image" Target="../media/image18.png"/><Relationship Id="rId10" Type="http://schemas.openxmlformats.org/officeDocument/2006/relationships/tags" Target="../tags/tag22.xml"/><Relationship Id="rId1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14" y="0"/>
            <a:ext cx="14628971" cy="2600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714" y="0"/>
            <a:ext cx="14628971" cy="26009600"/>
          </a:xfrm>
          <a:prstGeom prst="rect">
            <a:avLst/>
          </a:prstGeom>
          <a:solidFill>
            <a:srgbClr val="000000">
              <a:alpha val="35000"/>
            </a:srgbClr>
          </a:solidFill>
        </p:spPr>
      </p:sp>
      <p:sp>
        <p:nvSpPr>
          <p:cNvPr id="4" name="Text 1"/>
          <p:cNvSpPr/>
          <p:nvPr/>
        </p:nvSpPr>
        <p:spPr>
          <a:xfrm>
            <a:off x="931724" y="6052102"/>
            <a:ext cx="13041392" cy="1772061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ctr">
              <a:lnSpc>
                <a:spcPts val="13950"/>
              </a:lnSpc>
              <a:buNone/>
            </a:pPr>
            <a:r>
              <a:rPr lang="en-US" sz="11150" b="1" dirty="0">
                <a:solidFill>
                  <a:srgbClr val="FFFFF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Campus Life</a:t>
            </a:r>
            <a:endParaRPr lang="en-US" sz="11150" dirty="0"/>
          </a:p>
        </p:txBody>
      </p:sp>
      <p:sp>
        <p:nvSpPr>
          <p:cNvPr id="5" name="Text 2"/>
          <p:cNvSpPr/>
          <p:nvPr/>
        </p:nvSpPr>
        <p:spPr>
          <a:xfrm>
            <a:off x="1292285" y="8249285"/>
            <a:ext cx="12320270" cy="265811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4150"/>
              </a:lnSpc>
              <a:buNone/>
            </a:pPr>
            <a:r>
              <a:rPr lang="en-US" sz="4000" b="1" dirty="0">
                <a:solidFill>
                  <a:srgbClr val="FFFFF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Discover the vibrant world of university life, where academic excellence meets personal growth. Your campus experience extends far beyond the classroom, offering endless opportunities to connect, explore, and thrive in a supportive community environment.</a:t>
            </a:r>
            <a:endParaRPr lang="en-US" sz="4000" b="1" dirty="0">
              <a:solidFill>
                <a:srgbClr val="FFFFFF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 2"/>
          <p:cNvSpPr/>
          <p:nvPr/>
        </p:nvSpPr>
        <p:spPr>
          <a:xfrm>
            <a:off x="5828665" y="21404580"/>
            <a:ext cx="3042920" cy="877570"/>
          </a:xfrm>
          <a:prstGeom prst="rect">
            <a:avLst/>
          </a:prstGeom>
          <a:noFill/>
        </p:spPr>
        <p:txBody>
          <a:bodyPr wrap="square" lIns="0" tIns="0" rIns="0" bIns="0" rtlCol="0" anchor="t"/>
          <a:p>
            <a:pPr marL="0" indent="0" algn="ctr">
              <a:lnSpc>
                <a:spcPct val="100000"/>
              </a:lnSpc>
              <a:buNone/>
            </a:pPr>
            <a:r>
              <a:rPr lang="en-US" altLang="zh-CN" sz="4000" dirty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3D AVATAR</a:t>
            </a:r>
            <a:endParaRPr lang="en-US" altLang="zh-CN" sz="4000" dirty="0">
              <a:solidFill>
                <a:schemeClr val="bg1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3702685" y="16470630"/>
            <a:ext cx="7293610" cy="14954250"/>
            <a:chOff x="5831" y="25938"/>
            <a:chExt cx="11486" cy="23550"/>
          </a:xfrm>
          <a:solidFill>
            <a:srgbClr val="FAFAFA">
              <a:alpha val="25000"/>
            </a:srgbClr>
          </a:solidFill>
        </p:grpSpPr>
        <p:sp>
          <p:nvSpPr>
            <p:cNvPr id="8" name="椭圆 7"/>
            <p:cNvSpPr/>
            <p:nvPr/>
          </p:nvSpPr>
          <p:spPr>
            <a:xfrm>
              <a:off x="5831" y="31522"/>
              <a:ext cx="11487" cy="17967"/>
            </a:xfrm>
            <a:prstGeom prst="ellipse">
              <a:avLst/>
            </a:prstGeom>
            <a:grpFill/>
            <a:ln w="25400">
              <a:solidFill>
                <a:schemeClr val="bg1"/>
              </a:solidFill>
              <a:prstDash val="sysDash"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7" name="椭圆 6"/>
            <p:cNvSpPr/>
            <p:nvPr/>
          </p:nvSpPr>
          <p:spPr>
            <a:xfrm>
              <a:off x="8783" y="25938"/>
              <a:ext cx="5584" cy="5584"/>
            </a:xfrm>
            <a:prstGeom prst="ellipse">
              <a:avLst/>
            </a:prstGeom>
            <a:grpFill/>
            <a:ln w="25400">
              <a:solidFill>
                <a:schemeClr val="bg1"/>
              </a:solidFill>
              <a:prstDash val="sysDash"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1"/>
          <a:srcRect t="17361"/>
          <a:stretch>
            <a:fillRect/>
          </a:stretch>
        </p:blipFill>
        <p:spPr>
          <a:xfrm>
            <a:off x="635" y="6985"/>
            <a:ext cx="14629130" cy="461264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4504" y="4914781"/>
            <a:ext cx="12021741" cy="886031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6950"/>
              </a:lnSpc>
              <a:buNone/>
            </a:pPr>
            <a:r>
              <a:rPr lang="en-US" sz="6000" b="1" dirty="0">
                <a:solidFill>
                  <a:srgbClr val="00674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Dormitories &amp; Essential Facilities</a:t>
            </a:r>
            <a:endParaRPr lang="en-US" sz="6000" b="1" dirty="0">
              <a:solidFill>
                <a:srgbClr val="006747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4504" y="6226025"/>
            <a:ext cx="850463" cy="850546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1805424" y="6508916"/>
            <a:ext cx="3708440" cy="442956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3450"/>
              </a:lnSpc>
              <a:buNone/>
            </a:pPr>
            <a:r>
              <a:rPr lang="en-US" sz="4000" b="1" dirty="0">
                <a:solidFill>
                  <a:srgbClr val="4B4A4A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Modern Dormitories</a:t>
            </a:r>
            <a:endParaRPr lang="en-US" sz="4000" b="1" dirty="0">
              <a:solidFill>
                <a:srgbClr val="4B4A4A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 2"/>
          <p:cNvSpPr/>
          <p:nvPr/>
        </p:nvSpPr>
        <p:spPr>
          <a:xfrm>
            <a:off x="794504" y="7219065"/>
            <a:ext cx="6343531" cy="1814213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3200" dirty="0">
                <a:solidFill>
                  <a:srgbClr val="4B4A4A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Comfortable living spaces featuring furnished rooms, high-speed internet, and 24/7 security. Choose from traditional halls to apartment-style suites with kitchen facilities and study lounges.</a:t>
            </a:r>
            <a:endParaRPr lang="en-US" sz="3200" dirty="0">
              <a:solidFill>
                <a:srgbClr val="4B4A4A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92365" y="6226025"/>
            <a:ext cx="850463" cy="850546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8503285" y="6508916"/>
            <a:ext cx="3543776" cy="442956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3450"/>
              </a:lnSpc>
              <a:buNone/>
            </a:pPr>
            <a:r>
              <a:rPr lang="en-US" sz="4000" b="1" dirty="0">
                <a:solidFill>
                  <a:srgbClr val="4B4A4A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Dining Services</a:t>
            </a:r>
            <a:endParaRPr lang="en-US" sz="4000" b="1" dirty="0">
              <a:solidFill>
                <a:srgbClr val="4B4A4A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 4"/>
          <p:cNvSpPr/>
          <p:nvPr/>
        </p:nvSpPr>
        <p:spPr>
          <a:xfrm>
            <a:off x="7492365" y="7219065"/>
            <a:ext cx="6343531" cy="2267767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3200" dirty="0">
                <a:solidFill>
                  <a:srgbClr val="4B4A4A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Multiple cafeterias offering diverse cuisine options, including vegetarian, vegan, and international dishes. Flexible meal plans accommodate various dietary needs and preferences.</a:t>
            </a:r>
            <a:endParaRPr lang="en-US" sz="3200" dirty="0">
              <a:solidFill>
                <a:srgbClr val="4B4A4A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4504" y="10862218"/>
            <a:ext cx="850463" cy="850546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1644769" y="11143839"/>
            <a:ext cx="3543776" cy="442956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3450"/>
              </a:lnSpc>
              <a:buNone/>
            </a:pPr>
            <a:r>
              <a:rPr lang="en-US" sz="4000" b="1" dirty="0">
                <a:solidFill>
                  <a:srgbClr val="4B4A4A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Library Resources</a:t>
            </a:r>
            <a:endParaRPr lang="en-US" sz="4000" b="1" dirty="0">
              <a:solidFill>
                <a:srgbClr val="4B4A4A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 6"/>
          <p:cNvSpPr/>
          <p:nvPr/>
        </p:nvSpPr>
        <p:spPr>
          <a:xfrm>
            <a:off x="794504" y="12053377"/>
            <a:ext cx="6343531" cy="1814213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3200" dirty="0">
                <a:solidFill>
                  <a:srgbClr val="4B4A4A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State-of-the-art libraries with extensive digital collections, quiet study areas, group collaboration spaces, and research assistance from professional librarians available daily.</a:t>
            </a:r>
            <a:endParaRPr lang="en-US" sz="3200" dirty="0">
              <a:solidFill>
                <a:srgbClr val="4B4A4A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Image 4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92365" y="10862218"/>
            <a:ext cx="850463" cy="850546"/>
          </a:xfrm>
          <a:prstGeom prst="rect">
            <a:avLst/>
          </a:prstGeom>
        </p:spPr>
      </p:pic>
      <p:sp>
        <p:nvSpPr>
          <p:cNvPr id="14" name="Text 7"/>
          <p:cNvSpPr/>
          <p:nvPr/>
        </p:nvSpPr>
        <p:spPr>
          <a:xfrm>
            <a:off x="8342630" y="11143839"/>
            <a:ext cx="3543776" cy="442956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3450"/>
              </a:lnSpc>
              <a:buNone/>
            </a:pPr>
            <a:r>
              <a:rPr lang="en-US" sz="4000" b="1" dirty="0">
                <a:solidFill>
                  <a:srgbClr val="4B4A4A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Recreation Centers</a:t>
            </a:r>
            <a:endParaRPr lang="en-US" sz="4000" b="1" dirty="0">
              <a:solidFill>
                <a:srgbClr val="4B4A4A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 8"/>
          <p:cNvSpPr/>
          <p:nvPr/>
        </p:nvSpPr>
        <p:spPr>
          <a:xfrm>
            <a:off x="7492365" y="12053377"/>
            <a:ext cx="6343531" cy="1814213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3200" dirty="0">
                <a:solidFill>
                  <a:srgbClr val="4B4A4A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Comprehensive fitness facilities including gyms, swimming pools, tennis courts, and sports fields. Intramural leagues and fitness classes promote healthy, active lifestyles.</a:t>
            </a:r>
            <a:endParaRPr lang="en-US" sz="3200" dirty="0">
              <a:solidFill>
                <a:srgbClr val="4B4A4A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5" name="组合 24"/>
          <p:cNvGrpSpPr/>
          <p:nvPr/>
        </p:nvGrpSpPr>
        <p:grpSpPr>
          <a:xfrm>
            <a:off x="3702685" y="16470630"/>
            <a:ext cx="7293610" cy="14954250"/>
            <a:chOff x="5831" y="25938"/>
            <a:chExt cx="11486" cy="23550"/>
          </a:xfrm>
        </p:grpSpPr>
        <p:sp>
          <p:nvSpPr>
            <p:cNvPr id="26" name="椭圆 25"/>
            <p:cNvSpPr/>
            <p:nvPr/>
          </p:nvSpPr>
          <p:spPr>
            <a:xfrm>
              <a:off x="5831" y="31522"/>
              <a:ext cx="11487" cy="17967"/>
            </a:xfrm>
            <a:prstGeom prst="ellipse">
              <a:avLst/>
            </a:prstGeom>
            <a:noFill/>
            <a:ln>
              <a:solidFill>
                <a:schemeClr val="bg1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7" name="椭圆 26"/>
            <p:cNvSpPr/>
            <p:nvPr/>
          </p:nvSpPr>
          <p:spPr>
            <a:xfrm>
              <a:off x="8783" y="25938"/>
              <a:ext cx="5584" cy="5584"/>
            </a:xfrm>
            <a:prstGeom prst="ellipse">
              <a:avLst/>
            </a:prstGeom>
            <a:noFill/>
            <a:ln>
              <a:solidFill>
                <a:schemeClr val="bg1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4504" y="779697"/>
            <a:ext cx="11549062" cy="886031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6950"/>
              </a:lnSpc>
              <a:buNone/>
            </a:pPr>
            <a:r>
              <a:rPr lang="en-US" sz="6000" b="1" dirty="0">
                <a:solidFill>
                  <a:srgbClr val="00674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Student Activities &amp; Community</a:t>
            </a:r>
            <a:endParaRPr lang="en-US" sz="6000" b="1" dirty="0">
              <a:solidFill>
                <a:srgbClr val="006747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hape 1"/>
          <p:cNvSpPr/>
          <p:nvPr/>
        </p:nvSpPr>
        <p:spPr>
          <a:xfrm>
            <a:off x="794385" y="2409825"/>
            <a:ext cx="6520180" cy="4944745"/>
          </a:xfrm>
          <a:prstGeom prst="roundRect">
            <a:avLst>
              <a:gd name="adj" fmla="val 7025"/>
            </a:avLst>
          </a:prstGeom>
          <a:solidFill>
            <a:srgbClr val="006747"/>
          </a:solidFill>
          <a:ln w="15240">
            <a:solidFill>
              <a:srgbClr val="198060"/>
            </a:solidFill>
            <a:prstDash val="solid"/>
          </a:ln>
        </p:spPr>
      </p:sp>
      <p:sp>
        <p:nvSpPr>
          <p:cNvPr id="4" name="Text 2"/>
          <p:cNvSpPr/>
          <p:nvPr/>
        </p:nvSpPr>
        <p:spPr>
          <a:xfrm>
            <a:off x="1293257" y="2937179"/>
            <a:ext cx="3034784" cy="442956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3450"/>
              </a:lnSpc>
              <a:buNone/>
            </a:pPr>
            <a:r>
              <a:rPr lang="en-US" sz="3600" b="1" dirty="0">
                <a:solidFill>
                  <a:srgbClr val="FFFFF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Academic Clubs</a:t>
            </a:r>
            <a:endParaRPr lang="en-US" sz="3600" b="1" dirty="0">
              <a:solidFill>
                <a:srgbClr val="FFFFFF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 3"/>
          <p:cNvSpPr/>
          <p:nvPr/>
        </p:nvSpPr>
        <p:spPr>
          <a:xfrm>
            <a:off x="1293495" y="3663950"/>
            <a:ext cx="5574030" cy="362839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3200" dirty="0">
                <a:solidFill>
                  <a:srgbClr val="FFFFF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Join discipline-specific organizations, honor societies, and academic competitions that enhance your learning experience and build professional networks.</a:t>
            </a:r>
            <a:endParaRPr lang="en-US" sz="3200" dirty="0">
              <a:solidFill>
                <a:srgbClr val="FFFFFF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Shape 4"/>
          <p:cNvSpPr/>
          <p:nvPr/>
        </p:nvSpPr>
        <p:spPr>
          <a:xfrm>
            <a:off x="7464425" y="2383155"/>
            <a:ext cx="6532880" cy="4944745"/>
          </a:xfrm>
          <a:prstGeom prst="roundRect">
            <a:avLst>
              <a:gd name="adj" fmla="val 7025"/>
            </a:avLst>
          </a:prstGeom>
          <a:solidFill>
            <a:srgbClr val="006747"/>
          </a:solidFill>
          <a:ln w="15240">
            <a:solidFill>
              <a:srgbClr val="198060"/>
            </a:solidFill>
            <a:prstDash val="solid"/>
          </a:ln>
        </p:spPr>
      </p:sp>
      <p:sp>
        <p:nvSpPr>
          <p:cNvPr id="7" name="Text 5"/>
          <p:cNvSpPr/>
          <p:nvPr/>
        </p:nvSpPr>
        <p:spPr>
          <a:xfrm>
            <a:off x="8044259" y="2937179"/>
            <a:ext cx="3034903" cy="442956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3450"/>
              </a:lnSpc>
              <a:buNone/>
            </a:pPr>
            <a:r>
              <a:rPr lang="en-US" sz="3600" b="1" dirty="0">
                <a:solidFill>
                  <a:srgbClr val="FFFFF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Cultural Groups</a:t>
            </a:r>
            <a:endParaRPr lang="en-US" sz="3600" b="1" dirty="0">
              <a:solidFill>
                <a:srgbClr val="FFFFFF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 6"/>
          <p:cNvSpPr/>
          <p:nvPr/>
        </p:nvSpPr>
        <p:spPr>
          <a:xfrm>
            <a:off x="8044180" y="3663950"/>
            <a:ext cx="5257165" cy="362839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3200" dirty="0">
                <a:solidFill>
                  <a:srgbClr val="FFFFF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Celebrate diversity through cultural associations, international student organizations, and heritage clubs that foster cross-cultural understanding.</a:t>
            </a:r>
            <a:endParaRPr lang="en-US" sz="3200" dirty="0">
              <a:solidFill>
                <a:srgbClr val="FFFFFF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Shape 7"/>
          <p:cNvSpPr/>
          <p:nvPr/>
        </p:nvSpPr>
        <p:spPr>
          <a:xfrm>
            <a:off x="794385" y="7778115"/>
            <a:ext cx="8257540" cy="3918585"/>
          </a:xfrm>
          <a:prstGeom prst="roundRect">
            <a:avLst>
              <a:gd name="adj" fmla="val 9504"/>
            </a:avLst>
          </a:prstGeom>
          <a:solidFill>
            <a:srgbClr val="006747"/>
          </a:solidFill>
          <a:ln w="15240">
            <a:solidFill>
              <a:srgbClr val="198060"/>
            </a:solidFill>
            <a:prstDash val="solid"/>
          </a:ln>
        </p:spPr>
      </p:sp>
      <p:sp>
        <p:nvSpPr>
          <p:cNvPr id="10" name="Text 8"/>
          <p:cNvSpPr/>
          <p:nvPr/>
        </p:nvSpPr>
        <p:spPr>
          <a:xfrm>
            <a:off x="1293257" y="8420122"/>
            <a:ext cx="3543776" cy="442956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3450"/>
              </a:lnSpc>
              <a:buNone/>
            </a:pPr>
            <a:r>
              <a:rPr lang="en-US" sz="3600" b="1" dirty="0">
                <a:solidFill>
                  <a:srgbClr val="FFFFF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Special Interest</a:t>
            </a:r>
            <a:endParaRPr lang="en-US" sz="3600" b="1" dirty="0">
              <a:solidFill>
                <a:srgbClr val="FFFFFF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 9"/>
          <p:cNvSpPr/>
          <p:nvPr/>
        </p:nvSpPr>
        <p:spPr>
          <a:xfrm>
            <a:off x="1293257" y="9146593"/>
            <a:ext cx="6950631" cy="136066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3200" dirty="0">
                <a:solidFill>
                  <a:srgbClr val="FFFFF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Explore hobbies and passions through photography clubs, debate societies, volunteer groups, and recreational organizations tailored to your interests.</a:t>
            </a:r>
            <a:endParaRPr lang="en-US" sz="3200" dirty="0">
              <a:solidFill>
                <a:srgbClr val="FFFFFF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Image 0" descr="preencoded.png"/>
          <p:cNvPicPr>
            <a:picLocks noChangeAspect="1"/>
          </p:cNvPicPr>
          <p:nvPr/>
        </p:nvPicPr>
        <p:blipFill>
          <a:blip r:embed="rId1"/>
          <a:srcRect t="17350" b="1045"/>
          <a:stretch>
            <a:fillRect/>
          </a:stretch>
        </p:blipFill>
        <p:spPr>
          <a:xfrm>
            <a:off x="9196070" y="7778115"/>
            <a:ext cx="4801235" cy="3918585"/>
          </a:xfrm>
          <a:prstGeom prst="roundRect">
            <a:avLst>
              <a:gd name="adj" fmla="val 8572"/>
            </a:avLst>
          </a:prstGeom>
        </p:spPr>
      </p:pic>
      <p:sp>
        <p:nvSpPr>
          <p:cNvPr id="13" name="Text 10"/>
          <p:cNvSpPr/>
          <p:nvPr/>
        </p:nvSpPr>
        <p:spPr>
          <a:xfrm>
            <a:off x="9196268" y="12182615"/>
            <a:ext cx="4801433" cy="1814213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3200" b="1" dirty="0">
                <a:solidFill>
                  <a:srgbClr val="335E23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Over 200+ student organizations</a:t>
            </a:r>
            <a:r>
              <a:rPr lang="en-US" sz="3200" dirty="0">
                <a:solidFill>
                  <a:srgbClr val="4B4A4A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create endless opportunities for personal growth and lasting friendships.</a:t>
            </a:r>
            <a:endParaRPr lang="en-US" sz="3200" dirty="0">
              <a:solidFill>
                <a:srgbClr val="4B4A4A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5" name="组合 24"/>
          <p:cNvGrpSpPr/>
          <p:nvPr/>
        </p:nvGrpSpPr>
        <p:grpSpPr>
          <a:xfrm>
            <a:off x="3702685" y="16470630"/>
            <a:ext cx="7293610" cy="14954250"/>
            <a:chOff x="5831" y="25938"/>
            <a:chExt cx="11486" cy="23550"/>
          </a:xfrm>
        </p:grpSpPr>
        <p:sp>
          <p:nvSpPr>
            <p:cNvPr id="26" name="椭圆 25"/>
            <p:cNvSpPr/>
            <p:nvPr/>
          </p:nvSpPr>
          <p:spPr>
            <a:xfrm>
              <a:off x="5831" y="31522"/>
              <a:ext cx="11487" cy="17967"/>
            </a:xfrm>
            <a:prstGeom prst="ellipse">
              <a:avLst/>
            </a:prstGeom>
            <a:noFill/>
            <a:ln>
              <a:solidFill>
                <a:schemeClr val="bg1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7" name="椭圆 26"/>
            <p:cNvSpPr/>
            <p:nvPr/>
          </p:nvSpPr>
          <p:spPr>
            <a:xfrm>
              <a:off x="8783" y="25938"/>
              <a:ext cx="5584" cy="5584"/>
            </a:xfrm>
            <a:prstGeom prst="ellipse">
              <a:avLst/>
            </a:prstGeom>
            <a:noFill/>
            <a:ln>
              <a:solidFill>
                <a:schemeClr val="bg1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4504" y="779697"/>
            <a:ext cx="9082207" cy="886031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6950"/>
              </a:lnSpc>
              <a:buNone/>
            </a:pPr>
            <a:r>
              <a:rPr lang="en-US" sz="6000" b="1" dirty="0">
                <a:solidFill>
                  <a:srgbClr val="00674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Student Support Services</a:t>
            </a:r>
            <a:endParaRPr lang="en-US" sz="6000" b="1" dirty="0">
              <a:solidFill>
                <a:srgbClr val="006747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Image 0" descr="preencoded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794504" y="2232759"/>
            <a:ext cx="283488" cy="354365"/>
          </a:xfrm>
          <a:prstGeom prst="rect">
            <a:avLst/>
          </a:prstGeom>
        </p:spPr>
      </p:pic>
      <p:sp>
        <p:nvSpPr>
          <p:cNvPr id="4" name="Shape 1"/>
          <p:cNvSpPr/>
          <p:nvPr>
            <p:custDataLst>
              <p:tags r:id="rId3"/>
            </p:custDataLst>
          </p:nvPr>
        </p:nvSpPr>
        <p:spPr>
          <a:xfrm>
            <a:off x="794504" y="2676548"/>
            <a:ext cx="6378893" cy="38104"/>
          </a:xfrm>
          <a:prstGeom prst="rect">
            <a:avLst/>
          </a:prstGeom>
          <a:solidFill>
            <a:srgbClr val="006747"/>
          </a:solidFill>
        </p:spPr>
      </p:sp>
      <p:sp>
        <p:nvSpPr>
          <p:cNvPr id="5" name="Text 2"/>
          <p:cNvSpPr/>
          <p:nvPr>
            <p:custDataLst>
              <p:tags r:id="rId4"/>
            </p:custDataLst>
          </p:nvPr>
        </p:nvSpPr>
        <p:spPr>
          <a:xfrm>
            <a:off x="794504" y="2894454"/>
            <a:ext cx="4090392" cy="442956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3450"/>
              </a:lnSpc>
              <a:buNone/>
            </a:pPr>
            <a:r>
              <a:rPr lang="en-US" sz="3600" b="1" dirty="0">
                <a:solidFill>
                  <a:srgbClr val="4B4A4A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Counseling &amp; Wellness</a:t>
            </a:r>
            <a:endParaRPr lang="en-US" sz="3600" b="1" dirty="0">
              <a:solidFill>
                <a:srgbClr val="4B4A4A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 3"/>
          <p:cNvSpPr/>
          <p:nvPr>
            <p:custDataLst>
              <p:tags r:id="rId5"/>
            </p:custDataLst>
          </p:nvPr>
        </p:nvSpPr>
        <p:spPr>
          <a:xfrm>
            <a:off x="794504" y="3507448"/>
            <a:ext cx="6378893" cy="2267767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3550"/>
              </a:lnSpc>
              <a:buNone/>
            </a:pPr>
            <a:r>
              <a:rPr lang="en-US" sz="2800" dirty="0">
                <a:solidFill>
                  <a:srgbClr val="4B4A4A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Professional counselors provide confidential mental health support, stress management workshops, and wellness programs. Services include individual therapy, group sessions, and crisis intervention available 24/7.</a:t>
            </a:r>
            <a:endParaRPr lang="en-US" sz="2800" dirty="0">
              <a:solidFill>
                <a:srgbClr val="4B4A4A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Image 1" descr="preencoded.png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7456884" y="2232759"/>
            <a:ext cx="283488" cy="354365"/>
          </a:xfrm>
          <a:prstGeom prst="rect">
            <a:avLst/>
          </a:prstGeom>
        </p:spPr>
      </p:pic>
      <p:sp>
        <p:nvSpPr>
          <p:cNvPr id="8" name="Shape 4"/>
          <p:cNvSpPr/>
          <p:nvPr>
            <p:custDataLst>
              <p:tags r:id="rId8"/>
            </p:custDataLst>
          </p:nvPr>
        </p:nvSpPr>
        <p:spPr>
          <a:xfrm>
            <a:off x="7456884" y="2676548"/>
            <a:ext cx="6379012" cy="38104"/>
          </a:xfrm>
          <a:prstGeom prst="rect">
            <a:avLst/>
          </a:prstGeom>
          <a:solidFill>
            <a:srgbClr val="006747"/>
          </a:solidFill>
        </p:spPr>
      </p:sp>
      <p:sp>
        <p:nvSpPr>
          <p:cNvPr id="9" name="Text 5"/>
          <p:cNvSpPr/>
          <p:nvPr>
            <p:custDataLst>
              <p:tags r:id="rId9"/>
            </p:custDataLst>
          </p:nvPr>
        </p:nvSpPr>
        <p:spPr>
          <a:xfrm>
            <a:off x="7456884" y="2894454"/>
            <a:ext cx="3694271" cy="442956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3450"/>
              </a:lnSpc>
              <a:buNone/>
            </a:pPr>
            <a:r>
              <a:rPr lang="en-US" sz="3600" b="1" dirty="0">
                <a:solidFill>
                  <a:srgbClr val="4B4A4A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Career Development</a:t>
            </a:r>
            <a:endParaRPr lang="en-US" sz="3600" b="1" dirty="0">
              <a:solidFill>
                <a:srgbClr val="4B4A4A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 6"/>
          <p:cNvSpPr/>
          <p:nvPr>
            <p:custDataLst>
              <p:tags r:id="rId10"/>
            </p:custDataLst>
          </p:nvPr>
        </p:nvSpPr>
        <p:spPr>
          <a:xfrm>
            <a:off x="7456884" y="3507448"/>
            <a:ext cx="6379012" cy="2267767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3550"/>
              </a:lnSpc>
              <a:buNone/>
            </a:pPr>
            <a:r>
              <a:rPr lang="en-US" sz="2800" dirty="0">
                <a:solidFill>
                  <a:srgbClr val="4B4A4A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Comprehensive career services including resume building, interview preparation, internship placement, and job search assistance. Industry professionals provide mentorship and networking opportunities.</a:t>
            </a:r>
            <a:endParaRPr lang="en-US" sz="2800" dirty="0">
              <a:solidFill>
                <a:srgbClr val="4B4A4A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Image 2" descr="preencoded.png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794504" y="6950092"/>
            <a:ext cx="283488" cy="354365"/>
          </a:xfrm>
          <a:prstGeom prst="rect">
            <a:avLst/>
          </a:prstGeom>
        </p:spPr>
      </p:pic>
      <p:sp>
        <p:nvSpPr>
          <p:cNvPr id="12" name="Shape 7"/>
          <p:cNvSpPr/>
          <p:nvPr>
            <p:custDataLst>
              <p:tags r:id="rId13"/>
            </p:custDataLst>
          </p:nvPr>
        </p:nvSpPr>
        <p:spPr>
          <a:xfrm>
            <a:off x="794504" y="7393881"/>
            <a:ext cx="6378893" cy="38104"/>
          </a:xfrm>
          <a:prstGeom prst="rect">
            <a:avLst/>
          </a:prstGeom>
          <a:solidFill>
            <a:srgbClr val="006747"/>
          </a:solidFill>
        </p:spPr>
      </p:sp>
      <p:sp>
        <p:nvSpPr>
          <p:cNvPr id="13" name="Text 8"/>
          <p:cNvSpPr/>
          <p:nvPr>
            <p:custDataLst>
              <p:tags r:id="rId14"/>
            </p:custDataLst>
          </p:nvPr>
        </p:nvSpPr>
        <p:spPr>
          <a:xfrm>
            <a:off x="794504" y="7611787"/>
            <a:ext cx="3543776" cy="442956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3450"/>
              </a:lnSpc>
              <a:buNone/>
            </a:pPr>
            <a:r>
              <a:rPr lang="en-US" sz="3600" b="1" dirty="0">
                <a:solidFill>
                  <a:srgbClr val="4B4A4A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Academic Support</a:t>
            </a:r>
            <a:endParaRPr lang="en-US" sz="3600" b="1" dirty="0">
              <a:solidFill>
                <a:srgbClr val="4B4A4A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 9"/>
          <p:cNvSpPr/>
          <p:nvPr>
            <p:custDataLst>
              <p:tags r:id="rId15"/>
            </p:custDataLst>
          </p:nvPr>
        </p:nvSpPr>
        <p:spPr>
          <a:xfrm>
            <a:off x="794504" y="8224781"/>
            <a:ext cx="6378893" cy="1814213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3550"/>
              </a:lnSpc>
              <a:buNone/>
            </a:pPr>
            <a:r>
              <a:rPr lang="en-US" sz="2800" dirty="0">
                <a:solidFill>
                  <a:srgbClr val="4B4A4A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Tutoring centers, writing assistance, study skills workshops, and peer mentoring programs ensure academic success. Specialized support available for students with learning differences.</a:t>
            </a:r>
            <a:endParaRPr lang="en-US" sz="2800" dirty="0">
              <a:solidFill>
                <a:srgbClr val="4B4A4A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Image 3" descr="preencoded.png"/>
          <p:cNvPicPr>
            <a:picLocks noChangeAspect="1"/>
          </p:cNvPicPr>
          <p:nvPr>
            <p:custDataLst>
              <p:tags r:id="rId16"/>
            </p:custDataLst>
          </p:nvPr>
        </p:nvPicPr>
        <p:blipFill>
          <a:blip r:embed="rId17"/>
          <a:stretch>
            <a:fillRect/>
          </a:stretch>
        </p:blipFill>
        <p:spPr>
          <a:xfrm>
            <a:off x="7456884" y="6950092"/>
            <a:ext cx="283488" cy="354365"/>
          </a:xfrm>
          <a:prstGeom prst="rect">
            <a:avLst/>
          </a:prstGeom>
        </p:spPr>
      </p:pic>
      <p:sp>
        <p:nvSpPr>
          <p:cNvPr id="16" name="Shape 10"/>
          <p:cNvSpPr/>
          <p:nvPr>
            <p:custDataLst>
              <p:tags r:id="rId18"/>
            </p:custDataLst>
          </p:nvPr>
        </p:nvSpPr>
        <p:spPr>
          <a:xfrm>
            <a:off x="7456884" y="7393881"/>
            <a:ext cx="6379012" cy="38104"/>
          </a:xfrm>
          <a:prstGeom prst="rect">
            <a:avLst/>
          </a:prstGeom>
          <a:solidFill>
            <a:srgbClr val="006747"/>
          </a:solidFill>
        </p:spPr>
      </p:sp>
      <p:sp>
        <p:nvSpPr>
          <p:cNvPr id="17" name="Text 11"/>
          <p:cNvSpPr/>
          <p:nvPr>
            <p:custDataLst>
              <p:tags r:id="rId19"/>
            </p:custDataLst>
          </p:nvPr>
        </p:nvSpPr>
        <p:spPr>
          <a:xfrm>
            <a:off x="7456884" y="7611787"/>
            <a:ext cx="3543776" cy="442956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3450"/>
              </a:lnSpc>
              <a:buNone/>
            </a:pPr>
            <a:r>
              <a:rPr lang="en-US" sz="3600" b="1" dirty="0">
                <a:solidFill>
                  <a:srgbClr val="4B4A4A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Financial Guidance</a:t>
            </a:r>
            <a:endParaRPr lang="en-US" sz="3600" b="1" dirty="0">
              <a:solidFill>
                <a:srgbClr val="4B4A4A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 12"/>
          <p:cNvSpPr/>
          <p:nvPr>
            <p:custDataLst>
              <p:tags r:id="rId20"/>
            </p:custDataLst>
          </p:nvPr>
        </p:nvSpPr>
        <p:spPr>
          <a:xfrm>
            <a:off x="7456884" y="8224781"/>
            <a:ext cx="6379012" cy="1814213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3550"/>
              </a:lnSpc>
              <a:buNone/>
            </a:pPr>
            <a:r>
              <a:rPr lang="en-US" sz="2800" dirty="0">
                <a:solidFill>
                  <a:srgbClr val="4B4A4A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Financial aid advisors help navigate scholarships, loans, and work-study programs. Budget counseling and financial literacy workshops prepare students for financial independence.</a:t>
            </a:r>
            <a:endParaRPr lang="en-US" sz="2800" dirty="0">
              <a:solidFill>
                <a:srgbClr val="4B4A4A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Shape 13"/>
          <p:cNvSpPr/>
          <p:nvPr/>
        </p:nvSpPr>
        <p:spPr>
          <a:xfrm>
            <a:off x="794504" y="11684847"/>
            <a:ext cx="13041392" cy="1658345"/>
          </a:xfrm>
          <a:prstGeom prst="roundRect">
            <a:avLst>
              <a:gd name="adj" fmla="val 15386"/>
            </a:avLst>
          </a:prstGeom>
          <a:solidFill>
            <a:srgbClr val="B6FCB8"/>
          </a:solidFill>
        </p:spPr>
      </p:sp>
      <p:pic>
        <p:nvPicPr>
          <p:cNvPr id="20" name="Image 4" descr="preencoded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077992" y="12111132"/>
            <a:ext cx="354330" cy="283515"/>
          </a:xfrm>
          <a:prstGeom prst="rect">
            <a:avLst/>
          </a:prstGeom>
        </p:spPr>
      </p:pic>
      <p:sp>
        <p:nvSpPr>
          <p:cNvPr id="21" name="Text 14"/>
          <p:cNvSpPr/>
          <p:nvPr/>
        </p:nvSpPr>
        <p:spPr>
          <a:xfrm>
            <a:off x="1715810" y="12039212"/>
            <a:ext cx="11836598" cy="907107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Early engagement with support services correlates with higher graduation rates and career satisfaction.</a:t>
            </a:r>
            <a:endParaRPr lang="en-US" sz="3200" dirty="0">
              <a:solidFill>
                <a:srgbClr val="000000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5" name="组合 24"/>
          <p:cNvGrpSpPr/>
          <p:nvPr/>
        </p:nvGrpSpPr>
        <p:grpSpPr>
          <a:xfrm>
            <a:off x="3702685" y="16470630"/>
            <a:ext cx="7293610" cy="14954250"/>
            <a:chOff x="5831" y="25938"/>
            <a:chExt cx="11486" cy="23550"/>
          </a:xfrm>
        </p:grpSpPr>
        <p:sp>
          <p:nvSpPr>
            <p:cNvPr id="26" name="椭圆 25"/>
            <p:cNvSpPr/>
            <p:nvPr/>
          </p:nvSpPr>
          <p:spPr>
            <a:xfrm>
              <a:off x="5831" y="31522"/>
              <a:ext cx="11487" cy="17967"/>
            </a:xfrm>
            <a:prstGeom prst="ellipse">
              <a:avLst/>
            </a:prstGeom>
            <a:noFill/>
            <a:ln>
              <a:solidFill>
                <a:schemeClr val="bg1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7" name="椭圆 26"/>
            <p:cNvSpPr/>
            <p:nvPr/>
          </p:nvSpPr>
          <p:spPr>
            <a:xfrm>
              <a:off x="8783" y="25938"/>
              <a:ext cx="5584" cy="5584"/>
            </a:xfrm>
            <a:prstGeom prst="ellipse">
              <a:avLst/>
            </a:prstGeom>
            <a:noFill/>
            <a:ln>
              <a:solidFill>
                <a:schemeClr val="bg1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14" y="0"/>
            <a:ext cx="14628971" cy="2600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714" y="0"/>
            <a:ext cx="14628971" cy="26009600"/>
          </a:xfrm>
          <a:prstGeom prst="rect">
            <a:avLst/>
          </a:prstGeom>
          <a:solidFill>
            <a:srgbClr val="E5F9F2">
              <a:alpha val="85000"/>
            </a:srgbClr>
          </a:solidFill>
        </p:spPr>
      </p:sp>
      <p:sp>
        <p:nvSpPr>
          <p:cNvPr id="4" name="Text 1"/>
          <p:cNvSpPr/>
          <p:nvPr/>
        </p:nvSpPr>
        <p:spPr>
          <a:xfrm>
            <a:off x="794504" y="779697"/>
            <a:ext cx="13041392" cy="1772061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6950"/>
              </a:lnSpc>
              <a:buNone/>
            </a:pPr>
            <a:r>
              <a:rPr lang="en-US" sz="6000" b="1" dirty="0">
                <a:solidFill>
                  <a:srgbClr val="00674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Campus Transportation &amp; Environment</a:t>
            </a:r>
            <a:endParaRPr lang="en-US" sz="6000" b="1" dirty="0">
              <a:solidFill>
                <a:srgbClr val="006747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 2"/>
          <p:cNvSpPr/>
          <p:nvPr/>
        </p:nvSpPr>
        <p:spPr>
          <a:xfrm>
            <a:off x="2652236" y="3260488"/>
            <a:ext cx="5205889" cy="531666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ctr">
              <a:lnSpc>
                <a:spcPts val="4150"/>
              </a:lnSpc>
              <a:buNone/>
            </a:pPr>
            <a:r>
              <a:rPr lang="en-US" sz="4000" b="1" dirty="0">
                <a:solidFill>
                  <a:srgbClr val="00674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Getting Around Campus</a:t>
            </a:r>
            <a:endParaRPr lang="en-US" sz="4000" b="1" dirty="0">
              <a:solidFill>
                <a:srgbClr val="006747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4504" y="4312329"/>
            <a:ext cx="1417439" cy="2654162"/>
          </a:xfrm>
          <a:prstGeom prst="rect">
            <a:avLst/>
          </a:prstGeom>
        </p:spPr>
      </p:pic>
      <p:sp>
        <p:nvSpPr>
          <p:cNvPr id="7" name="Text 3"/>
          <p:cNvSpPr/>
          <p:nvPr>
            <p:custDataLst>
              <p:tags r:id="rId3"/>
            </p:custDataLst>
          </p:nvPr>
        </p:nvSpPr>
        <p:spPr>
          <a:xfrm>
            <a:off x="2495431" y="4595845"/>
            <a:ext cx="3597235" cy="442956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3450"/>
              </a:lnSpc>
              <a:buNone/>
            </a:pPr>
            <a:r>
              <a:rPr lang="en-US" sz="3200" b="1" dirty="0">
                <a:solidFill>
                  <a:srgbClr val="4B4A4A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Free Shuttle Service</a:t>
            </a:r>
            <a:endParaRPr lang="en-US" sz="3200" b="1" dirty="0">
              <a:solidFill>
                <a:srgbClr val="4B4A4A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 4"/>
          <p:cNvSpPr/>
          <p:nvPr>
            <p:custDataLst>
              <p:tags r:id="rId4"/>
            </p:custDataLst>
          </p:nvPr>
        </p:nvSpPr>
        <p:spPr>
          <a:xfrm>
            <a:off x="2495431" y="5322316"/>
            <a:ext cx="7220426" cy="136066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2800" dirty="0">
                <a:solidFill>
                  <a:srgbClr val="4B4A4A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Regular campus shuttles connect dormitories, academic buildings, and parking areas every 10 minutes during peak hours.</a:t>
            </a:r>
            <a:endParaRPr lang="en-US" sz="2800" dirty="0">
              <a:solidFill>
                <a:srgbClr val="4B4A4A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4504" y="7474492"/>
            <a:ext cx="1417439" cy="2200609"/>
          </a:xfrm>
          <a:prstGeom prst="rect">
            <a:avLst/>
          </a:prstGeom>
        </p:spPr>
      </p:pic>
      <p:sp>
        <p:nvSpPr>
          <p:cNvPr id="10" name="Text 5"/>
          <p:cNvSpPr/>
          <p:nvPr>
            <p:custDataLst>
              <p:tags r:id="rId6"/>
            </p:custDataLst>
          </p:nvPr>
        </p:nvSpPr>
        <p:spPr>
          <a:xfrm>
            <a:off x="2495431" y="7643707"/>
            <a:ext cx="3546158" cy="442956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3450"/>
              </a:lnSpc>
              <a:buNone/>
            </a:pPr>
            <a:r>
              <a:rPr lang="en-US" sz="3200" b="1" dirty="0">
                <a:solidFill>
                  <a:srgbClr val="4B4A4A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Bike-Friendly Paths</a:t>
            </a:r>
            <a:endParaRPr lang="en-US" sz="3200" b="1" dirty="0">
              <a:solidFill>
                <a:srgbClr val="4B4A4A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 6"/>
          <p:cNvSpPr/>
          <p:nvPr>
            <p:custDataLst>
              <p:tags r:id="rId7"/>
            </p:custDataLst>
          </p:nvPr>
        </p:nvSpPr>
        <p:spPr>
          <a:xfrm>
            <a:off x="2495431" y="8370178"/>
            <a:ext cx="7220426" cy="907107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2800" dirty="0">
                <a:solidFill>
                  <a:srgbClr val="4B4A4A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Dedicated bike lanes and rental programs encourage eco-friendly transportation across campus.</a:t>
            </a:r>
            <a:endParaRPr lang="en-US" sz="2800" dirty="0">
              <a:solidFill>
                <a:srgbClr val="4B4A4A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Image 3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4504" y="10155796"/>
            <a:ext cx="1417439" cy="2200609"/>
          </a:xfrm>
          <a:prstGeom prst="rect">
            <a:avLst/>
          </a:prstGeom>
        </p:spPr>
      </p:pic>
      <p:sp>
        <p:nvSpPr>
          <p:cNvPr id="13" name="Text 7"/>
          <p:cNvSpPr/>
          <p:nvPr>
            <p:custDataLst>
              <p:tags r:id="rId9"/>
            </p:custDataLst>
          </p:nvPr>
        </p:nvSpPr>
        <p:spPr>
          <a:xfrm>
            <a:off x="2495431" y="10155466"/>
            <a:ext cx="3543776" cy="442956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3450"/>
              </a:lnSpc>
              <a:buNone/>
            </a:pPr>
            <a:r>
              <a:rPr lang="en-US" sz="3200" b="1" dirty="0">
                <a:solidFill>
                  <a:srgbClr val="4B4A4A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Walkable Design</a:t>
            </a:r>
            <a:endParaRPr lang="en-US" sz="3200" b="1" dirty="0">
              <a:solidFill>
                <a:srgbClr val="4B4A4A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 8"/>
          <p:cNvSpPr/>
          <p:nvPr>
            <p:custDataLst>
              <p:tags r:id="rId10"/>
            </p:custDataLst>
          </p:nvPr>
        </p:nvSpPr>
        <p:spPr>
          <a:xfrm>
            <a:off x="2495431" y="10881937"/>
            <a:ext cx="7220426" cy="907107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2800" dirty="0">
                <a:solidFill>
                  <a:srgbClr val="4B4A4A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Pedestrian-friendly layout with covered walkways, well-lit paths, and accessible routes for all students.</a:t>
            </a:r>
            <a:endParaRPr lang="en-US" sz="2800" dirty="0">
              <a:solidFill>
                <a:srgbClr val="4B4A4A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1" name="组合 20"/>
          <p:cNvGrpSpPr/>
          <p:nvPr/>
        </p:nvGrpSpPr>
        <p:grpSpPr>
          <a:xfrm>
            <a:off x="9999980" y="3260725"/>
            <a:ext cx="4255770" cy="12547600"/>
            <a:chOff x="16390" y="5190"/>
            <a:chExt cx="6702" cy="19760"/>
          </a:xfrm>
        </p:grpSpPr>
        <p:pic>
          <p:nvPicPr>
            <p:cNvPr id="15" name="Image 4" descr="preencoded.png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6402" y="5190"/>
              <a:ext cx="5399" cy="5399"/>
            </a:xfrm>
            <a:prstGeom prst="rect">
              <a:avLst/>
            </a:prstGeom>
          </p:spPr>
        </p:pic>
        <p:sp>
          <p:nvSpPr>
            <p:cNvPr id="16" name="Text 9"/>
            <p:cNvSpPr/>
            <p:nvPr/>
          </p:nvSpPr>
          <p:spPr>
            <a:xfrm>
              <a:off x="16402" y="11092"/>
              <a:ext cx="6669" cy="1675"/>
            </a:xfrm>
            <a:prstGeom prst="rect">
              <a:avLst/>
            </a:prstGeom>
            <a:noFill/>
          </p:spPr>
          <p:txBody>
            <a:bodyPr wrap="square" lIns="0" tIns="0" rIns="0" bIns="0" rtlCol="0" anchor="t"/>
            <a:lstStyle/>
            <a:p>
              <a:pPr marL="0" indent="0" algn="l">
                <a:lnSpc>
                  <a:spcPts val="4150"/>
                </a:lnSpc>
                <a:buNone/>
              </a:pPr>
              <a:r>
                <a:rPr lang="en-US" sz="3300" b="1" dirty="0">
                  <a:solidFill>
                    <a:srgbClr val="006747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Local Community</a:t>
              </a:r>
              <a:endParaRPr lang="en-US" sz="3300" dirty="0"/>
            </a:p>
          </p:txBody>
        </p:sp>
        <p:sp>
          <p:nvSpPr>
            <p:cNvPr id="17" name="Text 10"/>
            <p:cNvSpPr/>
            <p:nvPr/>
          </p:nvSpPr>
          <p:spPr>
            <a:xfrm>
              <a:off x="16390" y="12197"/>
              <a:ext cx="6563" cy="2143"/>
            </a:xfrm>
            <a:prstGeom prst="rect">
              <a:avLst/>
            </a:prstGeom>
            <a:noFill/>
          </p:spPr>
          <p:txBody>
            <a:bodyPr wrap="square" lIns="0" tIns="0" rIns="0" bIns="0" rtlCol="0" anchor="t"/>
            <a:lstStyle/>
            <a:p>
              <a:pPr marL="342900" indent="-342900" algn="l">
                <a:lnSpc>
                  <a:spcPts val="3550"/>
                </a:lnSpc>
                <a:buSzPct val="100000"/>
                <a:buChar char="•"/>
              </a:pPr>
              <a:r>
                <a:rPr lang="en-US" sz="2800" dirty="0">
                  <a:solidFill>
                    <a:srgbClr val="4B4A4A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Shopping centers and restaurants within walking distance</a:t>
              </a:r>
              <a:endParaRPr lang="en-US" sz="2800" dirty="0">
                <a:solidFill>
                  <a:srgbClr val="4B4A4A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Text 11"/>
            <p:cNvSpPr/>
            <p:nvPr/>
          </p:nvSpPr>
          <p:spPr>
            <a:xfrm>
              <a:off x="16390" y="15496"/>
              <a:ext cx="6702" cy="2143"/>
            </a:xfrm>
            <a:prstGeom prst="rect">
              <a:avLst/>
            </a:prstGeom>
            <a:noFill/>
          </p:spPr>
          <p:txBody>
            <a:bodyPr wrap="square" lIns="0" tIns="0" rIns="0" bIns="0" rtlCol="0" anchor="t"/>
            <a:lstStyle/>
            <a:p>
              <a:pPr marL="342900" indent="-342900" algn="l">
                <a:lnSpc>
                  <a:spcPts val="3550"/>
                </a:lnSpc>
                <a:buSzPct val="100000"/>
                <a:buChar char="•"/>
              </a:pPr>
              <a:r>
                <a:rPr lang="en-US" sz="2800" dirty="0">
                  <a:solidFill>
                    <a:srgbClr val="4B4A4A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Public transportation connections to downtown areas</a:t>
              </a:r>
              <a:endParaRPr lang="en-US" sz="2800" dirty="0">
                <a:solidFill>
                  <a:srgbClr val="4B4A4A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Text 12"/>
            <p:cNvSpPr/>
            <p:nvPr/>
          </p:nvSpPr>
          <p:spPr>
            <a:xfrm>
              <a:off x="16390" y="18795"/>
              <a:ext cx="6562" cy="2143"/>
            </a:xfrm>
            <a:prstGeom prst="rect">
              <a:avLst/>
            </a:prstGeom>
            <a:noFill/>
          </p:spPr>
          <p:txBody>
            <a:bodyPr wrap="square" lIns="0" tIns="0" rIns="0" bIns="0" rtlCol="0" anchor="t"/>
            <a:lstStyle/>
            <a:p>
              <a:pPr marL="342900" indent="-342900" algn="l">
                <a:lnSpc>
                  <a:spcPts val="3550"/>
                </a:lnSpc>
                <a:buSzPct val="100000"/>
                <a:buChar char="•"/>
              </a:pPr>
              <a:r>
                <a:rPr lang="en-US" sz="2800" dirty="0">
                  <a:solidFill>
                    <a:srgbClr val="4B4A4A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Safe, student-friendly neighborhood environment</a:t>
              </a:r>
              <a:endParaRPr lang="en-US" sz="2800" dirty="0">
                <a:solidFill>
                  <a:srgbClr val="4B4A4A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Text 13"/>
            <p:cNvSpPr/>
            <p:nvPr/>
          </p:nvSpPr>
          <p:spPr>
            <a:xfrm>
              <a:off x="16390" y="22094"/>
              <a:ext cx="6702" cy="2857"/>
            </a:xfrm>
            <a:prstGeom prst="rect">
              <a:avLst/>
            </a:prstGeom>
            <a:noFill/>
          </p:spPr>
          <p:txBody>
            <a:bodyPr wrap="square" lIns="0" tIns="0" rIns="0" bIns="0" rtlCol="0" anchor="t"/>
            <a:lstStyle/>
            <a:p>
              <a:pPr marL="342900" indent="-342900" algn="l">
                <a:lnSpc>
                  <a:spcPts val="3550"/>
                </a:lnSpc>
                <a:buSzPct val="100000"/>
                <a:buChar char="•"/>
              </a:pPr>
              <a:r>
                <a:rPr lang="en-US" sz="2800" dirty="0">
                  <a:solidFill>
                    <a:srgbClr val="4B4A4A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Internship and job opportunities in surrounding businesses</a:t>
              </a:r>
              <a:endParaRPr lang="en-US" sz="2800" dirty="0">
                <a:solidFill>
                  <a:srgbClr val="4B4A4A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2" name="组合 21"/>
          <p:cNvGrpSpPr/>
          <p:nvPr/>
        </p:nvGrpSpPr>
        <p:grpSpPr>
          <a:xfrm>
            <a:off x="3702685" y="16470630"/>
            <a:ext cx="7293610" cy="14954250"/>
            <a:chOff x="5831" y="25938"/>
            <a:chExt cx="11486" cy="23550"/>
          </a:xfrm>
          <a:solidFill>
            <a:srgbClr val="FAFAFA">
              <a:alpha val="25000"/>
            </a:srgbClr>
          </a:solidFill>
        </p:grpSpPr>
        <p:sp>
          <p:nvSpPr>
            <p:cNvPr id="23" name="椭圆 22"/>
            <p:cNvSpPr/>
            <p:nvPr/>
          </p:nvSpPr>
          <p:spPr>
            <a:xfrm>
              <a:off x="5831" y="31522"/>
              <a:ext cx="11487" cy="17967"/>
            </a:xfrm>
            <a:prstGeom prst="ellipse">
              <a:avLst/>
            </a:prstGeom>
            <a:grpFill/>
            <a:ln w="25400">
              <a:solidFill>
                <a:schemeClr val="bg1"/>
              </a:solidFill>
              <a:prstDash val="sysDash"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/>
          </p:nvSpPr>
          <p:spPr>
            <a:xfrm>
              <a:off x="8783" y="25938"/>
              <a:ext cx="5584" cy="5584"/>
            </a:xfrm>
            <a:prstGeom prst="ellipse">
              <a:avLst/>
            </a:prstGeom>
            <a:grpFill/>
            <a:ln w="25400">
              <a:solidFill>
                <a:schemeClr val="bg1"/>
              </a:solidFill>
              <a:prstDash val="sysDash"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</p:spTree>
  </p:cSld>
  <p:clrMapOvr>
    <a:masterClrMapping/>
  </p:clrMapOvr>
</p:sld>
</file>

<file path=ppt/tags/tag1.xml><?xml version="1.0" encoding="utf-8"?>
<p:tagLst xmlns:p="http://schemas.openxmlformats.org/presentationml/2006/main">
  <p:tag name="KSO_WM_DIAGRAM_VIRTUALLY_FRAME" val="{&quot;height&quot;:614.6641732283465,&quot;left&quot;:62.55937007874015,&quot;top&quot;:175.80779527559054,&quot;width&quot;:1026.8812598425197}"/>
</p:tagLst>
</file>

<file path=ppt/tags/tag10.xml><?xml version="1.0" encoding="utf-8"?>
<p:tagLst xmlns:p="http://schemas.openxmlformats.org/presentationml/2006/main">
  <p:tag name="KSO_WM_DIAGRAM_VIRTUALLY_FRAME" val="{&quot;height&quot;:614.6641732283465,&quot;left&quot;:62.55937007874015,&quot;top&quot;:175.80779527559054,&quot;width&quot;:1026.8812598425197}"/>
</p:tagLst>
</file>

<file path=ppt/tags/tag11.xml><?xml version="1.0" encoding="utf-8"?>
<p:tagLst xmlns:p="http://schemas.openxmlformats.org/presentationml/2006/main">
  <p:tag name="KSO_WM_DIAGRAM_VIRTUALLY_FRAME" val="{&quot;height&quot;:614.6641732283465,&quot;left&quot;:62.55937007874015,&quot;top&quot;:175.80779527559054,&quot;width&quot;:1026.8812598425197}"/>
</p:tagLst>
</file>

<file path=ppt/tags/tag12.xml><?xml version="1.0" encoding="utf-8"?>
<p:tagLst xmlns:p="http://schemas.openxmlformats.org/presentationml/2006/main">
  <p:tag name="KSO_WM_DIAGRAM_VIRTUALLY_FRAME" val="{&quot;height&quot;:614.6641732283465,&quot;left&quot;:62.55937007874015,&quot;top&quot;:175.80779527559054,&quot;width&quot;:1026.8812598425197}"/>
</p:tagLst>
</file>

<file path=ppt/tags/tag13.xml><?xml version="1.0" encoding="utf-8"?>
<p:tagLst xmlns:p="http://schemas.openxmlformats.org/presentationml/2006/main">
  <p:tag name="KSO_WM_DIAGRAM_VIRTUALLY_FRAME" val="{&quot;height&quot;:614.6641732283465,&quot;left&quot;:62.55937007874015,&quot;top&quot;:175.80779527559054,&quot;width&quot;:1026.8812598425197}"/>
</p:tagLst>
</file>

<file path=ppt/tags/tag14.xml><?xml version="1.0" encoding="utf-8"?>
<p:tagLst xmlns:p="http://schemas.openxmlformats.org/presentationml/2006/main">
  <p:tag name="KSO_WM_DIAGRAM_VIRTUALLY_FRAME" val="{&quot;height&quot;:614.6641732283465,&quot;left&quot;:62.55937007874015,&quot;top&quot;:175.80779527559054,&quot;width&quot;:1026.8812598425197}"/>
</p:tagLst>
</file>

<file path=ppt/tags/tag15.xml><?xml version="1.0" encoding="utf-8"?>
<p:tagLst xmlns:p="http://schemas.openxmlformats.org/presentationml/2006/main">
  <p:tag name="KSO_WM_DIAGRAM_VIRTUALLY_FRAME" val="{&quot;height&quot;:614.6641732283465,&quot;left&quot;:62.55937007874015,&quot;top&quot;:175.80779527559054,&quot;width&quot;:1026.8812598425197}"/>
</p:tagLst>
</file>

<file path=ppt/tags/tag16.xml><?xml version="1.0" encoding="utf-8"?>
<p:tagLst xmlns:p="http://schemas.openxmlformats.org/presentationml/2006/main">
  <p:tag name="KSO_WM_DIAGRAM_VIRTUALLY_FRAME" val="{&quot;height&quot;:614.6641732283465,&quot;left&quot;:62.55937007874015,&quot;top&quot;:175.80779527559054,&quot;width&quot;:1026.8812598425197}"/>
</p:tagLst>
</file>

<file path=ppt/tags/tag17.xml><?xml version="1.0" encoding="utf-8"?>
<p:tagLst xmlns:p="http://schemas.openxmlformats.org/presentationml/2006/main">
  <p:tag name="KSO_WM_DIAGRAM_VIRTUALLY_FRAME" val="{&quot;height&quot;:604.5936220472439,&quot;left&quot;:196.49062992125985,&quot;top&quot;:346.0275590551181,&quot;width&quot;:568.5374803149607}"/>
</p:tagLst>
</file>

<file path=ppt/tags/tag18.xml><?xml version="1.0" encoding="utf-8"?>
<p:tagLst xmlns:p="http://schemas.openxmlformats.org/presentationml/2006/main">
  <p:tag name="KSO_WM_DIAGRAM_VIRTUALLY_FRAME" val="{&quot;height&quot;:604.5936220472439,&quot;left&quot;:196.49062992125985,&quot;top&quot;:346.0275590551181,&quot;width&quot;:568.5374803149607}"/>
</p:tagLst>
</file>

<file path=ppt/tags/tag19.xml><?xml version="1.0" encoding="utf-8"?>
<p:tagLst xmlns:p="http://schemas.openxmlformats.org/presentationml/2006/main">
  <p:tag name="KSO_WM_DIAGRAM_VIRTUALLY_FRAME" val="{&quot;height&quot;:604.5936220472439,&quot;left&quot;:196.49062992125985,&quot;top&quot;:346.0275590551181,&quot;width&quot;:568.5374803149607}"/>
</p:tagLst>
</file>

<file path=ppt/tags/tag2.xml><?xml version="1.0" encoding="utf-8"?>
<p:tagLst xmlns:p="http://schemas.openxmlformats.org/presentationml/2006/main">
  <p:tag name="KSO_WM_DIAGRAM_VIRTUALLY_FRAME" val="{&quot;height&quot;:614.6641732283465,&quot;left&quot;:62.55937007874015,&quot;top&quot;:175.80779527559054,&quot;width&quot;:1026.8812598425197}"/>
</p:tagLst>
</file>

<file path=ppt/tags/tag20.xml><?xml version="1.0" encoding="utf-8"?>
<p:tagLst xmlns:p="http://schemas.openxmlformats.org/presentationml/2006/main">
  <p:tag name="KSO_WM_DIAGRAM_VIRTUALLY_FRAME" val="{&quot;height&quot;:604.5936220472439,&quot;left&quot;:196.49062992125985,&quot;top&quot;:346.0275590551181,&quot;width&quot;:568.5374803149607}"/>
</p:tagLst>
</file>

<file path=ppt/tags/tag21.xml><?xml version="1.0" encoding="utf-8"?>
<p:tagLst xmlns:p="http://schemas.openxmlformats.org/presentationml/2006/main">
  <p:tag name="KSO_WM_DIAGRAM_VIRTUALLY_FRAME" val="{&quot;height&quot;:604.5936220472439,&quot;left&quot;:196.49062992125985,&quot;top&quot;:346.0275590551181,&quot;width&quot;:568.5374803149607}"/>
</p:tagLst>
</file>

<file path=ppt/tags/tag22.xml><?xml version="1.0" encoding="utf-8"?>
<p:tagLst xmlns:p="http://schemas.openxmlformats.org/presentationml/2006/main">
  <p:tag name="KSO_WM_DIAGRAM_VIRTUALLY_FRAME" val="{&quot;height&quot;:604.5936220472439,&quot;left&quot;:196.49062992125985,&quot;top&quot;:346.0275590551181,&quot;width&quot;:568.5374803149607}"/>
</p:tagLst>
</file>

<file path=ppt/tags/tag3.xml><?xml version="1.0" encoding="utf-8"?>
<p:tagLst xmlns:p="http://schemas.openxmlformats.org/presentationml/2006/main">
  <p:tag name="KSO_WM_DIAGRAM_VIRTUALLY_FRAME" val="{&quot;height&quot;:614.6641732283465,&quot;left&quot;:62.55937007874015,&quot;top&quot;:175.80779527559054,&quot;width&quot;:1026.8812598425197}"/>
</p:tagLst>
</file>

<file path=ppt/tags/tag4.xml><?xml version="1.0" encoding="utf-8"?>
<p:tagLst xmlns:p="http://schemas.openxmlformats.org/presentationml/2006/main">
  <p:tag name="KSO_WM_DIAGRAM_VIRTUALLY_FRAME" val="{&quot;height&quot;:614.6641732283465,&quot;left&quot;:62.55937007874015,&quot;top&quot;:175.80779527559054,&quot;width&quot;:1026.8812598425197}"/>
</p:tagLst>
</file>

<file path=ppt/tags/tag5.xml><?xml version="1.0" encoding="utf-8"?>
<p:tagLst xmlns:p="http://schemas.openxmlformats.org/presentationml/2006/main">
  <p:tag name="KSO_WM_DIAGRAM_VIRTUALLY_FRAME" val="{&quot;height&quot;:614.6641732283465,&quot;left&quot;:62.55937007874015,&quot;top&quot;:175.80779527559054,&quot;width&quot;:1026.8812598425197}"/>
</p:tagLst>
</file>

<file path=ppt/tags/tag6.xml><?xml version="1.0" encoding="utf-8"?>
<p:tagLst xmlns:p="http://schemas.openxmlformats.org/presentationml/2006/main">
  <p:tag name="KSO_WM_DIAGRAM_VIRTUALLY_FRAME" val="{&quot;height&quot;:614.6641732283465,&quot;left&quot;:62.55937007874015,&quot;top&quot;:175.80779527559054,&quot;width&quot;:1026.8812598425197}"/>
</p:tagLst>
</file>

<file path=ppt/tags/tag7.xml><?xml version="1.0" encoding="utf-8"?>
<p:tagLst xmlns:p="http://schemas.openxmlformats.org/presentationml/2006/main">
  <p:tag name="KSO_WM_DIAGRAM_VIRTUALLY_FRAME" val="{&quot;height&quot;:614.6641732283465,&quot;left&quot;:62.55937007874015,&quot;top&quot;:175.80779527559054,&quot;width&quot;:1026.8812598425197}"/>
</p:tagLst>
</file>

<file path=ppt/tags/tag8.xml><?xml version="1.0" encoding="utf-8"?>
<p:tagLst xmlns:p="http://schemas.openxmlformats.org/presentationml/2006/main">
  <p:tag name="KSO_WM_DIAGRAM_VIRTUALLY_FRAME" val="{&quot;height&quot;:614.6641732283465,&quot;left&quot;:62.55937007874015,&quot;top&quot;:175.80779527559054,&quot;width&quot;:1026.8812598425197}"/>
</p:tagLst>
</file>

<file path=ppt/tags/tag9.xml><?xml version="1.0" encoding="utf-8"?>
<p:tagLst xmlns:p="http://schemas.openxmlformats.org/presentationml/2006/main">
  <p:tag name="KSO_WM_DIAGRAM_VIRTUALLY_FRAME" val="{&quot;height&quot;:614.6641732283465,&quot;left&quot;:62.55937007874015,&quot;top&quot;:175.80779527559054,&quot;width&quot;:1026.8812598425197}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3356</Words>
  <Application>WPS 演示</Application>
  <PresentationFormat>On-screen Show (16:9)</PresentationFormat>
  <Paragraphs>86</Paragraphs>
  <Slides>5</Slides>
  <Notes>5</Notes>
  <HiddenSlides>0</HiddenSlides>
  <MMClips>0</MMClips>
  <ScaleCrop>false</ScaleCrop>
  <HeadingPairs>
    <vt:vector size="6" baseType="variant">
      <vt:variant>
        <vt:lpstr>已用的字体</vt:lpstr>
      </vt:variant>
      <vt:variant>
        <vt:i4>14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5</vt:i4>
      </vt:variant>
    </vt:vector>
  </HeadingPairs>
  <TitlesOfParts>
    <vt:vector size="20" baseType="lpstr">
      <vt:lpstr>Arial</vt:lpstr>
      <vt:lpstr>宋体</vt:lpstr>
      <vt:lpstr>Wingdings</vt:lpstr>
      <vt:lpstr>Noto Serif SC Bold</vt:lpstr>
      <vt:lpstr>Noto Serif SC</vt:lpstr>
      <vt:lpstr>Noto Serif SC Bold</vt:lpstr>
      <vt:lpstr>Noto Serif SC Bold</vt:lpstr>
      <vt:lpstr>Geist</vt:lpstr>
      <vt:lpstr>Geist</vt:lpstr>
      <vt:lpstr>Geist</vt:lpstr>
      <vt:lpstr>Calibri</vt:lpstr>
      <vt:lpstr>微软雅黑</vt:lpstr>
      <vt:lpstr>Arial Unicode MS</vt:lpstr>
      <vt:lpstr>等线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Z。</cp:lastModifiedBy>
  <cp:revision>2</cp:revision>
  <dcterms:created xsi:type="dcterms:W3CDTF">2025-09-03T07:22:00Z</dcterms:created>
  <dcterms:modified xsi:type="dcterms:W3CDTF">2025-09-04T03:38:12Z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D7BFA9C91AE44F34B6BFAEBE79B98CA6_12</vt:lpwstr>
  </property>
  <property fmtid="{D5CDD505-2E9C-101B-9397-08002B2CF9AE}" pid="3" name="KSOProductBuildVer">
    <vt:lpwstr>2052-12.1.0.22529</vt:lpwstr>
  </property>
</Properties>
</file>