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256" r:id="rId3"/>
    <p:sldId id="257" r:id="rId5"/>
    <p:sldId id="258" r:id="rId6"/>
    <p:sldId id="259" r:id="rId7"/>
    <p:sldId id="260" r:id="rId8"/>
  </p:sldIdLst>
  <p:sldSz cx="14630400" cy="26009600"/>
  <p:notesSz cx="26009600" cy="14630400"/>
  <p:embeddedFontLst>
    <p:embeddedFont>
      <p:font typeface="Calibri" panose="020F0502020204030204" charset="0"/>
      <p:regular r:id="rId13"/>
      <p:bold r:id="rId14"/>
      <p:italic r:id="rId15"/>
      <p:boldItalic r:id="rId16"/>
    </p:embeddedFont>
    <p:embeddedFont>
      <p:font typeface="Calibri Light" panose="020F0302020204030204" charset="0"/>
      <p:regular r:id="rId17"/>
      <p:italic r:id="rId1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6F7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tags" Target="../tags/tag4.xml"/><Relationship Id="rId4" Type="http://schemas.openxmlformats.org/officeDocument/2006/relationships/image" Target="../media/image13.png"/><Relationship Id="rId3" Type="http://schemas.openxmlformats.org/officeDocument/2006/relationships/tags" Target="../tags/tag3.xml"/><Relationship Id="rId27" Type="http://schemas.openxmlformats.org/officeDocument/2006/relationships/notesSlide" Target="../notesSlides/notesSlide5.xml"/><Relationship Id="rId26" Type="http://schemas.openxmlformats.org/officeDocument/2006/relationships/slideLayout" Target="../slideLayouts/slideLayout6.xml"/><Relationship Id="rId25" Type="http://schemas.openxmlformats.org/officeDocument/2006/relationships/image" Target="../media/image21.jpeg"/><Relationship Id="rId24" Type="http://schemas.openxmlformats.org/officeDocument/2006/relationships/image" Target="../media/image20.png"/><Relationship Id="rId23" Type="http://schemas.openxmlformats.org/officeDocument/2006/relationships/tags" Target="../tags/tag16.xml"/><Relationship Id="rId22" Type="http://schemas.openxmlformats.org/officeDocument/2006/relationships/image" Target="../media/image19.png"/><Relationship Id="rId21" Type="http://schemas.openxmlformats.org/officeDocument/2006/relationships/tags" Target="../tags/tag15.xml"/><Relationship Id="rId20" Type="http://schemas.openxmlformats.org/officeDocument/2006/relationships/tags" Target="../tags/tag14.xml"/><Relationship Id="rId2" Type="http://schemas.openxmlformats.org/officeDocument/2006/relationships/tags" Target="../tags/tag2.xml"/><Relationship Id="rId19" Type="http://schemas.openxmlformats.org/officeDocument/2006/relationships/tags" Target="../tags/tag13.xml"/><Relationship Id="rId18" Type="http://schemas.openxmlformats.org/officeDocument/2006/relationships/image" Target="../media/image18.png"/><Relationship Id="rId17" Type="http://schemas.openxmlformats.org/officeDocument/2006/relationships/tags" Target="../tags/tag12.xml"/><Relationship Id="rId16" Type="http://schemas.openxmlformats.org/officeDocument/2006/relationships/image" Target="../media/image17.png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image" Target="../media/image16.png"/><Relationship Id="rId11" Type="http://schemas.openxmlformats.org/officeDocument/2006/relationships/tags" Target="../tags/tag8.xml"/><Relationship Id="rId10" Type="http://schemas.openxmlformats.org/officeDocument/2006/relationships/image" Target="../media/image15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517729" y="8995066"/>
            <a:ext cx="13112591" cy="35634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0"/>
              </a:lnSpc>
              <a:buNone/>
            </a:pPr>
            <a:r>
              <a:rPr lang="en-US" sz="11200" b="1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Colleges &amp; Departments</a:t>
            </a:r>
            <a:endParaRPr lang="en-US" sz="11200" b="1" dirty="0"/>
          </a:p>
        </p:txBody>
      </p:sp>
      <p:sp>
        <p:nvSpPr>
          <p:cNvPr id="4" name="Text 1"/>
          <p:cNvSpPr/>
          <p:nvPr/>
        </p:nvSpPr>
        <p:spPr>
          <a:xfrm>
            <a:off x="1517650" y="12964795"/>
            <a:ext cx="10193020" cy="17818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Discover our comprehensive academic divisions designed to nurture tomorrow's leaders. From cutting-edge research facilities to world-class faculty, explore what makes our institution a premier destination for higher education.</a:t>
            </a:r>
            <a:endParaRPr lang="en-US" sz="4000" dirty="0">
              <a:solidFill>
                <a:srgbClr val="1F1E1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templates\picture_hover\&amp;pky330_sjzg_VCG41N1400056518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60552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904" y="744690"/>
            <a:ext cx="13112591" cy="17815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00"/>
              </a:lnSpc>
              <a:buNone/>
            </a:pPr>
            <a:r>
              <a:rPr lang="en-US" sz="5600" b="1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Academic Excellence Across Disciplines</a:t>
            </a:r>
            <a:endParaRPr lang="en-US" sz="5600" b="1" dirty="0"/>
          </a:p>
        </p:txBody>
      </p:sp>
      <p:sp>
        <p:nvSpPr>
          <p:cNvPr id="3" name="Text 1"/>
          <p:cNvSpPr/>
          <p:nvPr/>
        </p:nvSpPr>
        <p:spPr>
          <a:xfrm>
            <a:off x="758904" y="2797316"/>
            <a:ext cx="13112591" cy="8663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diverse colleges offer comprehensive programs designed to meet evolving industry demands and student aspirations.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58825" y="4238625"/>
            <a:ext cx="4190365" cy="5431790"/>
          </a:xfrm>
          <a:prstGeom prst="roundRect">
            <a:avLst>
              <a:gd name="adj" fmla="val 2714"/>
            </a:avLst>
          </a:prstGeom>
          <a:solidFill>
            <a:srgbClr val="F9D2D6"/>
          </a:solidFill>
          <a:ln w="15240">
            <a:solidFill>
              <a:srgbClr val="DFB8B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44892" y="4524817"/>
            <a:ext cx="812363" cy="812443"/>
          </a:xfrm>
          <a:prstGeom prst="roundRect">
            <a:avLst>
              <a:gd name="adj" fmla="val 11254926"/>
            </a:avLst>
          </a:prstGeom>
          <a:solidFill>
            <a:srgbClr val="DA1B2E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8254" y="4702475"/>
            <a:ext cx="365522" cy="45700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44892" y="5608034"/>
            <a:ext cx="3618309" cy="890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Engineering &amp; Technology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44892" y="6661364"/>
            <a:ext cx="3618309" cy="21659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Mechanical, Electrical, Computer Science, and Civil Engineering programs with state-of-the-art laboratories.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19700" y="4238625"/>
            <a:ext cx="4190365" cy="5431790"/>
          </a:xfrm>
          <a:prstGeom prst="roundRect">
            <a:avLst>
              <a:gd name="adj" fmla="val 2714"/>
            </a:avLst>
          </a:prstGeom>
          <a:solidFill>
            <a:srgbClr val="F9D2D6"/>
          </a:solidFill>
          <a:ln w="15240">
            <a:solidFill>
              <a:srgbClr val="DFB8B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505926" y="4524817"/>
            <a:ext cx="812363" cy="812443"/>
          </a:xfrm>
          <a:prstGeom prst="roundRect">
            <a:avLst>
              <a:gd name="adj" fmla="val 11254926"/>
            </a:avLst>
          </a:prstGeom>
          <a:solidFill>
            <a:srgbClr val="DA1B2E"/>
          </a:solidFill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288" y="4702475"/>
            <a:ext cx="365522" cy="45700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505926" y="5608034"/>
            <a:ext cx="3618428" cy="890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Business Administration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505926" y="6661364"/>
            <a:ext cx="3618428" cy="21659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MBA, Finance, Marketing, and International Business with industry partnerships and case study methodology.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681210" y="4238625"/>
            <a:ext cx="4190365" cy="5431790"/>
          </a:xfrm>
          <a:prstGeom prst="roundRect">
            <a:avLst>
              <a:gd name="adj" fmla="val 2714"/>
            </a:avLst>
          </a:prstGeom>
          <a:solidFill>
            <a:srgbClr val="F9D2D6"/>
          </a:solidFill>
          <a:ln w="15240">
            <a:solidFill>
              <a:srgbClr val="DFB8BC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967079" y="4524817"/>
            <a:ext cx="812363" cy="812443"/>
          </a:xfrm>
          <a:prstGeom prst="roundRect">
            <a:avLst>
              <a:gd name="adj" fmla="val 11254926"/>
            </a:avLst>
          </a:prstGeom>
          <a:solidFill>
            <a:srgbClr val="DA1B2E"/>
          </a:solidFill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440" y="4702475"/>
            <a:ext cx="365522" cy="45700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967079" y="5608034"/>
            <a:ext cx="3563064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Health Sciences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967079" y="6215908"/>
            <a:ext cx="3618428" cy="21659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Medicine, Nursing, Pharmacy, and Public Health with clinical training in affiliated hospitals.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04" y="10184802"/>
            <a:ext cx="6226016" cy="414997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653099" y="10288145"/>
            <a:ext cx="4169093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600" b="1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Liberal Arts &amp; Sciences</a:t>
            </a:r>
            <a:endParaRPr lang="en-US" sz="3600" b="1" dirty="0">
              <a:solidFill>
                <a:srgbClr val="1F1E1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653099" y="11004375"/>
            <a:ext cx="6226016" cy="12995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Psychology, Literature, Mathematics, and Social Sciences fostering critical thinking and cultural understanding.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653099" y="12574725"/>
            <a:ext cx="3563064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600" b="1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Creative Arts</a:t>
            </a:r>
            <a:endParaRPr lang="en-US" sz="3600" b="1" dirty="0">
              <a:solidFill>
                <a:srgbClr val="1F1E1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7653099" y="13290956"/>
            <a:ext cx="6226016" cy="12995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Fine Arts, Design, Music, and Media Studies with professional studios and performance spaces.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lum bright="-18000" contrast="-42000"/>
          </a:blip>
          <a:stretch>
            <a:fillRect/>
          </a:stretch>
        </p:blipFill>
        <p:spPr>
          <a:xfrm>
            <a:off x="9143762" y="0"/>
            <a:ext cx="5485805" cy="2600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904" y="744690"/>
            <a:ext cx="7626667" cy="17815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00"/>
              </a:lnSpc>
              <a:buNone/>
            </a:pPr>
            <a:r>
              <a:rPr lang="en-US" sz="6000" b="1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Research &amp; Innovation Centers</a:t>
            </a:r>
            <a:endParaRPr lang="en-US" sz="6000" b="1" dirty="0">
              <a:solidFill>
                <a:srgbClr val="1F1E1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904" y="2726699"/>
            <a:ext cx="7626667" cy="12995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key disciplines drive breakthrough research that addresses global challenges and shapes future industries.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04" y="4536605"/>
            <a:ext cx="1353979" cy="28944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83631" y="4807380"/>
            <a:ext cx="6001941" cy="890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Artificial Intelligence &amp; Data Science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383631" y="5860710"/>
            <a:ext cx="6001941" cy="12995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learning, robotics, and big data analytics with applications in healthcare, finance, and smart cities.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04" y="7705379"/>
            <a:ext cx="1353979" cy="244899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383631" y="7976154"/>
            <a:ext cx="5263753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Sustainable Energy Research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2383631" y="8584027"/>
            <a:ext cx="6001941" cy="12995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Renewable energy systems, smart grids, and environmental engineering solutions for climate change mitigation.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04" y="10565857"/>
            <a:ext cx="1353979" cy="244899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383631" y="10836631"/>
            <a:ext cx="5504259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Biotechnology &amp; Life Sciences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2383631" y="11444505"/>
            <a:ext cx="6001941" cy="12995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Genetic research, pharmaceutical development, and biomedical innovations advancing human health and longevity.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33852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904" y="4129967"/>
            <a:ext cx="12000786" cy="8907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000"/>
              </a:lnSpc>
              <a:buNone/>
            </a:pPr>
            <a:r>
              <a:rPr lang="en-US" sz="6000" b="1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Distinguished Faculty Excellence</a:t>
            </a:r>
            <a:endParaRPr lang="en-US" sz="6000" b="1" dirty="0">
              <a:solidFill>
                <a:srgbClr val="1F1E1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904" y="5866901"/>
            <a:ext cx="3632359" cy="8936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000"/>
              </a:lnSpc>
              <a:buNone/>
            </a:pPr>
            <a:r>
              <a:rPr lang="en-US" sz="70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89%</a:t>
            </a:r>
            <a:endParaRPr lang="en-US" sz="70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552" y="7098961"/>
            <a:ext cx="3563064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PhD Holders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8904" y="7815192"/>
            <a:ext cx="3632359" cy="12995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Faculty with doctoral degrees from top global universities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729758" y="5866901"/>
            <a:ext cx="3632478" cy="8936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000"/>
              </a:lnSpc>
              <a:buNone/>
            </a:pPr>
            <a:r>
              <a:rPr lang="en-US" sz="70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15:1</a:t>
            </a:r>
            <a:endParaRPr lang="en-US" sz="70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764405" y="7098961"/>
            <a:ext cx="3563064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 Ratio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729758" y="7815192"/>
            <a:ext cx="3632478" cy="8663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Ensuring personalized attention and mentorship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2744272" y="9791704"/>
            <a:ext cx="3632478" cy="8936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000"/>
              </a:lnSpc>
              <a:buNone/>
            </a:pPr>
            <a:r>
              <a:rPr lang="en-US" sz="70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250+</a:t>
            </a:r>
            <a:endParaRPr lang="en-US" sz="7000" b="1" dirty="0"/>
          </a:p>
        </p:txBody>
      </p:sp>
      <p:sp>
        <p:nvSpPr>
          <p:cNvPr id="11" name="Text 8"/>
          <p:cNvSpPr/>
          <p:nvPr/>
        </p:nvSpPr>
        <p:spPr>
          <a:xfrm>
            <a:off x="2778919" y="11023764"/>
            <a:ext cx="3563064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Publications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425575" y="11739880"/>
            <a:ext cx="6200775" cy="8661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Annual research papers in peer-reviewed journals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8825" y="13378180"/>
            <a:ext cx="13223240" cy="21659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+mj-lt"/>
                <a:ea typeface="Arial" panose="020B0604020202020204" pitchFamily="34" charset="0"/>
                <a:cs typeface="+mj-lt"/>
              </a:rPr>
              <a:t>Our faculty combines academic excellence with industry experience, providing students with both theoretical foundations and practical insights. Many professors serve as consultants to leading corporations and government agencies.</a:t>
            </a:r>
            <a:endParaRPr lang="en-US" sz="3200" dirty="0">
              <a:solidFill>
                <a:srgbClr val="3B3535"/>
              </a:solidFill>
              <a:latin typeface="+mj-lt"/>
              <a:ea typeface="Arial" panose="020B0604020202020204" pitchFamily="34" charset="0"/>
              <a:cs typeface="+mj-lt"/>
            </a:endParaRPr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414" y="5731514"/>
            <a:ext cx="4848701" cy="323191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9436537" y="9268016"/>
            <a:ext cx="4442579" cy="21659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"Our mentorship approach ensures every student receives personalized guidance to achieve their academic and career goals."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9030414" y="9268016"/>
            <a:ext cx="30480" cy="2165958"/>
          </a:xfrm>
          <a:prstGeom prst="rect">
            <a:avLst/>
          </a:prstGeom>
          <a:solidFill>
            <a:srgbClr val="DA1B2E"/>
          </a:solidFill>
        </p:spPr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904" y="744690"/>
            <a:ext cx="11610975" cy="8907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000"/>
              </a:lnSpc>
              <a:buNone/>
            </a:pPr>
            <a:r>
              <a:rPr lang="en-US" sz="6000" b="1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Global Partnerships &amp; Exchange</a:t>
            </a:r>
            <a:endParaRPr lang="en-US" sz="6000" b="1" dirty="0">
              <a:solidFill>
                <a:srgbClr val="1F1E1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904" y="1843657"/>
            <a:ext cx="13112591" cy="4331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Expanding horizons through international collaboration and cultural 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exchange opportunities.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>
            <p:custDataLst>
              <p:tags r:id="rId1"/>
            </p:custDataLst>
          </p:nvPr>
        </p:nvSpPr>
        <p:spPr>
          <a:xfrm>
            <a:off x="947817" y="3773336"/>
            <a:ext cx="3563064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Study Abroad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>
            <p:custDataLst>
              <p:tags r:id="rId2"/>
            </p:custDataLst>
          </p:nvPr>
        </p:nvSpPr>
        <p:spPr>
          <a:xfrm>
            <a:off x="655399" y="4381209"/>
            <a:ext cx="3855482" cy="1732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Semester and year-long programs in 45+ countries with credit transfer agreements.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17003" y="4244869"/>
            <a:ext cx="4589383" cy="4589831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73194" y="5150547"/>
            <a:ext cx="405170" cy="506422"/>
          </a:xfrm>
          <a:prstGeom prst="rect">
            <a:avLst/>
          </a:prstGeom>
        </p:spPr>
      </p:pic>
      <p:sp>
        <p:nvSpPr>
          <p:cNvPr id="8" name="Text 4"/>
          <p:cNvSpPr/>
          <p:nvPr>
            <p:custDataLst>
              <p:tags r:id="rId7"/>
            </p:custDataLst>
          </p:nvPr>
        </p:nvSpPr>
        <p:spPr>
          <a:xfrm>
            <a:off x="9912509" y="3773336"/>
            <a:ext cx="3563064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Dual Degrees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>
            <p:custDataLst>
              <p:tags r:id="rId8"/>
            </p:custDataLst>
          </p:nvPr>
        </p:nvSpPr>
        <p:spPr>
          <a:xfrm>
            <a:off x="9912509" y="4381209"/>
            <a:ext cx="3855482" cy="1732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Joint programs with prestigious international universities offering dual credentials.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17003" y="4244869"/>
            <a:ext cx="4589383" cy="4589831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144788" y="5150547"/>
            <a:ext cx="405170" cy="506422"/>
          </a:xfrm>
          <a:prstGeom prst="rect">
            <a:avLst/>
          </a:prstGeom>
        </p:spPr>
      </p:pic>
      <p:sp>
        <p:nvSpPr>
          <p:cNvPr id="12" name="Text 6"/>
          <p:cNvSpPr/>
          <p:nvPr>
            <p:custDataLst>
              <p:tags r:id="rId13"/>
            </p:custDataLst>
          </p:nvPr>
        </p:nvSpPr>
        <p:spPr>
          <a:xfrm>
            <a:off x="9912509" y="6520138"/>
            <a:ext cx="3855482" cy="890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Research Collaborations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>
            <p:custDataLst>
              <p:tags r:id="rId14"/>
            </p:custDataLst>
          </p:nvPr>
        </p:nvSpPr>
        <p:spPr>
          <a:xfrm>
            <a:off x="9912509" y="7573467"/>
            <a:ext cx="3855482" cy="1732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Joint research projects with global institutions advancing knowledge and innovation.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17003" y="4244869"/>
            <a:ext cx="4589383" cy="4589831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144788" y="7422362"/>
            <a:ext cx="405170" cy="506422"/>
          </a:xfrm>
          <a:prstGeom prst="rect">
            <a:avLst/>
          </a:prstGeom>
        </p:spPr>
      </p:pic>
      <p:sp>
        <p:nvSpPr>
          <p:cNvPr id="16" name="Text 8"/>
          <p:cNvSpPr/>
          <p:nvPr>
            <p:custDataLst>
              <p:tags r:id="rId19"/>
            </p:custDataLst>
          </p:nvPr>
        </p:nvSpPr>
        <p:spPr>
          <a:xfrm>
            <a:off x="903526" y="6742806"/>
            <a:ext cx="3607356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Cultural Integration</a:t>
            </a:r>
            <a:endParaRPr lang="en-US" sz="3200" b="1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>
            <p:custDataLst>
              <p:tags r:id="rId20"/>
            </p:custDataLst>
          </p:nvPr>
        </p:nvSpPr>
        <p:spPr>
          <a:xfrm>
            <a:off x="655399" y="7350680"/>
            <a:ext cx="3855482" cy="1732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34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International student support services and cross-cultural learning opportunities.</a:t>
            </a:r>
            <a:endParaRPr lang="en-US" sz="28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6" descr="preencoded.png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917003" y="4244869"/>
            <a:ext cx="4589383" cy="4589831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873194" y="7422362"/>
            <a:ext cx="405170" cy="506422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8904" y="10233390"/>
            <a:ext cx="3619738" cy="445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600" b="1" dirty="0">
                <a:solidFill>
                  <a:srgbClr val="1F1E1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Partner Universities</a:t>
            </a:r>
            <a:endParaRPr lang="en-US" sz="3600" b="1" dirty="0">
              <a:solidFill>
                <a:srgbClr val="1F1E1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758904" y="10949621"/>
            <a:ext cx="6226016" cy="4331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400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Oxford University, UK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2"/>
          <p:cNvSpPr/>
          <p:nvPr/>
        </p:nvSpPr>
        <p:spPr>
          <a:xfrm>
            <a:off x="758904" y="11695233"/>
            <a:ext cx="6226016" cy="4330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400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Stanford University, USA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3"/>
          <p:cNvSpPr/>
          <p:nvPr/>
        </p:nvSpPr>
        <p:spPr>
          <a:xfrm>
            <a:off x="7689294" y="10950200"/>
            <a:ext cx="6226016" cy="4331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400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University of Tokyo, Japan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14"/>
          <p:cNvSpPr/>
          <p:nvPr/>
        </p:nvSpPr>
        <p:spPr>
          <a:xfrm>
            <a:off x="7689215" y="11673205"/>
            <a:ext cx="8008620" cy="10001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400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Technical University of Munich, 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lnSpc>
                <a:spcPts val="3400"/>
              </a:lnSpc>
              <a:buSzPct val="100000"/>
              <a:buNone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Germany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5"/>
          <p:cNvSpPr/>
          <p:nvPr/>
        </p:nvSpPr>
        <p:spPr>
          <a:xfrm>
            <a:off x="758904" y="12440723"/>
            <a:ext cx="6226016" cy="4330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400"/>
              </a:lnSpc>
              <a:buSzPct val="100000"/>
              <a:buChar char="•"/>
            </a:pPr>
            <a:r>
              <a:rPr lang="en-US" sz="3200" dirty="0">
                <a:solidFill>
                  <a:srgbClr val="3B353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Australian National University</a:t>
            </a:r>
            <a:endParaRPr lang="en-US" sz="3200" dirty="0">
              <a:solidFill>
                <a:srgbClr val="3B353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 descr="templates\picture_hover\&amp;pky130_sjzg_VCG41494002209&amp;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47565" y="4145915"/>
            <a:ext cx="5128260" cy="469074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9" name="椭圆 28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10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11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12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13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14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15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16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2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3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4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5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6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7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8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ags/tag9.xml><?xml version="1.0" encoding="utf-8"?>
<p:tagLst xmlns:p="http://schemas.openxmlformats.org/presentationml/2006/main">
  <p:tag name="KSO_WM_DIAGRAM_VIRTUALLY_FRAME" val="{&quot;height&quot;:503.26125984251973,&quot;left&quot;:51.60622047244094,&quot;top&quot;:229.51307086614173,&quot;width&quot;:1040.637559055118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2849</Words>
  <Application>WPS 演示</Application>
  <PresentationFormat>On-screen Show (16:9)</PresentationFormat>
  <Paragraphs>104</Paragraphs>
  <Slides>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0" baseType="lpstr">
      <vt:lpstr>Arial</vt:lpstr>
      <vt:lpstr>宋体</vt:lpstr>
      <vt:lpstr>Wingdings</vt:lpstr>
      <vt:lpstr>Sora Semi Bold</vt:lpstr>
      <vt:lpstr>Sora Semi Bold</vt:lpstr>
      <vt:lpstr>Sora Semi Bold</vt:lpstr>
      <vt:lpstr>Sora Light</vt:lpstr>
      <vt:lpstr>Sora Light</vt:lpstr>
      <vt:lpstr>Sora Light</vt:lpstr>
      <vt:lpstr>Calibri</vt:lpstr>
      <vt:lpstr>微软雅黑</vt:lpstr>
      <vt:lpstr>Arial Unicode MS</vt:lpstr>
      <vt:lpstr>等线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3</cp:revision>
  <dcterms:created xsi:type="dcterms:W3CDTF">2025-09-03T07:10:00Z</dcterms:created>
  <dcterms:modified xsi:type="dcterms:W3CDTF">2025-09-04T03:27:53Z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043781E703884617A1624D36F7EEAA91_12</vt:lpwstr>
  </property>
  <property fmtid="{D5CDD505-2E9C-101B-9397-08002B2CF9AE}" pid="3" name="KSOProductBuildVer">
    <vt:lpwstr>2052-12.1.0.22529</vt:lpwstr>
  </property>
</Properties>
</file>