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handoutMasterIdLst>
    <p:handoutMasterId r:id="rId9"/>
  </p:handoutMasterIdLst>
  <p:sldIdLst>
    <p:sldId id="256" r:id="rId3"/>
    <p:sldId id="257" r:id="rId5"/>
    <p:sldId id="258" r:id="rId6"/>
    <p:sldId id="259" r:id="rId7"/>
    <p:sldId id="260" r:id="rId8"/>
  </p:sldIdLst>
  <p:sldSz cx="14630400" cy="26009600"/>
  <p:notesSz cx="26009600" cy="14630400"/>
  <p:embeddedFontLst>
    <p:embeddedFont>
      <p:font typeface="Calibri" panose="020F0502020204030204" charset="0"/>
      <p:regular r:id="rId13"/>
      <p:bold r:id="rId14"/>
      <p:italic r:id="rId15"/>
      <p:boldItalic r:id="rId1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36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14732754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92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14732754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92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lum bright="-18000"/>
          </a:blip>
          <a:srcRect l="4111"/>
          <a:stretch>
            <a:fillRect/>
          </a:stretch>
        </p:blipFill>
        <p:spPr>
          <a:xfrm>
            <a:off x="0" y="0"/>
            <a:ext cx="15285720" cy="283419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35" y="0"/>
            <a:ext cx="15364460" cy="8462010"/>
          </a:xfrm>
          <a:prstGeom prst="rect">
            <a:avLst/>
          </a:prstGeom>
          <a:solidFill>
            <a:srgbClr val="C3361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Text 1"/>
          <p:cNvSpPr/>
          <p:nvPr/>
        </p:nvSpPr>
        <p:spPr>
          <a:xfrm>
            <a:off x="1358622" y="1975897"/>
            <a:ext cx="12648486" cy="20804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8150"/>
              </a:lnSpc>
              <a:buNone/>
            </a:pPr>
            <a:r>
              <a:rPr lang="en-US" sz="88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Comprehensive Academic Excellence</a:t>
            </a:r>
            <a:endParaRPr lang="en-US" sz="88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358622" y="4586836"/>
            <a:ext cx="12648486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Your child's educational journey starts here with our proven curriculum framework and dedicated teaching approach designed for K-12 success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  <a:solidFill>
            <a:srgbClr val="FAFAFA">
              <a:alpha val="25000"/>
            </a:srgbClr>
          </a:solidFill>
        </p:grpSpPr>
        <p:sp>
          <p:nvSpPr>
            <p:cNvPr id="8" name="椭圆 7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Text 2"/>
          <p:cNvSpPr/>
          <p:nvPr/>
        </p:nvSpPr>
        <p:spPr>
          <a:xfrm>
            <a:off x="5828665" y="21404580"/>
            <a:ext cx="3042920" cy="877570"/>
          </a:xfrm>
          <a:prstGeom prst="rect">
            <a:avLst/>
          </a:prstGeom>
          <a:noFill/>
        </p:spPr>
        <p:txBody>
          <a:bodyPr wrap="square" lIns="0" tIns="0" rIns="0" bIns="0" rtlCol="0" anchor="t"/>
          <a:p>
            <a:pPr marL="0" indent="0" algn="ctr">
              <a:lnSpc>
                <a:spcPct val="100000"/>
              </a:lnSpc>
              <a:buNone/>
            </a:pPr>
            <a: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3D AVATAR</a:t>
            </a:r>
            <a:endParaRPr lang="en-US" altLang="zh-CN" sz="4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5485805" cy="2600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1560" y="574040"/>
            <a:ext cx="7853045" cy="31203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8150"/>
              </a:lnSpc>
              <a:buNone/>
            </a:pPr>
            <a:r>
              <a:rPr lang="en-US" sz="6550" b="1" dirty="0">
                <a:solidFill>
                  <a:srgbClr val="D73AD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Well-Rounded Curriculum System</a:t>
            </a:r>
            <a:endParaRPr lang="en-US" sz="6550" b="1" dirty="0"/>
          </a:p>
        </p:txBody>
      </p:sp>
      <p:sp>
        <p:nvSpPr>
          <p:cNvPr id="4" name="Shape 1"/>
          <p:cNvSpPr/>
          <p:nvPr/>
        </p:nvSpPr>
        <p:spPr>
          <a:xfrm>
            <a:off x="6176645" y="2907030"/>
            <a:ext cx="7462520" cy="4243070"/>
          </a:xfrm>
          <a:prstGeom prst="roundRect">
            <a:avLst>
              <a:gd name="adj" fmla="val 3979"/>
            </a:avLst>
          </a:prstGeom>
          <a:solidFill>
            <a:srgbClr val="F4D4F7"/>
          </a:solidFill>
          <a:ln w="1524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45263" y="3275619"/>
            <a:ext cx="5421868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6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Core Academic Foundation</a:t>
            </a:r>
            <a:endParaRPr lang="en-US" sz="36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45580" y="4008120"/>
            <a:ext cx="6424930" cy="25647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Strong emphasis on essential subjects including Language Arts, Mathematics, Science, and Social Studies with aligned standards and progressive skill building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176645" y="7628255"/>
            <a:ext cx="7462520" cy="4609465"/>
          </a:xfrm>
          <a:prstGeom prst="roundRect">
            <a:avLst>
              <a:gd name="adj" fmla="val 3492"/>
            </a:avLst>
          </a:prstGeom>
          <a:solidFill>
            <a:srgbClr val="F4D4F7"/>
          </a:solidFill>
          <a:ln w="15240">
            <a:solidFill>
              <a:srgbClr val="DA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545263" y="7974860"/>
            <a:ext cx="6424851" cy="10402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6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Creative &amp; Physical Development</a:t>
            </a:r>
            <a:endParaRPr lang="en-US" sz="36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45580" y="9227185"/>
            <a:ext cx="7010400" cy="22631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Comprehensive arts programs, competitive athletics, and hands-on STEAM activities that foster creativity, collaboration, and critical thinking skills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177280" y="12635230"/>
            <a:ext cx="7461885" cy="2828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balanced approach ensures your child develops both academic excellence and essential life skills through integrated learning experiences that prepare them for future success.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0957" y="972597"/>
            <a:ext cx="11796236" cy="10402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8150"/>
              </a:lnSpc>
              <a:buNone/>
            </a:pPr>
            <a:r>
              <a:rPr lang="en-US" sz="6550" b="1" dirty="0">
                <a:solidFill>
                  <a:srgbClr val="D73AD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Innovative Teaching Methods</a:t>
            </a:r>
            <a:endParaRPr lang="en-US" sz="6550" b="1" dirty="0"/>
          </a:p>
        </p:txBody>
      </p:sp>
      <p:sp>
        <p:nvSpPr>
          <p:cNvPr id="3" name="Text 1"/>
          <p:cNvSpPr/>
          <p:nvPr/>
        </p:nvSpPr>
        <p:spPr>
          <a:xfrm>
            <a:off x="990957" y="2896954"/>
            <a:ext cx="5892879" cy="10402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600" b="1" dirty="0">
                <a:solidFill>
                  <a:srgbClr val="D73AD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Personalized Learning Environment</a:t>
            </a:r>
            <a:endParaRPr lang="en-US" sz="3600" b="1" dirty="0">
              <a:solidFill>
                <a:srgbClr val="D73AD7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991235" y="4290695"/>
            <a:ext cx="6323965" cy="22631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Small class sizes enable our teachers to provide individualized attention and differentiated instruction tailored to each student's learning style and pace.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990957" y="6872482"/>
            <a:ext cx="5892879" cy="565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Maximum 18 students per class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990957" y="7562041"/>
            <a:ext cx="5892879" cy="565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Adaptive teaching strategies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90957" y="8251599"/>
            <a:ext cx="5892879" cy="565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Regular progress monitoring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4183" y="2941131"/>
            <a:ext cx="5892879" cy="5893455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57" y="9630239"/>
            <a:ext cx="6324243" cy="141472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344573" y="11398609"/>
            <a:ext cx="4676775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6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Project-Based Learning</a:t>
            </a:r>
            <a:endParaRPr lang="en-US" sz="36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344573" y="12130915"/>
            <a:ext cx="5617012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Real-world applications make learning meaningful and engaging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9630239"/>
            <a:ext cx="6324243" cy="141472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668816" y="11398609"/>
            <a:ext cx="5091946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6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Flipped Classroom Model</a:t>
            </a:r>
            <a:endParaRPr lang="en-US" sz="36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668816" y="12130915"/>
            <a:ext cx="5617012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Interactive classroom time maximizes collaborative learning opportunities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44211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90957" y="5393701"/>
            <a:ext cx="10300335" cy="10402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8150"/>
              </a:lnSpc>
              <a:buNone/>
            </a:pPr>
            <a:r>
              <a:rPr lang="en-US" sz="6550" b="1" dirty="0">
                <a:solidFill>
                  <a:srgbClr val="D73AD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Exceptional Faculty Team</a:t>
            </a:r>
            <a:endParaRPr lang="en-US" sz="6550" b="1" dirty="0"/>
          </a:p>
        </p:txBody>
      </p:sp>
      <p:sp>
        <p:nvSpPr>
          <p:cNvPr id="4" name="Text 1"/>
          <p:cNvSpPr/>
          <p:nvPr/>
        </p:nvSpPr>
        <p:spPr>
          <a:xfrm>
            <a:off x="990957" y="7141233"/>
            <a:ext cx="3921443" cy="11671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9150"/>
              </a:lnSpc>
              <a:buNone/>
            </a:pPr>
            <a:r>
              <a:rPr lang="en-US" sz="91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95%</a:t>
            </a:r>
            <a:endParaRPr lang="en-US" sz="915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90957" y="8750400"/>
            <a:ext cx="3921443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Advanced Degrees</a:t>
            </a:r>
            <a:endParaRPr lang="en-US" sz="325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90957" y="9482706"/>
            <a:ext cx="3921443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Master's or higher qualifications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354360" y="7141233"/>
            <a:ext cx="3921562" cy="11671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9150"/>
              </a:lnSpc>
              <a:buNone/>
            </a:pPr>
            <a:r>
              <a:rPr lang="en-US" sz="91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12:1</a:t>
            </a:r>
            <a:endParaRPr lang="en-US" sz="915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354360" y="8750400"/>
            <a:ext cx="3921562" cy="10402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Student-Teacher Ratio</a:t>
            </a:r>
            <a:endParaRPr lang="en-US" sz="325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354360" y="10002822"/>
            <a:ext cx="3921562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Optimal class size for attention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717881" y="7141233"/>
            <a:ext cx="3921443" cy="11671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9150"/>
              </a:lnSpc>
              <a:buNone/>
            </a:pPr>
            <a:r>
              <a:rPr lang="en-US" sz="91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915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717881" y="8750400"/>
            <a:ext cx="3921443" cy="10402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Average Experience</a:t>
            </a:r>
            <a:endParaRPr lang="en-US" sz="325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717881" y="10002822"/>
            <a:ext cx="3921443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Years of dedicated teaching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198602" y="11885979"/>
            <a:ext cx="4750356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600" b="1" dirty="0">
                <a:solidFill>
                  <a:srgbClr val="D73AD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Professional Excellence</a:t>
            </a:r>
            <a:endParaRPr lang="en-US" sz="3600" b="1" dirty="0">
              <a:solidFill>
                <a:srgbClr val="D73AD7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198602" y="12759745"/>
            <a:ext cx="5892879" cy="28292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educators hold advanced degrees in their subject areas and participate in ongoing professional development to stay current with best practices in education.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961828" y="11885979"/>
            <a:ext cx="4180523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600" b="1" dirty="0">
                <a:solidFill>
                  <a:srgbClr val="D73AD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Mentorship Program</a:t>
            </a:r>
            <a:endParaRPr lang="en-US" sz="3600" b="1" dirty="0">
              <a:solidFill>
                <a:srgbClr val="D73AD7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961828" y="12759745"/>
            <a:ext cx="5892879" cy="22633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Each student is paired with a dedicated faculty mentor who provides academic guidance and personal support throughout their educational journey.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44211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90957" y="5393701"/>
            <a:ext cx="12648486" cy="20804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8150"/>
              </a:lnSpc>
              <a:buNone/>
            </a:pPr>
            <a:r>
              <a:rPr lang="en-US" sz="6600" b="1" dirty="0">
                <a:solidFill>
                  <a:srgbClr val="D73AD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Comprehensive Academic Support</a:t>
            </a:r>
            <a:endParaRPr lang="en-US" sz="6600" b="1" dirty="0">
              <a:solidFill>
                <a:srgbClr val="D73AD7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57" y="8004639"/>
            <a:ext cx="884039" cy="88412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90957" y="9330768"/>
            <a:ext cx="5216366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Learning Resource Center</a:t>
            </a:r>
            <a:endParaRPr lang="en-US" sz="325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990957" y="10063074"/>
            <a:ext cx="6103263" cy="22633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State-of-the-art facility with specialized tutoring programs, study spaces, and academic resources available before, during, and after school hours.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80" y="8004639"/>
            <a:ext cx="884039" cy="88412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36180" y="9330768"/>
            <a:ext cx="5703451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Personalized Learning Plans</a:t>
            </a:r>
            <a:endParaRPr lang="en-US" sz="325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536180" y="10063074"/>
            <a:ext cx="6103263" cy="28292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Customized educational pathways developed for each student based on their strengths, interests, and areas for growth, ensuring optimal academic progress.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625197" y="13036102"/>
            <a:ext cx="12648486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200" b="1" dirty="0">
                <a:solidFill>
                  <a:srgbClr val="D75BE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Your child's success is our priority.</a:t>
            </a:r>
            <a:r>
              <a:rPr lang="en-US" sz="32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We provide the framework, support, and guidance needed for every student to thrive academically and personally.</a:t>
            </a:r>
            <a:endParaRPr lang="en-US" sz="32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2284</Words>
  <Application>WPS 演示</Application>
  <PresentationFormat>On-screen Show (16:9)</PresentationFormat>
  <Paragraphs>78</Paragraphs>
  <Slides>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9" baseType="lpstr">
      <vt:lpstr>Arial</vt:lpstr>
      <vt:lpstr>宋体</vt:lpstr>
      <vt:lpstr>Wingdings</vt:lpstr>
      <vt:lpstr>Source Serif 4 Semi Bold</vt:lpstr>
      <vt:lpstr>Source Serif 4 Semi Bold</vt:lpstr>
      <vt:lpstr>Source Serif 4 Semi Bold</vt:lpstr>
      <vt:lpstr>Source Sans 3</vt:lpstr>
      <vt:lpstr>Source Sans 3</vt:lpstr>
      <vt:lpstr>Source Sans 3</vt:lpstr>
      <vt:lpstr>Calibri</vt:lpstr>
      <vt:lpstr>微软雅黑</vt:lpstr>
      <vt:lpstr>Arial Unicode MS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Z。</cp:lastModifiedBy>
  <cp:revision>3</cp:revision>
  <dcterms:created xsi:type="dcterms:W3CDTF">2025-09-04T06:42:00Z</dcterms:created>
  <dcterms:modified xsi:type="dcterms:W3CDTF">2025-09-04T08:32:00Z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8D390648FBB641C58BC052C10BDFED27_12</vt:lpwstr>
  </property>
  <property fmtid="{D5CDD505-2E9C-101B-9397-08002B2CF9AE}" pid="3" name="KSOProductBuildVer">
    <vt:lpwstr>2052-12.1.0.22529</vt:lpwstr>
  </property>
</Properties>
</file>