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57" r:id="rId5"/>
    <p:sldId id="258" r:id="rId6"/>
    <p:sldId id="259" r:id="rId7"/>
    <p:sldId id="260" r:id="rId8"/>
    <p:sldId id="261" r:id="rId9"/>
  </p:sldIdLst>
  <p:sldSz cx="14630400" cy="26009600"/>
  <p:notesSz cx="26009600" cy="14630400"/>
  <p:embeddedFontLst>
    <p:embeddedFont>
      <p:font typeface="Calibri" panose="020F050202020403020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5E4CE6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6.jpe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5E4CE6">
              <a:alpha val="9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1657350" y="779780"/>
            <a:ext cx="12178665" cy="24453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Grow Beyond: Cultivating Enterprise Talent</a:t>
            </a:r>
            <a:endParaRPr lang="en-US" sz="72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657350" y="3649980"/>
            <a:ext cx="11384280" cy="4878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Welcome to our vision for employee development and engagement. 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This presentation outlines how we're building a culture where every team member can thrive, develop new skills, and find their sense of belonging within our organization.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" y="0"/>
            <a:ext cx="14628971" cy="26009600"/>
          </a:xfrm>
          <a:prstGeom prst="rect">
            <a:avLst/>
          </a:prstGeom>
          <a:solidFill>
            <a:srgbClr val="FAFAFA">
              <a:alpha val="85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794504" y="779697"/>
            <a:ext cx="7087672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2319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Learning Culture</a:t>
            </a:r>
            <a:endParaRPr lang="en-US" sz="5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4" y="2409822"/>
            <a:ext cx="6174819" cy="6175422"/>
          </a:xfrm>
          <a:prstGeom prst="rect">
            <a:avLst/>
          </a:prstGeom>
        </p:spPr>
      </p:pic>
      <p:sp>
        <p:nvSpPr>
          <p:cNvPr id="6" name="Text 2"/>
          <p:cNvSpPr/>
          <p:nvPr>
            <p:custDataLst>
              <p:tags r:id="rId3"/>
            </p:custDataLst>
          </p:nvPr>
        </p:nvSpPr>
        <p:spPr>
          <a:xfrm>
            <a:off x="7668697" y="2374457"/>
            <a:ext cx="6174819" cy="1063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Encouraging Growth &amp; Innovation</a:t>
            </a:r>
            <a:endParaRPr lang="en-US" sz="4400" b="1" dirty="0">
              <a:solidFill>
                <a:srgbClr val="5E4CE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>
            <p:custDataLst>
              <p:tags r:id="rId4"/>
            </p:custDataLst>
          </p:nvPr>
        </p:nvSpPr>
        <p:spPr>
          <a:xfrm>
            <a:off x="7668895" y="3816985"/>
            <a:ext cx="6174740" cy="3994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believe that continuous learning isn't just beneficial—it's essential. Our organization thrives when employees feel empowered to explore new ideas, take calculated risks, and share insights.</a:t>
            </a:r>
            <a:endParaRPr lang="en-US" sz="36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>
            <p:custDataLst>
              <p:tags r:id="rId5"/>
            </p:custDataLst>
          </p:nvPr>
        </p:nvSpPr>
        <p:spPr>
          <a:xfrm>
            <a:off x="7668697" y="8272202"/>
            <a:ext cx="6174819" cy="1063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Learning Organization Philosophy</a:t>
            </a:r>
            <a:endParaRPr lang="en-US" sz="4400" b="1" dirty="0">
              <a:solidFill>
                <a:srgbClr val="5E4CE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>
            <p:custDataLst>
              <p:tags r:id="rId6"/>
            </p:custDataLst>
          </p:nvPr>
        </p:nvSpPr>
        <p:spPr>
          <a:xfrm>
            <a:off x="7668895" y="9756140"/>
            <a:ext cx="6174740" cy="4128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We've built our culture around Peter Senge's learning organization principles, where systemic thinking and personal mastery drive both individual and collective success.</a:t>
            </a:r>
            <a:endParaRPr lang="en-US" sz="36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21" name="Shape 0"/>
          <p:cNvSpPr/>
          <p:nvPr/>
        </p:nvSpPr>
        <p:spPr>
          <a:xfrm>
            <a:off x="79" y="0"/>
            <a:ext cx="14628971" cy="26009600"/>
          </a:xfrm>
          <a:prstGeom prst="rect">
            <a:avLst/>
          </a:prstGeom>
          <a:solidFill>
            <a:srgbClr val="FAFAFA">
              <a:alpha val="85000"/>
            </a:srgbClr>
          </a:solidFill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>
            <a:lum bright="-24000" contrast="6000"/>
          </a:blip>
          <a:srcRect t="14931" b="9054"/>
          <a:stretch>
            <a:fillRect/>
          </a:stretch>
        </p:blipFill>
        <p:spPr>
          <a:xfrm>
            <a:off x="635" y="0"/>
            <a:ext cx="14629130" cy="4041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436126"/>
            <a:ext cx="11495961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Training Programs That Transform</a:t>
            </a:r>
            <a:endParaRPr lang="en-US" sz="555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32485" y="4613275"/>
            <a:ext cx="4157980" cy="7293610"/>
          </a:xfrm>
          <a:prstGeom prst="roundRect">
            <a:avLst>
              <a:gd name="adj" fmla="val 2864"/>
            </a:avLst>
          </a:prstGeom>
          <a:solidFill>
            <a:srgbClr val="FAFAFA">
              <a:alpha val="95000"/>
            </a:srgbClr>
          </a:solidFill>
          <a:ln w="38100">
            <a:solidFill>
              <a:srgbClr val="5E4CE6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0704" y="4651229"/>
            <a:ext cx="4081939" cy="850546"/>
          </a:xfrm>
          <a:prstGeom prst="roundRect">
            <a:avLst>
              <a:gd name="adj" fmla="val 8624"/>
            </a:avLst>
          </a:prstGeom>
          <a:solidFill>
            <a:srgbClr val="5E4CE6">
              <a:alpha val="50000"/>
            </a:srgbClr>
          </a:solidFill>
        </p:spPr>
      </p:sp>
      <p:sp>
        <p:nvSpPr>
          <p:cNvPr id="6" name="Text 3"/>
          <p:cNvSpPr/>
          <p:nvPr/>
        </p:nvSpPr>
        <p:spPr>
          <a:xfrm>
            <a:off x="2699028" y="4803048"/>
            <a:ext cx="425172" cy="5315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300" dirty="0"/>
          </a:p>
        </p:txBody>
      </p:sp>
      <p:sp>
        <p:nvSpPr>
          <p:cNvPr id="7" name="Text 4"/>
          <p:cNvSpPr/>
          <p:nvPr/>
        </p:nvSpPr>
        <p:spPr>
          <a:xfrm>
            <a:off x="1154192" y="5785291"/>
            <a:ext cx="3514963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Orientation Training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54192" y="6398285"/>
            <a:ext cx="3514963" cy="40819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comprehensive 2-week onboarding process connects new hires with mentors and introduces them to our company values, processes, and tools through interactive workshops and real-world scenarios.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74310" y="4613275"/>
            <a:ext cx="4157980" cy="7293610"/>
          </a:xfrm>
          <a:prstGeom prst="roundRect">
            <a:avLst>
              <a:gd name="adj" fmla="val 2864"/>
            </a:avLst>
          </a:prstGeom>
          <a:solidFill>
            <a:srgbClr val="FAFAFA">
              <a:alpha val="95000"/>
            </a:srgbClr>
          </a:solidFill>
          <a:ln w="38100">
            <a:solidFill>
              <a:srgbClr val="5E4CE6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312331" y="4651229"/>
            <a:ext cx="4081939" cy="850546"/>
          </a:xfrm>
          <a:prstGeom prst="roundRect">
            <a:avLst>
              <a:gd name="adj" fmla="val 8624"/>
            </a:avLst>
          </a:prstGeom>
          <a:solidFill>
            <a:srgbClr val="5E4CE6">
              <a:alpha val="5000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7140654" y="4803048"/>
            <a:ext cx="425172" cy="5315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300" dirty="0"/>
          </a:p>
        </p:txBody>
      </p:sp>
      <p:sp>
        <p:nvSpPr>
          <p:cNvPr id="12" name="Text 9"/>
          <p:cNvSpPr/>
          <p:nvPr/>
        </p:nvSpPr>
        <p:spPr>
          <a:xfrm>
            <a:off x="5595818" y="5785291"/>
            <a:ext cx="3514963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Job Skills Training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595818" y="6398285"/>
            <a:ext cx="3514963" cy="3174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Access to over 2,000 courses through our learning platform, custom skill paths based on your role, and quarterly technical bootcamps to keep your skills cutting-edge.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716135" y="4613275"/>
            <a:ext cx="4157980" cy="7293610"/>
          </a:xfrm>
          <a:prstGeom prst="roundRect">
            <a:avLst>
              <a:gd name="adj" fmla="val 2864"/>
            </a:avLst>
          </a:prstGeom>
          <a:solidFill>
            <a:srgbClr val="FAFAFA">
              <a:alpha val="95000"/>
            </a:srgbClr>
          </a:solidFill>
          <a:ln w="38100">
            <a:solidFill>
              <a:srgbClr val="5E4CE6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753957" y="4651229"/>
            <a:ext cx="4081939" cy="850546"/>
          </a:xfrm>
          <a:prstGeom prst="roundRect">
            <a:avLst>
              <a:gd name="adj" fmla="val 8624"/>
            </a:avLst>
          </a:prstGeom>
          <a:solidFill>
            <a:srgbClr val="5E4CE6">
              <a:alpha val="50000"/>
            </a:srgbClr>
          </a:solidFill>
        </p:spPr>
      </p:sp>
      <p:sp>
        <p:nvSpPr>
          <p:cNvPr id="16" name="Text 13"/>
          <p:cNvSpPr/>
          <p:nvPr/>
        </p:nvSpPr>
        <p:spPr>
          <a:xfrm>
            <a:off x="11582281" y="4803048"/>
            <a:ext cx="425172" cy="5315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300" dirty="0"/>
          </a:p>
        </p:txBody>
      </p:sp>
      <p:sp>
        <p:nvSpPr>
          <p:cNvPr id="17" name="Text 14"/>
          <p:cNvSpPr/>
          <p:nvPr/>
        </p:nvSpPr>
        <p:spPr>
          <a:xfrm>
            <a:off x="10037445" y="5785291"/>
            <a:ext cx="3514963" cy="885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Management Development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0037445" y="6841240"/>
            <a:ext cx="3514963" cy="3174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leadership pipeline program includes executive shadowing, management simulations, and 360° feedback to prepare high-potential employees for future leadership roles.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832485" y="12461875"/>
            <a:ext cx="13041630" cy="1770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Each program is designed to support different career stages and learning styles, with both self-paced and instructor-led options available.</a:t>
            </a:r>
            <a:endParaRPr lang="en-US" sz="36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0" name="Shape 0"/>
          <p:cNvSpPr/>
          <p:nvPr/>
        </p:nvSpPr>
        <p:spPr>
          <a:xfrm>
            <a:off x="1349" y="0"/>
            <a:ext cx="14628971" cy="26009600"/>
          </a:xfrm>
          <a:prstGeom prst="rect">
            <a:avLst/>
          </a:prstGeom>
          <a:solidFill>
            <a:srgbClr val="FAFAFA">
              <a:alpha val="85000"/>
            </a:srgbClr>
          </a:solidFill>
        </p:spPr>
      </p:sp>
      <p:pic>
        <p:nvPicPr>
          <p:cNvPr id="25" name="图片 24" descr="templates\picture_hover\&amp;pky390_sjzg_VCG41N1124891163&amp;"/>
          <p:cNvPicPr>
            <a:picLocks noChangeAspect="1"/>
          </p:cNvPicPr>
          <p:nvPr/>
        </p:nvPicPr>
        <p:blipFill>
          <a:blip r:embed="rId2">
            <a:lum bright="-42000" contrast="12000"/>
          </a:blip>
          <a:srcRect t="22500" b="22945"/>
          <a:stretch>
            <a:fillRect/>
          </a:stretch>
        </p:blipFill>
        <p:spPr>
          <a:xfrm>
            <a:off x="-635" y="0"/>
            <a:ext cx="14630400" cy="552577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4504" y="1047032"/>
            <a:ext cx="10818495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Performance &amp; Career Pathways</a:t>
            </a:r>
            <a:endParaRPr lang="en-US" sz="555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25659" y="6641075"/>
            <a:ext cx="6528673" cy="5674115"/>
            <a:chOff x="1299" y="16618"/>
            <a:chExt cx="10281" cy="8936"/>
          </a:xfrm>
        </p:grpSpPr>
        <p:sp>
          <p:nvSpPr>
            <p:cNvPr id="4" name="Shape 1"/>
            <p:cNvSpPr/>
            <p:nvPr>
              <p:custDataLst>
                <p:tags r:id="rId3"/>
              </p:custDataLst>
            </p:nvPr>
          </p:nvSpPr>
          <p:spPr>
            <a:xfrm>
              <a:off x="1299" y="16915"/>
              <a:ext cx="1004" cy="1005"/>
            </a:xfrm>
            <a:prstGeom prst="roundRect">
              <a:avLst>
                <a:gd name="adj" fmla="val 18669"/>
              </a:avLst>
            </a:prstGeom>
            <a:solidFill>
              <a:srgbClr val="E9E6FA"/>
            </a:solidFill>
            <a:ln w="15240">
              <a:solidFill>
                <a:srgbClr val="BDB8DF"/>
              </a:solidFill>
              <a:prstDash val="solid"/>
            </a:ln>
          </p:spPr>
        </p:sp>
        <p:pic>
          <p:nvPicPr>
            <p:cNvPr id="5" name="Image 1" descr="preencoded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467" y="16999"/>
              <a:ext cx="670" cy="837"/>
            </a:xfrm>
            <a:prstGeom prst="rect">
              <a:avLst/>
            </a:prstGeom>
          </p:spPr>
        </p:pic>
        <p:sp>
          <p:nvSpPr>
            <p:cNvPr id="6" name="Text 2"/>
            <p:cNvSpPr/>
            <p:nvPr>
              <p:custDataLst>
                <p:tags r:id="rId6"/>
              </p:custDataLst>
            </p:nvPr>
          </p:nvSpPr>
          <p:spPr>
            <a:xfrm>
              <a:off x="2750" y="16618"/>
              <a:ext cx="8831" cy="69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4000" b="1" dirty="0">
                  <a:solidFill>
                    <a:srgbClr val="5E4CE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Quarterly Performance </a:t>
              </a:r>
              <a:endParaRPr lang="en-US" sz="40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l">
                <a:lnSpc>
                  <a:spcPct val="100000"/>
                </a:lnSpc>
                <a:buNone/>
              </a:pPr>
              <a:r>
                <a:rPr lang="en-US" sz="4000" b="1" dirty="0">
                  <a:solidFill>
                    <a:srgbClr val="5E4CE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Dialogues</a:t>
              </a:r>
              <a:endParaRPr lang="en-US" sz="40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3"/>
            <p:cNvSpPr/>
            <p:nvPr>
              <p:custDataLst>
                <p:tags r:id="rId7"/>
              </p:custDataLst>
            </p:nvPr>
          </p:nvSpPr>
          <p:spPr>
            <a:xfrm>
              <a:off x="2750" y="18809"/>
              <a:ext cx="7858" cy="674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3600" dirty="0">
                  <a:solidFill>
                    <a:srgbClr val="2A274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Moving beyond annual reviews to continuous feedback and development planning through our new Growth Conversations framework.</a:t>
              </a:r>
              <a:endParaRPr lang="en-US" sz="36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637939" y="6640550"/>
            <a:ext cx="6163786" cy="5614950"/>
            <a:chOff x="1299" y="18622"/>
            <a:chExt cx="9707" cy="8842"/>
          </a:xfrm>
        </p:grpSpPr>
        <p:sp>
          <p:nvSpPr>
            <p:cNvPr id="8" name="Shape 4"/>
            <p:cNvSpPr/>
            <p:nvPr>
              <p:custDataLst>
                <p:tags r:id="rId8"/>
              </p:custDataLst>
            </p:nvPr>
          </p:nvSpPr>
          <p:spPr>
            <a:xfrm>
              <a:off x="1299" y="18948"/>
              <a:ext cx="1004" cy="1005"/>
            </a:xfrm>
            <a:prstGeom prst="roundRect">
              <a:avLst>
                <a:gd name="adj" fmla="val 18669"/>
              </a:avLst>
            </a:prstGeom>
            <a:solidFill>
              <a:srgbClr val="E9E6FA"/>
            </a:solidFill>
            <a:ln w="15240">
              <a:solidFill>
                <a:srgbClr val="BDB8DF"/>
              </a:solidFill>
              <a:prstDash val="solid"/>
            </a:ln>
          </p:spPr>
        </p:sp>
        <p:pic>
          <p:nvPicPr>
            <p:cNvPr id="9" name="Image 2" descr="preencoded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467" y="19032"/>
              <a:ext cx="670" cy="837"/>
            </a:xfrm>
            <a:prstGeom prst="rect">
              <a:avLst/>
            </a:prstGeom>
          </p:spPr>
        </p:pic>
        <p:sp>
          <p:nvSpPr>
            <p:cNvPr id="10" name="Text 5"/>
            <p:cNvSpPr/>
            <p:nvPr>
              <p:custDataLst>
                <p:tags r:id="rId11"/>
              </p:custDataLst>
            </p:nvPr>
          </p:nvSpPr>
          <p:spPr>
            <a:xfrm>
              <a:off x="2750" y="18622"/>
              <a:ext cx="8255" cy="69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4000" b="1" dirty="0">
                  <a:solidFill>
                    <a:srgbClr val="5E4CE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Transparent Promotion </a:t>
              </a:r>
              <a:endParaRPr lang="en-US" sz="40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l">
                <a:lnSpc>
                  <a:spcPct val="100000"/>
                </a:lnSpc>
                <a:buNone/>
              </a:pPr>
              <a:r>
                <a:rPr lang="en-US" sz="4000" b="1" dirty="0">
                  <a:solidFill>
                    <a:srgbClr val="5E4CE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Criteria</a:t>
              </a:r>
              <a:endParaRPr lang="en-US" sz="40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6"/>
            <p:cNvSpPr/>
            <p:nvPr>
              <p:custDataLst>
                <p:tags r:id="rId12"/>
              </p:custDataLst>
            </p:nvPr>
          </p:nvSpPr>
          <p:spPr>
            <a:xfrm>
              <a:off x="2750" y="20832"/>
              <a:ext cx="8256" cy="663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3600" dirty="0">
                  <a:solidFill>
                    <a:srgbClr val="2A274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Clear competency matrices for each role level help you understand exactly what's needed to advance your career with us.</a:t>
              </a:r>
              <a:endParaRPr lang="en-US" sz="36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9" name="Shape 0"/>
          <p:cNvSpPr/>
          <p:nvPr/>
        </p:nvSpPr>
        <p:spPr>
          <a:xfrm>
            <a:off x="1349" y="0"/>
            <a:ext cx="14628971" cy="26009600"/>
          </a:xfrm>
          <a:prstGeom prst="rect">
            <a:avLst/>
          </a:prstGeom>
          <a:solidFill>
            <a:srgbClr val="FAFAFA">
              <a:alpha val="85000"/>
            </a:srgbClr>
          </a:solidFill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5316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6095881"/>
            <a:ext cx="11028164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2319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Cross-Department Collaboration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4504" y="7690641"/>
            <a:ext cx="6174819" cy="1063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Participation Opportunities</a:t>
            </a:r>
            <a:endParaRPr lang="en-US" sz="3600" b="1" dirty="0">
              <a:solidFill>
                <a:srgbClr val="5E4CE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4385" y="9037320"/>
            <a:ext cx="6174740" cy="42100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Innovation Lab allows employees to dedicate 10% of their time to cross-functional projects outside their normal responsibilities, expanding skills while solving real business challenges.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68697" y="7690641"/>
            <a:ext cx="6174819" cy="1063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b="1" dirty="0">
                <a:solidFill>
                  <a:srgbClr val="5E4CE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Cross-Team Knowledge Sharing</a:t>
            </a:r>
            <a:endParaRPr lang="en-US" sz="3600" b="1" dirty="0">
              <a:solidFill>
                <a:srgbClr val="5E4CE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68895" y="9037320"/>
            <a:ext cx="6174740" cy="3368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Monthly "Wisdom Wednesdays" feature lightning talks from different departments, while our internal knowledge base captures learnings from completed projects for enterprise-wide access.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22" name="Shape 0"/>
          <p:cNvSpPr/>
          <p:nvPr/>
        </p:nvSpPr>
        <p:spPr>
          <a:xfrm>
            <a:off x="79" y="0"/>
            <a:ext cx="14628971" cy="26009600"/>
          </a:xfrm>
          <a:prstGeom prst="rect">
            <a:avLst/>
          </a:prstGeom>
          <a:solidFill>
            <a:srgbClr val="FAFAFA">
              <a:alpha val="85000"/>
            </a:srgbClr>
          </a:solidFill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>
            <a:lum bright="-30000" contrast="6000"/>
          </a:blip>
          <a:stretch>
            <a:fillRect/>
          </a:stretch>
        </p:blipFill>
        <p:spPr>
          <a:xfrm>
            <a:off x="714" y="0"/>
            <a:ext cx="14628971" cy="5316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990481"/>
            <a:ext cx="9644896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Future Growth Opportunities</a:t>
            </a:r>
            <a:endParaRPr lang="en-US" sz="555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64062" y="6095215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Internal Job Rotation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20370" y="6708140"/>
            <a:ext cx="4187190" cy="2267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Spend 3-6 months in a different department to gain new perspectives and broaden your organizational understanding.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010" y="7127588"/>
            <a:ext cx="4564380" cy="4564826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485" y="8015047"/>
            <a:ext cx="424101" cy="5302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022562" y="6321932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Global Opportunities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0022840" y="6934835"/>
            <a:ext cx="4274820" cy="1814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International assignments in our 15 global offices ranging from 3-month projects to multi-year relocations.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010" y="7127588"/>
            <a:ext cx="4564380" cy="4564826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696" y="8015047"/>
            <a:ext cx="424101" cy="53023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022562" y="9622667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Innovation Incubator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10022840" y="10235565"/>
            <a:ext cx="4274185" cy="2267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Submit your business idea to our annual innovation challenge for a chance to lead its development with dedicated resources.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010" y="7127588"/>
            <a:ext cx="4564380" cy="4564826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696" y="10274479"/>
            <a:ext cx="424101" cy="530237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483235" y="9891395"/>
            <a:ext cx="4124325" cy="885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3450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Advanced Certification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8"/>
          <p:cNvSpPr/>
          <p:nvPr/>
        </p:nvSpPr>
        <p:spPr>
          <a:xfrm>
            <a:off x="448310" y="10457180"/>
            <a:ext cx="4159250" cy="2267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35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tuition reimbursement program covers up to $10,000 annually for approved professional certifications and degrees.</a:t>
            </a:r>
            <a:endParaRPr lang="en-US" sz="2800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3010" y="7127588"/>
            <a:ext cx="4564380" cy="4564826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3485" y="10274479"/>
            <a:ext cx="424101" cy="530237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794504" y="13807691"/>
            <a:ext cx="13041392" cy="5669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career journey is limited only by your ambition</a:t>
            </a:r>
            <a:endParaRPr lang="en-US" sz="3200" b="1" dirty="0">
              <a:solidFill>
                <a:srgbClr val="2A274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555.8417322834646,&quot;left&quot;:603.8344094488189,&quot;top&quot;:186.96511811023623,&quot;width&quot;:486.206220472441}"/>
</p:tagLst>
</file>

<file path=ppt/tags/tag10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11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12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2.xml><?xml version="1.0" encoding="utf-8"?>
<p:tagLst xmlns:p="http://schemas.openxmlformats.org/presentationml/2006/main">
  <p:tag name="KSO_WM_DIAGRAM_VIRTUALLY_FRAME" val="{&quot;height&quot;:555.8417322834646,&quot;left&quot;:603.8344094488189,&quot;top&quot;:186.96511811023623,&quot;width&quot;:486.206220472441}"/>
</p:tagLst>
</file>

<file path=ppt/tags/tag3.xml><?xml version="1.0" encoding="utf-8"?>
<p:tagLst xmlns:p="http://schemas.openxmlformats.org/presentationml/2006/main">
  <p:tag name="KSO_WM_DIAGRAM_VIRTUALLY_FRAME" val="{&quot;height&quot;:555.8417322834646,&quot;left&quot;:603.8344094488189,&quot;top&quot;:186.96511811023623,&quot;width&quot;:486.206220472441}"/>
</p:tagLst>
</file>

<file path=ppt/tags/tag4.xml><?xml version="1.0" encoding="utf-8"?>
<p:tagLst xmlns:p="http://schemas.openxmlformats.org/presentationml/2006/main">
  <p:tag name="KSO_WM_DIAGRAM_VIRTUALLY_FRAME" val="{&quot;height&quot;:555.8417322834646,&quot;left&quot;:603.8344094488189,&quot;top&quot;:186.96511811023623,&quot;width&quot;:486.206220472441}"/>
</p:tagLst>
</file>

<file path=ppt/tags/tag5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6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7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8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ags/tag9.xml><?xml version="1.0" encoding="utf-8"?>
<p:tagLst xmlns:p="http://schemas.openxmlformats.org/presentationml/2006/main">
  <p:tag name="KSO_WM_DIAGRAM_VIRTUALLY_FRAME" val="{&quot;height&quot;:548.1192125984252,&quot;left&quot;:506.51251968503936,&quot;top&quot;:189.74976377952754,&quot;width&quot;:583.537480314960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2907</Words>
  <Application>WPS 演示</Application>
  <PresentationFormat>On-screen Show (16:9)</PresentationFormat>
  <Paragraphs>80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Outfit Extra Bold</vt:lpstr>
      <vt:lpstr>Outfit Extra Bold</vt:lpstr>
      <vt:lpstr>Outfit Extra Bold</vt:lpstr>
      <vt:lpstr>Arimo</vt:lpstr>
      <vt:lpstr>Arimo</vt:lpstr>
      <vt:lpstr>Arimo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2</cp:revision>
  <dcterms:created xsi:type="dcterms:W3CDTF">2025-09-02T08:48:00Z</dcterms:created>
  <dcterms:modified xsi:type="dcterms:W3CDTF">2025-09-02T09:05:58Z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EEA8361B973F417E9D32D1AAE4092233_12</vt:lpwstr>
  </property>
  <property fmtid="{D5CDD505-2E9C-101B-9397-08002B2CF9AE}" pid="3" name="KSOProductBuildVer">
    <vt:lpwstr>2052-12.1.0.22529</vt:lpwstr>
  </property>
</Properties>
</file>