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8"/>
  </p:handoutMasterIdLst>
  <p:sldIdLst>
    <p:sldId id="256" r:id="rId3"/>
    <p:sldId id="257" r:id="rId5"/>
    <p:sldId id="258" r:id="rId6"/>
    <p:sldId id="259" r:id="rId7"/>
  </p:sldIdLst>
  <p:sldSz cx="14630400" cy="26009600"/>
  <p:notesSz cx="26009600" cy="14630400"/>
  <p:embeddedFontLs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5EB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6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6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6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3.png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" y="0"/>
            <a:ext cx="14629130" cy="20378420"/>
          </a:xfrm>
          <a:prstGeom prst="rect">
            <a:avLst/>
          </a:prstGeom>
          <a:gradFill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57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991235" y="1388110"/>
            <a:ext cx="12589510" cy="10401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15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More Than Just 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115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Academics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1235" y="4790440"/>
            <a:ext cx="10852150" cy="16973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Welcome to a learning community where every student thrives academically, socially, and personally. Our K-12 environment nurtures curious minds while building confident, well-rounded individuals ready for tomorrow's challenges.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7385" y="664210"/>
            <a:ext cx="13639165" cy="20802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Day in the Life of Our Students</a:t>
            </a:r>
            <a:endParaRPr lang="en-US" sz="6550" b="1" dirty="0"/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7292340" y="3211721"/>
            <a:ext cx="45720" cy="11966355"/>
          </a:xfrm>
          <a:prstGeom prst="roundRect">
            <a:avLst>
              <a:gd name="adj" fmla="val 324882"/>
            </a:avLst>
          </a:prstGeom>
          <a:solidFill>
            <a:srgbClr val="D5CDBE"/>
          </a:solidFill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5902107" y="2956765"/>
            <a:ext cx="1060966" cy="45724"/>
          </a:xfrm>
          <a:prstGeom prst="roundRect">
            <a:avLst>
              <a:gd name="adj" fmla="val 324854"/>
            </a:avLst>
          </a:prstGeom>
          <a:solidFill>
            <a:srgbClr val="D5CDBE"/>
          </a:solidFill>
        </p:spPr>
      </p:sp>
      <p:sp>
        <p:nvSpPr>
          <p:cNvPr id="5" name="Shape 3"/>
          <p:cNvSpPr/>
          <p:nvPr>
            <p:custDataLst>
              <p:tags r:id="rId3"/>
            </p:custDataLst>
          </p:nvPr>
        </p:nvSpPr>
        <p:spPr>
          <a:xfrm>
            <a:off x="6917353" y="2581801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6FF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7065526" y="2770464"/>
            <a:ext cx="499229" cy="6240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900" dirty="0"/>
          </a:p>
        </p:txBody>
      </p:sp>
      <p:sp>
        <p:nvSpPr>
          <p:cNvPr id="7" name="Text 5"/>
          <p:cNvSpPr/>
          <p:nvPr>
            <p:custDataLst>
              <p:tags r:id="rId5"/>
            </p:custDataLst>
          </p:nvPr>
        </p:nvSpPr>
        <p:spPr>
          <a:xfrm>
            <a:off x="1386364" y="2703376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Morning Arrival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>
            <p:custDataLst>
              <p:tags r:id="rId6"/>
            </p:custDataLst>
          </p:nvPr>
        </p:nvSpPr>
        <p:spPr>
          <a:xfrm>
            <a:off x="990957" y="3435682"/>
            <a:ext cx="4556046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Students begin each day with warm greetings from faculty and peers, creating an immediate sense of belonging and excitement for learning.</a:t>
            </a:r>
            <a:endParaRPr lang="en-US" sz="2750" dirty="0"/>
          </a:p>
        </p:txBody>
      </p:sp>
      <p:sp>
        <p:nvSpPr>
          <p:cNvPr id="9" name="Shape 7"/>
          <p:cNvSpPr/>
          <p:nvPr>
            <p:custDataLst>
              <p:tags r:id="rId7"/>
            </p:custDataLst>
          </p:nvPr>
        </p:nvSpPr>
        <p:spPr>
          <a:xfrm>
            <a:off x="7667327" y="4744140"/>
            <a:ext cx="1060966" cy="45724"/>
          </a:xfrm>
          <a:prstGeom prst="roundRect">
            <a:avLst>
              <a:gd name="adj" fmla="val 324854"/>
            </a:avLst>
          </a:prstGeom>
          <a:solidFill>
            <a:srgbClr val="D5CDBE"/>
          </a:solidFill>
        </p:spPr>
      </p:sp>
      <p:sp>
        <p:nvSpPr>
          <p:cNvPr id="10" name="Shape 8"/>
          <p:cNvSpPr/>
          <p:nvPr>
            <p:custDataLst>
              <p:tags r:id="rId8"/>
            </p:custDataLst>
          </p:nvPr>
        </p:nvSpPr>
        <p:spPr>
          <a:xfrm>
            <a:off x="6917353" y="4369176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6FF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11" name="Text 9"/>
          <p:cNvSpPr/>
          <p:nvPr>
            <p:custDataLst>
              <p:tags r:id="rId9"/>
            </p:custDataLst>
          </p:nvPr>
        </p:nvSpPr>
        <p:spPr>
          <a:xfrm>
            <a:off x="7065645" y="4566920"/>
            <a:ext cx="499110" cy="3378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900" dirty="0"/>
          </a:p>
        </p:txBody>
      </p:sp>
      <p:sp>
        <p:nvSpPr>
          <p:cNvPr id="12" name="Text 10"/>
          <p:cNvSpPr/>
          <p:nvPr>
            <p:custDataLst>
              <p:tags r:id="rId10"/>
            </p:custDataLst>
          </p:nvPr>
        </p:nvSpPr>
        <p:spPr>
          <a:xfrm>
            <a:off x="9083397" y="3640486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Engaging Classes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>
            <p:custDataLst>
              <p:tags r:id="rId11"/>
            </p:custDataLst>
          </p:nvPr>
        </p:nvSpPr>
        <p:spPr>
          <a:xfrm>
            <a:off x="9083397" y="4372792"/>
            <a:ext cx="4556046" cy="3960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Interactive lessons blend traditional instruction with hands-on activities, fostering critical thinking and collaboration among students of all learning styles.</a:t>
            </a:r>
            <a:endParaRPr lang="en-US" sz="2750" dirty="0"/>
          </a:p>
        </p:txBody>
      </p:sp>
      <p:sp>
        <p:nvSpPr>
          <p:cNvPr id="14" name="Shape 12"/>
          <p:cNvSpPr/>
          <p:nvPr>
            <p:custDataLst>
              <p:tags r:id="rId12"/>
            </p:custDataLst>
          </p:nvPr>
        </p:nvSpPr>
        <p:spPr>
          <a:xfrm>
            <a:off x="5902107" y="7912988"/>
            <a:ext cx="1060966" cy="45724"/>
          </a:xfrm>
          <a:prstGeom prst="roundRect">
            <a:avLst>
              <a:gd name="adj" fmla="val 324854"/>
            </a:avLst>
          </a:prstGeom>
          <a:solidFill>
            <a:srgbClr val="D5CDBE"/>
          </a:solidFill>
        </p:spPr>
      </p:sp>
      <p:sp>
        <p:nvSpPr>
          <p:cNvPr id="15" name="Shape 13"/>
          <p:cNvSpPr/>
          <p:nvPr>
            <p:custDataLst>
              <p:tags r:id="rId13"/>
            </p:custDataLst>
          </p:nvPr>
        </p:nvSpPr>
        <p:spPr>
          <a:xfrm>
            <a:off x="6917353" y="7538023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6FF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16" name="Text 14"/>
          <p:cNvSpPr/>
          <p:nvPr>
            <p:custDataLst>
              <p:tags r:id="rId14"/>
            </p:custDataLst>
          </p:nvPr>
        </p:nvSpPr>
        <p:spPr>
          <a:xfrm>
            <a:off x="7065526" y="7726686"/>
            <a:ext cx="499229" cy="6240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900" dirty="0"/>
          </a:p>
        </p:txBody>
      </p:sp>
      <p:sp>
        <p:nvSpPr>
          <p:cNvPr id="17" name="Text 15"/>
          <p:cNvSpPr/>
          <p:nvPr>
            <p:custDataLst>
              <p:tags r:id="rId15"/>
            </p:custDataLst>
          </p:nvPr>
        </p:nvSpPr>
        <p:spPr>
          <a:xfrm>
            <a:off x="1386364" y="7659598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Lunch &amp; Connection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>
            <p:custDataLst>
              <p:tags r:id="rId16"/>
            </p:custDataLst>
          </p:nvPr>
        </p:nvSpPr>
        <p:spPr>
          <a:xfrm>
            <a:off x="990957" y="8391904"/>
            <a:ext cx="4556046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vibrant cafeteria serves nutritious meals while students build friendships and enjoy supervised social time in a welcoming environment.</a:t>
            </a:r>
            <a:endParaRPr lang="en-US" sz="2750" dirty="0"/>
          </a:p>
        </p:txBody>
      </p:sp>
      <p:sp>
        <p:nvSpPr>
          <p:cNvPr id="19" name="Shape 17"/>
          <p:cNvSpPr/>
          <p:nvPr>
            <p:custDataLst>
              <p:tags r:id="rId17"/>
            </p:custDataLst>
          </p:nvPr>
        </p:nvSpPr>
        <p:spPr>
          <a:xfrm>
            <a:off x="7667327" y="9709514"/>
            <a:ext cx="1060966" cy="45724"/>
          </a:xfrm>
          <a:prstGeom prst="roundRect">
            <a:avLst>
              <a:gd name="adj" fmla="val 324854"/>
            </a:avLst>
          </a:prstGeom>
          <a:solidFill>
            <a:srgbClr val="D5CDBE"/>
          </a:solidFill>
        </p:spPr>
      </p:sp>
      <p:sp>
        <p:nvSpPr>
          <p:cNvPr id="20" name="Shape 18"/>
          <p:cNvSpPr/>
          <p:nvPr>
            <p:custDataLst>
              <p:tags r:id="rId18"/>
            </p:custDataLst>
          </p:nvPr>
        </p:nvSpPr>
        <p:spPr>
          <a:xfrm>
            <a:off x="6917353" y="9334549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6FF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21" name="Text 19"/>
          <p:cNvSpPr/>
          <p:nvPr>
            <p:custDataLst>
              <p:tags r:id="rId19"/>
            </p:custDataLst>
          </p:nvPr>
        </p:nvSpPr>
        <p:spPr>
          <a:xfrm>
            <a:off x="7065645" y="9538970"/>
            <a:ext cx="499110" cy="383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900" dirty="0"/>
          </a:p>
        </p:txBody>
      </p:sp>
      <p:sp>
        <p:nvSpPr>
          <p:cNvPr id="22" name="Text 20"/>
          <p:cNvSpPr/>
          <p:nvPr>
            <p:custDataLst>
              <p:tags r:id="rId20"/>
            </p:custDataLst>
          </p:nvPr>
        </p:nvSpPr>
        <p:spPr>
          <a:xfrm>
            <a:off x="9083397" y="9070679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Afternoon Dismissal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>
            <p:custDataLst>
              <p:tags r:id="rId21"/>
            </p:custDataLst>
          </p:nvPr>
        </p:nvSpPr>
        <p:spPr>
          <a:xfrm>
            <a:off x="9083397" y="9802985"/>
            <a:ext cx="4556046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Students leave with completed assignments, clear communication to families, and enthusiasm for tomorrow's adventures in learning.</a:t>
            </a:r>
            <a:endParaRPr lang="en-US" sz="2750" dirty="0"/>
          </a:p>
        </p:txBody>
      </p:sp>
      <p:sp>
        <p:nvSpPr>
          <p:cNvPr id="24" name="Shape 22"/>
          <p:cNvSpPr/>
          <p:nvPr/>
        </p:nvSpPr>
        <p:spPr>
          <a:xfrm>
            <a:off x="990957" y="12773012"/>
            <a:ext cx="12648486" cy="2634634"/>
          </a:xfrm>
          <a:prstGeom prst="roundRect">
            <a:avLst>
              <a:gd name="adj" fmla="val 5638"/>
            </a:avLst>
          </a:prstGeom>
          <a:solidFill>
            <a:srgbClr val="B6D6FC"/>
          </a:solidFill>
        </p:spPr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44573" y="13317062"/>
            <a:ext cx="441960" cy="353650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2140148" y="13215015"/>
            <a:ext cx="11145679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comprehensive safety protocols ensure every student feels secure, while our boarding facilities provide a supportive home-away-from-home experience for residential students.</a:t>
            </a:r>
            <a:endParaRPr lang="en-US" sz="275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8" name="椭圆 2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44211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8087" y="4878716"/>
            <a:ext cx="8321278" cy="1040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60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Vibrant Campus Life</a:t>
            </a:r>
            <a:endParaRPr lang="en-US" sz="6600" b="1" dirty="0">
              <a:solidFill>
                <a:srgbClr val="051D3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88365" y="6068060"/>
            <a:ext cx="13556615" cy="11315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Beyond the classroom, students discover their passions through diverse activities that build confidence, teamwork, and lifelong interests.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57" y="7761760"/>
            <a:ext cx="884039" cy="8841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0957" y="9087888"/>
            <a:ext cx="3921443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Music &amp; Arts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90957" y="10552349"/>
            <a:ext cx="3921443" cy="45267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From concert band to theater productions, students express creativity while developing discipline and artistic appreciation that enriches their educational journey.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360" y="7761760"/>
            <a:ext cx="884039" cy="88412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54360" y="9087888"/>
            <a:ext cx="3921562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Athletics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354360" y="9820194"/>
            <a:ext cx="3921562" cy="3960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sports programs promote physical wellness, teamwork, and healthy competition, helping students build resilience and school spirit.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881" y="7761760"/>
            <a:ext cx="884039" cy="88412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17881" y="9087888"/>
            <a:ext cx="3921443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Technology Clubs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717881" y="9820194"/>
            <a:ext cx="3921443" cy="3960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Robotics, coding, and digital media clubs prepare students for tomorrow's careers while fostering innovation and problem-solving skills.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90957" y="14505983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seasonal festivals and cultural celebrations create lasting memories while building school community and celebrating our diverse student body.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957" y="972597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Supporting Every Student's Journey</a:t>
            </a:r>
            <a:endParaRPr lang="en-US" sz="6550" b="1" dirty="0"/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991235" y="3760470"/>
            <a:ext cx="6147435" cy="5255260"/>
          </a:xfrm>
          <a:prstGeom prst="roundRect">
            <a:avLst>
              <a:gd name="adj" fmla="val 2416"/>
            </a:avLst>
          </a:prstGeom>
          <a:solidFill>
            <a:srgbClr val="FAF6FF"/>
          </a:solidFill>
          <a:ln w="45720">
            <a:solidFill>
              <a:srgbClr val="3371A5"/>
            </a:solidFill>
            <a:prstDash val="solid"/>
          </a:ln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991235" y="3760470"/>
            <a:ext cx="225425" cy="5255260"/>
          </a:xfrm>
          <a:prstGeom prst="roundRect">
            <a:avLst>
              <a:gd name="adj" fmla="val 81221"/>
            </a:avLst>
          </a:prstGeom>
          <a:solidFill>
            <a:srgbClr val="3371A5"/>
          </a:solidFill>
        </p:spPr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1573173" y="4159736"/>
            <a:ext cx="5165884" cy="1248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Mental Health &amp; Wellness</a:t>
            </a:r>
            <a:endParaRPr lang="en-US" sz="39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1573173" y="5620061"/>
            <a:ext cx="5165884" cy="3960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dedicated counselors provide confidential support, stress management resources, and emotional guidance to help students navigate academic and personal challenges with confidence.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>
            <p:custDataLst>
              <p:tags r:id="rId5"/>
            </p:custDataLst>
          </p:nvPr>
        </p:nvSpPr>
        <p:spPr>
          <a:xfrm>
            <a:off x="7491730" y="3760470"/>
            <a:ext cx="6147435" cy="5255260"/>
          </a:xfrm>
          <a:prstGeom prst="roundRect">
            <a:avLst>
              <a:gd name="adj" fmla="val 2416"/>
            </a:avLst>
          </a:prstGeom>
          <a:solidFill>
            <a:srgbClr val="FAF6FF"/>
          </a:solidFill>
          <a:ln w="45720">
            <a:solidFill>
              <a:srgbClr val="3371A5"/>
            </a:solidFill>
            <a:prstDash val="solid"/>
          </a:ln>
        </p:spPr>
      </p:sp>
      <p:sp>
        <p:nvSpPr>
          <p:cNvPr id="8" name="Shape 6"/>
          <p:cNvSpPr/>
          <p:nvPr>
            <p:custDataLst>
              <p:tags r:id="rId6"/>
            </p:custDataLst>
          </p:nvPr>
        </p:nvSpPr>
        <p:spPr>
          <a:xfrm>
            <a:off x="7491730" y="3760470"/>
            <a:ext cx="225425" cy="5255260"/>
          </a:xfrm>
          <a:prstGeom prst="roundRect">
            <a:avLst>
              <a:gd name="adj" fmla="val 81221"/>
            </a:avLst>
          </a:prstGeom>
          <a:solidFill>
            <a:srgbClr val="3371A5"/>
          </a:solidFill>
        </p:spPr>
      </p:sp>
      <p:sp>
        <p:nvSpPr>
          <p:cNvPr id="9" name="Text 7"/>
          <p:cNvSpPr/>
          <p:nvPr>
            <p:custDataLst>
              <p:tags r:id="rId7"/>
            </p:custDataLst>
          </p:nvPr>
        </p:nvSpPr>
        <p:spPr>
          <a:xfrm>
            <a:off x="8074223" y="4159736"/>
            <a:ext cx="5165884" cy="1248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Character Development</a:t>
            </a:r>
            <a:endParaRPr lang="en-US" sz="39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>
            <p:custDataLst>
              <p:tags r:id="rId8"/>
            </p:custDataLst>
          </p:nvPr>
        </p:nvSpPr>
        <p:spPr>
          <a:xfrm>
            <a:off x="8074223" y="5620061"/>
            <a:ext cx="5165884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Through service learning, peer mentorship, and leadership opportunities, students develop integrity, empathy, and the values needed to become responsible global citizens.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9"/>
          <a:srcRect t="10839"/>
          <a:stretch>
            <a:fillRect/>
          </a:stretch>
        </p:blipFill>
        <p:spPr>
          <a:xfrm>
            <a:off x="991235" y="9690100"/>
            <a:ext cx="5892800" cy="5254625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491730" y="9723120"/>
            <a:ext cx="6155690" cy="26409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i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"We believe every student has unique gifts to discover and share with the world. Our role is to provide the support, encouragement, and opportunities they need to flourish."</a:t>
            </a:r>
            <a:endParaRPr lang="en-US" sz="2800" i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754183" y="9723140"/>
            <a:ext cx="45720" cy="3960882"/>
          </a:xfrm>
          <a:prstGeom prst="rect">
            <a:avLst/>
          </a:prstGeom>
          <a:solidFill>
            <a:srgbClr val="FAF6FF"/>
          </a:solidFill>
        </p:spPr>
      </p:sp>
      <p:sp>
        <p:nvSpPr>
          <p:cNvPr id="14" name="Text 11"/>
          <p:cNvSpPr/>
          <p:nvPr/>
        </p:nvSpPr>
        <p:spPr>
          <a:xfrm>
            <a:off x="7491730" y="13148945"/>
            <a:ext cx="6198235" cy="2828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Ready to join our community? Contact us to schedule a campus visit and see how we nurture academic excellence and personal growth together.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0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1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2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3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4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5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6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7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8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19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2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20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21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22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3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4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5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6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7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8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29.xml><?xml version="1.0" encoding="utf-8"?>
<p:tagLst xmlns:p="http://schemas.openxmlformats.org/presentationml/2006/main">
  <p:tag name="KSO_WM_DIAGRAM_VIRTUALLY_FRAME" val="{&quot;height&quot;:489.7603149606299,&quot;left&quot;:78.02811023622047,&quot;top&quot;:296.0914173228347,&quot;width&quot;:995.943779527559}"/>
</p:tagLst>
</file>

<file path=ppt/tags/tag3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4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5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6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7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8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ags/tag9.xml><?xml version="1.0" encoding="utf-8"?>
<p:tagLst xmlns:p="http://schemas.openxmlformats.org/presentationml/2006/main">
  <p:tag name="KSO_WM_DIAGRAM_VIRTUALLY_FRAME" val="{&quot;height&quot;:1035.0326771653542,&quot;left&quot;:78.02811023622047,&quot;top&quot;:203.29141732283466,&quot;width&quot;:995.9437795275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2624</Words>
  <Application>WPS 演示</Application>
  <PresentationFormat>On-screen Show (16:9)</PresentationFormat>
  <Paragraphs>67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8" baseType="lpstr">
      <vt:lpstr>Arial</vt:lpstr>
      <vt:lpstr>宋体</vt:lpstr>
      <vt:lpstr>Wingdings</vt:lpstr>
      <vt:lpstr>Funnel Display</vt:lpstr>
      <vt:lpstr>Funnel Display</vt:lpstr>
      <vt:lpstr>Funnel Display</vt:lpstr>
      <vt:lpstr>Funnel Sans</vt:lpstr>
      <vt:lpstr>Funnel Sans</vt:lpstr>
      <vt:lpstr>Funnel Sans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3</cp:revision>
  <dcterms:created xsi:type="dcterms:W3CDTF">2025-09-04T07:06:00Z</dcterms:created>
  <dcterms:modified xsi:type="dcterms:W3CDTF">2025-09-04T08:38:44Z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51195A16B82C4C0BBA8F9FE653F00BBD_12</vt:lpwstr>
  </property>
  <property fmtid="{D5CDD505-2E9C-101B-9397-08002B2CF9AE}" pid="3" name="KSOProductBuildVer">
    <vt:lpwstr>2052-12.1.0.22529</vt:lpwstr>
  </property>
</Properties>
</file>