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256" r:id="rId3"/>
    <p:sldId id="257" r:id="rId5"/>
    <p:sldId id="258" r:id="rId6"/>
    <p:sldId id="259" r:id="rId7"/>
    <p:sldId id="260" r:id="rId8"/>
    <p:sldId id="261" r:id="rId9"/>
  </p:sldIdLst>
  <p:sldSz cx="14630400" cy="26009600"/>
  <p:notesSz cx="26009600" cy="14630400"/>
  <p:embeddedFontLst>
    <p:embeddedFont>
      <p:font typeface="Calibri" panose="020F050202020403020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7F4"/>
    <a:srgbClr val="F9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272525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DFAF7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272525">
              <a:alpha val="30000"/>
            </a:srgbClr>
          </a:solidFill>
        </p:spPr>
      </p:sp>
      <p:sp>
        <p:nvSpPr>
          <p:cNvPr id="8" name="装饰 1"/>
          <p:cNvSpPr/>
          <p:nvPr>
            <p:custDataLst>
              <p:tags r:id="rId2"/>
            </p:custDataLst>
          </p:nvPr>
        </p:nvSpPr>
        <p:spPr>
          <a:xfrm>
            <a:off x="635" y="8572500"/>
            <a:ext cx="14629765" cy="6376035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076565" y="9543415"/>
            <a:ext cx="5302250" cy="20135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Building strong connections and shared values that make our workplace extraordinary. Your journey into our company culture starts here.</a:t>
            </a:r>
            <a:endParaRPr lang="en-US" sz="3300" dirty="0"/>
          </a:p>
        </p:txBody>
      </p:sp>
      <p:cxnSp>
        <p:nvCxnSpPr>
          <p:cNvPr id="9" name="装饰 2"/>
          <p:cNvCxnSpPr/>
          <p:nvPr>
            <p:custDataLst>
              <p:tags r:id="rId3"/>
            </p:custDataLst>
          </p:nvPr>
        </p:nvCxnSpPr>
        <p:spPr>
          <a:xfrm>
            <a:off x="7349541" y="9203072"/>
            <a:ext cx="0" cy="5211445"/>
          </a:xfrm>
          <a:prstGeom prst="line">
            <a:avLst/>
          </a:prstGeom>
          <a:ln w="1270"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: 形状 1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6484620" y="13556615"/>
            <a:ext cx="281940" cy="5721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bg1"/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任意多边形: 形状 1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>
            <a:off x="6111240" y="13556615"/>
            <a:ext cx="281940" cy="5721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bg1"/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7" name="任意多边形: 形状 13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10800000" flipH="1" flipV="1">
            <a:off x="1088390" y="9326880"/>
            <a:ext cx="281940" cy="5721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bg1"/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任意多边形: 形状 14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0800000" flipH="1" flipV="1">
            <a:off x="1461770" y="9326880"/>
            <a:ext cx="281940" cy="5721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bg1"/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1370330" y="10749915"/>
            <a:ext cx="5269865" cy="24218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Welcome to Our Culture</a:t>
            </a:r>
            <a:endParaRPr lang="en-US" sz="72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chemeClr val="bg1">
              <a:alpha val="20000"/>
            </a:schemeClr>
          </a:solidFill>
        </p:grpSpPr>
        <p:sp>
          <p:nvSpPr>
            <p:cNvPr id="7" name="椭圆 6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118" y="922705"/>
            <a:ext cx="12750165" cy="23069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50"/>
              </a:lnSpc>
              <a:buNone/>
            </a:pPr>
            <a:r>
              <a:rPr lang="en-US" sz="725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Our Core Values Drive Everything We Do</a:t>
            </a:r>
            <a:endParaRPr lang="en-US" sz="7250" dirty="0"/>
          </a:p>
        </p:txBody>
      </p:sp>
      <p:sp>
        <p:nvSpPr>
          <p:cNvPr id="3" name="Text 1"/>
          <p:cNvSpPr/>
          <p:nvPr/>
        </p:nvSpPr>
        <p:spPr>
          <a:xfrm>
            <a:off x="940118" y="3371159"/>
            <a:ext cx="12750165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These aren't just words on a wall—they're the foundation of how we work, grow, and succeed together every day.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40118" y="4940307"/>
            <a:ext cx="6207323" cy="4968844"/>
          </a:xfrm>
          <a:prstGeom prst="roundRect">
            <a:avLst>
              <a:gd name="adj" fmla="val 2836"/>
            </a:avLst>
          </a:prstGeom>
          <a:solidFill>
            <a:schemeClr val="bg1"/>
          </a:solidFill>
          <a:ln w="15240">
            <a:solidFill>
              <a:srgbClr val="F95F88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290876" y="5291099"/>
            <a:ext cx="1006554" cy="1006653"/>
          </a:xfrm>
          <a:prstGeom prst="roundRect">
            <a:avLst>
              <a:gd name="adj" fmla="val 9083552"/>
            </a:avLst>
          </a:prstGeom>
          <a:solidFill>
            <a:srgbClr val="F95F88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696" y="5511267"/>
            <a:ext cx="452914" cy="56619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90876" y="6633303"/>
            <a:ext cx="4613434" cy="576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Integrity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290876" y="7411214"/>
            <a:ext cx="5505807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do the right thing, even when no one is watching. Honesty and transparency build trust.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482959" y="4940307"/>
            <a:ext cx="6207323" cy="4968844"/>
          </a:xfrm>
          <a:prstGeom prst="roundRect">
            <a:avLst>
              <a:gd name="adj" fmla="val 2836"/>
            </a:avLst>
          </a:prstGeom>
          <a:solidFill>
            <a:schemeClr val="bg1"/>
          </a:solidFill>
          <a:ln w="15240">
            <a:solidFill>
              <a:srgbClr val="F95F88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833717" y="5291099"/>
            <a:ext cx="1006554" cy="1006653"/>
          </a:xfrm>
          <a:prstGeom prst="roundRect">
            <a:avLst>
              <a:gd name="adj" fmla="val 9083552"/>
            </a:avLst>
          </a:prstGeom>
          <a:solidFill>
            <a:srgbClr val="F95F88"/>
          </a:solidFill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537" y="5511267"/>
            <a:ext cx="452914" cy="56619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833717" y="6633303"/>
            <a:ext cx="4613434" cy="576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833717" y="7411214"/>
            <a:ext cx="5505807" cy="21471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embrace new ideas and creative solutions. Every challenge is an opportunity to improve.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40118" y="10244702"/>
            <a:ext cx="6207323" cy="4432058"/>
          </a:xfrm>
          <a:prstGeom prst="roundRect">
            <a:avLst>
              <a:gd name="adj" fmla="val 3180"/>
            </a:avLst>
          </a:prstGeom>
          <a:solidFill>
            <a:schemeClr val="bg1"/>
          </a:solidFill>
          <a:ln w="15240">
            <a:solidFill>
              <a:srgbClr val="E0D7F4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1290876" y="10595494"/>
            <a:ext cx="1006554" cy="1006653"/>
          </a:xfrm>
          <a:prstGeom prst="roundRect">
            <a:avLst>
              <a:gd name="adj" fmla="val 9083552"/>
            </a:avLst>
          </a:prstGeom>
          <a:solidFill>
            <a:srgbClr val="6237C8"/>
          </a:solidFill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696" y="10815662"/>
            <a:ext cx="452914" cy="56619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290876" y="11937698"/>
            <a:ext cx="4613434" cy="576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1290876" y="12715609"/>
            <a:ext cx="5505807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Together we achieve more. Diverse perspectives create better outcomes for everyone.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7482959" y="10244702"/>
            <a:ext cx="6207323" cy="4432058"/>
          </a:xfrm>
          <a:prstGeom prst="roundRect">
            <a:avLst>
              <a:gd name="adj" fmla="val 3180"/>
            </a:avLst>
          </a:prstGeom>
          <a:solidFill>
            <a:schemeClr val="bg1"/>
          </a:solidFill>
          <a:ln w="15240">
            <a:solidFill>
              <a:srgbClr val="E0D7F4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833717" y="10595494"/>
            <a:ext cx="1006554" cy="1006653"/>
          </a:xfrm>
          <a:prstGeom prst="roundRect">
            <a:avLst>
              <a:gd name="adj" fmla="val 9083552"/>
            </a:avLst>
          </a:prstGeom>
          <a:solidFill>
            <a:srgbClr val="6237C8"/>
          </a:solidFill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537" y="10815662"/>
            <a:ext cx="452914" cy="56619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833717" y="11937698"/>
            <a:ext cx="4613434" cy="576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Excellence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7833717" y="12715609"/>
            <a:ext cx="5505807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strive for quality in everything we do. Continuous improvement is our standard.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5" name="椭圆 24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118" y="922705"/>
            <a:ext cx="12750165" cy="23069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50"/>
              </a:lnSpc>
              <a:buNone/>
            </a:pPr>
            <a:r>
              <a:rPr lang="en-US" sz="725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Living Our Culture Through Shared Experiences</a:t>
            </a:r>
            <a:endParaRPr lang="en-US" sz="7250" dirty="0"/>
          </a:p>
        </p:txBody>
      </p:sp>
      <p:sp>
        <p:nvSpPr>
          <p:cNvPr id="3" name="Text 1"/>
          <p:cNvSpPr/>
          <p:nvPr>
            <p:custDataLst>
              <p:tags r:id="rId1"/>
            </p:custDataLst>
          </p:nvPr>
        </p:nvSpPr>
        <p:spPr>
          <a:xfrm>
            <a:off x="940118" y="4068525"/>
            <a:ext cx="7322582" cy="13841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Annual Celebrations &amp; Team Building</a:t>
            </a:r>
            <a:endParaRPr lang="en-US" sz="4350" dirty="0"/>
          </a:p>
        </p:txBody>
      </p:sp>
      <p:sp>
        <p:nvSpPr>
          <p:cNvPr id="4" name="Text 2"/>
          <p:cNvSpPr/>
          <p:nvPr>
            <p:custDataLst>
              <p:tags r:id="rId2"/>
            </p:custDataLst>
          </p:nvPr>
        </p:nvSpPr>
        <p:spPr>
          <a:xfrm>
            <a:off x="940118" y="5788193"/>
            <a:ext cx="7322582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200"/>
              </a:lnSpc>
              <a:buSzPct val="100000"/>
              <a:buChar char="•"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Company-wide summer picnic and holiday party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940118" y="6979173"/>
            <a:ext cx="7322582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200"/>
              </a:lnSpc>
              <a:buSzPct val="100000"/>
              <a:buChar char="•"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Monthly team-building activities and workshops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940118" y="8170152"/>
            <a:ext cx="7322582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200"/>
              </a:lnSpc>
              <a:buSzPct val="100000"/>
              <a:buChar char="•"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Quarterly all-hands meetings with celebrations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>
            <p:custDataLst>
              <p:tags r:id="rId5"/>
            </p:custDataLst>
          </p:nvPr>
        </p:nvSpPr>
        <p:spPr>
          <a:xfrm>
            <a:off x="940118" y="9361132"/>
            <a:ext cx="7322582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200"/>
              </a:lnSpc>
              <a:buSzPct val="100000"/>
              <a:buChar char="•"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Innovation showcases and recognition ceremonies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>
            <p:custDataLst>
              <p:tags r:id="rId6"/>
            </p:custDataLst>
          </p:nvPr>
        </p:nvSpPr>
        <p:spPr>
          <a:xfrm>
            <a:off x="940118" y="10770255"/>
            <a:ext cx="7322582" cy="13841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Community Impact &amp; Volunteering</a:t>
            </a:r>
            <a:endParaRPr lang="en-US" sz="4350" dirty="0"/>
          </a:p>
        </p:txBody>
      </p:sp>
      <p:sp>
        <p:nvSpPr>
          <p:cNvPr id="9" name="Text 7"/>
          <p:cNvSpPr/>
          <p:nvPr/>
        </p:nvSpPr>
        <p:spPr>
          <a:xfrm>
            <a:off x="940435" y="12489815"/>
            <a:ext cx="12765405" cy="21469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believe in giving back to our communities. Every employee gets 16 hours of paid volunteer time annually to support causes they care about.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8993" y="4110439"/>
            <a:ext cx="4608790" cy="3071993"/>
          </a:xfrm>
          <a:prstGeom prst="rect">
            <a:avLst/>
          </a:prstGeom>
        </p:spPr>
      </p:pic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993" y="7559897"/>
            <a:ext cx="4608790" cy="312033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13" name="椭圆 12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118" y="922705"/>
            <a:ext cx="12750165" cy="23069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50"/>
              </a:lnSpc>
              <a:buNone/>
            </a:pPr>
            <a:r>
              <a:rPr lang="en-US" sz="725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Stay Connected, Stay Informed</a:t>
            </a:r>
            <a:endParaRPr lang="en-US" sz="7250" dirty="0"/>
          </a:p>
        </p:txBody>
      </p:sp>
      <p:sp>
        <p:nvSpPr>
          <p:cNvPr id="3" name="Text 1"/>
          <p:cNvSpPr/>
          <p:nvPr/>
        </p:nvSpPr>
        <p:spPr>
          <a:xfrm>
            <a:off x="940118" y="3471489"/>
            <a:ext cx="12750165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Open communication is the heartbeat of our culture. Here's how we keep everyone in the loop and create opportunities for your voice to be heard.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118" y="5351787"/>
            <a:ext cx="4250055" cy="134220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75636" y="7029541"/>
            <a:ext cx="3579019" cy="11533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Email &amp; Messaging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75715" y="8383905"/>
            <a:ext cx="3914775" cy="36493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Company-wide updates, team communications, and instant messaging through Slack for quick collaboration.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173" y="5351787"/>
            <a:ext cx="4250055" cy="134220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525691" y="7029541"/>
            <a:ext cx="3579019" cy="11533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Digital Bulletin Boards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525770" y="8383905"/>
            <a:ext cx="3949065" cy="32207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Department news, event announcements, and employee spotlights on our interactive company portal.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227" y="5351787"/>
            <a:ext cx="4250055" cy="134220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75746" y="7029541"/>
            <a:ext cx="3579019" cy="11533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Feedback Channels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775825" y="8383905"/>
            <a:ext cx="4140835" cy="32207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Monthly pulse surveys, suggestion boxes, open office hours with leadership, and anonymous feedback systems.</a:t>
            </a:r>
            <a:endParaRPr lang="en-US" sz="28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940435" y="11982450"/>
            <a:ext cx="12750165" cy="2548890"/>
          </a:xfrm>
          <a:prstGeom prst="roundRect">
            <a:avLst>
              <a:gd name="adj" fmla="val 7180"/>
            </a:avLst>
          </a:prstGeom>
          <a:solidFill>
            <a:srgbClr val="E0D7F4">
              <a:alpha val="28000"/>
            </a:srgbClr>
          </a:solidFill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36" y="12496982"/>
            <a:ext cx="419338" cy="335551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2030492" y="12401960"/>
            <a:ext cx="11324273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Your ideas matter! We actively implement employee suggestions—last year, 67% of submitted ideas were adopted company-wide.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17" name="椭圆 16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118" y="500430"/>
            <a:ext cx="9707761" cy="11534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9050"/>
              </a:lnSpc>
              <a:buNone/>
            </a:pPr>
            <a:r>
              <a:rPr lang="en-US" sz="66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Stories That Inspire Us</a:t>
            </a:r>
            <a:endParaRPr lang="en-US" sz="6600" b="1" dirty="0">
              <a:solidFill>
                <a:srgbClr val="F95F88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118" y="2008278"/>
            <a:ext cx="5965746" cy="39764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35434" y="2008278"/>
            <a:ext cx="5462468" cy="32207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"When I started here five years ago, I felt welcomed from day one. The mentorship I received didn't just help me grow professionally—it helped me find my purpose."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732157" y="2008278"/>
            <a:ext cx="45720" cy="3220717"/>
          </a:xfrm>
          <a:prstGeom prst="rect">
            <a:avLst/>
          </a:prstGeom>
          <a:solidFill>
            <a:srgbClr val="6237C8"/>
          </a:solidFill>
        </p:spPr>
      </p:sp>
      <p:sp>
        <p:nvSpPr>
          <p:cNvPr id="6" name="Text 3"/>
          <p:cNvSpPr/>
          <p:nvPr/>
        </p:nvSpPr>
        <p:spPr>
          <a:xfrm>
            <a:off x="7732157" y="5606460"/>
            <a:ext cx="5965746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4200"/>
              </a:lnSpc>
              <a:buNone/>
            </a:pPr>
            <a:r>
              <a:rPr lang="en-US" sz="2600" i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— Sarah Chen, Senior Project Manager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940118" y="6659196"/>
            <a:ext cx="5536168" cy="6920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Real Impact Stories</a:t>
            </a:r>
            <a:endParaRPr lang="en-US" sz="435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79450" y="7929880"/>
            <a:ext cx="13303250" cy="2741930"/>
            <a:chOff x="1070" y="29513"/>
            <a:chExt cx="20950" cy="4318"/>
          </a:xfrm>
        </p:grpSpPr>
        <p:sp>
          <p:nvSpPr>
            <p:cNvPr id="24" name="Shape 7"/>
            <p:cNvSpPr/>
            <p:nvPr/>
          </p:nvSpPr>
          <p:spPr>
            <a:xfrm>
              <a:off x="1070" y="29513"/>
              <a:ext cx="20950" cy="4318"/>
            </a:xfrm>
            <a:prstGeom prst="roundRect">
              <a:avLst>
                <a:gd name="adj" fmla="val 18669"/>
              </a:avLst>
            </a:prstGeom>
            <a:solidFill>
              <a:srgbClr val="E0D7F4">
                <a:alpha val="23000"/>
              </a:srgbClr>
            </a:solidFill>
            <a:ln w="15240">
              <a:solidFill>
                <a:srgbClr val="C6BDDA"/>
              </a:solidFill>
              <a:prstDash val="solid"/>
            </a:ln>
          </p:spPr>
        </p:sp>
        <p:sp>
          <p:nvSpPr>
            <p:cNvPr id="25" name="Text 9"/>
            <p:cNvSpPr/>
            <p:nvPr/>
          </p:nvSpPr>
          <p:spPr>
            <a:xfrm>
              <a:off x="2009" y="30098"/>
              <a:ext cx="12569" cy="181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p>
              <a:pPr marL="0" indent="0" algn="l">
                <a:lnSpc>
                  <a:spcPts val="4500"/>
                </a:lnSpc>
                <a:buNone/>
              </a:pPr>
              <a:r>
                <a:rPr lang="en-US" sz="3600" b="1" dirty="0">
                  <a:solidFill>
                    <a:srgbClr val="272525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1.The Innovation That Started Small</a:t>
              </a:r>
              <a:endParaRPr lang="en-US" sz="3600" dirty="0"/>
            </a:p>
          </p:txBody>
        </p:sp>
        <p:sp>
          <p:nvSpPr>
            <p:cNvPr id="26" name="Text 10"/>
            <p:cNvSpPr/>
            <p:nvPr/>
          </p:nvSpPr>
          <p:spPr>
            <a:xfrm>
              <a:off x="2009" y="31361"/>
              <a:ext cx="18277" cy="207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p>
              <a:pPr marL="0" indent="0" algn="l">
                <a:lnSpc>
                  <a:spcPts val="4200"/>
                </a:lnSpc>
                <a:buNone/>
              </a:pPr>
              <a:r>
                <a:rPr lang="en-US" sz="3200" dirty="0">
                  <a:solidFill>
                    <a:srgbClr val="272525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A junior developer's coffee break conversation led to our award-winning customer app, now used by over 2 million people.</a:t>
              </a:r>
              <a:endPara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9450" y="10920730"/>
            <a:ext cx="13303250" cy="2741930"/>
            <a:chOff x="1070" y="29513"/>
            <a:chExt cx="20950" cy="4318"/>
          </a:xfrm>
        </p:grpSpPr>
        <p:sp>
          <p:nvSpPr>
            <p:cNvPr id="29" name="Shape 7"/>
            <p:cNvSpPr/>
            <p:nvPr/>
          </p:nvSpPr>
          <p:spPr>
            <a:xfrm>
              <a:off x="1070" y="29513"/>
              <a:ext cx="20950" cy="4318"/>
            </a:xfrm>
            <a:prstGeom prst="roundRect">
              <a:avLst>
                <a:gd name="adj" fmla="val 18669"/>
              </a:avLst>
            </a:prstGeom>
            <a:solidFill>
              <a:srgbClr val="E0D7F4">
                <a:alpha val="23000"/>
              </a:srgbClr>
            </a:solidFill>
            <a:ln w="15240">
              <a:solidFill>
                <a:srgbClr val="C6BDDA"/>
              </a:solidFill>
              <a:prstDash val="solid"/>
            </a:ln>
          </p:spPr>
        </p:sp>
        <p:sp>
          <p:nvSpPr>
            <p:cNvPr id="30" name="Text 9"/>
            <p:cNvSpPr/>
            <p:nvPr/>
          </p:nvSpPr>
          <p:spPr>
            <a:xfrm>
              <a:off x="2009" y="30098"/>
              <a:ext cx="12569" cy="181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p>
              <a:pPr marL="0" indent="0" algn="l">
                <a:lnSpc>
                  <a:spcPts val="4500"/>
                </a:lnSpc>
                <a:buNone/>
              </a:pPr>
              <a:r>
                <a:rPr lang="en-US" sz="3600" b="1" dirty="0">
                  <a:solidFill>
                    <a:srgbClr val="272525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+mn-ea"/>
                </a:rPr>
                <a:t>2.Growing Together</a:t>
              </a:r>
              <a:endParaRPr lang="en-US" sz="3600" dirty="0"/>
            </a:p>
          </p:txBody>
        </p:sp>
        <p:sp>
          <p:nvSpPr>
            <p:cNvPr id="31" name="Text 10"/>
            <p:cNvSpPr/>
            <p:nvPr/>
          </p:nvSpPr>
          <p:spPr>
            <a:xfrm>
              <a:off x="2009" y="31361"/>
              <a:ext cx="18277" cy="207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p>
              <a:pPr marL="0" indent="0" algn="l">
                <a:lnSpc>
                  <a:spcPts val="4200"/>
                </a:lnSpc>
                <a:buNone/>
              </a:pPr>
              <a:r>
                <a:rPr lang="en-US" sz="3200" dirty="0">
                  <a:solidFill>
                    <a:srgbClr val="272525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+mn-ea"/>
                </a:rPr>
                <a:t>73% of our leadership team started in entry-level positions, proving our commitment to internal growth and development.</a:t>
              </a:r>
              <a:endPara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79450" y="13911580"/>
            <a:ext cx="13303250" cy="2741930"/>
            <a:chOff x="1070" y="29513"/>
            <a:chExt cx="20950" cy="4318"/>
          </a:xfrm>
        </p:grpSpPr>
        <p:sp>
          <p:nvSpPr>
            <p:cNvPr id="34" name="Shape 7"/>
            <p:cNvSpPr/>
            <p:nvPr/>
          </p:nvSpPr>
          <p:spPr>
            <a:xfrm>
              <a:off x="1070" y="29513"/>
              <a:ext cx="20950" cy="4318"/>
            </a:xfrm>
            <a:prstGeom prst="roundRect">
              <a:avLst>
                <a:gd name="adj" fmla="val 18669"/>
              </a:avLst>
            </a:prstGeom>
            <a:solidFill>
              <a:srgbClr val="E0D7F4">
                <a:alpha val="23000"/>
              </a:srgbClr>
            </a:solidFill>
            <a:ln w="15240">
              <a:solidFill>
                <a:srgbClr val="C6BDDA"/>
              </a:solidFill>
              <a:prstDash val="solid"/>
            </a:ln>
          </p:spPr>
        </p:sp>
        <p:sp>
          <p:nvSpPr>
            <p:cNvPr id="35" name="Text 9"/>
            <p:cNvSpPr/>
            <p:nvPr/>
          </p:nvSpPr>
          <p:spPr>
            <a:xfrm>
              <a:off x="2009" y="30098"/>
              <a:ext cx="12569" cy="181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p>
              <a:pPr marL="0" indent="0" algn="l">
                <a:lnSpc>
                  <a:spcPts val="4500"/>
                </a:lnSpc>
                <a:buNone/>
              </a:pPr>
              <a:r>
                <a:rPr lang="en-US" sz="3600" b="1" dirty="0">
                  <a:solidFill>
                    <a:srgbClr val="272525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+mn-ea"/>
                </a:rPr>
                <a:t>3.Community Champions</a:t>
              </a:r>
              <a:endParaRPr lang="en-US" sz="3600" dirty="0"/>
            </a:p>
          </p:txBody>
        </p:sp>
        <p:sp>
          <p:nvSpPr>
            <p:cNvPr id="36" name="Text 10"/>
            <p:cNvSpPr/>
            <p:nvPr/>
          </p:nvSpPr>
          <p:spPr>
            <a:xfrm>
              <a:off x="2009" y="31361"/>
              <a:ext cx="18277" cy="207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p>
              <a:pPr marL="0" indent="0" algn="l">
                <a:lnSpc>
                  <a:spcPts val="4200"/>
                </a:lnSpc>
                <a:buNone/>
              </a:pPr>
              <a:r>
                <a:rPr lang="en-US" sz="3200" dirty="0">
                  <a:solidFill>
                    <a:srgbClr val="272525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+mn-ea"/>
                </a:rPr>
                <a:t>Our volunteer program helped build three homes for Habitat for Humanity, with 89% employee participation.</a:t>
              </a:r>
              <a:endPara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11" name="椭圆 10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62916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9115" y="7093585"/>
            <a:ext cx="13552805" cy="13500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50"/>
              </a:lnSpc>
              <a:buNone/>
            </a:pPr>
            <a:r>
              <a:rPr lang="en-US" sz="6000" b="1" dirty="0">
                <a:solidFill>
                  <a:srgbClr val="F95F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Your Culture Journey Starts Now</a:t>
            </a:r>
            <a:endParaRPr lang="en-US" sz="6000" b="1" dirty="0">
              <a:solidFill>
                <a:srgbClr val="F95F88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34378" y="9233414"/>
            <a:ext cx="4026337" cy="45724"/>
          </a:xfrm>
          <a:prstGeom prst="rect">
            <a:avLst/>
          </a:prstGeom>
          <a:solidFill>
            <a:srgbClr val="F95F88"/>
          </a:solidFill>
        </p:spPr>
      </p:sp>
      <p:sp>
        <p:nvSpPr>
          <p:cNvPr id="6" name="Text 3"/>
          <p:cNvSpPr/>
          <p:nvPr/>
        </p:nvSpPr>
        <p:spPr>
          <a:xfrm>
            <a:off x="734378" y="9629799"/>
            <a:ext cx="4026337" cy="576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Observe &amp; Learn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34378" y="10407710"/>
            <a:ext cx="4026337" cy="26839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Notice how our values show up in daily interactions, meetings, and decision-making processes.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096232" y="9233414"/>
            <a:ext cx="4026337" cy="45724"/>
          </a:xfrm>
          <a:prstGeom prst="rect">
            <a:avLst/>
          </a:prstGeom>
          <a:solidFill>
            <a:srgbClr val="F95F88"/>
          </a:solidFill>
        </p:spPr>
      </p:sp>
      <p:sp>
        <p:nvSpPr>
          <p:cNvPr id="10" name="Text 7"/>
          <p:cNvSpPr/>
          <p:nvPr/>
        </p:nvSpPr>
        <p:spPr>
          <a:xfrm>
            <a:off x="5096232" y="9629799"/>
            <a:ext cx="4026337" cy="11533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Connect &amp; Participate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096232" y="10984386"/>
            <a:ext cx="4026337" cy="26839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Join team activities, volunteer events, and informal gatherings. Your fresh perspective enriches our culture.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9458087" y="9233414"/>
            <a:ext cx="4026456" cy="45724"/>
          </a:xfrm>
          <a:prstGeom prst="rect">
            <a:avLst/>
          </a:prstGeom>
          <a:solidFill>
            <a:srgbClr val="F95F88"/>
          </a:solidFill>
        </p:spPr>
      </p:sp>
      <p:sp>
        <p:nvSpPr>
          <p:cNvPr id="14" name="Text 11"/>
          <p:cNvSpPr/>
          <p:nvPr/>
        </p:nvSpPr>
        <p:spPr>
          <a:xfrm>
            <a:off x="9458087" y="9629799"/>
            <a:ext cx="4026456" cy="576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4000" b="1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Contribute &amp; Lead</a:t>
            </a:r>
            <a:endParaRPr lang="en-US" sz="4000" b="1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458087" y="10407710"/>
            <a:ext cx="4026456" cy="21471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Share your ideas, take initiative, and help shape the future of our workplace culture.</a:t>
            </a:r>
            <a:endParaRPr lang="en-US" sz="3200" dirty="0">
              <a:solidFill>
                <a:srgbClr val="27252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940435" y="1824990"/>
            <a:ext cx="12750165" cy="2581910"/>
          </a:xfrm>
          <a:prstGeom prst="roundRect">
            <a:avLst>
              <a:gd name="adj" fmla="val 5638"/>
            </a:avLst>
          </a:prstGeom>
          <a:solidFill>
            <a:schemeClr val="bg1">
              <a:alpha val="73000"/>
            </a:schemeClr>
          </a:solidFill>
        </p:spPr>
      </p:sp>
      <p:sp>
        <p:nvSpPr>
          <p:cNvPr id="18" name="Text 14"/>
          <p:cNvSpPr/>
          <p:nvPr/>
        </p:nvSpPr>
        <p:spPr>
          <a:xfrm>
            <a:off x="1512570" y="2244090"/>
            <a:ext cx="11842750" cy="16103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Remember: You're not just joining a company—you're becoming part of a community that values who you are and what you bring. Welcome aboard!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8" name="椭圆 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COLOR_SCHEME_SHAPE_ID" val="5"/>
  <p:tag name="KSO_WM_UNIT_FOIL_COLOR" val="1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8_1*i*1"/>
  <p:tag name="KSO_WM_TEMPLATE_CATEGORY" val="custom"/>
  <p:tag name="KSO_WM_TEMPLATE_INDEX" val="20235638"/>
  <p:tag name="KSO_WM_UNIT_LAYERLEVEL" val="1"/>
  <p:tag name="KSO_WM_TAG_VERSION" val="3.0"/>
  <p:tag name="KSO_WM_BEAUTIFY_FLAG" val="#wm#"/>
  <p:tag name="KSO_WM_UNIT_BLOCK" val="0"/>
  <p:tag name="KSO_WM_UNIT_SM_LIMIT_TYPE" val="2"/>
  <p:tag name="KSO_WM_UNIT_DEC_AREA_ID" val="2fa145bd3ce240cdac5a3fce36474b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dbec2fa6683b8872baabf"/>
  <p:tag name="KSO_WM_CHIP_XID" val="5eedbec2fa6683b8872baac0"/>
  <p:tag name="KSO_WM_UNIT_FILL_FORE_SCHEMECOLOR_INDEX_BRIGHTNESS" val="0"/>
  <p:tag name="KSO_WM_UNIT_FILL_FORE_SCHEMECOLOR_INDEX" val="16"/>
  <p:tag name="KSO_WM_UNIT_FILL_TYPE" val="1"/>
  <p:tag name="KSO_WM_UNIT_VALUE" val="833"/>
  <p:tag name="KSO_WM_TEMPLATE_ASSEMBLE_XID" val="60656f514054ed1e2fb807bb"/>
  <p:tag name="KSO_WM_TEMPLATE_ASSEMBLE_GROUPID" val="60656f514054ed1e2fb807bb"/>
</p:tagLst>
</file>

<file path=ppt/tags/tag10.xml><?xml version="1.0" encoding="utf-8"?>
<p:tagLst xmlns:p="http://schemas.openxmlformats.org/presentationml/2006/main">
  <p:tag name="KSO_WM_DIAGRAM_VIRTUALLY_FRAME" val="{&quot;height&quot;:636.6809448818897,&quot;left&quot;:74.02503937007874,&quot;top&quot;:320.3562992125984,&quot;width&quot;:576.5812598425197}"/>
</p:tagLst>
</file>

<file path=ppt/tags/tag11.xml><?xml version="1.0" encoding="utf-8"?>
<p:tagLst xmlns:p="http://schemas.openxmlformats.org/presentationml/2006/main">
  <p:tag name="KSO_WM_DIAGRAM_VIRTUALLY_FRAME" val="{&quot;height&quot;:636.6809448818897,&quot;left&quot;:74.02503937007874,&quot;top&quot;:320.3562992125984,&quot;width&quot;:576.5812598425197}"/>
</p:tagLst>
</file>

<file path=ppt/tags/tag12.xml><?xml version="1.0" encoding="utf-8"?>
<p:tagLst xmlns:p="http://schemas.openxmlformats.org/presentationml/2006/main">
  <p:tag name="KSO_WM_DIAGRAM_VIRTUALLY_FRAME" val="{&quot;height&quot;:636.6809448818897,&quot;left&quot;:74.02503937007874,&quot;top&quot;:320.3562992125984,&quot;width&quot;:576.5812598425197}"/>
</p:tagLst>
</file>

<file path=ppt/tags/tag2.xml><?xml version="1.0" encoding="utf-8"?>
<p:tagLst xmlns:p="http://schemas.openxmlformats.org/presentationml/2006/main">
  <p:tag name="KSO_WM_UNIT_COLOR_SCHEME_SHAPE_ID" val="6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638_1*i*2"/>
  <p:tag name="KSO_WM_TEMPLATE_CATEGORY" val="custom"/>
  <p:tag name="KSO_WM_TEMPLATE_INDEX" val="20235638"/>
  <p:tag name="KSO_WM_UNIT_LAYERLEVEL" val="1"/>
  <p:tag name="KSO_WM_TAG_VERSION" val="3.0"/>
  <p:tag name="KSO_WM_BEAUTIFY_FLAG" val="#wm#"/>
  <p:tag name="KSO_WM_UNIT_BLOCK" val="0"/>
  <p:tag name="KSO_WM_UNIT_SM_LIMIT_TYPE" val="3"/>
  <p:tag name="KSO_WM_UNIT_DEC_AREA_ID" val="d7d48ecdf2834254b3430afcf23f6955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1},&quot;ReferentInfo&quot;:{&quot;Id&quot;:&quot;320a74f8add64b71a2b7da13709a2786&quot;,&quot;X&quot;:{&quot;Pos&quot;:0},&quot;Y&quot;:{&quot;Pos&quot;:1}},&quot;whChangeMode&quot;:0}"/>
  <p:tag name="KSO_WM_CHIP_GROUPID" val="5eedbec2fa6683b8872baabf"/>
  <p:tag name="KSO_WM_CHIP_XID" val="5eedbec2fa6683b8872baac0"/>
  <p:tag name="KSO_WM_UNIT_LINE_FORE_SCHEMECOLOR_INDEX_BRIGHTNESS" val="-0.15"/>
  <p:tag name="KSO_WM_UNIT_LINE_FORE_SCHEMECOLOR_INDEX" val="14"/>
  <p:tag name="KSO_WM_UNIT_LINE_FILL_TYPE" val="2"/>
  <p:tag name="KSO_WM_TEMPLATE_ASSEMBLE_XID" val="60656f514054ed1e2fb807bb"/>
  <p:tag name="KSO_WM_TEMPLATE_ASSEMBLE_GROUPID" val="60656f514054ed1e2fb807bb"/>
</p:tagLst>
</file>

<file path=ppt/tags/tag3.xml><?xml version="1.0" encoding="utf-8"?>
<p:tagLst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638_1*i*5"/>
  <p:tag name="KSO_WM_TEMPLATE_CATEGORY" val="custom"/>
  <p:tag name="KSO_WM_TEMPLATE_INDEX" val="20235638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638_1*i*3"/>
  <p:tag name="KSO_WM_TEMPLATE_CATEGORY" val="custom"/>
  <p:tag name="KSO_WM_TEMPLATE_INDEX" val="20235638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5638_1*i*6"/>
  <p:tag name="KSO_WM_TEMPLATE_CATEGORY" val="custom"/>
  <p:tag name="KSO_WM_TEMPLATE_INDEX" val="20235638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638_1*i*4"/>
  <p:tag name="KSO_WM_TEMPLATE_CATEGORY" val="custom"/>
  <p:tag name="KSO_WM_TEMPLATE_INDEX" val="20235638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DIAGRAM_VIRTUALLY_FRAME" val="{&quot;height&quot;:636.6809448818897,&quot;left&quot;:74.02503937007874,&quot;top&quot;:320.3562992125984,&quot;width&quot;:576.5812598425197}"/>
</p:tagLst>
</file>

<file path=ppt/tags/tag8.xml><?xml version="1.0" encoding="utf-8"?>
<p:tagLst xmlns:p="http://schemas.openxmlformats.org/presentationml/2006/main">
  <p:tag name="KSO_WM_DIAGRAM_VIRTUALLY_FRAME" val="{&quot;height&quot;:636.6809448818897,&quot;left&quot;:74.02503937007874,&quot;top&quot;:320.3562992125984,&quot;width&quot;:576.5812598425197}"/>
</p:tagLst>
</file>

<file path=ppt/tags/tag9.xml><?xml version="1.0" encoding="utf-8"?>
<p:tagLst xmlns:p="http://schemas.openxmlformats.org/presentationml/2006/main">
  <p:tag name="KSO_WM_DIAGRAM_VIRTUALLY_FRAME" val="{&quot;height&quot;:636.6809448818897,&quot;left&quot;:74.02503937007874,&quot;top&quot;:320.3562992125984,&quot;width&quot;:576.581259842519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2964</Words>
  <Application>WPS 演示</Application>
  <PresentationFormat>On-screen Show (16:9)</PresentationFormat>
  <Paragraphs>96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Calibri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3</cp:revision>
  <dcterms:created xsi:type="dcterms:W3CDTF">2025-09-02T09:37:00Z</dcterms:created>
  <dcterms:modified xsi:type="dcterms:W3CDTF">2025-09-03T02:34:52Z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544AB1C994CC4E67BD587F6121E6AAF0_12</vt:lpwstr>
  </property>
  <property fmtid="{D5CDD505-2E9C-101B-9397-08002B2CF9AE}" pid="3" name="KSOProductBuildVer">
    <vt:lpwstr>2052-12.1.0.22529</vt:lpwstr>
  </property>
</Properties>
</file>