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handoutMasterIdLst>
    <p:handoutMasterId r:id="rId10"/>
  </p:handoutMasterIdLst>
  <p:sldIdLst>
    <p:sldId id="256" r:id="rId3"/>
    <p:sldId id="257" r:id="rId5"/>
    <p:sldId id="258" r:id="rId6"/>
    <p:sldId id="259" r:id="rId7"/>
    <p:sldId id="260" r:id="rId8"/>
    <p:sldId id="261" r:id="rId9"/>
  </p:sldIdLst>
  <p:sldSz cx="14630400" cy="26009600"/>
  <p:notesSz cx="26009600" cy="14630400"/>
  <p:embeddedFontLst>
    <p:embeddedFont>
      <p:font typeface="Calibri" panose="020F0502020204030204" charset="0"/>
      <p:regular r:id="rId14"/>
      <p:bold r:id="rId15"/>
      <p:italic r:id="rId16"/>
      <p:boldItalic r:id="rId17"/>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font" Target="fonts/font4.fntdata"/><Relationship Id="rId16" Type="http://schemas.openxmlformats.org/officeDocument/2006/relationships/font" Target="fonts/font3.fntdata"/><Relationship Id="rId15" Type="http://schemas.openxmlformats.org/officeDocument/2006/relationships/font" Target="fonts/font2.fntdata"/><Relationship Id="rId14" Type="http://schemas.openxmlformats.org/officeDocument/2006/relationships/font" Target="fonts/font1.fntdata"/><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handoutMaster" Target="handoutMasters/handout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11270827" cy="734061"/>
          </a:xfrm>
          <a:prstGeom prst="rect">
            <a:avLst/>
          </a:prstGeom>
        </p:spPr>
        <p:txBody>
          <a:bodyPr vert="horz" lIns="91440" tIns="45720" rIns="91440" bIns="45720" rtlCol="0"/>
          <a:lstStyle>
            <a:lvl1pPr algn="l">
              <a:defRPr sz="1920"/>
            </a:lvl1pPr>
          </a:lstStyle>
          <a:p>
            <a:endParaRPr lang="zh-CN" altLang="en-US"/>
          </a:p>
        </p:txBody>
      </p:sp>
      <p:sp>
        <p:nvSpPr>
          <p:cNvPr id="3" name="日期占位符 2"/>
          <p:cNvSpPr>
            <a:spLocks noGrp="1"/>
          </p:cNvSpPr>
          <p:nvPr>
            <p:ph type="dt" sz="quarter" idx="1"/>
          </p:nvPr>
        </p:nvSpPr>
        <p:spPr>
          <a:xfrm>
            <a:off x="14732754" y="0"/>
            <a:ext cx="11270827" cy="734061"/>
          </a:xfrm>
          <a:prstGeom prst="rect">
            <a:avLst/>
          </a:prstGeom>
        </p:spPr>
        <p:txBody>
          <a:bodyPr vert="horz" lIns="91440" tIns="45720" rIns="91440" bIns="45720" rtlCol="0"/>
          <a:lstStyle>
            <a:lvl1pPr algn="r">
              <a:defRPr sz="192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3896341"/>
            <a:ext cx="11270827" cy="734059"/>
          </a:xfrm>
          <a:prstGeom prst="rect">
            <a:avLst/>
          </a:prstGeom>
        </p:spPr>
        <p:txBody>
          <a:bodyPr vert="horz" lIns="91440" tIns="45720" rIns="91440" bIns="45720" rtlCol="0" anchor="b"/>
          <a:lstStyle>
            <a:lvl1pPr algn="l">
              <a:defRPr sz="1920"/>
            </a:lvl1pPr>
          </a:lstStyle>
          <a:p>
            <a:endParaRPr lang="zh-CN" altLang="en-US"/>
          </a:p>
        </p:txBody>
      </p:sp>
      <p:sp>
        <p:nvSpPr>
          <p:cNvPr id="5" name="灯片编号占位符 4"/>
          <p:cNvSpPr>
            <a:spLocks noGrp="1"/>
          </p:cNvSpPr>
          <p:nvPr>
            <p:ph type="sldNum" sz="quarter" idx="3"/>
          </p:nvPr>
        </p:nvSpPr>
        <p:spPr>
          <a:xfrm>
            <a:off x="14732754" y="13896341"/>
            <a:ext cx="11270827" cy="734059"/>
          </a:xfrm>
          <a:prstGeom prst="rect">
            <a:avLst/>
          </a:prstGeom>
        </p:spPr>
        <p:txBody>
          <a:bodyPr vert="horz" lIns="91440" tIns="45720" rIns="91440" bIns="45720" rtlCol="0" anchor="b"/>
          <a:lstStyle>
            <a:lvl1pPr algn="r">
              <a:defRPr sz="192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5.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5331782"/>
          </a:xfrm>
          <a:prstGeom prst="rect">
            <a:avLst/>
          </a:prstGeom>
        </p:spPr>
      </p:pic>
      <p:sp>
        <p:nvSpPr>
          <p:cNvPr id="3" name="Text 0"/>
          <p:cNvSpPr/>
          <p:nvPr/>
        </p:nvSpPr>
        <p:spPr>
          <a:xfrm>
            <a:off x="1852930" y="6839585"/>
            <a:ext cx="11603355" cy="2458720"/>
          </a:xfrm>
          <a:prstGeom prst="rect">
            <a:avLst/>
          </a:prstGeom>
          <a:noFill/>
        </p:spPr>
        <p:txBody>
          <a:bodyPr wrap="square" lIns="0" tIns="0" rIns="0" bIns="0" rtlCol="0" anchor="t"/>
          <a:lstStyle/>
          <a:p>
            <a:pPr marL="0" indent="0" algn="l">
              <a:lnSpc>
                <a:spcPts val="9650"/>
              </a:lnSpc>
              <a:buNone/>
            </a:pPr>
            <a:r>
              <a:rPr lang="en-US" sz="7700" b="1" dirty="0">
                <a:solidFill>
                  <a:srgbClr val="2E3C4E"/>
                </a:solidFill>
                <a:latin typeface="Arial" panose="020B0604020202020204" pitchFamily="34" charset="0"/>
                <a:ea typeface="Arial" panose="020B0604020202020204" pitchFamily="34" charset="0"/>
                <a:cs typeface="Arial" panose="020B0604020202020204" pitchFamily="34" charset="0"/>
              </a:rPr>
              <a:t>Welcome to Your Employee Experience</a:t>
            </a:r>
            <a:endParaRPr lang="en-US" sz="7700" dirty="0"/>
          </a:p>
        </p:txBody>
      </p:sp>
      <p:sp>
        <p:nvSpPr>
          <p:cNvPr id="4" name="Text 1"/>
          <p:cNvSpPr/>
          <p:nvPr/>
        </p:nvSpPr>
        <p:spPr>
          <a:xfrm>
            <a:off x="1759585" y="9946640"/>
            <a:ext cx="11696700" cy="1624330"/>
          </a:xfrm>
          <a:prstGeom prst="rect">
            <a:avLst/>
          </a:prstGeom>
          <a:noFill/>
        </p:spPr>
        <p:txBody>
          <a:bodyPr wrap="square" lIns="0" tIns="0" rIns="0" bIns="0" rtlCol="0" anchor="t"/>
          <a:lstStyle/>
          <a:p>
            <a:pPr marL="0" indent="0" algn="l">
              <a:lnSpc>
                <a:spcPct val="100000"/>
              </a:lnSpc>
              <a:buNone/>
            </a:pPr>
            <a:r>
              <a:rPr lang="en-US" sz="4800" dirty="0">
                <a:solidFill>
                  <a:srgbClr val="384653">
                    <a:alpha val="86000"/>
                  </a:srgbClr>
                </a:solidFill>
                <a:latin typeface="Arial" panose="020B0604020202020204" pitchFamily="34" charset="0"/>
                <a:ea typeface="Arial" panose="020B0604020202020204" pitchFamily="34" charset="0"/>
                <a:cs typeface="Arial" panose="020B0604020202020204" pitchFamily="34" charset="0"/>
              </a:rPr>
              <a:t>Starting a new role can be both exciting and overwhelming. This guide will help you navigate your early days with us, understand the support systems available to you, and make the most of your employee benefits.</a:t>
            </a:r>
            <a:endParaRPr lang="en-US" sz="4800" dirty="0">
              <a:solidFill>
                <a:srgbClr val="384653">
                  <a:alpha val="86000"/>
                </a:srgbClr>
              </a:solidFill>
              <a:latin typeface="Arial" panose="020B0604020202020204" pitchFamily="34" charset="0"/>
              <a:ea typeface="Arial" panose="020B0604020202020204" pitchFamily="34" charset="0"/>
              <a:cs typeface="Arial" panose="020B0604020202020204" pitchFamily="34" charset="0"/>
            </a:endParaRPr>
          </a:p>
        </p:txBody>
      </p:sp>
      <p:grpSp>
        <p:nvGrpSpPr>
          <p:cNvPr id="10" name="组合 9"/>
          <p:cNvGrpSpPr/>
          <p:nvPr/>
        </p:nvGrpSpPr>
        <p:grpSpPr>
          <a:xfrm>
            <a:off x="3702685" y="16470630"/>
            <a:ext cx="7293610" cy="14954250"/>
            <a:chOff x="5831" y="25938"/>
            <a:chExt cx="11486" cy="23550"/>
          </a:xfrm>
        </p:grpSpPr>
        <p:sp>
          <p:nvSpPr>
            <p:cNvPr id="11" name="椭圆 10"/>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21" name="Text 2"/>
          <p:cNvSpPr/>
          <p:nvPr/>
        </p:nvSpPr>
        <p:spPr>
          <a:xfrm>
            <a:off x="5828665" y="21404580"/>
            <a:ext cx="3042920" cy="877570"/>
          </a:xfrm>
          <a:prstGeom prst="rect">
            <a:avLst/>
          </a:prstGeom>
          <a:noFill/>
        </p:spPr>
        <p:txBody>
          <a:bodyPr wrap="square" lIns="0" tIns="0" rIns="0" bIns="0" rtlCol="0" anchor="t"/>
          <a:p>
            <a:pPr marL="0" indent="0" algn="ctr">
              <a:lnSpc>
                <a:spcPct val="100000"/>
              </a:lnSpc>
              <a:buNone/>
            </a:pPr>
            <a:r>
              <a:rPr lang="en-US" altLang="zh-CN" sz="3600" dirty="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3D AVATAR</a:t>
            </a:r>
            <a:endParaRPr lang="en-US" altLang="zh-CN" sz="3600" dirty="0">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8904" y="1496561"/>
            <a:ext cx="7392472" cy="890794"/>
          </a:xfrm>
          <a:prstGeom prst="rect">
            <a:avLst/>
          </a:prstGeom>
          <a:noFill/>
        </p:spPr>
        <p:txBody>
          <a:bodyPr wrap="none" lIns="0" tIns="0" rIns="0" bIns="0" rtlCol="0" anchor="t"/>
          <a:lstStyle/>
          <a:p>
            <a:pPr marL="0" indent="0" algn="l">
              <a:lnSpc>
                <a:spcPts val="7000"/>
              </a:lnSpc>
              <a:buNone/>
            </a:pPr>
            <a:r>
              <a:rPr lang="en-US" sz="5600" b="1" dirty="0">
                <a:solidFill>
                  <a:srgbClr val="2E3C4E"/>
                </a:solidFill>
                <a:latin typeface="Arial" panose="020B0604020202020204" pitchFamily="34" charset="0"/>
                <a:ea typeface="Arial" panose="020B0604020202020204" pitchFamily="34" charset="0"/>
                <a:cs typeface="Arial" panose="020B0604020202020204" pitchFamily="34" charset="0"/>
              </a:rPr>
              <a:t>Your Work Environment</a:t>
            </a:r>
            <a:endParaRPr lang="en-US" sz="5600" dirty="0"/>
          </a:p>
        </p:txBody>
      </p:sp>
      <p:sp>
        <p:nvSpPr>
          <p:cNvPr id="3" name="Text 1"/>
          <p:cNvSpPr/>
          <p:nvPr/>
        </p:nvSpPr>
        <p:spPr>
          <a:xfrm>
            <a:off x="758904" y="3064291"/>
            <a:ext cx="5328285" cy="534405"/>
          </a:xfrm>
          <a:prstGeom prst="rect">
            <a:avLst/>
          </a:prstGeom>
          <a:noFill/>
        </p:spPr>
        <p:txBody>
          <a:bodyPr wrap="none" lIns="0" tIns="0" rIns="0" bIns="0" rtlCol="0" anchor="t"/>
          <a:lstStyle/>
          <a:p>
            <a:pPr marL="0" indent="0" algn="l">
              <a:lnSpc>
                <a:spcPts val="4200"/>
              </a:lnSpc>
              <a:buNone/>
            </a:pPr>
            <a:r>
              <a:rPr lang="en-US" sz="3600" b="1" dirty="0">
                <a:solidFill>
                  <a:srgbClr val="2E3C4E"/>
                </a:solidFill>
                <a:latin typeface="Arial" panose="020B0604020202020204" pitchFamily="34" charset="0"/>
                <a:ea typeface="Arial" panose="020B0604020202020204" pitchFamily="34" charset="0"/>
                <a:cs typeface="Arial" panose="020B0604020202020204" pitchFamily="34" charset="0"/>
              </a:rPr>
              <a:t>Office Locations &amp; Facilities</a:t>
            </a:r>
            <a:endParaRPr lang="en-US" sz="3600" b="1" dirty="0">
              <a:solidFill>
                <a:srgbClr val="2E3C4E"/>
              </a:solidFill>
              <a:latin typeface="Arial" panose="020B0604020202020204" pitchFamily="34" charset="0"/>
              <a:ea typeface="Arial" panose="020B0604020202020204" pitchFamily="34" charset="0"/>
              <a:cs typeface="Arial" panose="020B0604020202020204" pitchFamily="34" charset="0"/>
            </a:endParaRPr>
          </a:p>
        </p:txBody>
      </p:sp>
      <p:sp>
        <p:nvSpPr>
          <p:cNvPr id="4" name="Text 2"/>
          <p:cNvSpPr/>
          <p:nvPr/>
        </p:nvSpPr>
        <p:spPr>
          <a:xfrm>
            <a:off x="758825" y="3869690"/>
            <a:ext cx="6556375" cy="2165985"/>
          </a:xfrm>
          <a:prstGeom prst="rect">
            <a:avLst/>
          </a:prstGeom>
          <a:noFill/>
        </p:spPr>
        <p:txBody>
          <a:bodyPr wrap="square" lIns="0" tIns="0" rIns="0" bIns="0" rtlCol="0" anchor="t"/>
          <a:lstStyle/>
          <a:p>
            <a:pPr marL="0" indent="0" algn="l">
              <a:lnSpc>
                <a:spcPct val="1000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Our headquarters in Seattle features open-plan workspaces, 12 meeting rooms, and a fully stocked kitchen. Regional offices in Austin, Chicago, and Boston follow similar layouts with localized amenities.</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5" name="Text 3"/>
          <p:cNvSpPr/>
          <p:nvPr/>
        </p:nvSpPr>
        <p:spPr>
          <a:xfrm>
            <a:off x="758825" y="8303895"/>
            <a:ext cx="6556375" cy="433070"/>
          </a:xfrm>
          <a:prstGeom prst="rect">
            <a:avLst/>
          </a:prstGeom>
          <a:noFill/>
        </p:spPr>
        <p:txBody>
          <a:bodyPr wrap="none" lIns="0" tIns="0" rIns="0" bIns="0" rtlCol="0" anchor="t"/>
          <a:lstStyle/>
          <a:p>
            <a:pPr marL="0" indent="0" algn="l">
              <a:lnSpc>
                <a:spcPts val="3400"/>
              </a:lnSpc>
              <a:buNone/>
            </a:pPr>
            <a:r>
              <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rPr>
              <a:t>All locations include:</a:t>
            </a:r>
            <a:endPar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6" name="Text 4"/>
          <p:cNvSpPr/>
          <p:nvPr/>
        </p:nvSpPr>
        <p:spPr>
          <a:xfrm>
            <a:off x="758825" y="9050020"/>
            <a:ext cx="6556375" cy="433070"/>
          </a:xfrm>
          <a:prstGeom prst="rect">
            <a:avLst/>
          </a:prstGeom>
          <a:noFill/>
        </p:spPr>
        <p:txBody>
          <a:bodyPr wrap="none" lIns="0" tIns="0" rIns="0" bIns="0" rtlCol="0" anchor="t"/>
          <a:lstStyle/>
          <a:p>
            <a:pPr marL="342900" indent="-342900" algn="l">
              <a:lnSpc>
                <a:spcPts val="3400"/>
              </a:lnSpc>
              <a:buSzPct val="100000"/>
              <a:buChar char="•"/>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Standing desk options</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7" name="Text 5"/>
          <p:cNvSpPr/>
          <p:nvPr/>
        </p:nvSpPr>
        <p:spPr>
          <a:xfrm>
            <a:off x="758825" y="9848215"/>
            <a:ext cx="6556375" cy="433070"/>
          </a:xfrm>
          <a:prstGeom prst="rect">
            <a:avLst/>
          </a:prstGeom>
          <a:noFill/>
        </p:spPr>
        <p:txBody>
          <a:bodyPr wrap="none" lIns="0" tIns="0" rIns="0" bIns="0" rtlCol="0" anchor="t"/>
          <a:lstStyle/>
          <a:p>
            <a:pPr marL="342900" indent="-342900" algn="l">
              <a:lnSpc>
                <a:spcPts val="3400"/>
              </a:lnSpc>
              <a:buSzPct val="100000"/>
              <a:buChar char="•"/>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Wellness rooms</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8" name="Text 6"/>
          <p:cNvSpPr/>
          <p:nvPr/>
        </p:nvSpPr>
        <p:spPr>
          <a:xfrm>
            <a:off x="758825" y="10646410"/>
            <a:ext cx="6556375" cy="433070"/>
          </a:xfrm>
          <a:prstGeom prst="rect">
            <a:avLst/>
          </a:prstGeom>
          <a:noFill/>
        </p:spPr>
        <p:txBody>
          <a:bodyPr wrap="none" lIns="0" tIns="0" rIns="0" bIns="0" rtlCol="0" anchor="t"/>
          <a:lstStyle/>
          <a:p>
            <a:pPr marL="342900" indent="-342900" algn="l">
              <a:lnSpc>
                <a:spcPts val="3400"/>
              </a:lnSpc>
              <a:buSzPct val="100000"/>
              <a:buChar char="•"/>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Coffee bars &amp; snack stations</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pic>
        <p:nvPicPr>
          <p:cNvPr id="9" name="Image 0" descr="preencoded.png"/>
          <p:cNvPicPr>
            <a:picLocks noChangeAspect="1"/>
          </p:cNvPicPr>
          <p:nvPr/>
        </p:nvPicPr>
        <p:blipFill>
          <a:blip r:embed="rId1"/>
          <a:stretch>
            <a:fillRect/>
          </a:stretch>
        </p:blipFill>
        <p:spPr>
          <a:xfrm>
            <a:off x="7653099" y="3098108"/>
            <a:ext cx="6226016" cy="8717179"/>
          </a:xfrm>
          <a:prstGeom prst="rect">
            <a:avLst/>
          </a:prstGeom>
        </p:spPr>
      </p:pic>
      <p:sp>
        <p:nvSpPr>
          <p:cNvPr id="10" name="Text 7"/>
          <p:cNvSpPr/>
          <p:nvPr/>
        </p:nvSpPr>
        <p:spPr>
          <a:xfrm>
            <a:off x="7653099" y="12119878"/>
            <a:ext cx="4895136" cy="534405"/>
          </a:xfrm>
          <a:prstGeom prst="rect">
            <a:avLst/>
          </a:prstGeom>
          <a:noFill/>
        </p:spPr>
        <p:txBody>
          <a:bodyPr wrap="none" lIns="0" tIns="0" rIns="0" bIns="0" rtlCol="0" anchor="t"/>
          <a:lstStyle/>
          <a:p>
            <a:pPr marL="0" indent="0" algn="l">
              <a:lnSpc>
                <a:spcPts val="4200"/>
              </a:lnSpc>
              <a:buNone/>
            </a:pPr>
            <a:r>
              <a:rPr lang="en-US" sz="3350" b="1" dirty="0">
                <a:solidFill>
                  <a:srgbClr val="2E3C4E"/>
                </a:solidFill>
                <a:latin typeface="Arial" panose="020B0604020202020204" pitchFamily="34" charset="0"/>
                <a:ea typeface="Arial" panose="020B0604020202020204" pitchFamily="34" charset="0"/>
                <a:cs typeface="Arial" panose="020B0604020202020204" pitchFamily="34" charset="0"/>
              </a:rPr>
              <a:t>Workplace Systems Guide</a:t>
            </a:r>
            <a:endParaRPr lang="en-US" sz="3350" dirty="0"/>
          </a:p>
        </p:txBody>
      </p:sp>
      <p:sp>
        <p:nvSpPr>
          <p:cNvPr id="11" name="Text 8"/>
          <p:cNvSpPr/>
          <p:nvPr/>
        </p:nvSpPr>
        <p:spPr>
          <a:xfrm>
            <a:off x="7653099" y="12925058"/>
            <a:ext cx="6226016" cy="866383"/>
          </a:xfrm>
          <a:prstGeom prst="rect">
            <a:avLst/>
          </a:prstGeom>
          <a:noFill/>
        </p:spPr>
        <p:txBody>
          <a:bodyPr wrap="square" lIns="0" tIns="0" rIns="0" bIns="0" rtlCol="0" anchor="t"/>
          <a:lstStyle/>
          <a:p>
            <a:pPr marL="0" indent="0" algn="l">
              <a:lnSpc>
                <a:spcPct val="1000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You'll receive access to our core platforms within your first 48 hours:</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2" name="Text 9"/>
          <p:cNvSpPr/>
          <p:nvPr/>
        </p:nvSpPr>
        <p:spPr>
          <a:xfrm>
            <a:off x="7653099" y="14710191"/>
            <a:ext cx="6226016" cy="433192"/>
          </a:xfrm>
          <a:prstGeom prst="rect">
            <a:avLst/>
          </a:prstGeom>
          <a:noFill/>
        </p:spPr>
        <p:txBody>
          <a:bodyPr wrap="none" lIns="0" tIns="0" rIns="0" bIns="0" rtlCol="0" anchor="t"/>
          <a:lstStyle/>
          <a:p>
            <a:pPr marL="0" indent="0" algn="l">
              <a:lnSpc>
                <a:spcPts val="3400"/>
              </a:lnSpc>
              <a:buSzPct val="100000"/>
              <a:buNone/>
            </a:pPr>
            <a:r>
              <a:rPr lang="en-US" sz="3200" b="1" dirty="0">
                <a:solidFill>
                  <a:srgbClr val="75BAE6"/>
                </a:solidFill>
                <a:latin typeface="Arial" panose="020B0604020202020204" pitchFamily="34" charset="0"/>
                <a:ea typeface="Arial" panose="020B0604020202020204" pitchFamily="34" charset="0"/>
                <a:cs typeface="Arial" panose="020B0604020202020204" pitchFamily="34" charset="0"/>
              </a:rPr>
              <a:t>Workday</a:t>
            </a: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 - HR &amp; payroll</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3" name="Text 10"/>
          <p:cNvSpPr/>
          <p:nvPr/>
        </p:nvSpPr>
        <p:spPr>
          <a:xfrm>
            <a:off x="7653099" y="15415966"/>
            <a:ext cx="6226016" cy="433192"/>
          </a:xfrm>
          <a:prstGeom prst="rect">
            <a:avLst/>
          </a:prstGeom>
          <a:noFill/>
        </p:spPr>
        <p:txBody>
          <a:bodyPr wrap="none" lIns="0" tIns="0" rIns="0" bIns="0" rtlCol="0" anchor="t"/>
          <a:lstStyle/>
          <a:p>
            <a:pPr marL="0" indent="0" algn="l">
              <a:lnSpc>
                <a:spcPts val="3400"/>
              </a:lnSpc>
              <a:buSzPct val="100000"/>
              <a:buNone/>
            </a:pPr>
            <a:r>
              <a:rPr lang="en-US" sz="3200" b="1" dirty="0">
                <a:solidFill>
                  <a:srgbClr val="75BAE6"/>
                </a:solidFill>
                <a:latin typeface="Arial" panose="020B0604020202020204" pitchFamily="34" charset="0"/>
                <a:ea typeface="Arial" panose="020B0604020202020204" pitchFamily="34" charset="0"/>
                <a:cs typeface="Arial" panose="020B0604020202020204" pitchFamily="34" charset="0"/>
              </a:rPr>
              <a:t>Slack</a:t>
            </a: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 - Team communication</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4" name="Text 11"/>
          <p:cNvSpPr/>
          <p:nvPr/>
        </p:nvSpPr>
        <p:spPr>
          <a:xfrm>
            <a:off x="7653099" y="16121740"/>
            <a:ext cx="6226016" cy="433192"/>
          </a:xfrm>
          <a:prstGeom prst="rect">
            <a:avLst/>
          </a:prstGeom>
          <a:noFill/>
        </p:spPr>
        <p:txBody>
          <a:bodyPr wrap="none" lIns="0" tIns="0" rIns="0" bIns="0" rtlCol="0" anchor="t"/>
          <a:lstStyle/>
          <a:p>
            <a:pPr marL="0" indent="0" algn="l">
              <a:lnSpc>
                <a:spcPts val="3400"/>
              </a:lnSpc>
              <a:buSzPct val="100000"/>
              <a:buNone/>
            </a:pPr>
            <a:r>
              <a:rPr lang="en-US" sz="3200" b="1" dirty="0">
                <a:solidFill>
                  <a:srgbClr val="75BAE6"/>
                </a:solidFill>
                <a:latin typeface="Arial" panose="020B0604020202020204" pitchFamily="34" charset="0"/>
                <a:ea typeface="Arial" panose="020B0604020202020204" pitchFamily="34" charset="0"/>
                <a:cs typeface="Arial" panose="020B0604020202020204" pitchFamily="34" charset="0"/>
              </a:rPr>
              <a:t>Asana</a:t>
            </a: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 - Project management</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grpSp>
        <p:nvGrpSpPr>
          <p:cNvPr id="15" name="组合 14"/>
          <p:cNvGrpSpPr/>
          <p:nvPr/>
        </p:nvGrpSpPr>
        <p:grpSpPr>
          <a:xfrm>
            <a:off x="3702685" y="16470630"/>
            <a:ext cx="7293610" cy="14954250"/>
            <a:chOff x="5831" y="25938"/>
            <a:chExt cx="11486" cy="23550"/>
          </a:xfrm>
        </p:grpSpPr>
        <p:sp>
          <p:nvSpPr>
            <p:cNvPr id="16" name="椭圆 15"/>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8904" y="969129"/>
            <a:ext cx="7956828" cy="890794"/>
          </a:xfrm>
          <a:prstGeom prst="rect">
            <a:avLst/>
          </a:prstGeom>
          <a:noFill/>
        </p:spPr>
        <p:txBody>
          <a:bodyPr wrap="none" lIns="0" tIns="0" rIns="0" bIns="0" rtlCol="0" anchor="t"/>
          <a:lstStyle/>
          <a:p>
            <a:pPr marL="0" indent="0" algn="l">
              <a:lnSpc>
                <a:spcPts val="7000"/>
              </a:lnSpc>
              <a:buNone/>
            </a:pPr>
            <a:r>
              <a:rPr lang="en-US" sz="5600" b="1" dirty="0">
                <a:solidFill>
                  <a:srgbClr val="2E3C4E"/>
                </a:solidFill>
                <a:latin typeface="Arial" panose="020B0604020202020204" pitchFamily="34" charset="0"/>
                <a:ea typeface="Arial" panose="020B0604020202020204" pitchFamily="34" charset="0"/>
                <a:cs typeface="Arial" panose="020B0604020202020204" pitchFamily="34" charset="0"/>
              </a:rPr>
              <a:t>Your Onboarding Journey</a:t>
            </a:r>
            <a:endParaRPr lang="en-US" sz="5600" dirty="0"/>
          </a:p>
        </p:txBody>
      </p:sp>
      <p:sp>
        <p:nvSpPr>
          <p:cNvPr id="3" name="Shape 1"/>
          <p:cNvSpPr/>
          <p:nvPr/>
        </p:nvSpPr>
        <p:spPr>
          <a:xfrm>
            <a:off x="1063466" y="2401472"/>
            <a:ext cx="30480" cy="10401125"/>
          </a:xfrm>
          <a:prstGeom prst="roundRect">
            <a:avLst>
              <a:gd name="adj" fmla="val 1332684"/>
            </a:avLst>
          </a:prstGeom>
          <a:solidFill>
            <a:srgbClr val="BACFDD"/>
          </a:solidFill>
        </p:spPr>
      </p:sp>
      <p:sp>
        <p:nvSpPr>
          <p:cNvPr id="4" name="Shape 2"/>
          <p:cNvSpPr/>
          <p:nvPr/>
        </p:nvSpPr>
        <p:spPr>
          <a:xfrm>
            <a:off x="1337608" y="2690822"/>
            <a:ext cx="812363" cy="30483"/>
          </a:xfrm>
          <a:prstGeom prst="roundRect">
            <a:avLst>
              <a:gd name="adj" fmla="val 1332553"/>
            </a:avLst>
          </a:prstGeom>
          <a:solidFill>
            <a:srgbClr val="BACFDD"/>
          </a:solidFill>
        </p:spPr>
      </p:sp>
      <p:sp>
        <p:nvSpPr>
          <p:cNvPr id="5" name="Shape 3"/>
          <p:cNvSpPr/>
          <p:nvPr/>
        </p:nvSpPr>
        <p:spPr>
          <a:xfrm>
            <a:off x="758845" y="2401472"/>
            <a:ext cx="609243" cy="609302"/>
          </a:xfrm>
          <a:prstGeom prst="roundRect">
            <a:avLst>
              <a:gd name="adj" fmla="val 66673"/>
            </a:avLst>
          </a:prstGeom>
          <a:solidFill>
            <a:srgbClr val="D4E9F7"/>
          </a:solidFill>
          <a:ln w="15240">
            <a:solidFill>
              <a:srgbClr val="BACFDD"/>
            </a:solidFill>
            <a:prstDash val="solid"/>
          </a:ln>
        </p:spPr>
      </p:sp>
      <p:sp>
        <p:nvSpPr>
          <p:cNvPr id="6" name="Text 4"/>
          <p:cNvSpPr/>
          <p:nvPr/>
        </p:nvSpPr>
        <p:spPr>
          <a:xfrm>
            <a:off x="849630" y="2438802"/>
            <a:ext cx="427553" cy="534524"/>
          </a:xfrm>
          <a:prstGeom prst="rect">
            <a:avLst/>
          </a:prstGeom>
          <a:noFill/>
        </p:spPr>
        <p:txBody>
          <a:bodyPr wrap="none" lIns="0" tIns="0" rIns="0" bIns="0" rtlCol="0" anchor="t"/>
          <a:lstStyle/>
          <a:p>
            <a:pPr marL="0" indent="0" algn="ctr">
              <a:lnSpc>
                <a:spcPts val="3350"/>
              </a:lnSpc>
              <a:buNone/>
            </a:pPr>
            <a:r>
              <a:rPr lang="en-US" sz="3350" b="1" dirty="0">
                <a:solidFill>
                  <a:srgbClr val="384653"/>
                </a:solidFill>
                <a:latin typeface="Arial" panose="020B0604020202020204" pitchFamily="34" charset="0"/>
                <a:ea typeface="Arial" panose="020B0604020202020204" pitchFamily="34" charset="0"/>
                <a:cs typeface="Arial" panose="020B0604020202020204" pitchFamily="34" charset="0"/>
              </a:rPr>
              <a:t>1</a:t>
            </a:r>
            <a:endParaRPr lang="en-US" sz="3350" dirty="0"/>
          </a:p>
        </p:txBody>
      </p:sp>
      <p:sp>
        <p:nvSpPr>
          <p:cNvPr id="7" name="Text 5"/>
          <p:cNvSpPr/>
          <p:nvPr/>
        </p:nvSpPr>
        <p:spPr>
          <a:xfrm>
            <a:off x="2417445" y="2494469"/>
            <a:ext cx="3563064" cy="445456"/>
          </a:xfrm>
          <a:prstGeom prst="rect">
            <a:avLst/>
          </a:prstGeom>
          <a:noFill/>
        </p:spPr>
        <p:txBody>
          <a:bodyPr wrap="none" lIns="0" tIns="0" rIns="0" bIns="0" rtlCol="0" anchor="t"/>
          <a:lstStyle/>
          <a:p>
            <a:pPr marL="0" indent="0" algn="l">
              <a:lnSpc>
                <a:spcPts val="3500"/>
              </a:lnSpc>
              <a:buNone/>
            </a:pPr>
            <a:r>
              <a:rPr lang="en-US" sz="4000" b="1" dirty="0">
                <a:solidFill>
                  <a:srgbClr val="384653"/>
                </a:solidFill>
                <a:latin typeface="Arial" panose="020B0604020202020204" pitchFamily="34" charset="0"/>
                <a:ea typeface="Arial" panose="020B0604020202020204" pitchFamily="34" charset="0"/>
                <a:cs typeface="Arial" panose="020B0604020202020204" pitchFamily="34" charset="0"/>
              </a:rPr>
              <a:t>Document Signing</a:t>
            </a:r>
            <a:endParaRPr lang="en-US" sz="4000" b="1"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8" name="Text 6"/>
          <p:cNvSpPr/>
          <p:nvPr/>
        </p:nvSpPr>
        <p:spPr>
          <a:xfrm>
            <a:off x="2417445" y="3102342"/>
            <a:ext cx="11454051" cy="866383"/>
          </a:xfrm>
          <a:prstGeom prst="rect">
            <a:avLst/>
          </a:prstGeom>
          <a:noFill/>
        </p:spPr>
        <p:txBody>
          <a:bodyPr wrap="square" lIns="0" tIns="0" rIns="0" bIns="0" rtlCol="0" anchor="t"/>
          <a:lstStyle/>
          <a:p>
            <a:pPr marL="0" indent="0" algn="l">
              <a:lnSpc>
                <a:spcPct val="1000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Complete your digital paperwork package through our secure DocuSign portal within your first week. This includes:</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9" name="Text 7"/>
          <p:cNvSpPr/>
          <p:nvPr/>
        </p:nvSpPr>
        <p:spPr>
          <a:xfrm>
            <a:off x="2417445" y="4361013"/>
            <a:ext cx="11454051"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Employment contract</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0" name="Text 8"/>
          <p:cNvSpPr/>
          <p:nvPr/>
        </p:nvSpPr>
        <p:spPr>
          <a:xfrm>
            <a:off x="2417445" y="4888987"/>
            <a:ext cx="11454051"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Tax forms (W-4, I-9)</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1" name="Text 9"/>
          <p:cNvSpPr/>
          <p:nvPr/>
        </p:nvSpPr>
        <p:spPr>
          <a:xfrm>
            <a:off x="2417445" y="5416962"/>
            <a:ext cx="11454051"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NDA &amp; code of conduct</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2" name="Shape 10"/>
          <p:cNvSpPr/>
          <p:nvPr/>
        </p:nvSpPr>
        <p:spPr>
          <a:xfrm>
            <a:off x="1337608" y="6451183"/>
            <a:ext cx="812363" cy="30483"/>
          </a:xfrm>
          <a:prstGeom prst="roundRect">
            <a:avLst>
              <a:gd name="adj" fmla="val 1332553"/>
            </a:avLst>
          </a:prstGeom>
          <a:solidFill>
            <a:srgbClr val="BACFDD"/>
          </a:solidFill>
        </p:spPr>
      </p:sp>
      <p:sp>
        <p:nvSpPr>
          <p:cNvPr id="13" name="Shape 11"/>
          <p:cNvSpPr/>
          <p:nvPr/>
        </p:nvSpPr>
        <p:spPr>
          <a:xfrm>
            <a:off x="758845" y="6161833"/>
            <a:ext cx="609243" cy="609302"/>
          </a:xfrm>
          <a:prstGeom prst="roundRect">
            <a:avLst>
              <a:gd name="adj" fmla="val 66673"/>
            </a:avLst>
          </a:prstGeom>
          <a:solidFill>
            <a:srgbClr val="D4E9F7"/>
          </a:solidFill>
          <a:ln w="15240">
            <a:solidFill>
              <a:srgbClr val="BACFDD"/>
            </a:solidFill>
            <a:prstDash val="solid"/>
          </a:ln>
        </p:spPr>
      </p:sp>
      <p:sp>
        <p:nvSpPr>
          <p:cNvPr id="14" name="Text 12"/>
          <p:cNvSpPr/>
          <p:nvPr/>
        </p:nvSpPr>
        <p:spPr>
          <a:xfrm>
            <a:off x="849630" y="6199162"/>
            <a:ext cx="427553" cy="534524"/>
          </a:xfrm>
          <a:prstGeom prst="rect">
            <a:avLst/>
          </a:prstGeom>
          <a:noFill/>
        </p:spPr>
        <p:txBody>
          <a:bodyPr wrap="none" lIns="0" tIns="0" rIns="0" bIns="0" rtlCol="0" anchor="t"/>
          <a:lstStyle/>
          <a:p>
            <a:pPr marL="0" indent="0" algn="ctr">
              <a:lnSpc>
                <a:spcPts val="3350"/>
              </a:lnSpc>
              <a:buNone/>
            </a:pPr>
            <a:r>
              <a:rPr lang="en-US" sz="3350" b="1" dirty="0">
                <a:solidFill>
                  <a:srgbClr val="384653"/>
                </a:solidFill>
                <a:latin typeface="Arial" panose="020B0604020202020204" pitchFamily="34" charset="0"/>
                <a:ea typeface="Arial" panose="020B0604020202020204" pitchFamily="34" charset="0"/>
                <a:cs typeface="Arial" panose="020B0604020202020204" pitchFamily="34" charset="0"/>
              </a:rPr>
              <a:t>2</a:t>
            </a:r>
            <a:endParaRPr lang="en-US" sz="3350" dirty="0"/>
          </a:p>
        </p:txBody>
      </p:sp>
      <p:sp>
        <p:nvSpPr>
          <p:cNvPr id="15" name="Text 13"/>
          <p:cNvSpPr/>
          <p:nvPr/>
        </p:nvSpPr>
        <p:spPr>
          <a:xfrm>
            <a:off x="2417445" y="6254830"/>
            <a:ext cx="3563064" cy="445456"/>
          </a:xfrm>
          <a:prstGeom prst="rect">
            <a:avLst/>
          </a:prstGeom>
          <a:noFill/>
        </p:spPr>
        <p:txBody>
          <a:bodyPr wrap="none" lIns="0" tIns="0" rIns="0" bIns="0" rtlCol="0" anchor="t"/>
          <a:lstStyle/>
          <a:p>
            <a:pPr marL="0" indent="0" algn="l">
              <a:lnSpc>
                <a:spcPts val="3500"/>
              </a:lnSpc>
              <a:buNone/>
            </a:pPr>
            <a:r>
              <a:rPr lang="en-US" sz="4000" b="1" dirty="0">
                <a:solidFill>
                  <a:srgbClr val="384653"/>
                </a:solidFill>
                <a:latin typeface="Arial" panose="020B0604020202020204" pitchFamily="34" charset="0"/>
                <a:ea typeface="Arial" panose="020B0604020202020204" pitchFamily="34" charset="0"/>
                <a:cs typeface="Arial" panose="020B0604020202020204" pitchFamily="34" charset="0"/>
              </a:rPr>
              <a:t>Account Setup</a:t>
            </a:r>
            <a:endParaRPr lang="en-US" sz="4000" b="1"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6" name="Text 14"/>
          <p:cNvSpPr/>
          <p:nvPr/>
        </p:nvSpPr>
        <p:spPr>
          <a:xfrm>
            <a:off x="2417445" y="6862703"/>
            <a:ext cx="11454051" cy="433192"/>
          </a:xfrm>
          <a:prstGeom prst="rect">
            <a:avLst/>
          </a:prstGeom>
          <a:noFill/>
        </p:spPr>
        <p:txBody>
          <a:bodyPr wrap="none" lIns="0" tIns="0" rIns="0" bIns="0" rtlCol="0" anchor="t"/>
          <a:lstStyle/>
          <a:p>
            <a:pPr marL="0" indent="0" algn="l">
              <a:lnSpc>
                <a:spcPct val="1000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Our IT team will guide you through setting up your:</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7" name="Text 15"/>
          <p:cNvSpPr/>
          <p:nvPr/>
        </p:nvSpPr>
        <p:spPr>
          <a:xfrm>
            <a:off x="2417445" y="7744697"/>
            <a:ext cx="11454051"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Company email &amp; calendar</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8" name="Text 16"/>
          <p:cNvSpPr/>
          <p:nvPr/>
        </p:nvSpPr>
        <p:spPr>
          <a:xfrm>
            <a:off x="2417445" y="8272672"/>
            <a:ext cx="11454051"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Password manager &amp; 2FA</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9" name="Text 17"/>
          <p:cNvSpPr/>
          <p:nvPr/>
        </p:nvSpPr>
        <p:spPr>
          <a:xfrm>
            <a:off x="2417445" y="8800646"/>
            <a:ext cx="11454051"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VPN access for remote work</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0" name="Text 18"/>
          <p:cNvSpPr/>
          <p:nvPr/>
        </p:nvSpPr>
        <p:spPr>
          <a:xfrm>
            <a:off x="2417445" y="9328621"/>
            <a:ext cx="11454051"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Department-specific software</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1" name="Shape 19"/>
          <p:cNvSpPr/>
          <p:nvPr/>
        </p:nvSpPr>
        <p:spPr>
          <a:xfrm>
            <a:off x="1337608" y="10306327"/>
            <a:ext cx="812363" cy="30483"/>
          </a:xfrm>
          <a:prstGeom prst="roundRect">
            <a:avLst>
              <a:gd name="adj" fmla="val 1332553"/>
            </a:avLst>
          </a:prstGeom>
          <a:solidFill>
            <a:srgbClr val="BACFDD"/>
          </a:solidFill>
        </p:spPr>
      </p:sp>
      <p:sp>
        <p:nvSpPr>
          <p:cNvPr id="22" name="Shape 20"/>
          <p:cNvSpPr/>
          <p:nvPr/>
        </p:nvSpPr>
        <p:spPr>
          <a:xfrm>
            <a:off x="758845" y="10016977"/>
            <a:ext cx="609243" cy="609302"/>
          </a:xfrm>
          <a:prstGeom prst="roundRect">
            <a:avLst>
              <a:gd name="adj" fmla="val 66673"/>
            </a:avLst>
          </a:prstGeom>
          <a:solidFill>
            <a:srgbClr val="D4E9F7"/>
          </a:solidFill>
          <a:ln w="15240">
            <a:solidFill>
              <a:srgbClr val="BACFDD"/>
            </a:solidFill>
            <a:prstDash val="solid"/>
          </a:ln>
        </p:spPr>
      </p:sp>
      <p:sp>
        <p:nvSpPr>
          <p:cNvPr id="23" name="Text 21"/>
          <p:cNvSpPr/>
          <p:nvPr/>
        </p:nvSpPr>
        <p:spPr>
          <a:xfrm>
            <a:off x="849630" y="10054306"/>
            <a:ext cx="427553" cy="534524"/>
          </a:xfrm>
          <a:prstGeom prst="rect">
            <a:avLst/>
          </a:prstGeom>
          <a:noFill/>
        </p:spPr>
        <p:txBody>
          <a:bodyPr wrap="none" lIns="0" tIns="0" rIns="0" bIns="0" rtlCol="0" anchor="t"/>
          <a:lstStyle/>
          <a:p>
            <a:pPr marL="0" indent="0" algn="ctr">
              <a:lnSpc>
                <a:spcPts val="3350"/>
              </a:lnSpc>
              <a:buNone/>
            </a:pPr>
            <a:r>
              <a:rPr lang="en-US" sz="3350" b="1" dirty="0">
                <a:solidFill>
                  <a:srgbClr val="384653"/>
                </a:solidFill>
                <a:latin typeface="Arial" panose="020B0604020202020204" pitchFamily="34" charset="0"/>
                <a:ea typeface="Arial" panose="020B0604020202020204" pitchFamily="34" charset="0"/>
                <a:cs typeface="Arial" panose="020B0604020202020204" pitchFamily="34" charset="0"/>
              </a:rPr>
              <a:t>3</a:t>
            </a:r>
            <a:endParaRPr lang="en-US" sz="3350" dirty="0"/>
          </a:p>
        </p:txBody>
      </p:sp>
      <p:sp>
        <p:nvSpPr>
          <p:cNvPr id="24" name="Text 22"/>
          <p:cNvSpPr/>
          <p:nvPr/>
        </p:nvSpPr>
        <p:spPr>
          <a:xfrm>
            <a:off x="2417445" y="10109974"/>
            <a:ext cx="3563064" cy="445456"/>
          </a:xfrm>
          <a:prstGeom prst="rect">
            <a:avLst/>
          </a:prstGeom>
          <a:noFill/>
        </p:spPr>
        <p:txBody>
          <a:bodyPr wrap="none" lIns="0" tIns="0" rIns="0" bIns="0" rtlCol="0" anchor="t"/>
          <a:lstStyle/>
          <a:p>
            <a:pPr marL="0" indent="0" algn="l">
              <a:lnSpc>
                <a:spcPts val="3500"/>
              </a:lnSpc>
              <a:buNone/>
            </a:pPr>
            <a:r>
              <a:rPr lang="en-US" sz="4000" b="1" dirty="0">
                <a:solidFill>
                  <a:srgbClr val="384653"/>
                </a:solidFill>
                <a:latin typeface="Arial" panose="020B0604020202020204" pitchFamily="34" charset="0"/>
                <a:ea typeface="Arial" panose="020B0604020202020204" pitchFamily="34" charset="0"/>
                <a:cs typeface="Arial" panose="020B0604020202020204" pitchFamily="34" charset="0"/>
              </a:rPr>
              <a:t>Training Schedule</a:t>
            </a:r>
            <a:endParaRPr lang="en-US" sz="4000" b="1"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5" name="Text 23"/>
          <p:cNvSpPr/>
          <p:nvPr/>
        </p:nvSpPr>
        <p:spPr>
          <a:xfrm>
            <a:off x="2417445" y="10717847"/>
            <a:ext cx="11454051" cy="433192"/>
          </a:xfrm>
          <a:prstGeom prst="rect">
            <a:avLst/>
          </a:prstGeom>
          <a:noFill/>
        </p:spPr>
        <p:txBody>
          <a:bodyPr wrap="none" lIns="0" tIns="0" rIns="0" bIns="0" rtlCol="0" anchor="t"/>
          <a:lstStyle/>
          <a:p>
            <a:pPr marL="0" indent="0" algn="l">
              <a:lnSpc>
                <a:spcPct val="1000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Your first month includes structured learning sessions:</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6" name="Text 24"/>
          <p:cNvSpPr/>
          <p:nvPr/>
        </p:nvSpPr>
        <p:spPr>
          <a:xfrm>
            <a:off x="2417445" y="11632226"/>
            <a:ext cx="11454051"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Company culture &amp; values (Week 1)</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7" name="Text 25"/>
          <p:cNvSpPr/>
          <p:nvPr/>
        </p:nvSpPr>
        <p:spPr>
          <a:xfrm>
            <a:off x="2417445" y="12160201"/>
            <a:ext cx="11454051"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Department-specific training (Weeks 2-3)</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8" name="Text 26"/>
          <p:cNvSpPr/>
          <p:nvPr/>
        </p:nvSpPr>
        <p:spPr>
          <a:xfrm>
            <a:off x="2417445" y="12688175"/>
            <a:ext cx="11454051"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Cross-functional collaborations (Week 4)</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9" name="Text 27"/>
          <p:cNvSpPr/>
          <p:nvPr/>
        </p:nvSpPr>
        <p:spPr>
          <a:xfrm>
            <a:off x="758904" y="13909828"/>
            <a:ext cx="13112591" cy="866383"/>
          </a:xfrm>
          <a:prstGeom prst="rect">
            <a:avLst/>
          </a:prstGeom>
          <a:noFill/>
        </p:spPr>
        <p:txBody>
          <a:bodyPr wrap="square" lIns="0" tIns="0" rIns="0" bIns="0" rtlCol="0" anchor="t"/>
          <a:lstStyle/>
          <a:p>
            <a:pPr marL="0" indent="0" algn="l">
              <a:lnSpc>
                <a:spcPct val="100000"/>
              </a:lnSpc>
              <a:buNone/>
            </a:pPr>
            <a:r>
              <a:rPr lang="en-US" sz="4000" dirty="0">
                <a:solidFill>
                  <a:srgbClr val="384653"/>
                </a:solidFill>
                <a:latin typeface="Arial" panose="020B0604020202020204" pitchFamily="34" charset="0"/>
                <a:ea typeface="Arial" panose="020B0604020202020204" pitchFamily="34" charset="0"/>
                <a:cs typeface="Arial" panose="020B0604020202020204" pitchFamily="34" charset="0"/>
              </a:rPr>
              <a:t>Your manager will schedule weekly check-ins during your first 90 days to ensure you're settling in comfortably.</a:t>
            </a:r>
            <a:endParaRPr lang="en-US" sz="40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grpSp>
        <p:nvGrpSpPr>
          <p:cNvPr id="30" name="组合 29"/>
          <p:cNvGrpSpPr/>
          <p:nvPr/>
        </p:nvGrpSpPr>
        <p:grpSpPr>
          <a:xfrm>
            <a:off x="3702685" y="16470630"/>
            <a:ext cx="7293610" cy="14954250"/>
            <a:chOff x="5831" y="25938"/>
            <a:chExt cx="11486" cy="23550"/>
          </a:xfrm>
        </p:grpSpPr>
        <p:sp>
          <p:nvSpPr>
            <p:cNvPr id="31" name="椭圆 30"/>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5331782"/>
          </a:xfrm>
          <a:prstGeom prst="rect">
            <a:avLst/>
          </a:prstGeom>
        </p:spPr>
      </p:pic>
      <p:sp>
        <p:nvSpPr>
          <p:cNvPr id="3" name="Text 0"/>
          <p:cNvSpPr/>
          <p:nvPr/>
        </p:nvSpPr>
        <p:spPr>
          <a:xfrm>
            <a:off x="758904" y="5992680"/>
            <a:ext cx="7519988" cy="890794"/>
          </a:xfrm>
          <a:prstGeom prst="rect">
            <a:avLst/>
          </a:prstGeom>
          <a:noFill/>
        </p:spPr>
        <p:txBody>
          <a:bodyPr wrap="none" lIns="0" tIns="0" rIns="0" bIns="0" rtlCol="0" anchor="t"/>
          <a:lstStyle/>
          <a:p>
            <a:pPr marL="0" indent="0" algn="l">
              <a:lnSpc>
                <a:spcPts val="7000"/>
              </a:lnSpc>
              <a:buNone/>
            </a:pPr>
            <a:r>
              <a:rPr lang="en-US" sz="5600" b="1" dirty="0">
                <a:solidFill>
                  <a:srgbClr val="2E3C4E"/>
                </a:solidFill>
                <a:latin typeface="Arial" panose="020B0604020202020204" pitchFamily="34" charset="0"/>
                <a:ea typeface="Arial" panose="020B0604020202020204" pitchFamily="34" charset="0"/>
                <a:cs typeface="Arial" panose="020B0604020202020204" pitchFamily="34" charset="0"/>
              </a:rPr>
              <a:t>Your Benefits &amp; Policies</a:t>
            </a:r>
            <a:endParaRPr lang="en-US" sz="5600" dirty="0"/>
          </a:p>
        </p:txBody>
      </p:sp>
      <p:sp>
        <p:nvSpPr>
          <p:cNvPr id="4" name="Shape 1"/>
          <p:cNvSpPr/>
          <p:nvPr/>
        </p:nvSpPr>
        <p:spPr>
          <a:xfrm>
            <a:off x="758825" y="7289800"/>
            <a:ext cx="4190365" cy="9811385"/>
          </a:xfrm>
          <a:prstGeom prst="roundRect">
            <a:avLst>
              <a:gd name="adj" fmla="val 9694"/>
            </a:avLst>
          </a:prstGeom>
          <a:solidFill>
            <a:srgbClr val="FFFFFF"/>
          </a:solidFill>
          <a:ln w="30480">
            <a:solidFill>
              <a:srgbClr val="BACFDD"/>
            </a:solidFill>
            <a:prstDash val="solid"/>
          </a:ln>
        </p:spPr>
      </p:sp>
      <p:pic>
        <p:nvPicPr>
          <p:cNvPr id="5" name="Image 1" descr="preencoded.png"/>
          <p:cNvPicPr>
            <a:picLocks noChangeAspect="1"/>
          </p:cNvPicPr>
          <p:nvPr/>
        </p:nvPicPr>
        <p:blipFill>
          <a:blip r:embed="rId2"/>
          <a:stretch>
            <a:fillRect/>
          </a:stretch>
        </p:blipFill>
        <p:spPr>
          <a:xfrm>
            <a:off x="758904" y="7289636"/>
            <a:ext cx="121920" cy="7300911"/>
          </a:xfrm>
          <a:prstGeom prst="rect">
            <a:avLst/>
          </a:prstGeom>
        </p:spPr>
      </p:pic>
      <p:sp>
        <p:nvSpPr>
          <p:cNvPr id="6" name="Text 2"/>
          <p:cNvSpPr/>
          <p:nvPr/>
        </p:nvSpPr>
        <p:spPr>
          <a:xfrm>
            <a:off x="1182053" y="7590893"/>
            <a:ext cx="3465909" cy="890913"/>
          </a:xfrm>
          <a:prstGeom prst="rect">
            <a:avLst/>
          </a:prstGeom>
          <a:noFill/>
        </p:spPr>
        <p:txBody>
          <a:bodyPr wrap="square" lIns="0" tIns="0" rIns="0" bIns="0" rtlCol="0" anchor="t"/>
          <a:lstStyle/>
          <a:p>
            <a:pPr marL="0" indent="0" algn="l">
              <a:lnSpc>
                <a:spcPts val="3500"/>
              </a:lnSpc>
              <a:buNone/>
            </a:pPr>
            <a:r>
              <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rPr>
              <a:t>Compensation &amp; Payroll</a:t>
            </a:r>
            <a:endPar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7" name="Text 3"/>
          <p:cNvSpPr/>
          <p:nvPr/>
        </p:nvSpPr>
        <p:spPr>
          <a:xfrm>
            <a:off x="1182053" y="8644223"/>
            <a:ext cx="3465909" cy="5198300"/>
          </a:xfrm>
          <a:prstGeom prst="rect">
            <a:avLst/>
          </a:prstGeom>
          <a:noFill/>
        </p:spPr>
        <p:txBody>
          <a:bodyPr wrap="square" lIns="0" tIns="0" rIns="0" bIns="0" rtlCol="0" anchor="t"/>
          <a:lstStyle/>
          <a:p>
            <a:pPr marL="0" indent="0" algn="l">
              <a:lnSpc>
                <a:spcPts val="34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We operate on a bi-weekly pay schedule with direct deposits every other Friday. Your first paycheck will arrive on your second pay period. Annual performance reviews happen each November, with compensation adjustments taking effect in January.</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8" name="Shape 4"/>
          <p:cNvSpPr/>
          <p:nvPr/>
        </p:nvSpPr>
        <p:spPr>
          <a:xfrm>
            <a:off x="5219700" y="7289800"/>
            <a:ext cx="4190365" cy="9811385"/>
          </a:xfrm>
          <a:prstGeom prst="roundRect">
            <a:avLst>
              <a:gd name="adj" fmla="val 9694"/>
            </a:avLst>
          </a:prstGeom>
          <a:solidFill>
            <a:srgbClr val="FFFFFF"/>
          </a:solidFill>
          <a:ln w="30480">
            <a:solidFill>
              <a:srgbClr val="BACFDD"/>
            </a:solidFill>
            <a:prstDash val="solid"/>
          </a:ln>
        </p:spPr>
      </p:sp>
      <p:pic>
        <p:nvPicPr>
          <p:cNvPr id="9" name="Image 2" descr="preencoded.png"/>
          <p:cNvPicPr>
            <a:picLocks noChangeAspect="1"/>
          </p:cNvPicPr>
          <p:nvPr/>
        </p:nvPicPr>
        <p:blipFill>
          <a:blip r:embed="rId2"/>
          <a:stretch>
            <a:fillRect/>
          </a:stretch>
        </p:blipFill>
        <p:spPr>
          <a:xfrm>
            <a:off x="5219938" y="7289636"/>
            <a:ext cx="121920" cy="7300911"/>
          </a:xfrm>
          <a:prstGeom prst="rect">
            <a:avLst/>
          </a:prstGeom>
        </p:spPr>
      </p:pic>
      <p:sp>
        <p:nvSpPr>
          <p:cNvPr id="10" name="Text 5"/>
          <p:cNvSpPr/>
          <p:nvPr/>
        </p:nvSpPr>
        <p:spPr>
          <a:xfrm>
            <a:off x="5643086" y="7590893"/>
            <a:ext cx="3466028" cy="445456"/>
          </a:xfrm>
          <a:prstGeom prst="rect">
            <a:avLst/>
          </a:prstGeom>
          <a:noFill/>
        </p:spPr>
        <p:txBody>
          <a:bodyPr wrap="none" lIns="0" tIns="0" rIns="0" bIns="0" rtlCol="0" anchor="t"/>
          <a:lstStyle/>
          <a:p>
            <a:pPr marL="0" indent="0" algn="l">
              <a:lnSpc>
                <a:spcPts val="3500"/>
              </a:lnSpc>
              <a:buNone/>
            </a:pPr>
            <a:r>
              <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rPr>
              <a:t>Leave Policies</a:t>
            </a:r>
            <a:endPar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1" name="Text 6"/>
          <p:cNvSpPr/>
          <p:nvPr/>
        </p:nvSpPr>
        <p:spPr>
          <a:xfrm>
            <a:off x="5643086" y="8198767"/>
            <a:ext cx="3466028" cy="866383"/>
          </a:xfrm>
          <a:prstGeom prst="rect">
            <a:avLst/>
          </a:prstGeom>
          <a:noFill/>
        </p:spPr>
        <p:txBody>
          <a:bodyPr wrap="square" lIns="0" tIns="0" rIns="0" bIns="0" rtlCol="0" anchor="t"/>
          <a:lstStyle/>
          <a:p>
            <a:pPr marL="0" indent="0" algn="l">
              <a:lnSpc>
                <a:spcPts val="34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Our </a:t>
            </a:r>
            <a:r>
              <a:rPr lang="en-US" sz="3200" dirty="0">
                <a:solidFill>
                  <a:srgbClr val="2589C9"/>
                </a:solidFill>
                <a:latin typeface="Arial" panose="020B0604020202020204" pitchFamily="34" charset="0"/>
                <a:ea typeface="Arial" panose="020B0604020202020204" pitchFamily="34" charset="0"/>
                <a:cs typeface="Arial" panose="020B0604020202020204" pitchFamily="34" charset="0"/>
              </a:rPr>
              <a:t>flexible time-off approach</a:t>
            </a: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 includes:</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2" name="Text 7"/>
          <p:cNvSpPr/>
          <p:nvPr/>
        </p:nvSpPr>
        <p:spPr>
          <a:xfrm>
            <a:off x="5643245" y="9987280"/>
            <a:ext cx="3465830" cy="1270635"/>
          </a:xfrm>
          <a:prstGeom prst="rect">
            <a:avLst/>
          </a:prstGeom>
          <a:noFill/>
        </p:spPr>
        <p:txBody>
          <a:bodyPr wrap="squar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15 days paid vacation (accrued monthly)</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3" name="Text 8"/>
          <p:cNvSpPr/>
          <p:nvPr/>
        </p:nvSpPr>
        <p:spPr>
          <a:xfrm>
            <a:off x="5643086" y="11449050"/>
            <a:ext cx="3466028" cy="433070"/>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10 days sick leave</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4" name="Text 9"/>
          <p:cNvSpPr/>
          <p:nvPr/>
        </p:nvSpPr>
        <p:spPr>
          <a:xfrm>
            <a:off x="5643086" y="12073255"/>
            <a:ext cx="3466028" cy="433070"/>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11 company holidays</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5" name="Text 10"/>
          <p:cNvSpPr/>
          <p:nvPr/>
        </p:nvSpPr>
        <p:spPr>
          <a:xfrm>
            <a:off x="5643086" y="12697460"/>
            <a:ext cx="3466028" cy="1299210"/>
          </a:xfrm>
          <a:prstGeom prst="rect">
            <a:avLst/>
          </a:prstGeom>
          <a:noFill/>
        </p:spPr>
        <p:txBody>
          <a:bodyPr wrap="squar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Parental leave: 12 weeks paid for all parents</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6" name="Shape 11"/>
          <p:cNvSpPr/>
          <p:nvPr/>
        </p:nvSpPr>
        <p:spPr>
          <a:xfrm>
            <a:off x="9681210" y="7289800"/>
            <a:ext cx="4190365" cy="9811385"/>
          </a:xfrm>
          <a:prstGeom prst="roundRect">
            <a:avLst>
              <a:gd name="adj" fmla="val 9694"/>
            </a:avLst>
          </a:prstGeom>
          <a:solidFill>
            <a:srgbClr val="FFFFFF"/>
          </a:solidFill>
          <a:ln w="30480">
            <a:solidFill>
              <a:srgbClr val="BACFDD"/>
            </a:solidFill>
            <a:prstDash val="solid"/>
          </a:ln>
        </p:spPr>
      </p:sp>
      <p:pic>
        <p:nvPicPr>
          <p:cNvPr id="17" name="Image 3" descr="preencoded.png"/>
          <p:cNvPicPr>
            <a:picLocks noChangeAspect="1"/>
          </p:cNvPicPr>
          <p:nvPr/>
        </p:nvPicPr>
        <p:blipFill>
          <a:blip r:embed="rId2"/>
          <a:stretch>
            <a:fillRect/>
          </a:stretch>
        </p:blipFill>
        <p:spPr>
          <a:xfrm>
            <a:off x="9681091" y="7289636"/>
            <a:ext cx="121920" cy="7300911"/>
          </a:xfrm>
          <a:prstGeom prst="rect">
            <a:avLst/>
          </a:prstGeom>
        </p:spPr>
      </p:pic>
      <p:sp>
        <p:nvSpPr>
          <p:cNvPr id="18" name="Text 12"/>
          <p:cNvSpPr/>
          <p:nvPr/>
        </p:nvSpPr>
        <p:spPr>
          <a:xfrm>
            <a:off x="10104239" y="7590893"/>
            <a:ext cx="3466028" cy="890913"/>
          </a:xfrm>
          <a:prstGeom prst="rect">
            <a:avLst/>
          </a:prstGeom>
          <a:noFill/>
        </p:spPr>
        <p:txBody>
          <a:bodyPr wrap="square" lIns="0" tIns="0" rIns="0" bIns="0" rtlCol="0" anchor="t"/>
          <a:lstStyle/>
          <a:p>
            <a:pPr marL="0" indent="0" algn="l">
              <a:lnSpc>
                <a:spcPts val="3500"/>
              </a:lnSpc>
              <a:buNone/>
            </a:pPr>
            <a:r>
              <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rPr>
              <a:t>Insurance &amp; Allowances</a:t>
            </a:r>
            <a:endPar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9" name="Text 13"/>
          <p:cNvSpPr/>
          <p:nvPr/>
        </p:nvSpPr>
        <p:spPr>
          <a:xfrm>
            <a:off x="10104239" y="8644223"/>
            <a:ext cx="3466028" cy="1299575"/>
          </a:xfrm>
          <a:prstGeom prst="rect">
            <a:avLst/>
          </a:prstGeom>
          <a:noFill/>
        </p:spPr>
        <p:txBody>
          <a:bodyPr wrap="square" lIns="0" tIns="0" rIns="0" bIns="0" rtlCol="0" anchor="t"/>
          <a:lstStyle/>
          <a:p>
            <a:pPr marL="0" indent="0" algn="l">
              <a:lnSpc>
                <a:spcPts val="34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Coverage begins on your first day with premium options for:</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0" name="Text 14"/>
          <p:cNvSpPr/>
          <p:nvPr/>
        </p:nvSpPr>
        <p:spPr>
          <a:xfrm>
            <a:off x="10104239" y="10740580"/>
            <a:ext cx="3466028" cy="866383"/>
          </a:xfrm>
          <a:prstGeom prst="rect">
            <a:avLst/>
          </a:prstGeom>
          <a:noFill/>
        </p:spPr>
        <p:txBody>
          <a:bodyPr wrap="squar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Medical, dental &amp; vision insurance</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1" name="Text 15"/>
          <p:cNvSpPr/>
          <p:nvPr/>
        </p:nvSpPr>
        <p:spPr>
          <a:xfrm>
            <a:off x="10104239" y="11968447"/>
            <a:ext cx="3466028" cy="866383"/>
          </a:xfrm>
          <a:prstGeom prst="rect">
            <a:avLst/>
          </a:prstGeom>
          <a:noFill/>
        </p:spPr>
        <p:txBody>
          <a:bodyPr wrap="squar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401(k) with 4% company match</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2" name="Text 16"/>
          <p:cNvSpPr/>
          <p:nvPr/>
        </p:nvSpPr>
        <p:spPr>
          <a:xfrm>
            <a:off x="10104239" y="13196313"/>
            <a:ext cx="3466028" cy="1299575"/>
          </a:xfrm>
          <a:prstGeom prst="rect">
            <a:avLst/>
          </a:prstGeom>
          <a:noFill/>
        </p:spPr>
        <p:txBody>
          <a:bodyPr wrap="square" lIns="0" tIns="0" rIns="0" bIns="0" rtlCol="0" anchor="t"/>
          <a:lstStyle/>
          <a:p>
            <a:pPr marL="342900" indent="-342900" algn="l">
              <a:lnSpc>
                <a:spcPts val="3400"/>
              </a:lnSpc>
              <a:buSzPct val="100000"/>
              <a:buChar char="•"/>
            </a:pPr>
            <a:r>
              <a:rPr lang="en-US" sz="2400" dirty="0">
                <a:solidFill>
                  <a:srgbClr val="384653"/>
                </a:solidFill>
                <a:latin typeface="Arial" panose="020B0604020202020204" pitchFamily="34" charset="0"/>
                <a:ea typeface="Arial" panose="020B0604020202020204" pitchFamily="34" charset="0"/>
                <a:cs typeface="Arial" panose="020B0604020202020204" pitchFamily="34" charset="0"/>
              </a:rPr>
              <a:t>$1,000 annual professional development stipend</a:t>
            </a:r>
            <a:endParaRPr lang="en-US" sz="24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3" name="Text 17"/>
          <p:cNvSpPr/>
          <p:nvPr/>
        </p:nvSpPr>
        <p:spPr>
          <a:xfrm>
            <a:off x="10104239" y="14857371"/>
            <a:ext cx="3466028" cy="866383"/>
          </a:xfrm>
          <a:prstGeom prst="rect">
            <a:avLst/>
          </a:prstGeom>
          <a:noFill/>
        </p:spPr>
        <p:txBody>
          <a:bodyPr wrap="squar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$500 home office allowance</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grpSp>
        <p:nvGrpSpPr>
          <p:cNvPr id="24" name="组合 23"/>
          <p:cNvGrpSpPr/>
          <p:nvPr/>
        </p:nvGrpSpPr>
        <p:grpSpPr>
          <a:xfrm>
            <a:off x="3702685" y="16470630"/>
            <a:ext cx="7293610" cy="14954250"/>
            <a:chOff x="5831" y="25938"/>
            <a:chExt cx="11486" cy="23550"/>
          </a:xfrm>
        </p:grpSpPr>
        <p:sp>
          <p:nvSpPr>
            <p:cNvPr id="25" name="椭圆 24"/>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5331782"/>
          </a:xfrm>
          <a:prstGeom prst="rect">
            <a:avLst/>
          </a:prstGeom>
        </p:spPr>
      </p:pic>
      <p:sp>
        <p:nvSpPr>
          <p:cNvPr id="3" name="Text 0"/>
          <p:cNvSpPr/>
          <p:nvPr/>
        </p:nvSpPr>
        <p:spPr>
          <a:xfrm>
            <a:off x="758904" y="5784167"/>
            <a:ext cx="7830741" cy="890794"/>
          </a:xfrm>
          <a:prstGeom prst="rect">
            <a:avLst/>
          </a:prstGeom>
          <a:noFill/>
        </p:spPr>
        <p:txBody>
          <a:bodyPr wrap="none" lIns="0" tIns="0" rIns="0" bIns="0" rtlCol="0" anchor="t"/>
          <a:lstStyle/>
          <a:p>
            <a:pPr marL="0" indent="0" algn="l">
              <a:lnSpc>
                <a:spcPts val="7000"/>
              </a:lnSpc>
              <a:buNone/>
            </a:pPr>
            <a:r>
              <a:rPr lang="en-US" sz="5600" b="1" dirty="0">
                <a:solidFill>
                  <a:srgbClr val="2E3C4E"/>
                </a:solidFill>
                <a:latin typeface="Arial" panose="020B0604020202020204" pitchFamily="34" charset="0"/>
                <a:ea typeface="Arial" panose="020B0604020202020204" pitchFamily="34" charset="0"/>
                <a:cs typeface="Arial" panose="020B0604020202020204" pitchFamily="34" charset="0"/>
              </a:rPr>
              <a:t>Your Day-to-Day Support</a:t>
            </a:r>
            <a:endParaRPr lang="en-US" sz="5600" dirty="0"/>
          </a:p>
        </p:txBody>
      </p:sp>
      <p:sp>
        <p:nvSpPr>
          <p:cNvPr id="4" name="Shape 1"/>
          <p:cNvSpPr/>
          <p:nvPr/>
        </p:nvSpPr>
        <p:spPr>
          <a:xfrm>
            <a:off x="758825" y="7080885"/>
            <a:ext cx="4190365" cy="9796145"/>
          </a:xfrm>
          <a:prstGeom prst="roundRect">
            <a:avLst>
              <a:gd name="adj" fmla="val 9694"/>
            </a:avLst>
          </a:prstGeom>
          <a:solidFill>
            <a:srgbClr val="FFFFFF"/>
          </a:solidFill>
          <a:ln w="30480">
            <a:solidFill>
              <a:srgbClr val="BACFDD"/>
            </a:solidFill>
            <a:prstDash val="solid"/>
          </a:ln>
        </p:spPr>
      </p:sp>
      <p:sp>
        <p:nvSpPr>
          <p:cNvPr id="5" name="Text 2"/>
          <p:cNvSpPr/>
          <p:nvPr/>
        </p:nvSpPr>
        <p:spPr>
          <a:xfrm>
            <a:off x="1060133" y="7382380"/>
            <a:ext cx="3563064" cy="445456"/>
          </a:xfrm>
          <a:prstGeom prst="rect">
            <a:avLst/>
          </a:prstGeom>
          <a:noFill/>
        </p:spPr>
        <p:txBody>
          <a:bodyPr wrap="none" lIns="0" tIns="0" rIns="0" bIns="0" rtlCol="0" anchor="t"/>
          <a:lstStyle/>
          <a:p>
            <a:pPr marL="0" indent="0" algn="l">
              <a:lnSpc>
                <a:spcPts val="3500"/>
              </a:lnSpc>
              <a:buNone/>
            </a:pPr>
            <a:r>
              <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rPr>
              <a:t>IT Help Desk</a:t>
            </a:r>
            <a:endPar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6" name="Text 3"/>
          <p:cNvSpPr/>
          <p:nvPr/>
        </p:nvSpPr>
        <p:spPr>
          <a:xfrm>
            <a:off x="1060133" y="7990253"/>
            <a:ext cx="3587829" cy="1299575"/>
          </a:xfrm>
          <a:prstGeom prst="rect">
            <a:avLst/>
          </a:prstGeom>
          <a:noFill/>
        </p:spPr>
        <p:txBody>
          <a:bodyPr wrap="square" lIns="0" tIns="0" rIns="0" bIns="0" rtlCol="0" anchor="t"/>
          <a:lstStyle/>
          <a:p>
            <a:pPr marL="0" indent="0" algn="l">
              <a:lnSpc>
                <a:spcPts val="34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Available 24/7 for urgent issues. Submit tickets through:</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7" name="Text 4"/>
          <p:cNvSpPr/>
          <p:nvPr/>
        </p:nvSpPr>
        <p:spPr>
          <a:xfrm>
            <a:off x="1060133" y="10197735"/>
            <a:ext cx="3587829"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75BAE6"/>
                </a:solidFill>
                <a:latin typeface="Arial" panose="020B0604020202020204" pitchFamily="34" charset="0"/>
                <a:ea typeface="Arial" panose="020B0604020202020204" pitchFamily="34" charset="0"/>
                <a:cs typeface="Arial" panose="020B0604020202020204" pitchFamily="34" charset="0"/>
              </a:rPr>
              <a:t>help@company.com</a:t>
            </a:r>
            <a:endParaRPr lang="en-US" sz="2800" dirty="0">
              <a:solidFill>
                <a:srgbClr val="75BAE6"/>
              </a:solidFill>
              <a:latin typeface="Arial" panose="020B0604020202020204" pitchFamily="34" charset="0"/>
              <a:ea typeface="Arial" panose="020B0604020202020204" pitchFamily="34" charset="0"/>
              <a:cs typeface="Arial" panose="020B0604020202020204" pitchFamily="34" charset="0"/>
            </a:endParaRPr>
          </a:p>
        </p:txBody>
      </p:sp>
      <p:sp>
        <p:nvSpPr>
          <p:cNvPr id="8" name="Text 5"/>
          <p:cNvSpPr/>
          <p:nvPr/>
        </p:nvSpPr>
        <p:spPr>
          <a:xfrm>
            <a:off x="1060133" y="10725710"/>
            <a:ext cx="3587829" cy="866383"/>
          </a:xfrm>
          <a:prstGeom prst="rect">
            <a:avLst/>
          </a:prstGeom>
          <a:noFill/>
        </p:spPr>
        <p:txBody>
          <a:bodyPr wrap="square" lIns="0" tIns="0" rIns="0" bIns="0" rtlCol="0" anchor="t"/>
          <a:lstStyle/>
          <a:p>
            <a:pPr marL="0" indent="0" algn="l">
              <a:lnSpc>
                <a:spcPts val="3400"/>
              </a:lnSpc>
              <a:buSzPct val="100000"/>
              <a:buNone/>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Slack channel: </a:t>
            </a:r>
            <a:r>
              <a:rPr lang="en-US" sz="2800" dirty="0">
                <a:solidFill>
                  <a:srgbClr val="75BAE6"/>
                </a:solidFill>
                <a:latin typeface="Arial" panose="020B0604020202020204" pitchFamily="34" charset="0"/>
                <a:ea typeface="Arial" panose="020B0604020202020204" pitchFamily="34" charset="0"/>
                <a:cs typeface="Arial" panose="020B0604020202020204" pitchFamily="34" charset="0"/>
              </a:rPr>
              <a:t>#it-support</a:t>
            </a:r>
            <a:endParaRPr lang="en-US" sz="2800" dirty="0">
              <a:solidFill>
                <a:srgbClr val="75BAE6"/>
              </a:solidFill>
              <a:latin typeface="Arial" panose="020B0604020202020204" pitchFamily="34" charset="0"/>
              <a:ea typeface="Arial" panose="020B0604020202020204" pitchFamily="34" charset="0"/>
              <a:cs typeface="Arial" panose="020B0604020202020204" pitchFamily="34" charset="0"/>
            </a:endParaRPr>
          </a:p>
        </p:txBody>
      </p:sp>
      <p:sp>
        <p:nvSpPr>
          <p:cNvPr id="9" name="Text 6"/>
          <p:cNvSpPr/>
          <p:nvPr/>
        </p:nvSpPr>
        <p:spPr>
          <a:xfrm>
            <a:off x="1060133" y="11686876"/>
            <a:ext cx="3587829" cy="433192"/>
          </a:xfrm>
          <a:prstGeom prst="rect">
            <a:avLst/>
          </a:prstGeom>
          <a:noFill/>
        </p:spPr>
        <p:txBody>
          <a:bodyPr wrap="non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Phone: 555-123-4567</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0" name="Shape 7"/>
          <p:cNvSpPr/>
          <p:nvPr/>
        </p:nvSpPr>
        <p:spPr>
          <a:xfrm>
            <a:off x="5219700" y="7080885"/>
            <a:ext cx="4190365" cy="9796145"/>
          </a:xfrm>
          <a:prstGeom prst="roundRect">
            <a:avLst>
              <a:gd name="adj" fmla="val 9694"/>
            </a:avLst>
          </a:prstGeom>
          <a:solidFill>
            <a:srgbClr val="FFFFFF"/>
          </a:solidFill>
          <a:ln w="30480">
            <a:solidFill>
              <a:srgbClr val="BACFDD"/>
            </a:solidFill>
            <a:prstDash val="solid"/>
          </a:ln>
        </p:spPr>
      </p:sp>
      <p:sp>
        <p:nvSpPr>
          <p:cNvPr id="11" name="Text 8"/>
          <p:cNvSpPr/>
          <p:nvPr/>
        </p:nvSpPr>
        <p:spPr>
          <a:xfrm>
            <a:off x="5521166" y="7382380"/>
            <a:ext cx="3587948" cy="890913"/>
          </a:xfrm>
          <a:prstGeom prst="rect">
            <a:avLst/>
          </a:prstGeom>
          <a:noFill/>
        </p:spPr>
        <p:txBody>
          <a:bodyPr wrap="square" lIns="0" tIns="0" rIns="0" bIns="0" rtlCol="0" anchor="t"/>
          <a:lstStyle/>
          <a:p>
            <a:pPr marL="0" indent="0" algn="l">
              <a:lnSpc>
                <a:spcPts val="3500"/>
              </a:lnSpc>
              <a:buNone/>
            </a:pPr>
            <a:r>
              <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rPr>
              <a:t>HR Contact Information</a:t>
            </a:r>
            <a:endPar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2" name="Text 9"/>
          <p:cNvSpPr/>
          <p:nvPr/>
        </p:nvSpPr>
        <p:spPr>
          <a:xfrm>
            <a:off x="5521166" y="8435710"/>
            <a:ext cx="3587948" cy="1299575"/>
          </a:xfrm>
          <a:prstGeom prst="rect">
            <a:avLst/>
          </a:prstGeom>
          <a:noFill/>
        </p:spPr>
        <p:txBody>
          <a:bodyPr wrap="square" lIns="0" tIns="0" rIns="0" bIns="0" rtlCol="0" anchor="t"/>
          <a:lstStyle/>
          <a:p>
            <a:pPr marL="0" indent="0" algn="l">
              <a:lnSpc>
                <a:spcPts val="34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Your dedicated HR partner is assigned by last name:</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3" name="Text 10"/>
          <p:cNvSpPr/>
          <p:nvPr/>
        </p:nvSpPr>
        <p:spPr>
          <a:xfrm>
            <a:off x="5521166" y="10259652"/>
            <a:ext cx="3587948" cy="1299575"/>
          </a:xfrm>
          <a:prstGeom prst="rect">
            <a:avLst/>
          </a:prstGeom>
          <a:noFill/>
        </p:spPr>
        <p:txBody>
          <a:bodyPr wrap="squar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A-H: Jennifer Lopez (jlopez@company.com)</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4" name="Text 11"/>
          <p:cNvSpPr/>
          <p:nvPr/>
        </p:nvSpPr>
        <p:spPr>
          <a:xfrm>
            <a:off x="5521166" y="11806410"/>
            <a:ext cx="3587948" cy="1299575"/>
          </a:xfrm>
          <a:prstGeom prst="rect">
            <a:avLst/>
          </a:prstGeom>
          <a:noFill/>
        </p:spPr>
        <p:txBody>
          <a:bodyPr wrap="squar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I-P: Michael Chen (mchen@company.com)</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5" name="Text 12"/>
          <p:cNvSpPr/>
          <p:nvPr/>
        </p:nvSpPr>
        <p:spPr>
          <a:xfrm>
            <a:off x="5521166" y="13353168"/>
            <a:ext cx="3587948" cy="1299575"/>
          </a:xfrm>
          <a:prstGeom prst="rect">
            <a:avLst/>
          </a:prstGeom>
          <a:noFill/>
        </p:spPr>
        <p:txBody>
          <a:bodyPr wrap="squar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Q-Z: David Washington (dwash@company.com)</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6" name="Shape 13"/>
          <p:cNvSpPr/>
          <p:nvPr/>
        </p:nvSpPr>
        <p:spPr>
          <a:xfrm>
            <a:off x="9681210" y="7080885"/>
            <a:ext cx="4190365" cy="9796145"/>
          </a:xfrm>
          <a:prstGeom prst="roundRect">
            <a:avLst>
              <a:gd name="adj" fmla="val 9694"/>
            </a:avLst>
          </a:prstGeom>
          <a:solidFill>
            <a:srgbClr val="FFFFFF"/>
          </a:solidFill>
          <a:ln w="30480">
            <a:solidFill>
              <a:srgbClr val="BACFDD"/>
            </a:solidFill>
            <a:prstDash val="solid"/>
          </a:ln>
        </p:spPr>
      </p:sp>
      <p:sp>
        <p:nvSpPr>
          <p:cNvPr id="17" name="Text 14"/>
          <p:cNvSpPr/>
          <p:nvPr/>
        </p:nvSpPr>
        <p:spPr>
          <a:xfrm>
            <a:off x="9982319" y="7382380"/>
            <a:ext cx="3587948" cy="890913"/>
          </a:xfrm>
          <a:prstGeom prst="rect">
            <a:avLst/>
          </a:prstGeom>
          <a:noFill/>
        </p:spPr>
        <p:txBody>
          <a:bodyPr wrap="square" lIns="0" tIns="0" rIns="0" bIns="0" rtlCol="0" anchor="t"/>
          <a:lstStyle/>
          <a:p>
            <a:pPr marL="0" indent="0" algn="l">
              <a:lnSpc>
                <a:spcPts val="3500"/>
              </a:lnSpc>
              <a:buNone/>
            </a:pPr>
            <a:r>
              <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rPr>
              <a:t>Frequently Asked Questions</a:t>
            </a:r>
            <a:endParaRPr lang="en-US" sz="3600" b="1"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8" name="Text 15"/>
          <p:cNvSpPr/>
          <p:nvPr/>
        </p:nvSpPr>
        <p:spPr>
          <a:xfrm>
            <a:off x="9982200" y="8988425"/>
            <a:ext cx="3587750" cy="1878965"/>
          </a:xfrm>
          <a:prstGeom prst="rect">
            <a:avLst/>
          </a:prstGeom>
          <a:noFill/>
        </p:spPr>
        <p:txBody>
          <a:bodyPr wrap="square" lIns="0" tIns="0" rIns="0" bIns="0" rtlCol="0" anchor="t"/>
          <a:lstStyle/>
          <a:p>
            <a:pPr marL="0" indent="0" algn="l">
              <a:lnSpc>
                <a:spcPts val="34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Common questions are addressed in our internal knowledge base:</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9" name="Text 16"/>
          <p:cNvSpPr/>
          <p:nvPr/>
        </p:nvSpPr>
        <p:spPr>
          <a:xfrm>
            <a:off x="9981684" y="11062927"/>
            <a:ext cx="3587948" cy="1299575"/>
          </a:xfrm>
          <a:prstGeom prst="rect">
            <a:avLst/>
          </a:prstGeom>
          <a:noFill/>
        </p:spPr>
        <p:txBody>
          <a:bodyPr wrap="square" lIns="0" tIns="0" rIns="0" bIns="0" rtlCol="0" anchor="t"/>
          <a:lstStyle/>
          <a:p>
            <a:pPr marL="0" indent="0" algn="l">
              <a:lnSpc>
                <a:spcPts val="3400"/>
              </a:lnSpc>
              <a:buSzPct val="100000"/>
              <a:buNone/>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Visit </a:t>
            </a:r>
            <a:r>
              <a:rPr lang="en-US" sz="2800" dirty="0">
                <a:solidFill>
                  <a:srgbClr val="75BAE6"/>
                </a:solidFill>
                <a:latin typeface="Arial" panose="020B0604020202020204" pitchFamily="34" charset="0"/>
                <a:ea typeface="Arial" panose="020B0604020202020204" pitchFamily="34" charset="0"/>
                <a:cs typeface="Arial" panose="020B0604020202020204" pitchFamily="34" charset="0"/>
              </a:rPr>
              <a:t>support.company.intranet</a:t>
            </a:r>
            <a:endParaRPr lang="en-US" sz="2800" dirty="0">
              <a:solidFill>
                <a:srgbClr val="75BAE6"/>
              </a:solidFill>
              <a:latin typeface="Arial" panose="020B0604020202020204" pitchFamily="34" charset="0"/>
              <a:ea typeface="Arial" panose="020B0604020202020204" pitchFamily="34" charset="0"/>
              <a:cs typeface="Arial" panose="020B0604020202020204" pitchFamily="34" charset="0"/>
            </a:endParaRPr>
          </a:p>
        </p:txBody>
      </p:sp>
      <p:sp>
        <p:nvSpPr>
          <p:cNvPr id="20" name="Text 17"/>
          <p:cNvSpPr/>
          <p:nvPr/>
        </p:nvSpPr>
        <p:spPr>
          <a:xfrm>
            <a:off x="9981684" y="12762085"/>
            <a:ext cx="3587948" cy="866383"/>
          </a:xfrm>
          <a:prstGeom prst="rect">
            <a:avLst/>
          </a:prstGeom>
          <a:noFill/>
        </p:spPr>
        <p:txBody>
          <a:bodyPr wrap="square" lIns="0" tIns="0" rIns="0" bIns="0" rtlCol="0" anchor="t"/>
          <a:lstStyle/>
          <a:p>
            <a:pPr marL="0" indent="0" algn="l">
              <a:lnSpc>
                <a:spcPts val="3400"/>
              </a:lnSpc>
              <a:buSzPct val="100000"/>
              <a:buNone/>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Check </a:t>
            </a:r>
            <a:r>
              <a:rPr lang="en-US" sz="2800" dirty="0">
                <a:solidFill>
                  <a:srgbClr val="75BAE6"/>
                </a:solidFill>
                <a:latin typeface="Arial" panose="020B0604020202020204" pitchFamily="34" charset="0"/>
                <a:ea typeface="Arial" panose="020B0604020202020204" pitchFamily="34" charset="0"/>
                <a:cs typeface="Arial" panose="020B0604020202020204" pitchFamily="34" charset="0"/>
              </a:rPr>
              <a:t>#ask-anything</a:t>
            </a: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 Slack channel</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21" name="Text 18"/>
          <p:cNvSpPr/>
          <p:nvPr/>
        </p:nvSpPr>
        <p:spPr>
          <a:xfrm>
            <a:off x="9981684" y="14028051"/>
            <a:ext cx="3587948" cy="866383"/>
          </a:xfrm>
          <a:prstGeom prst="rect">
            <a:avLst/>
          </a:prstGeom>
          <a:noFill/>
        </p:spPr>
        <p:txBody>
          <a:bodyPr wrap="square" lIns="0" tIns="0" rIns="0" bIns="0" rtlCol="0" anchor="t"/>
          <a:lstStyle/>
          <a:p>
            <a:pPr marL="342900" indent="-342900" algn="l">
              <a:lnSpc>
                <a:spcPts val="3400"/>
              </a:lnSpc>
              <a:buSzPct val="100000"/>
              <a:buChar char="•"/>
            </a:pPr>
            <a:r>
              <a:rPr lang="en-US" sz="2800" dirty="0">
                <a:solidFill>
                  <a:srgbClr val="384653"/>
                </a:solidFill>
                <a:latin typeface="Arial" panose="020B0604020202020204" pitchFamily="34" charset="0"/>
                <a:ea typeface="Arial" panose="020B0604020202020204" pitchFamily="34" charset="0"/>
                <a:cs typeface="Arial" panose="020B0604020202020204" pitchFamily="34" charset="0"/>
              </a:rPr>
              <a:t>Monthly "No Question Too Small" office hours</a:t>
            </a:r>
            <a:endParaRPr lang="en-US" sz="28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grpSp>
        <p:nvGrpSpPr>
          <p:cNvPr id="22" name="组合 21"/>
          <p:cNvGrpSpPr/>
          <p:nvPr/>
        </p:nvGrpSpPr>
        <p:grpSpPr>
          <a:xfrm>
            <a:off x="3702685" y="16470630"/>
            <a:ext cx="7293610" cy="14954250"/>
            <a:chOff x="5831" y="25938"/>
            <a:chExt cx="11486" cy="23550"/>
          </a:xfrm>
        </p:grpSpPr>
        <p:sp>
          <p:nvSpPr>
            <p:cNvPr id="23" name="椭圆 22"/>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8904" y="898438"/>
            <a:ext cx="10051137" cy="890794"/>
          </a:xfrm>
          <a:prstGeom prst="rect">
            <a:avLst/>
          </a:prstGeom>
          <a:noFill/>
        </p:spPr>
        <p:txBody>
          <a:bodyPr wrap="none" lIns="0" tIns="0" rIns="0" bIns="0" rtlCol="0" anchor="t"/>
          <a:lstStyle/>
          <a:p>
            <a:pPr marL="0" indent="0" algn="l">
              <a:lnSpc>
                <a:spcPts val="7000"/>
              </a:lnSpc>
              <a:buNone/>
            </a:pPr>
            <a:r>
              <a:rPr lang="en-US" sz="5600" b="1" dirty="0">
                <a:solidFill>
                  <a:srgbClr val="2E3C4E"/>
                </a:solidFill>
                <a:latin typeface="Arial" panose="020B0604020202020204" pitchFamily="34" charset="0"/>
                <a:ea typeface="Arial" panose="020B0604020202020204" pitchFamily="34" charset="0"/>
                <a:cs typeface="Arial" panose="020B0604020202020204" pitchFamily="34" charset="0"/>
              </a:rPr>
              <a:t>Workplace Safety &amp; Compliance</a:t>
            </a:r>
            <a:endParaRPr lang="en-US" sz="5600" dirty="0"/>
          </a:p>
        </p:txBody>
      </p:sp>
      <p:sp>
        <p:nvSpPr>
          <p:cNvPr id="3" name="Text 1"/>
          <p:cNvSpPr/>
          <p:nvPr/>
        </p:nvSpPr>
        <p:spPr>
          <a:xfrm>
            <a:off x="730329" y="2466168"/>
            <a:ext cx="4275773" cy="534405"/>
          </a:xfrm>
          <a:prstGeom prst="rect">
            <a:avLst/>
          </a:prstGeom>
          <a:noFill/>
        </p:spPr>
        <p:txBody>
          <a:bodyPr wrap="none" lIns="0" tIns="0" rIns="0" bIns="0" rtlCol="0" anchor="t"/>
          <a:lstStyle/>
          <a:p>
            <a:pPr marL="0" indent="0" algn="l">
              <a:lnSpc>
                <a:spcPts val="4200"/>
              </a:lnSpc>
              <a:buNone/>
            </a:pPr>
            <a:r>
              <a:rPr lang="en-US" sz="3600" b="1" dirty="0">
                <a:solidFill>
                  <a:srgbClr val="2E3C4E"/>
                </a:solidFill>
                <a:latin typeface="Arial" panose="020B0604020202020204" pitchFamily="34" charset="0"/>
                <a:ea typeface="Arial" panose="020B0604020202020204" pitchFamily="34" charset="0"/>
                <a:cs typeface="Arial" panose="020B0604020202020204" pitchFamily="34" charset="0"/>
              </a:rPr>
              <a:t>Safety Guidelines</a:t>
            </a:r>
            <a:endParaRPr lang="en-US" sz="3600" b="1" dirty="0">
              <a:solidFill>
                <a:srgbClr val="2E3C4E"/>
              </a:solidFill>
              <a:latin typeface="Arial" panose="020B0604020202020204" pitchFamily="34" charset="0"/>
              <a:ea typeface="Arial" panose="020B0604020202020204" pitchFamily="34" charset="0"/>
              <a:cs typeface="Arial" panose="020B0604020202020204" pitchFamily="34" charset="0"/>
            </a:endParaRPr>
          </a:p>
        </p:txBody>
      </p:sp>
      <p:sp>
        <p:nvSpPr>
          <p:cNvPr id="4" name="Text 2"/>
          <p:cNvSpPr/>
          <p:nvPr/>
        </p:nvSpPr>
        <p:spPr>
          <a:xfrm>
            <a:off x="758904" y="3271347"/>
            <a:ext cx="6226016" cy="866383"/>
          </a:xfrm>
          <a:prstGeom prst="rect">
            <a:avLst/>
          </a:prstGeom>
          <a:noFill/>
        </p:spPr>
        <p:txBody>
          <a:bodyPr wrap="square" lIns="0" tIns="0" rIns="0" bIns="0" rtlCol="0" anchor="t"/>
          <a:lstStyle/>
          <a:p>
            <a:pPr marL="0" indent="0" algn="l">
              <a:lnSpc>
                <a:spcPct val="1000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Your wellbeing is our priority. Familiarize yourself with:</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5" name="Text 3"/>
          <p:cNvSpPr/>
          <p:nvPr/>
        </p:nvSpPr>
        <p:spPr>
          <a:xfrm>
            <a:off x="758904" y="4765015"/>
            <a:ext cx="6226016" cy="866383"/>
          </a:xfrm>
          <a:prstGeom prst="rect">
            <a:avLst/>
          </a:prstGeom>
          <a:noFill/>
        </p:spPr>
        <p:txBody>
          <a:bodyPr wrap="square" lIns="0" tIns="0" rIns="0" bIns="0" rtlCol="0" anchor="t"/>
          <a:lstStyle/>
          <a:p>
            <a:pPr marL="342900" indent="-342900" algn="l">
              <a:lnSpc>
                <a:spcPts val="3400"/>
              </a:lnSpc>
              <a:buSzPct val="100000"/>
              <a:buChar char="•"/>
            </a:pPr>
            <a:r>
              <a:rPr lang="en-US" sz="2400" dirty="0">
                <a:solidFill>
                  <a:srgbClr val="384653"/>
                </a:solidFill>
                <a:latin typeface="Arial" panose="020B0604020202020204" pitchFamily="34" charset="0"/>
                <a:ea typeface="Arial" panose="020B0604020202020204" pitchFamily="34" charset="0"/>
                <a:cs typeface="Arial" panose="020B0604020202020204" pitchFamily="34" charset="0"/>
              </a:rPr>
              <a:t>Emergency evacuation routes (posted by elevators)</a:t>
            </a:r>
            <a:endParaRPr lang="en-US" sz="24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6" name="Text 4"/>
          <p:cNvSpPr/>
          <p:nvPr/>
        </p:nvSpPr>
        <p:spPr>
          <a:xfrm>
            <a:off x="758904" y="5917952"/>
            <a:ext cx="6226016" cy="866383"/>
          </a:xfrm>
          <a:prstGeom prst="rect">
            <a:avLst/>
          </a:prstGeom>
          <a:noFill/>
        </p:spPr>
        <p:txBody>
          <a:bodyPr wrap="square" lIns="0" tIns="0" rIns="0" bIns="0" rtlCol="0" anchor="t"/>
          <a:lstStyle/>
          <a:p>
            <a:pPr marL="342900" indent="-342900" algn="l">
              <a:lnSpc>
                <a:spcPts val="3400"/>
              </a:lnSpc>
              <a:buSzPct val="100000"/>
              <a:buChar char="•"/>
            </a:pPr>
            <a:r>
              <a:rPr lang="en-US" sz="2400" dirty="0">
                <a:solidFill>
                  <a:srgbClr val="384653"/>
                </a:solidFill>
                <a:latin typeface="Arial" panose="020B0604020202020204" pitchFamily="34" charset="0"/>
                <a:ea typeface="Arial" panose="020B0604020202020204" pitchFamily="34" charset="0"/>
                <a:cs typeface="Arial" panose="020B0604020202020204" pitchFamily="34" charset="0"/>
              </a:rPr>
              <a:t>First aid kit locations (kitchens and reception)</a:t>
            </a:r>
            <a:endParaRPr lang="en-US" sz="24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7" name="Text 5"/>
          <p:cNvSpPr/>
          <p:nvPr/>
        </p:nvSpPr>
        <p:spPr>
          <a:xfrm>
            <a:off x="758904" y="7070888"/>
            <a:ext cx="6226016" cy="433192"/>
          </a:xfrm>
          <a:prstGeom prst="rect">
            <a:avLst/>
          </a:prstGeom>
          <a:noFill/>
        </p:spPr>
        <p:txBody>
          <a:bodyPr wrap="none" lIns="0" tIns="0" rIns="0" bIns="0" rtlCol="0" anchor="t"/>
          <a:lstStyle/>
          <a:p>
            <a:pPr marL="342900" indent="-342900" algn="l">
              <a:lnSpc>
                <a:spcPts val="3400"/>
              </a:lnSpc>
              <a:buSzPct val="100000"/>
              <a:buChar char="•"/>
            </a:pPr>
            <a:r>
              <a:rPr lang="en-US" sz="2400" dirty="0">
                <a:solidFill>
                  <a:srgbClr val="384653"/>
                </a:solidFill>
                <a:latin typeface="Arial" panose="020B0604020202020204" pitchFamily="34" charset="0"/>
                <a:ea typeface="Arial" panose="020B0604020202020204" pitchFamily="34" charset="0"/>
                <a:cs typeface="Arial" panose="020B0604020202020204" pitchFamily="34" charset="0"/>
              </a:rPr>
              <a:t>AED devices (lobby and 4th floor)</a:t>
            </a:r>
            <a:endParaRPr lang="en-US" sz="24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8" name="Text 6"/>
          <p:cNvSpPr/>
          <p:nvPr/>
        </p:nvSpPr>
        <p:spPr>
          <a:xfrm>
            <a:off x="758904" y="7790633"/>
            <a:ext cx="6226016" cy="866383"/>
          </a:xfrm>
          <a:prstGeom prst="rect">
            <a:avLst/>
          </a:prstGeom>
          <a:noFill/>
        </p:spPr>
        <p:txBody>
          <a:bodyPr wrap="square" lIns="0" tIns="0" rIns="0" bIns="0" rtlCol="0" anchor="t"/>
          <a:lstStyle/>
          <a:p>
            <a:pPr marL="342900" indent="-342900" algn="l">
              <a:lnSpc>
                <a:spcPts val="3400"/>
              </a:lnSpc>
              <a:buSzPct val="100000"/>
              <a:buChar char="•"/>
            </a:pPr>
            <a:r>
              <a:rPr lang="en-US" sz="2400" dirty="0">
                <a:solidFill>
                  <a:srgbClr val="384653"/>
                </a:solidFill>
                <a:latin typeface="Arial" panose="020B0604020202020204" pitchFamily="34" charset="0"/>
                <a:ea typeface="Arial" panose="020B0604020202020204" pitchFamily="34" charset="0"/>
                <a:cs typeface="Arial" panose="020B0604020202020204" pitchFamily="34" charset="0"/>
              </a:rPr>
              <a:t>Incident reporting procedures via the Safety App</a:t>
            </a:r>
            <a:endParaRPr lang="en-US" sz="24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9" name="Text 7"/>
          <p:cNvSpPr/>
          <p:nvPr/>
        </p:nvSpPr>
        <p:spPr>
          <a:xfrm>
            <a:off x="758904" y="9439241"/>
            <a:ext cx="6226016" cy="1299575"/>
          </a:xfrm>
          <a:prstGeom prst="rect">
            <a:avLst/>
          </a:prstGeom>
          <a:noFill/>
        </p:spPr>
        <p:txBody>
          <a:bodyPr wrap="square" lIns="0" tIns="0" rIns="0" bIns="0" rtlCol="0" anchor="t"/>
          <a:lstStyle/>
          <a:p>
            <a:pPr marL="0" indent="0" algn="l">
              <a:lnSpc>
                <a:spcPct val="1000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Complete mandatory safety training within 30 days of your start date through our learning portal.</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0" name="Text 8"/>
          <p:cNvSpPr/>
          <p:nvPr/>
        </p:nvSpPr>
        <p:spPr>
          <a:xfrm>
            <a:off x="7347029" y="2466168"/>
            <a:ext cx="5613440" cy="534405"/>
          </a:xfrm>
          <a:prstGeom prst="rect">
            <a:avLst/>
          </a:prstGeom>
          <a:noFill/>
        </p:spPr>
        <p:txBody>
          <a:bodyPr wrap="none" lIns="0" tIns="0" rIns="0" bIns="0" rtlCol="0" anchor="t"/>
          <a:lstStyle/>
          <a:p>
            <a:pPr marL="0" indent="0" algn="l">
              <a:lnSpc>
                <a:spcPts val="4200"/>
              </a:lnSpc>
              <a:buNone/>
            </a:pPr>
            <a:r>
              <a:rPr lang="en-US" sz="3600" b="1" dirty="0">
                <a:solidFill>
                  <a:srgbClr val="2E3C4E"/>
                </a:solidFill>
                <a:latin typeface="Arial" panose="020B0604020202020204" pitchFamily="34" charset="0"/>
                <a:ea typeface="Arial" panose="020B0604020202020204" pitchFamily="34" charset="0"/>
                <a:cs typeface="Arial" panose="020B0604020202020204" pitchFamily="34" charset="0"/>
              </a:rPr>
              <a:t>Company Rules &amp; Regulations</a:t>
            </a:r>
            <a:endParaRPr lang="en-US" sz="3600" b="1" dirty="0">
              <a:solidFill>
                <a:srgbClr val="2E3C4E"/>
              </a:solidFill>
              <a:latin typeface="Arial" panose="020B0604020202020204" pitchFamily="34" charset="0"/>
              <a:ea typeface="Arial" panose="020B0604020202020204" pitchFamily="34" charset="0"/>
              <a:cs typeface="Arial" panose="020B0604020202020204" pitchFamily="34" charset="0"/>
            </a:endParaRPr>
          </a:p>
        </p:txBody>
      </p:sp>
      <p:pic>
        <p:nvPicPr>
          <p:cNvPr id="11" name="Image 0" descr="preencoded.png"/>
          <p:cNvPicPr>
            <a:picLocks noChangeAspect="1"/>
          </p:cNvPicPr>
          <p:nvPr/>
        </p:nvPicPr>
        <p:blipFill>
          <a:blip r:embed="rId1"/>
          <a:stretch>
            <a:fillRect/>
          </a:stretch>
        </p:blipFill>
        <p:spPr>
          <a:xfrm>
            <a:off x="7347029" y="3305164"/>
            <a:ext cx="6224349" cy="5153290"/>
          </a:xfrm>
          <a:prstGeom prst="rect">
            <a:avLst/>
          </a:prstGeom>
        </p:spPr>
      </p:pic>
      <p:sp>
        <p:nvSpPr>
          <p:cNvPr id="12" name="Text 9"/>
          <p:cNvSpPr/>
          <p:nvPr/>
        </p:nvSpPr>
        <p:spPr>
          <a:xfrm>
            <a:off x="7347029" y="8763046"/>
            <a:ext cx="6226016" cy="866383"/>
          </a:xfrm>
          <a:prstGeom prst="rect">
            <a:avLst/>
          </a:prstGeom>
          <a:noFill/>
        </p:spPr>
        <p:txBody>
          <a:bodyPr wrap="square" lIns="0" tIns="0" rIns="0" bIns="0" rtlCol="0" anchor="t"/>
          <a:lstStyle/>
          <a:p>
            <a:pPr marL="0" indent="0" algn="l">
              <a:lnSpc>
                <a:spcPct val="100000"/>
              </a:lnSpc>
              <a:buNone/>
            </a:pP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Our </a:t>
            </a:r>
            <a:r>
              <a:rPr lang="en-US" sz="3200" dirty="0">
                <a:solidFill>
                  <a:srgbClr val="063E5F"/>
                </a:solidFill>
                <a:latin typeface="Arial" panose="020B0604020202020204" pitchFamily="34" charset="0"/>
                <a:ea typeface="Arial" panose="020B0604020202020204" pitchFamily="34" charset="0"/>
                <a:cs typeface="Arial" panose="020B0604020202020204" pitchFamily="34" charset="0"/>
              </a:rPr>
              <a:t>Code of Conduct</a:t>
            </a:r>
            <a:r>
              <a:rPr lang="en-US" sz="3200" dirty="0">
                <a:solidFill>
                  <a:srgbClr val="384653"/>
                </a:solidFill>
                <a:latin typeface="Arial" panose="020B0604020202020204" pitchFamily="34" charset="0"/>
                <a:ea typeface="Arial" panose="020B0604020202020204" pitchFamily="34" charset="0"/>
                <a:cs typeface="Arial" panose="020B0604020202020204" pitchFamily="34" charset="0"/>
              </a:rPr>
              <a:t> outlines expectations for:</a:t>
            </a:r>
            <a:endParaRPr lang="en-US" sz="32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3" name="Text 10"/>
          <p:cNvSpPr/>
          <p:nvPr/>
        </p:nvSpPr>
        <p:spPr>
          <a:xfrm>
            <a:off x="7347029" y="10138604"/>
            <a:ext cx="6226016" cy="433192"/>
          </a:xfrm>
          <a:prstGeom prst="rect">
            <a:avLst/>
          </a:prstGeom>
          <a:noFill/>
        </p:spPr>
        <p:txBody>
          <a:bodyPr wrap="none" lIns="0" tIns="0" rIns="0" bIns="0" rtlCol="0" anchor="t"/>
          <a:lstStyle/>
          <a:p>
            <a:pPr marL="342900" indent="-342900" algn="l">
              <a:lnSpc>
                <a:spcPts val="3400"/>
              </a:lnSpc>
              <a:buSzPct val="100000"/>
              <a:buChar char="•"/>
            </a:pPr>
            <a:r>
              <a:rPr lang="en-US" sz="2400" dirty="0">
                <a:solidFill>
                  <a:srgbClr val="384653"/>
                </a:solidFill>
                <a:latin typeface="Arial" panose="020B0604020202020204" pitchFamily="34" charset="0"/>
                <a:ea typeface="Arial" panose="020B0604020202020204" pitchFamily="34" charset="0"/>
                <a:cs typeface="Arial" panose="020B0604020202020204" pitchFamily="34" charset="0"/>
              </a:rPr>
              <a:t>Professional behavior &amp; communication</a:t>
            </a:r>
            <a:endParaRPr lang="en-US" sz="24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4" name="Text 11"/>
          <p:cNvSpPr/>
          <p:nvPr/>
        </p:nvSpPr>
        <p:spPr>
          <a:xfrm>
            <a:off x="7347029" y="10742779"/>
            <a:ext cx="6226016" cy="433192"/>
          </a:xfrm>
          <a:prstGeom prst="rect">
            <a:avLst/>
          </a:prstGeom>
          <a:noFill/>
        </p:spPr>
        <p:txBody>
          <a:bodyPr wrap="none" lIns="0" tIns="0" rIns="0" bIns="0" rtlCol="0" anchor="t"/>
          <a:lstStyle/>
          <a:p>
            <a:pPr marL="342900" indent="-342900" algn="l">
              <a:lnSpc>
                <a:spcPts val="3400"/>
              </a:lnSpc>
              <a:buSzPct val="100000"/>
              <a:buChar char="•"/>
            </a:pPr>
            <a:r>
              <a:rPr lang="en-US" sz="2400" dirty="0">
                <a:solidFill>
                  <a:srgbClr val="384653"/>
                </a:solidFill>
                <a:latin typeface="Arial" panose="020B0604020202020204" pitchFamily="34" charset="0"/>
                <a:ea typeface="Arial" panose="020B0604020202020204" pitchFamily="34" charset="0"/>
                <a:cs typeface="Arial" panose="020B0604020202020204" pitchFamily="34" charset="0"/>
              </a:rPr>
              <a:t>Conflict of interest policies</a:t>
            </a:r>
            <a:endParaRPr lang="en-US" sz="24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5" name="Text 12"/>
          <p:cNvSpPr/>
          <p:nvPr/>
        </p:nvSpPr>
        <p:spPr>
          <a:xfrm>
            <a:off x="7347029" y="11346954"/>
            <a:ext cx="6226016" cy="433192"/>
          </a:xfrm>
          <a:prstGeom prst="rect">
            <a:avLst/>
          </a:prstGeom>
          <a:noFill/>
        </p:spPr>
        <p:txBody>
          <a:bodyPr wrap="none" lIns="0" tIns="0" rIns="0" bIns="0" rtlCol="0" anchor="t"/>
          <a:lstStyle/>
          <a:p>
            <a:pPr marL="342900" indent="-342900" algn="l">
              <a:lnSpc>
                <a:spcPts val="3400"/>
              </a:lnSpc>
              <a:buSzPct val="100000"/>
              <a:buChar char="•"/>
            </a:pPr>
            <a:r>
              <a:rPr lang="en-US" sz="2400" dirty="0">
                <a:solidFill>
                  <a:srgbClr val="384653"/>
                </a:solidFill>
                <a:latin typeface="Arial" panose="020B0604020202020204" pitchFamily="34" charset="0"/>
                <a:ea typeface="Arial" panose="020B0604020202020204" pitchFamily="34" charset="0"/>
                <a:cs typeface="Arial" panose="020B0604020202020204" pitchFamily="34" charset="0"/>
              </a:rPr>
              <a:t>Data privacy &amp; confidentiality</a:t>
            </a:r>
            <a:endParaRPr lang="en-US" sz="24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6" name="Text 13"/>
          <p:cNvSpPr/>
          <p:nvPr/>
        </p:nvSpPr>
        <p:spPr>
          <a:xfrm>
            <a:off x="7347029" y="11951128"/>
            <a:ext cx="6226016" cy="433192"/>
          </a:xfrm>
          <a:prstGeom prst="rect">
            <a:avLst/>
          </a:prstGeom>
          <a:noFill/>
        </p:spPr>
        <p:txBody>
          <a:bodyPr wrap="none" lIns="0" tIns="0" rIns="0" bIns="0" rtlCol="0" anchor="t"/>
          <a:lstStyle/>
          <a:p>
            <a:pPr marL="342900" indent="-342900" algn="l">
              <a:lnSpc>
                <a:spcPts val="3400"/>
              </a:lnSpc>
              <a:buSzPct val="100000"/>
              <a:buChar char="•"/>
            </a:pPr>
            <a:r>
              <a:rPr lang="en-US" sz="2400" dirty="0">
                <a:solidFill>
                  <a:srgbClr val="384653"/>
                </a:solidFill>
                <a:latin typeface="Arial" panose="020B0604020202020204" pitchFamily="34" charset="0"/>
                <a:ea typeface="Arial" panose="020B0604020202020204" pitchFamily="34" charset="0"/>
                <a:cs typeface="Arial" panose="020B0604020202020204" pitchFamily="34" charset="0"/>
              </a:rPr>
              <a:t>Ethical business practices</a:t>
            </a:r>
            <a:endParaRPr lang="en-US" sz="2400" dirty="0">
              <a:solidFill>
                <a:srgbClr val="384653"/>
              </a:solidFill>
              <a:latin typeface="Arial" panose="020B0604020202020204" pitchFamily="34" charset="0"/>
              <a:ea typeface="Arial" panose="020B0604020202020204" pitchFamily="34" charset="0"/>
              <a:cs typeface="Arial" panose="020B0604020202020204" pitchFamily="34" charset="0"/>
            </a:endParaRPr>
          </a:p>
        </p:txBody>
      </p:sp>
      <p:sp>
        <p:nvSpPr>
          <p:cNvPr id="17" name="Text 14"/>
          <p:cNvSpPr/>
          <p:nvPr/>
        </p:nvSpPr>
        <p:spPr>
          <a:xfrm>
            <a:off x="1341755" y="13154025"/>
            <a:ext cx="13288645" cy="1789430"/>
          </a:xfrm>
          <a:prstGeom prst="rect">
            <a:avLst/>
          </a:prstGeom>
          <a:noFill/>
        </p:spPr>
        <p:txBody>
          <a:bodyPr wrap="square" lIns="0" tIns="0" rIns="0" bIns="0" rtlCol="0" anchor="t"/>
          <a:lstStyle/>
          <a:p>
            <a:pPr marL="0" indent="0" algn="l">
              <a:lnSpc>
                <a:spcPct val="100000"/>
              </a:lnSpc>
              <a:buNone/>
            </a:pPr>
            <a:r>
              <a:rPr lang="en-US" sz="2800" b="1" dirty="0">
                <a:solidFill>
                  <a:schemeClr val="accent5"/>
                </a:solidFill>
                <a:latin typeface="Arial" panose="020B0604020202020204" pitchFamily="34" charset="0"/>
                <a:ea typeface="Arial" panose="020B0604020202020204" pitchFamily="34" charset="0"/>
                <a:cs typeface="Arial" panose="020B0604020202020204" pitchFamily="34" charset="0"/>
              </a:rPr>
              <a:t>Annual compliance refresher courses are required for all employees.</a:t>
            </a:r>
            <a:endParaRPr lang="en-US" sz="2800" b="1" dirty="0">
              <a:solidFill>
                <a:schemeClr val="accent5"/>
              </a:solidFill>
              <a:latin typeface="Arial" panose="020B0604020202020204" pitchFamily="34" charset="0"/>
              <a:ea typeface="Arial" panose="020B0604020202020204" pitchFamily="34" charset="0"/>
              <a:cs typeface="Arial" panose="020B0604020202020204" pitchFamily="34" charset="0"/>
            </a:endParaRPr>
          </a:p>
        </p:txBody>
      </p:sp>
      <p:grpSp>
        <p:nvGrpSpPr>
          <p:cNvPr id="18" name="组合 17"/>
          <p:cNvGrpSpPr/>
          <p:nvPr/>
        </p:nvGrpSpPr>
        <p:grpSpPr>
          <a:xfrm>
            <a:off x="3702685" y="16470630"/>
            <a:ext cx="7293610" cy="14954250"/>
            <a:chOff x="5831" y="25938"/>
            <a:chExt cx="11486" cy="23550"/>
          </a:xfrm>
        </p:grpSpPr>
        <p:sp>
          <p:nvSpPr>
            <p:cNvPr id="19" name="椭圆 18"/>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3294</Words>
  <Application>WPS 演示</Application>
  <PresentationFormat>On-screen Show (16:9)</PresentationFormat>
  <Paragraphs>164</Paragraphs>
  <Slides>6</Slides>
  <Notes>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6</vt:i4>
      </vt:variant>
    </vt:vector>
  </HeadingPairs>
  <TitlesOfParts>
    <vt:vector size="14" baseType="lpstr">
      <vt:lpstr>Arial</vt:lpstr>
      <vt:lpstr>宋体</vt:lpstr>
      <vt:lpstr>Wingdings</vt:lpstr>
      <vt:lpstr>Calibri</vt:lpstr>
      <vt:lpstr>微软雅黑</vt:lpstr>
      <vt:lpstr>Arial Unicode MS</vt:lpstr>
      <vt:lpstr>等线</vt:lpstr>
      <vt:lpstr>Office Theme</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Z。</cp:lastModifiedBy>
  <cp:revision>4</cp:revision>
  <dcterms:created xsi:type="dcterms:W3CDTF">2025-09-02T07:20:00Z</dcterms:created>
  <dcterms:modified xsi:type="dcterms:W3CDTF">2025-09-03T02:34:23Z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B93A182C2A894B1490FF27064019F433_12</vt:lpwstr>
  </property>
  <property fmtid="{D5CDD505-2E9C-101B-9397-08002B2CF9AE}" pid="3" name="KSOProductBuildVer">
    <vt:lpwstr>2052-12.1.0.22529</vt:lpwstr>
  </property>
</Properties>
</file>