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</p:sldIdLst>
  <p:sldSz cx="14630400" cy="26009600"/>
  <p:notesSz cx="26009600" cy="14630400"/>
  <p:embeddedFontLst>
    <p:embeddedFont>
      <p:font typeface="Source Serif 4 Semi Bold" panose="02040603050405020204" pitchFamily="34" charset="0"/>
      <p:bold r:id="rId12"/>
    </p:embeddedFont>
    <p:embeddedFont>
      <p:font typeface="Source Serif 4 Semi Bold" panose="02040603050405020204" pitchFamily="34" charset="-122"/>
      <p:bold r:id="rId13"/>
    </p:embeddedFont>
    <p:embeddedFont>
      <p:font typeface="Source Serif 4 Semi Bold" panose="02040603050405020204" pitchFamily="34" charset="-120"/>
      <p:bold r:id="rId14"/>
    </p:embeddedFont>
    <p:embeddedFont>
      <p:font typeface="Source Sans 3" panose="020B0303030403020204" pitchFamily="34" charset="0"/>
      <p:regular r:id="rId15"/>
    </p:embeddedFont>
    <p:embeddedFont>
      <p:font typeface="Source Sans 3" panose="020B0303030403020204" pitchFamily="34" charset="-122"/>
      <p:regular r:id="rId16"/>
    </p:embeddedFont>
    <p:embeddedFont>
      <p:font typeface="Source Sans 3" panose="020B0303030403020204" pitchFamily="34" charset="-120"/>
      <p:regular r:id="rId17"/>
    </p:embeddedFont>
    <p:embeddedFont>
      <p:font typeface="Calibri" panose="020F0502020204030204" charset="0"/>
      <p:regular r:id="rId18"/>
      <p:bold r:id="rId19"/>
      <p:italic r:id="rId20"/>
      <p:boldItalic r:id="rId2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20" Type="http://schemas.openxmlformats.org/officeDocument/2006/relationships/font" Target="fonts/font9.fntdata"/><Relationship Id="rId2" Type="http://schemas.openxmlformats.org/officeDocument/2006/relationships/theme" Target="theme/theme1.xml"/><Relationship Id="rId19" Type="http://schemas.openxmlformats.org/officeDocument/2006/relationships/font" Target="fonts/font8.fntdata"/><Relationship Id="rId18" Type="http://schemas.openxmlformats.org/officeDocument/2006/relationships/font" Target="fonts/font7.fntdata"/><Relationship Id="rId17" Type="http://schemas.openxmlformats.org/officeDocument/2006/relationships/font" Target="fonts/font6.fntdata"/><Relationship Id="rId16" Type="http://schemas.openxmlformats.org/officeDocument/2006/relationships/font" Target="fonts/font5.fntdata"/><Relationship Id="rId15" Type="http://schemas.openxmlformats.org/officeDocument/2006/relationships/font" Target="fonts/font4.fntdata"/><Relationship Id="rId14" Type="http://schemas.openxmlformats.org/officeDocument/2006/relationships/font" Target="fonts/font3.fntdata"/><Relationship Id="rId13" Type="http://schemas.openxmlformats.org/officeDocument/2006/relationships/font" Target="fonts/font2.fntdata"/><Relationship Id="rId12" Type="http://schemas.openxmlformats.org/officeDocument/2006/relationships/font" Target="fonts/font1.fntdata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image" Target="../media/image1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6.xml"/><Relationship Id="rId20" Type="http://schemas.openxmlformats.org/officeDocument/2006/relationships/tags" Target="../tags/tag16.xml"/><Relationship Id="rId2" Type="http://schemas.openxmlformats.org/officeDocument/2006/relationships/image" Target="../media/image10.png"/><Relationship Id="rId19" Type="http://schemas.openxmlformats.org/officeDocument/2006/relationships/tags" Target="../tags/tag15.xml"/><Relationship Id="rId18" Type="http://schemas.openxmlformats.org/officeDocument/2006/relationships/tags" Target="../tags/tag14.xml"/><Relationship Id="rId17" Type="http://schemas.openxmlformats.org/officeDocument/2006/relationships/image" Target="../media/image13.png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image" Target="../media/image12.png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>
            <a:lum bright="-12000" contrast="-6000"/>
          </a:blip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35" y="0"/>
            <a:ext cx="14629130" cy="20378420"/>
          </a:xfrm>
          <a:prstGeom prst="rect">
            <a:avLst/>
          </a:prstGeom>
          <a:gradFill>
            <a:gsLst>
              <a:gs pos="0">
                <a:schemeClr val="tx1">
                  <a:alpha val="17000"/>
                </a:schemeClr>
              </a:gs>
              <a:gs pos="100000">
                <a:schemeClr val="tx1">
                  <a:alpha val="0"/>
                </a:schemeClr>
              </a:gs>
            </a:gsLst>
            <a:lin ang="576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Text 1"/>
          <p:cNvSpPr/>
          <p:nvPr/>
        </p:nvSpPr>
        <p:spPr>
          <a:xfrm>
            <a:off x="2354898" y="1503045"/>
            <a:ext cx="9920605" cy="28708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1300"/>
              </a:lnSpc>
              <a:buNone/>
            </a:pPr>
            <a:r>
              <a:rPr lang="en-US" sz="9000" dirty="0">
                <a:solidFill>
                  <a:schemeClr val="bg1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Welcome to Your K-12 Journey</a:t>
            </a:r>
            <a:endParaRPr lang="en-US" sz="9000" dirty="0">
              <a:solidFill>
                <a:schemeClr val="bg1"/>
              </a:solidFill>
              <a:latin typeface="Source Serif 4 Semi Bold" panose="02040603050405020204" pitchFamily="34" charset="0"/>
              <a:ea typeface="Source Serif 4 Semi Bold" panose="02040603050405020204" pitchFamily="34" charset="-122"/>
              <a:cs typeface="Source Serif 4 Semi Bold" panose="02040603050405020204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526540" y="4904105"/>
            <a:ext cx="11577320" cy="15601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Your guide to ensuring a smooth and exciting start for new students and families. We're here to make your transition into our school community seamless and welcoming.</a:t>
            </a:r>
            <a:endParaRPr lang="en-US" sz="4400" dirty="0">
              <a:solidFill>
                <a:schemeClr val="bg1"/>
              </a:solidFill>
              <a:latin typeface="Source Serif 4 Semi Bold" panose="02040603050405020204" pitchFamily="34" charset="0"/>
              <a:ea typeface="Source Serif 4 Semi Bold" panose="02040603050405020204" pitchFamily="34" charset="-122"/>
              <a:cs typeface="Source Serif 4 Semi Bold" panose="02040603050405020204" pitchFamily="34" charset="-12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  <a:solidFill>
            <a:srgbClr val="FAFAFA">
              <a:alpha val="25000"/>
            </a:srgbClr>
          </a:solidFill>
        </p:grpSpPr>
        <p:sp>
          <p:nvSpPr>
            <p:cNvPr id="8" name="椭圆 7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Text 2"/>
          <p:cNvSpPr/>
          <p:nvPr/>
        </p:nvSpPr>
        <p:spPr>
          <a:xfrm>
            <a:off x="5828665" y="21404580"/>
            <a:ext cx="3042920" cy="877570"/>
          </a:xfrm>
          <a:prstGeom prst="rect">
            <a:avLst/>
          </a:prstGeom>
          <a:noFill/>
        </p:spPr>
        <p:txBody>
          <a:bodyPr wrap="square" lIns="0" tIns="0" rIns="0" bIns="0" rtlCol="0" anchor="t"/>
          <a:p>
            <a:pPr marL="0" indent="0" algn="ctr">
              <a:lnSpc>
                <a:spcPct val="100000"/>
              </a:lnSpc>
              <a:buNone/>
            </a:pPr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3D AVATAR</a:t>
            </a:r>
            <a:endParaRPr lang="en-US" altLang="zh-CN" sz="4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44211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90957" y="5393701"/>
            <a:ext cx="9942552" cy="10402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8150"/>
              </a:lnSpc>
              <a:buNone/>
            </a:pPr>
            <a:r>
              <a:rPr lang="en-US" sz="6550" dirty="0">
                <a:solidFill>
                  <a:srgbClr val="D73AD7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Enrollment Made Simple</a:t>
            </a:r>
            <a:endParaRPr lang="en-US" sz="6550" dirty="0"/>
          </a:p>
        </p:txBody>
      </p:sp>
      <p:sp>
        <p:nvSpPr>
          <p:cNvPr id="4" name="Text 1"/>
          <p:cNvSpPr/>
          <p:nvPr/>
        </p:nvSpPr>
        <p:spPr>
          <a:xfrm>
            <a:off x="990957" y="6669768"/>
            <a:ext cx="12648486" cy="16975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Getting your child enrolled is straightforward with our streamlined three-step process. We've designed each step to be clear and efficient, so you can focus on what matters most—preparing for the exciting year ahead.</a:t>
            </a:r>
            <a:endParaRPr lang="en-US" sz="2750" dirty="0"/>
          </a:p>
        </p:txBody>
      </p:sp>
      <p:sp>
        <p:nvSpPr>
          <p:cNvPr id="5" name="Text 2"/>
          <p:cNvSpPr/>
          <p:nvPr/>
        </p:nvSpPr>
        <p:spPr>
          <a:xfrm>
            <a:off x="990957" y="9059755"/>
            <a:ext cx="353616" cy="4420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01</a:t>
            </a:r>
            <a:endParaRPr lang="en-US" sz="2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57" y="9615117"/>
            <a:ext cx="3980378" cy="457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0957" y="9883391"/>
            <a:ext cx="3980378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Registration</a:t>
            </a:r>
            <a:endParaRPr lang="en-US" sz="3250" dirty="0"/>
          </a:p>
        </p:txBody>
      </p:sp>
      <p:sp>
        <p:nvSpPr>
          <p:cNvPr id="8" name="Text 4"/>
          <p:cNvSpPr/>
          <p:nvPr/>
        </p:nvSpPr>
        <p:spPr>
          <a:xfrm>
            <a:off x="990957" y="10615697"/>
            <a:ext cx="3980378" cy="39608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Complete your online application and submit required documents including birth certificate, immunization records, and previous school transcripts.</a:t>
            </a:r>
            <a:endParaRPr lang="en-US" sz="28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324951" y="9059755"/>
            <a:ext cx="353616" cy="4420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02</a:t>
            </a:r>
            <a:endParaRPr lang="en-US" sz="2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951" y="9615117"/>
            <a:ext cx="3980378" cy="4572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324951" y="9883391"/>
            <a:ext cx="3980378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Payment</a:t>
            </a:r>
            <a:endParaRPr lang="en-US" sz="3250" dirty="0"/>
          </a:p>
        </p:txBody>
      </p:sp>
      <p:sp>
        <p:nvSpPr>
          <p:cNvPr id="12" name="Text 7"/>
          <p:cNvSpPr/>
          <p:nvPr/>
        </p:nvSpPr>
        <p:spPr>
          <a:xfrm>
            <a:off x="5324951" y="10615697"/>
            <a:ext cx="3980378" cy="33950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Secure your child's spot with tuition payment options including monthly plans, semester payments, or annual discounts available.</a:t>
            </a:r>
            <a:endParaRPr lang="en-US" sz="28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9658945" y="9059755"/>
            <a:ext cx="353616" cy="4420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27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03</a:t>
            </a:r>
            <a:endParaRPr lang="en-US" sz="27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945" y="9615117"/>
            <a:ext cx="3980498" cy="45724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658945" y="9883391"/>
            <a:ext cx="3980498" cy="10402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Information Collection</a:t>
            </a:r>
            <a:endParaRPr lang="en-US" sz="3250" dirty="0"/>
          </a:p>
        </p:txBody>
      </p:sp>
      <p:sp>
        <p:nvSpPr>
          <p:cNvPr id="16" name="Text 10"/>
          <p:cNvSpPr/>
          <p:nvPr/>
        </p:nvSpPr>
        <p:spPr>
          <a:xfrm>
            <a:off x="9658945" y="11135812"/>
            <a:ext cx="3980498" cy="39608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Provide emergency contacts, dietary restrictions, medical information, and transportation preferences to ensure your child's safety and comfort.</a:t>
            </a:r>
            <a:endParaRPr lang="en-US" sz="28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8" name="椭圆 27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459210"/>
            <a:ext cx="14629765" cy="1463167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990957" y="663987"/>
            <a:ext cx="12648486" cy="20804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8150"/>
              </a:lnSpc>
              <a:buNone/>
            </a:pPr>
            <a:r>
              <a:rPr lang="en-US" sz="6550" dirty="0">
                <a:solidFill>
                  <a:srgbClr val="D73AD7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Get Ready with Our Orientation Activities</a:t>
            </a:r>
            <a:endParaRPr lang="en-US" sz="6550" dirty="0"/>
          </a:p>
        </p:txBody>
      </p:sp>
      <p:sp>
        <p:nvSpPr>
          <p:cNvPr id="3" name="Text 1"/>
          <p:cNvSpPr/>
          <p:nvPr/>
        </p:nvSpPr>
        <p:spPr>
          <a:xfrm>
            <a:off x="990957" y="2965976"/>
            <a:ext cx="12648486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We believe preparation is key to success. Our specially designed programs help new students feel confident and excited about joining our school family.</a:t>
            </a:r>
            <a:endParaRPr lang="en-US" sz="32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91235" y="5149215"/>
            <a:ext cx="6323330" cy="7316470"/>
          </a:xfrm>
          <a:prstGeom prst="roundRect">
            <a:avLst>
              <a:gd name="adj" fmla="val 2372"/>
            </a:avLst>
          </a:prstGeom>
          <a:solidFill>
            <a:srgbClr val="F4D4F7"/>
          </a:solidFill>
          <a:ln w="15240">
            <a:solidFill>
              <a:srgbClr val="DABAD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359813" y="5518106"/>
            <a:ext cx="5028724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Summer Camp Programs</a:t>
            </a:r>
            <a:endParaRPr lang="en-US" sz="3250" dirty="0"/>
          </a:p>
        </p:txBody>
      </p:sp>
      <p:sp>
        <p:nvSpPr>
          <p:cNvPr id="6" name="Text 4"/>
          <p:cNvSpPr/>
          <p:nvPr/>
        </p:nvSpPr>
        <p:spPr>
          <a:xfrm>
            <a:off x="1359535" y="6281420"/>
            <a:ext cx="5955030" cy="16973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Fun-filled activities that introduce students to our campus, teachers, and fellow classmates before the school year begins.</a:t>
            </a:r>
            <a:endParaRPr lang="en-US" sz="32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359813" y="9240163"/>
            <a:ext cx="6506289" cy="565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Campus tours and treasure hunts</a:t>
            </a:r>
            <a:endParaRPr lang="en-US" sz="2750" dirty="0"/>
          </a:p>
        </p:txBody>
      </p:sp>
      <p:sp>
        <p:nvSpPr>
          <p:cNvPr id="8" name="Text 6"/>
          <p:cNvSpPr/>
          <p:nvPr/>
        </p:nvSpPr>
        <p:spPr>
          <a:xfrm>
            <a:off x="1359813" y="9929722"/>
            <a:ext cx="6506289" cy="565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Meet-and-greet with teachers</a:t>
            </a:r>
            <a:endParaRPr lang="en-US" sz="2750" dirty="0"/>
          </a:p>
        </p:txBody>
      </p:sp>
      <p:sp>
        <p:nvSpPr>
          <p:cNvPr id="9" name="Text 7"/>
          <p:cNvSpPr/>
          <p:nvPr/>
        </p:nvSpPr>
        <p:spPr>
          <a:xfrm>
            <a:off x="1359813" y="10619280"/>
            <a:ext cx="6506289" cy="565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Academic skill-building games</a:t>
            </a:r>
            <a:endParaRPr lang="en-US" sz="2750" dirty="0"/>
          </a:p>
        </p:txBody>
      </p:sp>
      <p:sp>
        <p:nvSpPr>
          <p:cNvPr id="10" name="Text 8"/>
          <p:cNvSpPr/>
          <p:nvPr/>
        </p:nvSpPr>
        <p:spPr>
          <a:xfrm>
            <a:off x="1359813" y="11308838"/>
            <a:ext cx="6506289" cy="565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Social activities and team building</a:t>
            </a:r>
            <a:endParaRPr lang="en-US" sz="2750" dirty="0"/>
          </a:p>
        </p:txBody>
      </p:sp>
      <p:sp>
        <p:nvSpPr>
          <p:cNvPr id="19" name="Text 16"/>
          <p:cNvSpPr/>
          <p:nvPr/>
        </p:nvSpPr>
        <p:spPr>
          <a:xfrm>
            <a:off x="887730" y="12847320"/>
            <a:ext cx="12872720" cy="16973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Building friendships and confidence through engaging pre-school activities</a:t>
            </a:r>
            <a:endParaRPr lang="en-US" sz="32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20" name="Shape 2"/>
          <p:cNvSpPr/>
          <p:nvPr/>
        </p:nvSpPr>
        <p:spPr>
          <a:xfrm>
            <a:off x="7498080" y="5149215"/>
            <a:ext cx="6323330" cy="7316470"/>
          </a:xfrm>
          <a:prstGeom prst="roundRect">
            <a:avLst>
              <a:gd name="adj" fmla="val 2372"/>
            </a:avLst>
          </a:prstGeom>
          <a:solidFill>
            <a:srgbClr val="F4D4F7"/>
          </a:solidFill>
          <a:ln w="15240">
            <a:solidFill>
              <a:srgbClr val="DABAD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866658" y="5518106"/>
            <a:ext cx="4277797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Adaptation Programs</a:t>
            </a:r>
            <a:endParaRPr lang="en-US" sz="3250" dirty="0"/>
          </a:p>
        </p:txBody>
      </p:sp>
      <p:sp>
        <p:nvSpPr>
          <p:cNvPr id="13" name="Text 11"/>
          <p:cNvSpPr/>
          <p:nvPr/>
        </p:nvSpPr>
        <p:spPr>
          <a:xfrm>
            <a:off x="7866380" y="6281420"/>
            <a:ext cx="5703570" cy="22631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Specialized support for students transitioning from different school systems or those who need extra assistance settling in.</a:t>
            </a:r>
            <a:endParaRPr lang="en-US" sz="32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866658" y="9207924"/>
            <a:ext cx="6506289" cy="565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Individual assessment and planning</a:t>
            </a:r>
            <a:endParaRPr lang="en-US" sz="2750" dirty="0"/>
          </a:p>
        </p:txBody>
      </p:sp>
      <p:sp>
        <p:nvSpPr>
          <p:cNvPr id="15" name="Text 13"/>
          <p:cNvSpPr/>
          <p:nvPr/>
        </p:nvSpPr>
        <p:spPr>
          <a:xfrm>
            <a:off x="7866658" y="9897482"/>
            <a:ext cx="6506289" cy="565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Buddy system with current students</a:t>
            </a:r>
            <a:endParaRPr lang="en-US" sz="2750" dirty="0"/>
          </a:p>
        </p:txBody>
      </p:sp>
      <p:sp>
        <p:nvSpPr>
          <p:cNvPr id="16" name="Text 14"/>
          <p:cNvSpPr/>
          <p:nvPr/>
        </p:nvSpPr>
        <p:spPr>
          <a:xfrm>
            <a:off x="7866658" y="10587041"/>
            <a:ext cx="6506289" cy="565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Parent-teacher conferences</a:t>
            </a:r>
            <a:endParaRPr lang="en-US" sz="2750" dirty="0"/>
          </a:p>
        </p:txBody>
      </p:sp>
      <p:sp>
        <p:nvSpPr>
          <p:cNvPr id="17" name="Text 15"/>
          <p:cNvSpPr/>
          <p:nvPr/>
        </p:nvSpPr>
        <p:spPr>
          <a:xfrm>
            <a:off x="7866658" y="11276599"/>
            <a:ext cx="6506289" cy="565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4450"/>
              </a:lnSpc>
              <a:buSzPct val="100000"/>
              <a:buChar char="•"/>
            </a:pP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Academic support resources</a:t>
            </a:r>
            <a:endParaRPr lang="en-US" sz="2750" dirty="0"/>
          </a:p>
        </p:txBody>
      </p:sp>
      <p:grpSp>
        <p:nvGrpSpPr>
          <p:cNvPr id="22" name="组合 21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  <a:solidFill>
            <a:schemeClr val="tx1">
              <a:alpha val="11000"/>
            </a:schemeClr>
          </a:solidFill>
        </p:grpSpPr>
        <p:sp>
          <p:nvSpPr>
            <p:cNvPr id="23" name="椭圆 22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0957" y="972597"/>
            <a:ext cx="11228903" cy="10402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8150"/>
              </a:lnSpc>
              <a:buNone/>
            </a:pPr>
            <a:r>
              <a:rPr lang="en-US" sz="6550" dirty="0">
                <a:solidFill>
                  <a:srgbClr val="D73AD7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Frequently Asked Questions</a:t>
            </a:r>
            <a:endParaRPr lang="en-US" sz="6550" dirty="0"/>
          </a:p>
        </p:txBody>
      </p:sp>
      <p:sp>
        <p:nvSpPr>
          <p:cNvPr id="3" name="Text 1"/>
          <p:cNvSpPr/>
          <p:nvPr/>
        </p:nvSpPr>
        <p:spPr>
          <a:xfrm>
            <a:off x="990957" y="2229909"/>
            <a:ext cx="12648486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We've compiled answers to the most common questions from new families. Everything you need to know for a successful start is right here.</a:t>
            </a:r>
            <a:endParaRPr lang="en-US" sz="32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991235" y="3677920"/>
            <a:ext cx="6147435" cy="6171565"/>
          </a:xfrm>
          <a:prstGeom prst="roundRect">
            <a:avLst>
              <a:gd name="adj" fmla="val 2416"/>
            </a:avLst>
          </a:prstGeom>
          <a:solidFill>
            <a:srgbClr val="FFFFFF">
              <a:alpha val="95000"/>
            </a:srgbClr>
          </a:solidFill>
          <a:ln w="45720">
            <a:solidFill>
              <a:srgbClr val="DABADD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36677" y="3723861"/>
            <a:ext cx="6055995" cy="1061070"/>
          </a:xfrm>
          <a:prstGeom prst="roundRect">
            <a:avLst>
              <a:gd name="adj" fmla="val 8828"/>
            </a:avLst>
          </a:prstGeom>
          <a:solidFill>
            <a:srgbClr val="F4D4F7"/>
          </a:solidFill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9403" y="3915213"/>
            <a:ext cx="530423" cy="66312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90293" y="5138581"/>
            <a:ext cx="4788218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Transportation &amp; Safety</a:t>
            </a:r>
            <a:endParaRPr lang="en-US" sz="3250" dirty="0"/>
          </a:p>
        </p:txBody>
      </p:sp>
      <p:sp>
        <p:nvSpPr>
          <p:cNvPr id="8" name="Text 5"/>
          <p:cNvSpPr/>
          <p:nvPr/>
        </p:nvSpPr>
        <p:spPr>
          <a:xfrm>
            <a:off x="1390293" y="5870887"/>
            <a:ext cx="5348764" cy="22633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75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School Bus:</a:t>
            </a: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Safe, reliable transportation with assigned routes. Bus passes available online. GPS tracking keeps you informed.</a:t>
            </a:r>
            <a:endParaRPr lang="en-US" sz="2750" dirty="0"/>
          </a:p>
        </p:txBody>
      </p:sp>
      <p:sp>
        <p:nvSpPr>
          <p:cNvPr id="9" name="Text 6"/>
          <p:cNvSpPr/>
          <p:nvPr/>
        </p:nvSpPr>
        <p:spPr>
          <a:xfrm>
            <a:off x="1390293" y="8041638"/>
            <a:ext cx="5348764" cy="16975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75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Drop-off/Pick-up:</a:t>
            </a: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Designated areas with staff supervision during arrival and dismissal times.</a:t>
            </a:r>
            <a:endParaRPr lang="en-US" sz="2750" dirty="0"/>
          </a:p>
        </p:txBody>
      </p:sp>
      <p:sp>
        <p:nvSpPr>
          <p:cNvPr id="10" name="Shape 7"/>
          <p:cNvSpPr/>
          <p:nvPr/>
        </p:nvSpPr>
        <p:spPr>
          <a:xfrm>
            <a:off x="7491730" y="3677920"/>
            <a:ext cx="6147435" cy="6171565"/>
          </a:xfrm>
          <a:prstGeom prst="roundRect">
            <a:avLst>
              <a:gd name="adj" fmla="val 2416"/>
            </a:avLst>
          </a:prstGeom>
          <a:solidFill>
            <a:srgbClr val="FFFFFF">
              <a:alpha val="95000"/>
            </a:srgbClr>
          </a:solidFill>
          <a:ln w="45720">
            <a:solidFill>
              <a:srgbClr val="DABADD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537728" y="3723861"/>
            <a:ext cx="6055995" cy="1061070"/>
          </a:xfrm>
          <a:prstGeom prst="roundRect">
            <a:avLst>
              <a:gd name="adj" fmla="val 8828"/>
            </a:avLst>
          </a:prstGeom>
          <a:solidFill>
            <a:srgbClr val="F4D4F7"/>
          </a:solidFill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0454" y="3915213"/>
            <a:ext cx="530423" cy="66312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891343" y="5138581"/>
            <a:ext cx="4625578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Uniforms &amp; Dress Code</a:t>
            </a:r>
            <a:endParaRPr lang="en-US" sz="3250" dirty="0"/>
          </a:p>
        </p:txBody>
      </p:sp>
      <p:sp>
        <p:nvSpPr>
          <p:cNvPr id="14" name="Text 10"/>
          <p:cNvSpPr/>
          <p:nvPr/>
        </p:nvSpPr>
        <p:spPr>
          <a:xfrm>
            <a:off x="7891343" y="5870887"/>
            <a:ext cx="5348764" cy="22633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75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Required Uniforms:</a:t>
            </a: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Navy blue and white color scheme with school logo. Available at our on-campus store or approved vendors.</a:t>
            </a:r>
            <a:endParaRPr lang="en-US" sz="2750" dirty="0"/>
          </a:p>
        </p:txBody>
      </p:sp>
      <p:sp>
        <p:nvSpPr>
          <p:cNvPr id="15" name="Text 11"/>
          <p:cNvSpPr/>
          <p:nvPr/>
        </p:nvSpPr>
        <p:spPr>
          <a:xfrm>
            <a:off x="7891343" y="8041638"/>
            <a:ext cx="5348764" cy="16975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75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Special Events:</a:t>
            </a: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Casual dress days announced monthly with themed activities.</a:t>
            </a:r>
            <a:endParaRPr lang="en-US" sz="2750" dirty="0"/>
          </a:p>
        </p:txBody>
      </p:sp>
      <p:sp>
        <p:nvSpPr>
          <p:cNvPr id="16" name="Shape 12"/>
          <p:cNvSpPr/>
          <p:nvPr/>
        </p:nvSpPr>
        <p:spPr>
          <a:xfrm>
            <a:off x="991235" y="10225405"/>
            <a:ext cx="6147435" cy="5513070"/>
          </a:xfrm>
          <a:prstGeom prst="roundRect">
            <a:avLst>
              <a:gd name="adj" fmla="val 2416"/>
            </a:avLst>
          </a:prstGeom>
          <a:solidFill>
            <a:srgbClr val="FFFFFF">
              <a:alpha val="95000"/>
            </a:srgbClr>
          </a:solidFill>
          <a:ln w="45720">
            <a:solidFill>
              <a:srgbClr val="DABADD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1036677" y="10271208"/>
            <a:ext cx="6055995" cy="1061070"/>
          </a:xfrm>
          <a:prstGeom prst="roundRect">
            <a:avLst>
              <a:gd name="adj" fmla="val 8828"/>
            </a:avLst>
          </a:prstGeom>
          <a:solidFill>
            <a:srgbClr val="F4D4F7"/>
          </a:solidFill>
        </p:spPr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403" y="10462560"/>
            <a:ext cx="530423" cy="663124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1390293" y="11685928"/>
            <a:ext cx="4160639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Daily Schedule</a:t>
            </a:r>
            <a:endParaRPr lang="en-US" sz="3250" dirty="0"/>
          </a:p>
        </p:txBody>
      </p:sp>
      <p:sp>
        <p:nvSpPr>
          <p:cNvPr id="20" name="Text 15"/>
          <p:cNvSpPr/>
          <p:nvPr/>
        </p:nvSpPr>
        <p:spPr>
          <a:xfrm>
            <a:off x="1390293" y="12418233"/>
            <a:ext cx="5348764" cy="16975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75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School Hours:</a:t>
            </a: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8:00 AM - 3:15 PM with supervised early arrival at 7:30 AM.</a:t>
            </a:r>
            <a:endParaRPr lang="en-US" sz="2750" dirty="0"/>
          </a:p>
        </p:txBody>
      </p:sp>
      <p:sp>
        <p:nvSpPr>
          <p:cNvPr id="21" name="Text 16"/>
          <p:cNvSpPr/>
          <p:nvPr/>
        </p:nvSpPr>
        <p:spPr>
          <a:xfrm>
            <a:off x="1390293" y="13908844"/>
            <a:ext cx="5348764" cy="16975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75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Lunch Options:</a:t>
            </a: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Hot lunch program and packed lunch areas. Allergy-friendly options available.</a:t>
            </a:r>
            <a:endParaRPr lang="en-US" sz="2750" dirty="0"/>
          </a:p>
        </p:txBody>
      </p:sp>
      <p:sp>
        <p:nvSpPr>
          <p:cNvPr id="22" name="Shape 17"/>
          <p:cNvSpPr/>
          <p:nvPr/>
        </p:nvSpPr>
        <p:spPr>
          <a:xfrm>
            <a:off x="7491730" y="10225405"/>
            <a:ext cx="6147435" cy="5513070"/>
          </a:xfrm>
          <a:prstGeom prst="roundRect">
            <a:avLst>
              <a:gd name="adj" fmla="val 2416"/>
            </a:avLst>
          </a:prstGeom>
          <a:solidFill>
            <a:srgbClr val="FFFFFF">
              <a:alpha val="95000"/>
            </a:srgbClr>
          </a:solidFill>
          <a:ln w="45720">
            <a:solidFill>
              <a:srgbClr val="DABADD"/>
            </a:solidFill>
            <a:prstDash val="solid"/>
          </a:ln>
        </p:spPr>
      </p:sp>
      <p:sp>
        <p:nvSpPr>
          <p:cNvPr id="23" name="Shape 18"/>
          <p:cNvSpPr/>
          <p:nvPr/>
        </p:nvSpPr>
        <p:spPr>
          <a:xfrm>
            <a:off x="7537728" y="10271208"/>
            <a:ext cx="6055995" cy="1061070"/>
          </a:xfrm>
          <a:prstGeom prst="roundRect">
            <a:avLst>
              <a:gd name="adj" fmla="val 8828"/>
            </a:avLst>
          </a:prstGeom>
          <a:solidFill>
            <a:srgbClr val="F4D4F7"/>
          </a:solidFill>
        </p:spPr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0454" y="10462560"/>
            <a:ext cx="530423" cy="663124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7891343" y="11685928"/>
            <a:ext cx="4160639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Supplies &amp; Materials</a:t>
            </a:r>
            <a:endParaRPr lang="en-US" sz="3250" dirty="0"/>
          </a:p>
        </p:txBody>
      </p:sp>
      <p:sp>
        <p:nvSpPr>
          <p:cNvPr id="26" name="Text 20"/>
          <p:cNvSpPr/>
          <p:nvPr/>
        </p:nvSpPr>
        <p:spPr>
          <a:xfrm>
            <a:off x="7891343" y="12418233"/>
            <a:ext cx="5348764" cy="16975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75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Grade-Specific Lists:</a:t>
            </a: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Detailed supply lists emailed two weeks before school starts.</a:t>
            </a:r>
            <a:endParaRPr lang="en-US" sz="2750" dirty="0"/>
          </a:p>
        </p:txBody>
      </p:sp>
      <p:sp>
        <p:nvSpPr>
          <p:cNvPr id="27" name="Text 21"/>
          <p:cNvSpPr/>
          <p:nvPr/>
        </p:nvSpPr>
        <p:spPr>
          <a:xfrm>
            <a:off x="7891343" y="13908844"/>
            <a:ext cx="5348764" cy="16975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75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School Store:</a:t>
            </a: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Essential items available on campus for forgotten supplies or emergency needs.</a:t>
            </a:r>
            <a:endParaRPr lang="en-US" sz="2750" dirty="0"/>
          </a:p>
        </p:txBody>
      </p:sp>
      <p:grpSp>
        <p:nvGrpSpPr>
          <p:cNvPr id="28" name="组合 27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9" name="椭圆 28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54561" y="820197"/>
            <a:ext cx="8321278" cy="104023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8150"/>
              </a:lnSpc>
              <a:buNone/>
            </a:pPr>
            <a:r>
              <a:rPr lang="en-US" sz="6550" dirty="0">
                <a:solidFill>
                  <a:srgbClr val="D73AD7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Your Support Team</a:t>
            </a:r>
            <a:endParaRPr lang="en-US" sz="6550" dirty="0">
              <a:solidFill>
                <a:srgbClr val="D73AD7"/>
              </a:solidFill>
              <a:latin typeface="Source Serif 4 Semi Bold" panose="02040603050405020204" pitchFamily="34" charset="0"/>
              <a:ea typeface="Source Serif 4 Semi Bold" panose="02040603050405020204" pitchFamily="34" charset="-122"/>
              <a:cs typeface="Source Serif 4 Semi Bold" panose="02040603050405020204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90957" y="2105449"/>
            <a:ext cx="12648486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2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Meet the dedicated professionals ready to support your child's educational journey. We're here every step of the way.</a:t>
            </a:r>
            <a:endParaRPr lang="en-US" sz="32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90957" y="4249637"/>
            <a:ext cx="1060966" cy="1061070"/>
          </a:xfrm>
          <a:prstGeom prst="rect">
            <a:avLst/>
          </a:prstGeom>
        </p:spPr>
      </p:pic>
      <p:sp>
        <p:nvSpPr>
          <p:cNvPr id="5" name="Text 2"/>
          <p:cNvSpPr/>
          <p:nvPr>
            <p:custDataLst>
              <p:tags r:id="rId3"/>
            </p:custDataLst>
          </p:nvPr>
        </p:nvSpPr>
        <p:spPr>
          <a:xfrm>
            <a:off x="2493883" y="4548036"/>
            <a:ext cx="4160639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Homeroom Teacher</a:t>
            </a:r>
            <a:endParaRPr lang="en-US" sz="3250" dirty="0"/>
          </a:p>
        </p:txBody>
      </p:sp>
      <p:sp>
        <p:nvSpPr>
          <p:cNvPr id="6" name="Text 3"/>
          <p:cNvSpPr/>
          <p:nvPr>
            <p:custDataLst>
              <p:tags r:id="rId4"/>
            </p:custDataLst>
          </p:nvPr>
        </p:nvSpPr>
        <p:spPr>
          <a:xfrm>
            <a:off x="2493883" y="5280342"/>
            <a:ext cx="4600337" cy="28292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Your child's primary advocate and daily point of contact. Handles academic progress, social development, and daily classroom needs.</a:t>
            </a:r>
            <a:endParaRPr lang="en-US" sz="28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7" name="Text 4"/>
          <p:cNvSpPr/>
          <p:nvPr>
            <p:custDataLst>
              <p:tags r:id="rId5"/>
            </p:custDataLst>
          </p:nvPr>
        </p:nvSpPr>
        <p:spPr>
          <a:xfrm>
            <a:off x="2493883" y="7788334"/>
            <a:ext cx="4600337" cy="16975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Contact:</a:t>
            </a:r>
            <a:r>
              <a:rPr lang="en-US" sz="2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Direct email and phone available through parent portal</a:t>
            </a:r>
            <a:endParaRPr lang="en-US" sz="28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536180" y="4249637"/>
            <a:ext cx="1060966" cy="1061070"/>
          </a:xfrm>
          <a:prstGeom prst="rect">
            <a:avLst/>
          </a:prstGeom>
        </p:spPr>
      </p:pic>
      <p:sp>
        <p:nvSpPr>
          <p:cNvPr id="9" name="Text 5"/>
          <p:cNvSpPr/>
          <p:nvPr>
            <p:custDataLst>
              <p:tags r:id="rId8"/>
            </p:custDataLst>
          </p:nvPr>
        </p:nvSpPr>
        <p:spPr>
          <a:xfrm>
            <a:off x="9039106" y="4548036"/>
            <a:ext cx="4160639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Grade Coordinator</a:t>
            </a:r>
            <a:endParaRPr lang="en-US" sz="3250" dirty="0"/>
          </a:p>
        </p:txBody>
      </p:sp>
      <p:sp>
        <p:nvSpPr>
          <p:cNvPr id="10" name="Text 6"/>
          <p:cNvSpPr/>
          <p:nvPr>
            <p:custDataLst>
              <p:tags r:id="rId9"/>
            </p:custDataLst>
          </p:nvPr>
        </p:nvSpPr>
        <p:spPr>
          <a:xfrm>
            <a:off x="9039106" y="5280342"/>
            <a:ext cx="4600337" cy="28292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Oversees grade-level curriculum, special events, and serves as liaison between families and administration for grade-specific concerns.</a:t>
            </a:r>
            <a:endParaRPr lang="en-US" sz="28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11" name="Text 7"/>
          <p:cNvSpPr/>
          <p:nvPr>
            <p:custDataLst>
              <p:tags r:id="rId10"/>
            </p:custDataLst>
          </p:nvPr>
        </p:nvSpPr>
        <p:spPr>
          <a:xfrm>
            <a:off x="9039106" y="7788334"/>
            <a:ext cx="4600337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Contact:</a:t>
            </a:r>
            <a:r>
              <a:rPr lang="en-US" sz="2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Weekly newsletters and monthly parent meetings</a:t>
            </a:r>
            <a:endParaRPr lang="en-US" sz="28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90957" y="9507355"/>
            <a:ext cx="1060966" cy="1061070"/>
          </a:xfrm>
          <a:prstGeom prst="rect">
            <a:avLst/>
          </a:prstGeom>
        </p:spPr>
      </p:pic>
      <p:sp>
        <p:nvSpPr>
          <p:cNvPr id="13" name="Text 8"/>
          <p:cNvSpPr/>
          <p:nvPr>
            <p:custDataLst>
              <p:tags r:id="rId13"/>
            </p:custDataLst>
          </p:nvPr>
        </p:nvSpPr>
        <p:spPr>
          <a:xfrm>
            <a:off x="2493883" y="9805754"/>
            <a:ext cx="4359354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General Affairs Office</a:t>
            </a:r>
            <a:endParaRPr lang="en-US" sz="3250" dirty="0"/>
          </a:p>
        </p:txBody>
      </p:sp>
      <p:sp>
        <p:nvSpPr>
          <p:cNvPr id="14" name="Text 9"/>
          <p:cNvSpPr/>
          <p:nvPr>
            <p:custDataLst>
              <p:tags r:id="rId14"/>
            </p:custDataLst>
          </p:nvPr>
        </p:nvSpPr>
        <p:spPr>
          <a:xfrm>
            <a:off x="2493883" y="10538060"/>
            <a:ext cx="4600337" cy="28292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Handles enrollment, scheduling, transportation, uniforms, and daily operational questions. Your first stop for practical needs.</a:t>
            </a:r>
            <a:endParaRPr lang="en-US" sz="28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15" name="Text 10"/>
          <p:cNvSpPr/>
          <p:nvPr>
            <p:custDataLst>
              <p:tags r:id="rId15"/>
            </p:custDataLst>
          </p:nvPr>
        </p:nvSpPr>
        <p:spPr>
          <a:xfrm>
            <a:off x="2493883" y="13084152"/>
            <a:ext cx="4600337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Hours:</a:t>
            </a:r>
            <a:r>
              <a:rPr lang="en-US" sz="2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7:30 AM - 4:00 PM, Monday through Friday</a:t>
            </a:r>
            <a:endParaRPr lang="en-US" sz="28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pic>
        <p:nvPicPr>
          <p:cNvPr id="16" name="Image 3" descr="preencoded.pn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536180" y="9507355"/>
            <a:ext cx="1060966" cy="1061070"/>
          </a:xfrm>
          <a:prstGeom prst="rect">
            <a:avLst/>
          </a:prstGeom>
        </p:spPr>
      </p:pic>
      <p:sp>
        <p:nvSpPr>
          <p:cNvPr id="17" name="Text 11"/>
          <p:cNvSpPr/>
          <p:nvPr>
            <p:custDataLst>
              <p:tags r:id="rId18"/>
            </p:custDataLst>
          </p:nvPr>
        </p:nvSpPr>
        <p:spPr>
          <a:xfrm>
            <a:off x="9039106" y="9805754"/>
            <a:ext cx="4160639" cy="52011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272525"/>
                </a:solidFill>
                <a:latin typeface="Source Serif 4 Semi Bold" panose="02040603050405020204" pitchFamily="34" charset="0"/>
                <a:ea typeface="Source Serif 4 Semi Bold" panose="02040603050405020204" pitchFamily="34" charset="-122"/>
                <a:cs typeface="Source Serif 4 Semi Bold" panose="02040603050405020204" pitchFamily="34" charset="-120"/>
              </a:rPr>
              <a:t>Academic Office</a:t>
            </a:r>
            <a:endParaRPr lang="en-US" sz="3250" dirty="0"/>
          </a:p>
        </p:txBody>
      </p:sp>
      <p:sp>
        <p:nvSpPr>
          <p:cNvPr id="18" name="Text 12"/>
          <p:cNvSpPr/>
          <p:nvPr>
            <p:custDataLst>
              <p:tags r:id="rId19"/>
            </p:custDataLst>
          </p:nvPr>
        </p:nvSpPr>
        <p:spPr>
          <a:xfrm>
            <a:off x="9039106" y="10538060"/>
            <a:ext cx="4600337" cy="339504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Supports curriculum questions, academic accommodations, tutoring resources, and college preparation guidance for older students.</a:t>
            </a:r>
            <a:endParaRPr lang="en-US" sz="28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19" name="Text 13"/>
          <p:cNvSpPr/>
          <p:nvPr>
            <p:custDataLst>
              <p:tags r:id="rId20"/>
            </p:custDataLst>
          </p:nvPr>
        </p:nvSpPr>
        <p:spPr>
          <a:xfrm>
            <a:off x="9039106" y="13040392"/>
            <a:ext cx="4600337" cy="1131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Services:</a:t>
            </a:r>
            <a:r>
              <a:rPr lang="en-US" sz="280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Academic counseling and learning support programs</a:t>
            </a:r>
            <a:endParaRPr lang="en-US" sz="2800" dirty="0">
              <a:solidFill>
                <a:srgbClr val="272525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990957" y="15360474"/>
            <a:ext cx="12648486" cy="5658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2750" dirty="0">
                <a:solidFill>
                  <a:srgbClr val="272525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Ready to begin this exciting journey together? Welcome to our school family!</a:t>
            </a:r>
            <a:endParaRPr lang="en-US" sz="2750" dirty="0"/>
          </a:p>
        </p:txBody>
      </p:sp>
      <p:grpSp>
        <p:nvGrpSpPr>
          <p:cNvPr id="27" name="组合 26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8" name="椭圆 27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964.2941732283465,&quot;left&quot;:78.02811023622047,&quot;top&quot;:334.6170866141732,&quot;width&quot;:995.943779527559}"/>
</p:tagLst>
</file>

<file path=ppt/tags/tag10.xml><?xml version="1.0" encoding="utf-8"?>
<p:tagLst xmlns:p="http://schemas.openxmlformats.org/presentationml/2006/main">
  <p:tag name="KSO_WM_DIAGRAM_VIRTUALLY_FRAME" val="{&quot;height&quot;:964.2941732283465,&quot;left&quot;:78.02811023622047,&quot;top&quot;:334.6170866141732,&quot;width&quot;:995.943779527559}"/>
</p:tagLst>
</file>

<file path=ppt/tags/tag11.xml><?xml version="1.0" encoding="utf-8"?>
<p:tagLst xmlns:p="http://schemas.openxmlformats.org/presentationml/2006/main">
  <p:tag name="KSO_WM_DIAGRAM_VIRTUALLY_FRAME" val="{&quot;height&quot;:964.2941732283465,&quot;left&quot;:78.02811023622047,&quot;top&quot;:334.6170866141732,&quot;width&quot;:995.943779527559}"/>
</p:tagLst>
</file>

<file path=ppt/tags/tag12.xml><?xml version="1.0" encoding="utf-8"?>
<p:tagLst xmlns:p="http://schemas.openxmlformats.org/presentationml/2006/main">
  <p:tag name="KSO_WM_DIAGRAM_VIRTUALLY_FRAME" val="{&quot;height&quot;:964.2941732283465,&quot;left&quot;:78.02811023622047,&quot;top&quot;:334.6170866141732,&quot;width&quot;:995.943779527559}"/>
</p:tagLst>
</file>

<file path=ppt/tags/tag13.xml><?xml version="1.0" encoding="utf-8"?>
<p:tagLst xmlns:p="http://schemas.openxmlformats.org/presentationml/2006/main">
  <p:tag name="KSO_WM_DIAGRAM_VIRTUALLY_FRAME" val="{&quot;height&quot;:964.2941732283465,&quot;left&quot;:78.02811023622047,&quot;top&quot;:334.6170866141732,&quot;width&quot;:995.943779527559}"/>
</p:tagLst>
</file>

<file path=ppt/tags/tag14.xml><?xml version="1.0" encoding="utf-8"?>
<p:tagLst xmlns:p="http://schemas.openxmlformats.org/presentationml/2006/main">
  <p:tag name="KSO_WM_DIAGRAM_VIRTUALLY_FRAME" val="{&quot;height&quot;:964.2941732283465,&quot;left&quot;:78.02811023622047,&quot;top&quot;:334.6170866141732,&quot;width&quot;:995.943779527559}"/>
</p:tagLst>
</file>

<file path=ppt/tags/tag15.xml><?xml version="1.0" encoding="utf-8"?>
<p:tagLst xmlns:p="http://schemas.openxmlformats.org/presentationml/2006/main">
  <p:tag name="KSO_WM_DIAGRAM_VIRTUALLY_FRAME" val="{&quot;height&quot;:964.2941732283465,&quot;left&quot;:78.02811023622047,&quot;top&quot;:334.6170866141732,&quot;width&quot;:995.943779527559}"/>
</p:tagLst>
</file>

<file path=ppt/tags/tag16.xml><?xml version="1.0" encoding="utf-8"?>
<p:tagLst xmlns:p="http://schemas.openxmlformats.org/presentationml/2006/main">
  <p:tag name="KSO_WM_DIAGRAM_VIRTUALLY_FRAME" val="{&quot;height&quot;:964.2941732283465,&quot;left&quot;:78.02811023622047,&quot;top&quot;:334.6170866141732,&quot;width&quot;:995.943779527559}"/>
</p:tagLst>
</file>

<file path=ppt/tags/tag2.xml><?xml version="1.0" encoding="utf-8"?>
<p:tagLst xmlns:p="http://schemas.openxmlformats.org/presentationml/2006/main">
  <p:tag name="KSO_WM_DIAGRAM_VIRTUALLY_FRAME" val="{&quot;height&quot;:964.2941732283465,&quot;left&quot;:78.02811023622047,&quot;top&quot;:334.6170866141732,&quot;width&quot;:995.943779527559}"/>
</p:tagLst>
</file>

<file path=ppt/tags/tag3.xml><?xml version="1.0" encoding="utf-8"?>
<p:tagLst xmlns:p="http://schemas.openxmlformats.org/presentationml/2006/main">
  <p:tag name="KSO_WM_DIAGRAM_VIRTUALLY_FRAME" val="{&quot;height&quot;:964.2941732283465,&quot;left&quot;:78.02811023622047,&quot;top&quot;:334.6170866141732,&quot;width&quot;:995.943779527559}"/>
</p:tagLst>
</file>

<file path=ppt/tags/tag4.xml><?xml version="1.0" encoding="utf-8"?>
<p:tagLst xmlns:p="http://schemas.openxmlformats.org/presentationml/2006/main">
  <p:tag name="KSO_WM_DIAGRAM_VIRTUALLY_FRAME" val="{&quot;height&quot;:964.2941732283465,&quot;left&quot;:78.02811023622047,&quot;top&quot;:334.6170866141732,&quot;width&quot;:995.943779527559}"/>
</p:tagLst>
</file>

<file path=ppt/tags/tag5.xml><?xml version="1.0" encoding="utf-8"?>
<p:tagLst xmlns:p="http://schemas.openxmlformats.org/presentationml/2006/main">
  <p:tag name="KSO_WM_DIAGRAM_VIRTUALLY_FRAME" val="{&quot;height&quot;:964.2941732283465,&quot;left&quot;:78.02811023622047,&quot;top&quot;:334.6170866141732,&quot;width&quot;:995.943779527559}"/>
</p:tagLst>
</file>

<file path=ppt/tags/tag6.xml><?xml version="1.0" encoding="utf-8"?>
<p:tagLst xmlns:p="http://schemas.openxmlformats.org/presentationml/2006/main">
  <p:tag name="KSO_WM_DIAGRAM_VIRTUALLY_FRAME" val="{&quot;height&quot;:964.2941732283465,&quot;left&quot;:78.02811023622047,&quot;top&quot;:334.6170866141732,&quot;width&quot;:995.943779527559}"/>
</p:tagLst>
</file>

<file path=ppt/tags/tag7.xml><?xml version="1.0" encoding="utf-8"?>
<p:tagLst xmlns:p="http://schemas.openxmlformats.org/presentationml/2006/main">
  <p:tag name="KSO_WM_DIAGRAM_VIRTUALLY_FRAME" val="{&quot;height&quot;:964.2941732283465,&quot;left&quot;:78.02811023622047,&quot;top&quot;:334.6170866141732,&quot;width&quot;:995.943779527559}"/>
</p:tagLst>
</file>

<file path=ppt/tags/tag8.xml><?xml version="1.0" encoding="utf-8"?>
<p:tagLst xmlns:p="http://schemas.openxmlformats.org/presentationml/2006/main">
  <p:tag name="KSO_WM_DIAGRAM_VIRTUALLY_FRAME" val="{&quot;height&quot;:964.2941732283465,&quot;left&quot;:78.02811023622047,&quot;top&quot;:334.6170866141732,&quot;width&quot;:995.943779527559}"/>
</p:tagLst>
</file>

<file path=ppt/tags/tag9.xml><?xml version="1.0" encoding="utf-8"?>
<p:tagLst xmlns:p="http://schemas.openxmlformats.org/presentationml/2006/main">
  <p:tag name="KSO_WM_DIAGRAM_VIRTUALLY_FRAME" val="{&quot;height&quot;:964.2941732283465,&quot;left&quot;:78.02811023622047,&quot;top&quot;:334.6170866141732,&quot;width&quot;:995.94377952755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3722</Words>
  <Application>WPS 演示</Application>
  <PresentationFormat>On-screen Show (16:9)</PresentationFormat>
  <Paragraphs>116</Paragraphs>
  <Slides>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5" baseType="lpstr">
      <vt:lpstr>Arial</vt:lpstr>
      <vt:lpstr>宋体</vt:lpstr>
      <vt:lpstr>Wingdings</vt:lpstr>
      <vt:lpstr>Source Serif 4 Semi Bold</vt:lpstr>
      <vt:lpstr>Source Serif 4 Semi Bold</vt:lpstr>
      <vt:lpstr>Source Serif 4 Semi Bold</vt:lpstr>
      <vt:lpstr>Source Sans 3</vt:lpstr>
      <vt:lpstr>Source Sans 3</vt:lpstr>
      <vt:lpstr>Source Sans 3</vt:lpstr>
      <vt:lpstr>Source Serif 4 Light</vt:lpstr>
      <vt:lpstr>魂心</vt:lpstr>
      <vt:lpstr>Source Serif 4 Light</vt:lpstr>
      <vt:lpstr>Source Serif 4 Light</vt:lpstr>
      <vt:lpstr>Calibri</vt:lpstr>
      <vt:lpstr>微软雅黑</vt:lpstr>
      <vt:lpstr>Arial Unicode MS</vt:lpstr>
      <vt:lpstr>古越軒粗明體</vt:lpstr>
      <vt:lpstr>等线</vt:lpstr>
      <vt:lpstr>Stymie Std Light Italic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Z。</cp:lastModifiedBy>
  <cp:revision>2</cp:revision>
  <dcterms:created xsi:type="dcterms:W3CDTF">2025-09-04T08:10:00Z</dcterms:created>
  <dcterms:modified xsi:type="dcterms:W3CDTF">2025-09-04T08:53:01Z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4FB6994E251649269E5993A5253C7888_12</vt:lpwstr>
  </property>
  <property fmtid="{D5CDD505-2E9C-101B-9397-08002B2CF9AE}" pid="3" name="KSOProductBuildVer">
    <vt:lpwstr>2052-12.1.0.22529</vt:lpwstr>
  </property>
</Properties>
</file>