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</p:sldIdLst>
  <p:sldSz cx="14630400" cy="26009600"/>
  <p:notesSz cx="26009600" cy="14630400"/>
  <p:embeddedFontLst>
    <p:embeddedFont>
      <p:font typeface="Noto Serif SC Light" panose="02020200000000000000" pitchFamily="34" charset="-122"/>
      <p:regular r:id="rId13"/>
    </p:embeddedFont>
    <p:embeddedFont>
      <p:font typeface="Noto Serif SC Light" panose="02020200000000000000" pitchFamily="34" charset="-120"/>
      <p:regular r:id="rId14"/>
    </p:embeddedFont>
    <p:embeddedFont>
      <p:font typeface="Geist" pitchFamily="34" charset="0"/>
      <p:bold r:id="rId15"/>
    </p:embeddedFont>
    <p:embeddedFont>
      <p:font typeface="Geist" pitchFamily="34" charset="-122"/>
      <p:bold r:id="rId16"/>
    </p:embeddedFont>
    <p:embeddedFont>
      <p:font typeface="Geist" pitchFamily="34" charset="-120"/>
      <p:bold r:id="rId17"/>
    </p:embeddedFont>
    <p:embeddedFont>
      <p:font typeface="Calibri" panose="020F0502020204030204" charset="0"/>
      <p:regular r:id="rId18"/>
      <p:bold r:id="rId19"/>
      <p:italic r:id="rId20"/>
      <p:boldItalic r:id="rId21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font" Target="fonts/font9.fntdata"/><Relationship Id="rId20" Type="http://schemas.openxmlformats.org/officeDocument/2006/relationships/font" Target="fonts/font8.fntdata"/><Relationship Id="rId2" Type="http://schemas.openxmlformats.org/officeDocument/2006/relationships/theme" Target="theme/theme1.xml"/><Relationship Id="rId19" Type="http://schemas.openxmlformats.org/officeDocument/2006/relationships/font" Target="fonts/font7.fntdata"/><Relationship Id="rId18" Type="http://schemas.openxmlformats.org/officeDocument/2006/relationships/font" Target="fonts/font6.fntdata"/><Relationship Id="rId17" Type="http://schemas.openxmlformats.org/officeDocument/2006/relationships/font" Target="fonts/font5.fntdata"/><Relationship Id="rId16" Type="http://schemas.openxmlformats.org/officeDocument/2006/relationships/font" Target="fonts/font4.fntdata"/><Relationship Id="rId15" Type="http://schemas.openxmlformats.org/officeDocument/2006/relationships/font" Target="fonts/font3.fntdata"/><Relationship Id="rId14" Type="http://schemas.openxmlformats.org/officeDocument/2006/relationships/font" Target="fonts/font2.fntdata"/><Relationship Id="rId13" Type="http://schemas.openxmlformats.org/officeDocument/2006/relationships/font" Target="fonts/font1.fntdata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E5F9F2">
              <a:alpha val="95000"/>
            </a:srgbClr>
          </a:solidFill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E5F9F2">
              <a:alpha val="95000"/>
            </a:srgbClr>
          </a:solidFill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E5F9F2">
              <a:alpha val="95000"/>
            </a:srgbClr>
          </a:solidFill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E5F9F2">
              <a:alpha val="95000"/>
            </a:srgbClr>
          </a:solidFill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E5F9F2">
              <a:alpha val="95000"/>
            </a:srgbClr>
          </a:solidFill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E5F9F2">
              <a:alpha val="95000"/>
            </a:srgbClr>
          </a:solidFill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9" Type="http://schemas.openxmlformats.org/officeDocument/2006/relationships/notesSlide" Target="../notesSlides/notesSlide2.xml"/><Relationship Id="rId18" Type="http://schemas.openxmlformats.org/officeDocument/2006/relationships/slideLayout" Target="../slideLayouts/slideLayout3.xml"/><Relationship Id="rId17" Type="http://schemas.openxmlformats.org/officeDocument/2006/relationships/image" Target="../media/image3.png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tags" Target="../tags/tag25.xml"/><Relationship Id="rId6" Type="http://schemas.openxmlformats.org/officeDocument/2006/relationships/image" Target="../media/image8.png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image" Target="../media/image7.png"/><Relationship Id="rId15" Type="http://schemas.openxmlformats.org/officeDocument/2006/relationships/notesSlide" Target="../notesSlides/notesSlide5.xml"/><Relationship Id="rId14" Type="http://schemas.openxmlformats.org/officeDocument/2006/relationships/slideLayout" Target="../slideLayouts/slideLayout6.xml"/><Relationship Id="rId13" Type="http://schemas.openxmlformats.org/officeDocument/2006/relationships/image" Target="../media/image10.png"/><Relationship Id="rId12" Type="http://schemas.openxmlformats.org/officeDocument/2006/relationships/tags" Target="../tags/tag29.xml"/><Relationship Id="rId11" Type="http://schemas.openxmlformats.org/officeDocument/2006/relationships/tags" Target="../tags/tag28.xml"/><Relationship Id="rId10" Type="http://schemas.openxmlformats.org/officeDocument/2006/relationships/image" Target="../media/image9.png"/><Relationship Id="rId1" Type="http://schemas.openxmlformats.org/officeDocument/2006/relationships/tags" Target="../tags/tag2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38.xml"/><Relationship Id="rId8" Type="http://schemas.openxmlformats.org/officeDocument/2006/relationships/tags" Target="../tags/tag37.xml"/><Relationship Id="rId7" Type="http://schemas.openxmlformats.org/officeDocument/2006/relationships/tags" Target="../tags/tag36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6" Type="http://schemas.openxmlformats.org/officeDocument/2006/relationships/notesSlide" Target="../notesSlides/notesSlide6.xml"/><Relationship Id="rId25" Type="http://schemas.openxmlformats.org/officeDocument/2006/relationships/slideLayout" Target="../slideLayouts/slideLayout7.xml"/><Relationship Id="rId24" Type="http://schemas.openxmlformats.org/officeDocument/2006/relationships/tags" Target="../tags/tag53.xml"/><Relationship Id="rId23" Type="http://schemas.openxmlformats.org/officeDocument/2006/relationships/tags" Target="../tags/tag52.xml"/><Relationship Id="rId22" Type="http://schemas.openxmlformats.org/officeDocument/2006/relationships/tags" Target="../tags/tag51.xml"/><Relationship Id="rId21" Type="http://schemas.openxmlformats.org/officeDocument/2006/relationships/tags" Target="../tags/tag50.xml"/><Relationship Id="rId20" Type="http://schemas.openxmlformats.org/officeDocument/2006/relationships/tags" Target="../tags/tag49.xml"/><Relationship Id="rId2" Type="http://schemas.openxmlformats.org/officeDocument/2006/relationships/tags" Target="../tags/tag31.xml"/><Relationship Id="rId19" Type="http://schemas.openxmlformats.org/officeDocument/2006/relationships/tags" Target="../tags/tag48.xml"/><Relationship Id="rId18" Type="http://schemas.openxmlformats.org/officeDocument/2006/relationships/tags" Target="../tags/tag47.xml"/><Relationship Id="rId17" Type="http://schemas.openxmlformats.org/officeDocument/2006/relationships/tags" Target="../tags/tag46.xml"/><Relationship Id="rId16" Type="http://schemas.openxmlformats.org/officeDocument/2006/relationships/tags" Target="../tags/tag45.xml"/><Relationship Id="rId15" Type="http://schemas.openxmlformats.org/officeDocument/2006/relationships/tags" Target="../tags/tag44.xml"/><Relationship Id="rId14" Type="http://schemas.openxmlformats.org/officeDocument/2006/relationships/tags" Target="../tags/tag43.xml"/><Relationship Id="rId13" Type="http://schemas.openxmlformats.org/officeDocument/2006/relationships/tags" Target="../tags/tag42.xml"/><Relationship Id="rId12" Type="http://schemas.openxmlformats.org/officeDocument/2006/relationships/tags" Target="../tags/tag41.xml"/><Relationship Id="rId11" Type="http://schemas.openxmlformats.org/officeDocument/2006/relationships/tags" Target="../tags/tag40.xml"/><Relationship Id="rId10" Type="http://schemas.openxmlformats.org/officeDocument/2006/relationships/tags" Target="../tags/tag39.xml"/><Relationship Id="rId1" Type="http://schemas.openxmlformats.org/officeDocument/2006/relationships/tags" Target="../tags/tag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4" y="0"/>
            <a:ext cx="14628971" cy="558195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545590" y="7229475"/>
            <a:ext cx="11369040" cy="244538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9600"/>
              </a:lnSpc>
              <a:buNone/>
            </a:pPr>
            <a:r>
              <a:rPr lang="en-US" sz="80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Your Complete Freshman Guide</a:t>
            </a:r>
            <a:endParaRPr lang="en-US" sz="8000" b="1" dirty="0">
              <a:solidFill>
                <a:srgbClr val="006747"/>
              </a:solidFill>
              <a:latin typeface="Noto Serif SC Bold" pitchFamily="34" charset="0"/>
              <a:ea typeface="Noto Serif SC Bold" pitchFamily="34" charset="-122"/>
              <a:cs typeface="Noto Serif SC Bold" pitchFamily="34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1482090" y="10099675"/>
            <a:ext cx="11496040" cy="1771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Welcome to your exciting college journey! This guide will walk you through everything you need to know for a smooth transition from high school to university life. From enrollment to campus navigation, we've got you covered every step of the way.</a:t>
            </a:r>
            <a:endParaRPr lang="en-US" sz="3600" b="1" dirty="0">
              <a:solidFill>
                <a:srgbClr val="006747"/>
              </a:solidFill>
              <a:latin typeface="Noto Serif SC Bold" pitchFamily="34" charset="0"/>
              <a:ea typeface="Noto Serif SC Bold" pitchFamily="34" charset="-122"/>
              <a:cs typeface="Noto Serif SC Bold" pitchFamily="34" charset="-12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702685" y="16470630"/>
            <a:ext cx="7293610" cy="14954250"/>
            <a:chOff x="5831" y="25938"/>
            <a:chExt cx="11486" cy="23550"/>
          </a:xfrm>
        </p:grpSpPr>
        <p:sp>
          <p:nvSpPr>
            <p:cNvPr id="26" name="椭圆 25"/>
            <p:cNvSpPr/>
            <p:nvPr/>
          </p:nvSpPr>
          <p:spPr>
            <a:xfrm>
              <a:off x="5831" y="31522"/>
              <a:ext cx="11487" cy="17967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8783" y="25938"/>
              <a:ext cx="5584" cy="5584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0" name="Text 2"/>
          <p:cNvSpPr/>
          <p:nvPr/>
        </p:nvSpPr>
        <p:spPr>
          <a:xfrm>
            <a:off x="5828665" y="21404580"/>
            <a:ext cx="3042920" cy="877570"/>
          </a:xfrm>
          <a:prstGeom prst="rect">
            <a:avLst/>
          </a:prstGeom>
          <a:noFill/>
        </p:spPr>
        <p:txBody>
          <a:bodyPr wrap="square" lIns="0" tIns="0" rIns="0" bIns="0" rtlCol="0" anchor="t"/>
          <a:p>
            <a:pPr marL="0" indent="0" algn="ctr">
              <a:lnSpc>
                <a:spcPct val="100000"/>
              </a:lnSpc>
              <a:buNone/>
            </a:pPr>
            <a:r>
              <a:rPr lang="en-US" altLang="zh-CN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3D AVATAR</a:t>
            </a:r>
            <a:endParaRPr lang="en-US" altLang="zh-CN" sz="4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4504" y="779697"/>
            <a:ext cx="13041392" cy="177206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60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Enrollment &amp; Registration Made Simple</a:t>
            </a:r>
            <a:endParaRPr lang="en-US" sz="6000" b="1" dirty="0">
              <a:solidFill>
                <a:srgbClr val="006747"/>
              </a:solidFill>
              <a:latin typeface="Noto Serif SC Bold" pitchFamily="34" charset="0"/>
              <a:ea typeface="Noto Serif SC Bold" pitchFamily="34" charset="-122"/>
              <a:cs typeface="Noto Serif SC Bold" pitchFamily="34" charset="-120"/>
            </a:endParaRPr>
          </a:p>
        </p:txBody>
      </p:sp>
      <p:sp>
        <p:nvSpPr>
          <p:cNvPr id="3" name="Text 1"/>
          <p:cNvSpPr/>
          <p:nvPr>
            <p:custDataLst>
              <p:tags r:id="rId1"/>
            </p:custDataLst>
          </p:nvPr>
        </p:nvSpPr>
        <p:spPr>
          <a:xfrm>
            <a:off x="794504" y="3118790"/>
            <a:ext cx="283488" cy="35436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4B4A4A"/>
                </a:solidFill>
                <a:latin typeface="Noto Serif SC Light" panose="02020200000000000000" pitchFamily="34" charset="-122"/>
                <a:ea typeface="Noto Serif SC Light" panose="02020200000000000000" pitchFamily="34" charset="-122"/>
                <a:cs typeface="Noto Serif SC Light" panose="02020200000000000000" pitchFamily="34" charset="-120"/>
              </a:rPr>
              <a:t>01</a:t>
            </a:r>
            <a:endParaRPr lang="en-US" sz="2200" dirty="0"/>
          </a:p>
        </p:txBody>
      </p:sp>
      <p:sp>
        <p:nvSpPr>
          <p:cNvPr id="4" name="Shape 2"/>
          <p:cNvSpPr/>
          <p:nvPr>
            <p:custDataLst>
              <p:tags r:id="rId2"/>
            </p:custDataLst>
          </p:nvPr>
        </p:nvSpPr>
        <p:spPr>
          <a:xfrm>
            <a:off x="794504" y="3562579"/>
            <a:ext cx="6378893" cy="38104"/>
          </a:xfrm>
          <a:prstGeom prst="rect">
            <a:avLst/>
          </a:prstGeom>
          <a:solidFill>
            <a:srgbClr val="006747"/>
          </a:solidFill>
        </p:spPr>
      </p:sp>
      <p:sp>
        <p:nvSpPr>
          <p:cNvPr id="5" name="Text 3"/>
          <p:cNvSpPr/>
          <p:nvPr>
            <p:custDataLst>
              <p:tags r:id="rId3"/>
            </p:custDataLst>
          </p:nvPr>
        </p:nvSpPr>
        <p:spPr>
          <a:xfrm>
            <a:off x="794504" y="3780485"/>
            <a:ext cx="4865370" cy="4429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36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Complete Your Application</a:t>
            </a:r>
            <a:endParaRPr lang="en-US" sz="3600" b="1" dirty="0">
              <a:solidFill>
                <a:srgbClr val="4B4A4A"/>
              </a:solidFill>
              <a:latin typeface="Noto Serif SC Bold" pitchFamily="34" charset="0"/>
              <a:ea typeface="Noto Serif SC Bold" pitchFamily="34" charset="-122"/>
              <a:cs typeface="Noto Serif SC Bold" pitchFamily="34" charset="-120"/>
            </a:endParaRPr>
          </a:p>
        </p:txBody>
      </p:sp>
      <p:sp>
        <p:nvSpPr>
          <p:cNvPr id="6" name="Text 4"/>
          <p:cNvSpPr/>
          <p:nvPr>
            <p:custDataLst>
              <p:tags r:id="rId4"/>
            </p:custDataLst>
          </p:nvPr>
        </p:nvSpPr>
        <p:spPr>
          <a:xfrm>
            <a:off x="794504" y="4393478"/>
            <a:ext cx="6378893" cy="13606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200" dirty="0">
                <a:solidFill>
                  <a:srgbClr val="4B4A4A"/>
                </a:solidFill>
                <a:latin typeface="Arial" panose="020B0604020202020204" pitchFamily="34" charset="0"/>
                <a:ea typeface="Geist" pitchFamily="34" charset="-122"/>
                <a:cs typeface="Arial" panose="020B0604020202020204" pitchFamily="34" charset="0"/>
              </a:rPr>
              <a:t>Submit all required documents including transcripts, test scores, and financial aid forms through the student portal.</a:t>
            </a:r>
            <a:endParaRPr lang="en-US" sz="3200" dirty="0">
              <a:solidFill>
                <a:srgbClr val="4B4A4A"/>
              </a:solidFill>
              <a:latin typeface="Arial" panose="020B0604020202020204" pitchFamily="34" charset="0"/>
              <a:ea typeface="Geist" pitchFamily="34" charset="-122"/>
              <a:cs typeface="Arial" panose="020B0604020202020204" pitchFamily="34" charset="0"/>
            </a:endParaRPr>
          </a:p>
        </p:txBody>
      </p:sp>
      <p:sp>
        <p:nvSpPr>
          <p:cNvPr id="7" name="Text 5"/>
          <p:cNvSpPr/>
          <p:nvPr>
            <p:custDataLst>
              <p:tags r:id="rId5"/>
            </p:custDataLst>
          </p:nvPr>
        </p:nvSpPr>
        <p:spPr>
          <a:xfrm>
            <a:off x="7456884" y="3118790"/>
            <a:ext cx="283488" cy="35436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4B4A4A"/>
                </a:solidFill>
                <a:latin typeface="Noto Serif SC Light" panose="02020200000000000000" pitchFamily="34" charset="-122"/>
                <a:ea typeface="Noto Serif SC Light" panose="02020200000000000000" pitchFamily="34" charset="-122"/>
                <a:cs typeface="Noto Serif SC Light" panose="02020200000000000000" pitchFamily="34" charset="-120"/>
              </a:rPr>
              <a:t>02</a:t>
            </a:r>
            <a:endParaRPr lang="en-US" sz="2200" dirty="0"/>
          </a:p>
        </p:txBody>
      </p:sp>
      <p:sp>
        <p:nvSpPr>
          <p:cNvPr id="8" name="Shape 6"/>
          <p:cNvSpPr/>
          <p:nvPr>
            <p:custDataLst>
              <p:tags r:id="rId6"/>
            </p:custDataLst>
          </p:nvPr>
        </p:nvSpPr>
        <p:spPr>
          <a:xfrm>
            <a:off x="7456884" y="3562579"/>
            <a:ext cx="6379012" cy="38104"/>
          </a:xfrm>
          <a:prstGeom prst="rect">
            <a:avLst/>
          </a:prstGeom>
          <a:solidFill>
            <a:srgbClr val="006747"/>
          </a:solidFill>
        </p:spPr>
      </p:sp>
      <p:sp>
        <p:nvSpPr>
          <p:cNvPr id="9" name="Text 7"/>
          <p:cNvSpPr/>
          <p:nvPr>
            <p:custDataLst>
              <p:tags r:id="rId7"/>
            </p:custDataLst>
          </p:nvPr>
        </p:nvSpPr>
        <p:spPr>
          <a:xfrm>
            <a:off x="7456884" y="3780485"/>
            <a:ext cx="4614505" cy="4429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36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Confirm Your Enrollment</a:t>
            </a:r>
            <a:endParaRPr lang="en-US" sz="3600" b="1" dirty="0">
              <a:solidFill>
                <a:srgbClr val="4B4A4A"/>
              </a:solidFill>
              <a:latin typeface="Noto Serif SC Bold" pitchFamily="34" charset="0"/>
              <a:ea typeface="Noto Serif SC Bold" pitchFamily="34" charset="-122"/>
              <a:cs typeface="Noto Serif SC Bold" pitchFamily="34" charset="-120"/>
            </a:endParaRPr>
          </a:p>
        </p:txBody>
      </p:sp>
      <p:sp>
        <p:nvSpPr>
          <p:cNvPr id="10" name="Text 8"/>
          <p:cNvSpPr/>
          <p:nvPr>
            <p:custDataLst>
              <p:tags r:id="rId8"/>
            </p:custDataLst>
          </p:nvPr>
        </p:nvSpPr>
        <p:spPr>
          <a:xfrm>
            <a:off x="7456884" y="4393478"/>
            <a:ext cx="6379012" cy="13606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200" dirty="0">
                <a:solidFill>
                  <a:srgbClr val="4B4A4A"/>
                </a:solidFill>
                <a:latin typeface="Arial" panose="020B0604020202020204" pitchFamily="34" charset="0"/>
                <a:ea typeface="Geist" pitchFamily="34" charset="-122"/>
                <a:cs typeface="Arial" panose="020B0604020202020204" pitchFamily="34" charset="0"/>
              </a:rPr>
              <a:t>Pay your enrollment deposit and submit your intent to enroll form by the deadline to secure your spot.</a:t>
            </a:r>
            <a:endParaRPr lang="en-US" sz="3200" dirty="0">
              <a:solidFill>
                <a:srgbClr val="4B4A4A"/>
              </a:solidFill>
              <a:latin typeface="Arial" panose="020B0604020202020204" pitchFamily="34" charset="0"/>
              <a:ea typeface="Geist" pitchFamily="34" charset="-122"/>
              <a:cs typeface="Arial" panose="020B0604020202020204" pitchFamily="34" charset="0"/>
            </a:endParaRPr>
          </a:p>
        </p:txBody>
      </p:sp>
      <p:sp>
        <p:nvSpPr>
          <p:cNvPr id="11" name="Text 9"/>
          <p:cNvSpPr/>
          <p:nvPr>
            <p:custDataLst>
              <p:tags r:id="rId9"/>
            </p:custDataLst>
          </p:nvPr>
        </p:nvSpPr>
        <p:spPr>
          <a:xfrm>
            <a:off x="794504" y="7321446"/>
            <a:ext cx="283488" cy="35436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4B4A4A"/>
                </a:solidFill>
                <a:latin typeface="Noto Serif SC Light" panose="02020200000000000000" pitchFamily="34" charset="-122"/>
                <a:ea typeface="Noto Serif SC Light" panose="02020200000000000000" pitchFamily="34" charset="-122"/>
                <a:cs typeface="Noto Serif SC Light" panose="02020200000000000000" pitchFamily="34" charset="-120"/>
              </a:rPr>
              <a:t>03</a:t>
            </a:r>
            <a:endParaRPr lang="en-US" sz="2200" dirty="0"/>
          </a:p>
        </p:txBody>
      </p:sp>
      <p:sp>
        <p:nvSpPr>
          <p:cNvPr id="12" name="Shape 10"/>
          <p:cNvSpPr/>
          <p:nvPr>
            <p:custDataLst>
              <p:tags r:id="rId10"/>
            </p:custDataLst>
          </p:nvPr>
        </p:nvSpPr>
        <p:spPr>
          <a:xfrm>
            <a:off x="794504" y="7765235"/>
            <a:ext cx="6378893" cy="38104"/>
          </a:xfrm>
          <a:prstGeom prst="rect">
            <a:avLst/>
          </a:prstGeom>
          <a:solidFill>
            <a:srgbClr val="006747"/>
          </a:solidFill>
        </p:spPr>
      </p:sp>
      <p:sp>
        <p:nvSpPr>
          <p:cNvPr id="13" name="Text 11"/>
          <p:cNvSpPr/>
          <p:nvPr>
            <p:custDataLst>
              <p:tags r:id="rId11"/>
            </p:custDataLst>
          </p:nvPr>
        </p:nvSpPr>
        <p:spPr>
          <a:xfrm>
            <a:off x="794504" y="7983141"/>
            <a:ext cx="4301252" cy="4429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36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Register for Orientation</a:t>
            </a:r>
            <a:endParaRPr lang="en-US" sz="3600" b="1" dirty="0">
              <a:solidFill>
                <a:srgbClr val="4B4A4A"/>
              </a:solidFill>
              <a:latin typeface="Noto Serif SC Bold" pitchFamily="34" charset="0"/>
              <a:ea typeface="Noto Serif SC Bold" pitchFamily="34" charset="-122"/>
              <a:cs typeface="Noto Serif SC Bold" pitchFamily="34" charset="-120"/>
            </a:endParaRPr>
          </a:p>
        </p:txBody>
      </p:sp>
      <p:sp>
        <p:nvSpPr>
          <p:cNvPr id="14" name="Text 12"/>
          <p:cNvSpPr/>
          <p:nvPr>
            <p:custDataLst>
              <p:tags r:id="rId12"/>
            </p:custDataLst>
          </p:nvPr>
        </p:nvSpPr>
        <p:spPr>
          <a:xfrm>
            <a:off x="794504" y="8596135"/>
            <a:ext cx="6378893" cy="13606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200" dirty="0">
                <a:solidFill>
                  <a:srgbClr val="4B4A4A"/>
                </a:solidFill>
                <a:latin typeface="Arial" panose="020B0604020202020204" pitchFamily="34" charset="0"/>
                <a:ea typeface="Geist" pitchFamily="34" charset="-122"/>
                <a:cs typeface="Arial" panose="020B0604020202020204" pitchFamily="34" charset="0"/>
              </a:rPr>
              <a:t>Sign up for your mandatory freshman orientation session where you'll meet advisors and register for classes.</a:t>
            </a:r>
            <a:endParaRPr lang="en-US" sz="3200" dirty="0">
              <a:solidFill>
                <a:srgbClr val="4B4A4A"/>
              </a:solidFill>
              <a:latin typeface="Arial" panose="020B0604020202020204" pitchFamily="34" charset="0"/>
              <a:ea typeface="Geist" pitchFamily="34" charset="-122"/>
              <a:cs typeface="Arial" panose="020B0604020202020204" pitchFamily="34" charset="0"/>
            </a:endParaRPr>
          </a:p>
        </p:txBody>
      </p:sp>
      <p:sp>
        <p:nvSpPr>
          <p:cNvPr id="15" name="Text 13"/>
          <p:cNvSpPr/>
          <p:nvPr>
            <p:custDataLst>
              <p:tags r:id="rId13"/>
            </p:custDataLst>
          </p:nvPr>
        </p:nvSpPr>
        <p:spPr>
          <a:xfrm>
            <a:off x="7456884" y="7321446"/>
            <a:ext cx="283488" cy="35436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4B4A4A"/>
                </a:solidFill>
                <a:latin typeface="Noto Serif SC Light" panose="02020200000000000000" pitchFamily="34" charset="-122"/>
                <a:ea typeface="Noto Serif SC Light" panose="02020200000000000000" pitchFamily="34" charset="-122"/>
                <a:cs typeface="Noto Serif SC Light" panose="02020200000000000000" pitchFamily="34" charset="-120"/>
              </a:rPr>
              <a:t>04</a:t>
            </a:r>
            <a:endParaRPr lang="en-US" sz="2200" dirty="0"/>
          </a:p>
        </p:txBody>
      </p:sp>
      <p:sp>
        <p:nvSpPr>
          <p:cNvPr id="16" name="Shape 14"/>
          <p:cNvSpPr/>
          <p:nvPr>
            <p:custDataLst>
              <p:tags r:id="rId14"/>
            </p:custDataLst>
          </p:nvPr>
        </p:nvSpPr>
        <p:spPr>
          <a:xfrm>
            <a:off x="7456884" y="7765235"/>
            <a:ext cx="6379012" cy="38104"/>
          </a:xfrm>
          <a:prstGeom prst="rect">
            <a:avLst/>
          </a:prstGeom>
          <a:solidFill>
            <a:srgbClr val="006747"/>
          </a:solidFill>
        </p:spPr>
      </p:sp>
      <p:sp>
        <p:nvSpPr>
          <p:cNvPr id="17" name="Text 15"/>
          <p:cNvSpPr/>
          <p:nvPr>
            <p:custDataLst>
              <p:tags r:id="rId15"/>
            </p:custDataLst>
          </p:nvPr>
        </p:nvSpPr>
        <p:spPr>
          <a:xfrm>
            <a:off x="7456884" y="7983141"/>
            <a:ext cx="3655695" cy="4429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36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Choose Your Classes</a:t>
            </a:r>
            <a:endParaRPr lang="en-US" sz="3600" b="1" dirty="0">
              <a:solidFill>
                <a:srgbClr val="4B4A4A"/>
              </a:solidFill>
              <a:latin typeface="Noto Serif SC Bold" pitchFamily="34" charset="0"/>
              <a:ea typeface="Noto Serif SC Bold" pitchFamily="34" charset="-122"/>
              <a:cs typeface="Noto Serif SC Bold" pitchFamily="34" charset="-120"/>
            </a:endParaRPr>
          </a:p>
        </p:txBody>
      </p:sp>
      <p:sp>
        <p:nvSpPr>
          <p:cNvPr id="18" name="Text 16"/>
          <p:cNvSpPr/>
          <p:nvPr>
            <p:custDataLst>
              <p:tags r:id="rId16"/>
            </p:custDataLst>
          </p:nvPr>
        </p:nvSpPr>
        <p:spPr>
          <a:xfrm>
            <a:off x="7456884" y="8596135"/>
            <a:ext cx="6379012" cy="13606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200" dirty="0">
                <a:solidFill>
                  <a:srgbClr val="4B4A4A"/>
                </a:solidFill>
                <a:latin typeface="Arial" panose="020B0604020202020204" pitchFamily="34" charset="0"/>
                <a:ea typeface="Geist" pitchFamily="34" charset="-122"/>
                <a:cs typeface="Arial" panose="020B0604020202020204" pitchFamily="34" charset="0"/>
              </a:rPr>
              <a:t>Work with academic advisors during orientation to select courses that align with your major and graduation requirements.</a:t>
            </a:r>
            <a:endParaRPr lang="en-US" sz="3200" dirty="0">
              <a:solidFill>
                <a:srgbClr val="4B4A4A"/>
              </a:solidFill>
              <a:latin typeface="Arial" panose="020B0604020202020204" pitchFamily="34" charset="0"/>
              <a:ea typeface="Geist" pitchFamily="34" charset="-122"/>
              <a:cs typeface="Arial" panose="020B0604020202020204" pitchFamily="34" charset="0"/>
            </a:endParaRPr>
          </a:p>
        </p:txBody>
      </p:sp>
      <p:sp>
        <p:nvSpPr>
          <p:cNvPr id="19" name="Shape 17"/>
          <p:cNvSpPr/>
          <p:nvPr/>
        </p:nvSpPr>
        <p:spPr>
          <a:xfrm>
            <a:off x="794385" y="11381105"/>
            <a:ext cx="13041630" cy="1786890"/>
          </a:xfrm>
          <a:prstGeom prst="roundRect">
            <a:avLst>
              <a:gd name="adj" fmla="val 21179"/>
            </a:avLst>
          </a:prstGeom>
          <a:solidFill>
            <a:srgbClr val="B6FCB8"/>
          </a:solidFill>
        </p:spPr>
      </p:sp>
      <p:pic>
        <p:nvPicPr>
          <p:cNvPr id="20" name="Image 0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77992" y="11807318"/>
            <a:ext cx="354330" cy="283515"/>
          </a:xfrm>
          <a:prstGeom prst="rect">
            <a:avLst/>
          </a:prstGeom>
        </p:spPr>
      </p:pic>
      <p:sp>
        <p:nvSpPr>
          <p:cNvPr id="21" name="Text 18"/>
          <p:cNvSpPr/>
          <p:nvPr/>
        </p:nvSpPr>
        <p:spPr>
          <a:xfrm>
            <a:off x="1715810" y="11735397"/>
            <a:ext cx="11836598" cy="45355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Geist" pitchFamily="34" charset="-122"/>
                <a:cs typeface="Arial" panose="020B0604020202020204" pitchFamily="34" charset="0"/>
              </a:rPr>
              <a:t>Pro tip: Complete these steps early to get the best class </a:t>
            </a:r>
            <a:endParaRPr lang="en-US" sz="3200" b="1" dirty="0">
              <a:solidFill>
                <a:srgbClr val="000000"/>
              </a:solidFill>
              <a:latin typeface="Arial" panose="020B0604020202020204" pitchFamily="34" charset="0"/>
              <a:ea typeface="Geist" pitchFamily="34" charset="-122"/>
              <a:cs typeface="Arial" panose="020B0604020202020204" pitchFamily="34" charset="0"/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Geist" pitchFamily="34" charset="-122"/>
                <a:cs typeface="Arial" panose="020B0604020202020204" pitchFamily="34" charset="0"/>
              </a:rPr>
              <a:t>selection and housing options!</a:t>
            </a:r>
            <a:endParaRPr lang="en-US" sz="3200" b="1" dirty="0">
              <a:solidFill>
                <a:srgbClr val="000000"/>
              </a:solidFill>
              <a:latin typeface="Arial" panose="020B0604020202020204" pitchFamily="34" charset="0"/>
              <a:ea typeface="Geist" pitchFamily="34" charset="-122"/>
              <a:cs typeface="Arial" panose="020B0604020202020204" pitchFamily="34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702685" y="16470630"/>
            <a:ext cx="7293610" cy="14954250"/>
            <a:chOff x="5831" y="25938"/>
            <a:chExt cx="11486" cy="23550"/>
          </a:xfrm>
        </p:grpSpPr>
        <p:sp>
          <p:nvSpPr>
            <p:cNvPr id="26" name="椭圆 25"/>
            <p:cNvSpPr/>
            <p:nvPr/>
          </p:nvSpPr>
          <p:spPr>
            <a:xfrm>
              <a:off x="5831" y="31522"/>
              <a:ext cx="11487" cy="17967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8783" y="25938"/>
              <a:ext cx="5584" cy="5584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4504" y="779697"/>
            <a:ext cx="9982914" cy="88603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60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Navigate Campus Like a Pro</a:t>
            </a:r>
            <a:endParaRPr lang="en-US" sz="6000" b="1" dirty="0">
              <a:solidFill>
                <a:srgbClr val="006747"/>
              </a:solidFill>
              <a:latin typeface="Noto Serif SC Bold" pitchFamily="34" charset="0"/>
              <a:ea typeface="Noto Serif SC Bold" pitchFamily="34" charset="-122"/>
              <a:cs typeface="Noto Serif SC Bold" pitchFamily="34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4504" y="2374457"/>
            <a:ext cx="6036231" cy="53166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Essential Campus Locations</a:t>
            </a:r>
            <a:endParaRPr lang="en-US" sz="3300" dirty="0"/>
          </a:p>
        </p:txBody>
      </p:sp>
      <p:sp>
        <p:nvSpPr>
          <p:cNvPr id="5" name="Text 3"/>
          <p:cNvSpPr/>
          <p:nvPr>
            <p:custDataLst>
              <p:tags r:id="rId1"/>
            </p:custDataLst>
          </p:nvPr>
        </p:nvSpPr>
        <p:spPr>
          <a:xfrm>
            <a:off x="794385" y="3322320"/>
            <a:ext cx="9999345" cy="132905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457200" indent="-457200" algn="l">
              <a:lnSpc>
                <a:spcPts val="345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Student Services Building</a:t>
            </a:r>
            <a:endParaRPr lang="en-US" sz="3200" b="1" dirty="0">
              <a:solidFill>
                <a:srgbClr val="4B4A4A"/>
              </a:solidFill>
              <a:latin typeface="Noto Serif SC Bold" pitchFamily="34" charset="0"/>
              <a:ea typeface="Noto Serif SC Bold" pitchFamily="34" charset="-122"/>
              <a:cs typeface="Noto Serif SC Bold" pitchFamily="34" charset="-120"/>
            </a:endParaRPr>
          </a:p>
        </p:txBody>
      </p:sp>
      <p:sp>
        <p:nvSpPr>
          <p:cNvPr id="6" name="Text 4"/>
          <p:cNvSpPr/>
          <p:nvPr>
            <p:custDataLst>
              <p:tags r:id="rId2"/>
            </p:custDataLst>
          </p:nvPr>
        </p:nvSpPr>
        <p:spPr>
          <a:xfrm>
            <a:off x="1337945" y="4248785"/>
            <a:ext cx="5055235" cy="226758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dirty="0">
                <a:solidFill>
                  <a:srgbClr val="4B4A4A"/>
                </a:solidFill>
                <a:latin typeface="Arial" panose="020B0604020202020204" pitchFamily="34" charset="0"/>
                <a:ea typeface="Geist" pitchFamily="34" charset="-122"/>
                <a:cs typeface="Arial" panose="020B0604020202020204" pitchFamily="34" charset="0"/>
              </a:rPr>
              <a:t>Your one-stop shop for financial aid, registrar services, and student accounts</a:t>
            </a:r>
            <a:endParaRPr lang="en-US" sz="2800" dirty="0">
              <a:solidFill>
                <a:srgbClr val="4B4A4A"/>
              </a:solidFill>
              <a:latin typeface="Arial" panose="020B0604020202020204" pitchFamily="34" charset="0"/>
              <a:ea typeface="Geist" pitchFamily="34" charset="-122"/>
              <a:cs typeface="Arial" panose="020B0604020202020204" pitchFamily="34" charset="0"/>
            </a:endParaRPr>
          </a:p>
        </p:txBody>
      </p:sp>
      <p:sp>
        <p:nvSpPr>
          <p:cNvPr id="8" name="Text 6"/>
          <p:cNvSpPr/>
          <p:nvPr>
            <p:custDataLst>
              <p:tags r:id="rId3"/>
            </p:custDataLst>
          </p:nvPr>
        </p:nvSpPr>
        <p:spPr>
          <a:xfrm>
            <a:off x="7118350" y="3322320"/>
            <a:ext cx="7788910" cy="132905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457200" indent="-457200" algn="l">
              <a:lnSpc>
                <a:spcPts val="345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Library &amp; Learning Commons</a:t>
            </a:r>
            <a:endParaRPr lang="en-US" sz="3200" b="1" dirty="0">
              <a:solidFill>
                <a:srgbClr val="4B4A4A"/>
              </a:solidFill>
              <a:latin typeface="Noto Serif SC Bold" pitchFamily="34" charset="0"/>
              <a:ea typeface="Noto Serif SC Bold" pitchFamily="34" charset="-122"/>
              <a:cs typeface="Noto Serif SC Bold" pitchFamily="34" charset="-120"/>
            </a:endParaRPr>
          </a:p>
        </p:txBody>
      </p:sp>
      <p:sp>
        <p:nvSpPr>
          <p:cNvPr id="9" name="Text 7"/>
          <p:cNvSpPr/>
          <p:nvPr>
            <p:custDataLst>
              <p:tags r:id="rId4"/>
            </p:custDataLst>
          </p:nvPr>
        </p:nvSpPr>
        <p:spPr>
          <a:xfrm>
            <a:off x="7590155" y="4248785"/>
            <a:ext cx="5985510" cy="226758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dirty="0">
                <a:solidFill>
                  <a:srgbClr val="4B4A4A"/>
                </a:solidFill>
                <a:latin typeface="Arial" panose="020B0604020202020204" pitchFamily="34" charset="0"/>
                <a:ea typeface="Geist" pitchFamily="34" charset="-122"/>
                <a:cs typeface="Arial" panose="020B0604020202020204" pitchFamily="34" charset="0"/>
              </a:rPr>
              <a:t>24/7 study spaces, research help, and computer labs for all your academic needs</a:t>
            </a:r>
            <a:endParaRPr lang="en-US" sz="2800" dirty="0">
              <a:solidFill>
                <a:srgbClr val="4B4A4A"/>
              </a:solidFill>
              <a:latin typeface="Arial" panose="020B0604020202020204" pitchFamily="34" charset="0"/>
              <a:ea typeface="Geist" pitchFamily="34" charset="-122"/>
              <a:cs typeface="Arial" panose="020B060402020202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794385" y="6308090"/>
            <a:ext cx="6323965" cy="4432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457200" indent="-457200" algn="l">
              <a:lnSpc>
                <a:spcPts val="345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Campus Recreation Center</a:t>
            </a:r>
            <a:endParaRPr lang="en-US" sz="3200" b="1" dirty="0">
              <a:solidFill>
                <a:srgbClr val="4B4A4A"/>
              </a:solidFill>
              <a:latin typeface="Noto Serif SC Bold" pitchFamily="34" charset="0"/>
              <a:ea typeface="Noto Serif SC Bold" pitchFamily="34" charset="-122"/>
              <a:cs typeface="Noto Serif SC Bold" pitchFamily="34" charset="-12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1337945" y="7034530"/>
            <a:ext cx="5337175" cy="9074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dirty="0">
                <a:solidFill>
                  <a:srgbClr val="4B4A4A"/>
                </a:solidFill>
                <a:latin typeface="Arial" panose="020B0604020202020204" pitchFamily="34" charset="0"/>
                <a:ea typeface="Geist" pitchFamily="34" charset="-122"/>
                <a:cs typeface="Arial" panose="020B0604020202020204" pitchFamily="34" charset="0"/>
              </a:rPr>
              <a:t>Fitness facilities, intramural sports, and wellness programs to stay healthy and active</a:t>
            </a:r>
            <a:endParaRPr lang="en-US" sz="2800" dirty="0">
              <a:solidFill>
                <a:srgbClr val="4B4A4A"/>
              </a:solidFill>
              <a:latin typeface="Arial" panose="020B0604020202020204" pitchFamily="34" charset="0"/>
              <a:ea typeface="Geist" pitchFamily="34" charset="-122"/>
              <a:cs typeface="Arial" panose="020B0604020202020204" pitchFamily="34" charset="0"/>
            </a:endParaRPr>
          </a:p>
        </p:txBody>
      </p:sp>
      <p:pic>
        <p:nvPicPr>
          <p:cNvPr id="13" name="Image 0" descr="preencoded.png"/>
          <p:cNvPicPr>
            <a:picLocks noChangeAspect="1"/>
          </p:cNvPicPr>
          <p:nvPr/>
        </p:nvPicPr>
        <p:blipFill>
          <a:blip r:embed="rId5"/>
          <a:srcRect t="5633" b="20233"/>
          <a:stretch>
            <a:fillRect/>
          </a:stretch>
        </p:blipFill>
        <p:spPr>
          <a:xfrm>
            <a:off x="1165860" y="9512935"/>
            <a:ext cx="4801235" cy="3559810"/>
          </a:xfrm>
          <a:prstGeom prst="rect">
            <a:avLst/>
          </a:prstGeom>
        </p:spPr>
      </p:pic>
      <p:sp>
        <p:nvSpPr>
          <p:cNvPr id="14" name="Shape 11"/>
          <p:cNvSpPr/>
          <p:nvPr/>
        </p:nvSpPr>
        <p:spPr>
          <a:xfrm>
            <a:off x="6393815" y="9457055"/>
            <a:ext cx="7171055" cy="3596005"/>
          </a:xfrm>
          <a:prstGeom prst="roundRect">
            <a:avLst>
              <a:gd name="adj" fmla="val 9946"/>
            </a:avLst>
          </a:prstGeom>
          <a:solidFill>
            <a:srgbClr val="006747"/>
          </a:solidFill>
        </p:spPr>
      </p:sp>
      <p:pic>
        <p:nvPicPr>
          <p:cNvPr id="15" name="Image 1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7660" y="9883775"/>
            <a:ext cx="638175" cy="509905"/>
          </a:xfrm>
          <a:prstGeom prst="rect">
            <a:avLst/>
          </a:prstGeom>
        </p:spPr>
      </p:pic>
      <p:sp>
        <p:nvSpPr>
          <p:cNvPr id="16" name="Text 12"/>
          <p:cNvSpPr/>
          <p:nvPr/>
        </p:nvSpPr>
        <p:spPr>
          <a:xfrm>
            <a:off x="7590155" y="9879330"/>
            <a:ext cx="5501005" cy="18141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60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Download our interactive campus app for turn-by-turn directions and 3D building tours!</a:t>
            </a:r>
            <a:endParaRPr lang="en-US" sz="3600" dirty="0">
              <a:solidFill>
                <a:srgbClr val="FFFFFF"/>
              </a:solidFill>
              <a:latin typeface="Geist" pitchFamily="34" charset="0"/>
              <a:ea typeface="Geist" pitchFamily="34" charset="-122"/>
              <a:cs typeface="Geist" pitchFamily="34" charset="-12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702685" y="16470630"/>
            <a:ext cx="7293610" cy="14954250"/>
            <a:chOff x="5831" y="25938"/>
            <a:chExt cx="11486" cy="23550"/>
          </a:xfrm>
        </p:grpSpPr>
        <p:sp>
          <p:nvSpPr>
            <p:cNvPr id="26" name="椭圆 25"/>
            <p:cNvSpPr/>
            <p:nvPr/>
          </p:nvSpPr>
          <p:spPr>
            <a:xfrm>
              <a:off x="5831" y="31522"/>
              <a:ext cx="11487" cy="17967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8783" y="25938"/>
              <a:ext cx="5584" cy="5584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4" y="0"/>
            <a:ext cx="14628971" cy="37213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4504" y="4323820"/>
            <a:ext cx="10737652" cy="88603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60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Academic Success Starts Here</a:t>
            </a:r>
            <a:endParaRPr lang="en-US" sz="6000" b="1" dirty="0">
              <a:solidFill>
                <a:srgbClr val="006747"/>
              </a:solidFill>
              <a:latin typeface="Noto Serif SC Bold" pitchFamily="34" charset="0"/>
              <a:ea typeface="Noto Serif SC Bold" pitchFamily="34" charset="-122"/>
              <a:cs typeface="Noto Serif SC Bold" pitchFamily="34" charset="-12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94385" y="5634990"/>
            <a:ext cx="4157980" cy="4286885"/>
          </a:xfrm>
          <a:prstGeom prst="roundRect">
            <a:avLst>
              <a:gd name="adj" fmla="val 7336"/>
            </a:avLst>
          </a:prstGeom>
          <a:solidFill>
            <a:srgbClr val="006747"/>
          </a:solidFill>
          <a:ln w="15240">
            <a:solidFill>
              <a:srgbClr val="198060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93232" y="5933821"/>
            <a:ext cx="3543776" cy="4429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80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Student Records</a:t>
            </a:r>
            <a:endParaRPr lang="en-US" sz="2800" b="1" dirty="0">
              <a:solidFill>
                <a:srgbClr val="FFFFFF"/>
              </a:solidFill>
              <a:latin typeface="Noto Serif SC Bold" pitchFamily="34" charset="0"/>
              <a:ea typeface="Noto Serif SC Bold" pitchFamily="34" charset="-122"/>
              <a:cs typeface="Noto Serif SC Bold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093232" y="6546815"/>
            <a:ext cx="3560683" cy="22677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Access transcripts, view grades, and track degree progress through your secure online portal anytime, anywhere.</a:t>
            </a:r>
            <a:endParaRPr lang="en-US" sz="2400" dirty="0">
              <a:solidFill>
                <a:srgbClr val="FFFFFF"/>
              </a:solidFill>
              <a:latin typeface="Geist" pitchFamily="34" charset="0"/>
              <a:ea typeface="Geist" pitchFamily="34" charset="-122"/>
              <a:cs typeface="Geist" pitchFamily="34" charset="-12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5236210" y="5634990"/>
            <a:ext cx="4157980" cy="4286885"/>
          </a:xfrm>
          <a:prstGeom prst="roundRect">
            <a:avLst>
              <a:gd name="adj" fmla="val 7336"/>
            </a:avLst>
          </a:prstGeom>
          <a:solidFill>
            <a:srgbClr val="006747"/>
          </a:solidFill>
          <a:ln w="15240">
            <a:solidFill>
              <a:srgbClr val="198060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534858" y="5933821"/>
            <a:ext cx="3543776" cy="4429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80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Course Selection</a:t>
            </a:r>
            <a:endParaRPr lang="en-US" sz="2800" b="1" dirty="0">
              <a:solidFill>
                <a:srgbClr val="FFFFFF"/>
              </a:solidFill>
              <a:latin typeface="Noto Serif SC Bold" pitchFamily="34" charset="0"/>
              <a:ea typeface="Noto Serif SC Bold" pitchFamily="34" charset="-122"/>
              <a:cs typeface="Noto Serif SC Bold" pitchFamily="34" charset="-12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534858" y="6546815"/>
            <a:ext cx="3560683" cy="22677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Browse course catalogs, check prerequisites, and register for classes during your assigned enrollment window.</a:t>
            </a:r>
            <a:endParaRPr lang="en-US" sz="2400" dirty="0">
              <a:solidFill>
                <a:srgbClr val="FFFFFF"/>
              </a:solidFill>
              <a:latin typeface="Geist" pitchFamily="34" charset="0"/>
              <a:ea typeface="Geist" pitchFamily="34" charset="-122"/>
              <a:cs typeface="Geist" pitchFamily="34" charset="-12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9678035" y="5634990"/>
            <a:ext cx="4157980" cy="4286885"/>
          </a:xfrm>
          <a:prstGeom prst="roundRect">
            <a:avLst>
              <a:gd name="adj" fmla="val 7336"/>
            </a:avLst>
          </a:prstGeom>
          <a:solidFill>
            <a:srgbClr val="006747"/>
          </a:solidFill>
          <a:ln w="15240">
            <a:solidFill>
              <a:srgbClr val="198060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976485" y="5933821"/>
            <a:ext cx="3560683" cy="88591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80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Schedule Management</a:t>
            </a:r>
            <a:endParaRPr lang="en-US" sz="2800" b="1" dirty="0">
              <a:solidFill>
                <a:srgbClr val="FFFFFF"/>
              </a:solidFill>
              <a:latin typeface="Noto Serif SC Bold" pitchFamily="34" charset="0"/>
              <a:ea typeface="Noto Serif SC Bold" pitchFamily="34" charset="-122"/>
              <a:cs typeface="Noto Serif SC Bold" pitchFamily="34" charset="-12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9976485" y="6989770"/>
            <a:ext cx="3560683" cy="18142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Build your ideal schedule using our planning tools, avoid time conflicts, and plan for future semesters.</a:t>
            </a:r>
            <a:endParaRPr lang="en-US" sz="2400" dirty="0">
              <a:solidFill>
                <a:srgbClr val="FFFFFF"/>
              </a:solidFill>
              <a:latin typeface="Geist" pitchFamily="34" charset="0"/>
              <a:ea typeface="Geist" pitchFamily="34" charset="-122"/>
              <a:cs typeface="Geist" pitchFamily="34" charset="-12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794504" y="10584744"/>
            <a:ext cx="13041392" cy="90710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2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Your academic advisor is your best resource for navigating course requirements, exploring majors, and staying on track for graduation. Schedule regular check-ins each semester!</a:t>
            </a:r>
            <a:endParaRPr lang="en-US" sz="3200" dirty="0">
              <a:solidFill>
                <a:srgbClr val="4B4A4A"/>
              </a:solidFill>
              <a:latin typeface="Geist" pitchFamily="34" charset="0"/>
              <a:ea typeface="Geist" pitchFamily="34" charset="-122"/>
              <a:cs typeface="Geist" pitchFamily="34" charset="-12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702685" y="16470630"/>
            <a:ext cx="7293610" cy="14954250"/>
            <a:chOff x="5831" y="25938"/>
            <a:chExt cx="11486" cy="23550"/>
          </a:xfrm>
        </p:grpSpPr>
        <p:sp>
          <p:nvSpPr>
            <p:cNvPr id="26" name="椭圆 25"/>
            <p:cNvSpPr/>
            <p:nvPr/>
          </p:nvSpPr>
          <p:spPr>
            <a:xfrm>
              <a:off x="5831" y="31522"/>
              <a:ext cx="11487" cy="17967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8783" y="25938"/>
              <a:ext cx="5584" cy="5584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4504" y="779697"/>
            <a:ext cx="13041392" cy="177206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60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Know the Rules, Succeed with Confidence</a:t>
            </a:r>
            <a:endParaRPr lang="en-US" sz="6000" b="1" dirty="0">
              <a:solidFill>
                <a:srgbClr val="006747"/>
              </a:solidFill>
              <a:latin typeface="Noto Serif SC Bold" pitchFamily="34" charset="0"/>
              <a:ea typeface="Noto Serif SC Bold" pitchFamily="34" charset="-122"/>
              <a:cs typeface="Noto Serif SC Bold" pitchFamily="34" charset="-12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4504" y="3118790"/>
            <a:ext cx="708660" cy="708729"/>
          </a:xfrm>
          <a:prstGeom prst="rect">
            <a:avLst/>
          </a:prstGeom>
        </p:spPr>
      </p:pic>
      <p:sp>
        <p:nvSpPr>
          <p:cNvPr id="4" name="Text 1"/>
          <p:cNvSpPr/>
          <p:nvPr>
            <p:custDataLst>
              <p:tags r:id="rId3"/>
            </p:custDataLst>
          </p:nvPr>
        </p:nvSpPr>
        <p:spPr>
          <a:xfrm>
            <a:off x="794504" y="4181883"/>
            <a:ext cx="3543776" cy="4429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Academic Integrity</a:t>
            </a:r>
            <a:endParaRPr lang="en-US" sz="3600" b="1" dirty="0">
              <a:solidFill>
                <a:srgbClr val="4B4A4A"/>
              </a:solidFill>
              <a:latin typeface="Noto Serif SC Bold" pitchFamily="34" charset="0"/>
              <a:ea typeface="Noto Serif SC Bold" pitchFamily="34" charset="-122"/>
              <a:cs typeface="Noto Serif SC Bold" pitchFamily="34" charset="-120"/>
            </a:endParaRPr>
          </a:p>
        </p:txBody>
      </p:sp>
      <p:sp>
        <p:nvSpPr>
          <p:cNvPr id="5" name="Text 2"/>
          <p:cNvSpPr/>
          <p:nvPr>
            <p:custDataLst>
              <p:tags r:id="rId4"/>
            </p:custDataLst>
          </p:nvPr>
        </p:nvSpPr>
        <p:spPr>
          <a:xfrm>
            <a:off x="794504" y="5238107"/>
            <a:ext cx="4110871" cy="27213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3200" dirty="0">
                <a:solidFill>
                  <a:srgbClr val="4B4A4A"/>
                </a:solidFill>
                <a:latin typeface="Arial" panose="020B0604020202020204" pitchFamily="34" charset="0"/>
                <a:ea typeface="Geist" pitchFamily="34" charset="-122"/>
                <a:cs typeface="Arial" panose="020B0604020202020204" pitchFamily="34" charset="0"/>
              </a:rPr>
              <a:t>Understand plagiarism policies, proper citation methods, and honor code expectations. Academic honesty is fundamental to your college success.</a:t>
            </a:r>
            <a:endParaRPr lang="en-US" sz="3200" dirty="0">
              <a:solidFill>
                <a:srgbClr val="4B4A4A"/>
              </a:solidFill>
              <a:latin typeface="Arial" panose="020B0604020202020204" pitchFamily="34" charset="0"/>
              <a:ea typeface="Geist" pitchFamily="34" charset="-122"/>
              <a:cs typeface="Arial" panose="020B0604020202020204" pitchFamily="34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614035" y="3118790"/>
            <a:ext cx="708660" cy="708729"/>
          </a:xfrm>
          <a:prstGeom prst="rect">
            <a:avLst/>
          </a:prstGeom>
        </p:spPr>
      </p:pic>
      <p:sp>
        <p:nvSpPr>
          <p:cNvPr id="7" name="Text 3"/>
          <p:cNvSpPr/>
          <p:nvPr>
            <p:custDataLst>
              <p:tags r:id="rId7"/>
            </p:custDataLst>
          </p:nvPr>
        </p:nvSpPr>
        <p:spPr>
          <a:xfrm>
            <a:off x="5614035" y="4181883"/>
            <a:ext cx="4110871" cy="88591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Campus Life Guidelines</a:t>
            </a:r>
            <a:endParaRPr lang="en-US" sz="3600" b="1" dirty="0">
              <a:solidFill>
                <a:srgbClr val="4B4A4A"/>
              </a:solidFill>
              <a:latin typeface="Noto Serif SC Bold" pitchFamily="34" charset="0"/>
              <a:ea typeface="Noto Serif SC Bold" pitchFamily="34" charset="-122"/>
              <a:cs typeface="Noto Serif SC Bold" pitchFamily="34" charset="-120"/>
            </a:endParaRPr>
          </a:p>
        </p:txBody>
      </p:sp>
      <p:sp>
        <p:nvSpPr>
          <p:cNvPr id="8" name="Text 4"/>
          <p:cNvSpPr/>
          <p:nvPr>
            <p:custDataLst>
              <p:tags r:id="rId8"/>
            </p:custDataLst>
          </p:nvPr>
        </p:nvSpPr>
        <p:spPr>
          <a:xfrm>
            <a:off x="5614035" y="5681345"/>
            <a:ext cx="4073525" cy="226758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3200" dirty="0">
                <a:solidFill>
                  <a:srgbClr val="4B4A4A"/>
                </a:solidFill>
                <a:latin typeface="Arial" panose="020B0604020202020204" pitchFamily="34" charset="0"/>
                <a:ea typeface="Geist" pitchFamily="34" charset="-122"/>
                <a:cs typeface="Arial" panose="020B0604020202020204" pitchFamily="34" charset="0"/>
              </a:rPr>
              <a:t>Residence hall policies, visitor guidelines, and community standards that create a safe, respectful environment for all students.</a:t>
            </a:r>
            <a:endParaRPr lang="en-US" sz="3200" dirty="0">
              <a:solidFill>
                <a:srgbClr val="4B4A4A"/>
              </a:solidFill>
              <a:latin typeface="Arial" panose="020B0604020202020204" pitchFamily="34" charset="0"/>
              <a:ea typeface="Geist" pitchFamily="34" charset="-122"/>
              <a:cs typeface="Arial" panose="020B0604020202020204" pitchFamily="34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724906" y="3118790"/>
            <a:ext cx="708660" cy="708729"/>
          </a:xfrm>
          <a:prstGeom prst="rect">
            <a:avLst/>
          </a:prstGeom>
        </p:spPr>
      </p:pic>
      <p:sp>
        <p:nvSpPr>
          <p:cNvPr id="10" name="Text 5"/>
          <p:cNvSpPr/>
          <p:nvPr>
            <p:custDataLst>
              <p:tags r:id="rId11"/>
            </p:custDataLst>
          </p:nvPr>
        </p:nvSpPr>
        <p:spPr>
          <a:xfrm>
            <a:off x="9724906" y="4181883"/>
            <a:ext cx="3753088" cy="4429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Important Deadlines</a:t>
            </a:r>
            <a:endParaRPr lang="en-US" sz="3600" b="1" dirty="0">
              <a:solidFill>
                <a:srgbClr val="4B4A4A"/>
              </a:solidFill>
              <a:latin typeface="Noto Serif SC Bold" pitchFamily="34" charset="0"/>
              <a:ea typeface="Noto Serif SC Bold" pitchFamily="34" charset="-122"/>
              <a:cs typeface="Noto Serif SC Bold" pitchFamily="34" charset="-120"/>
            </a:endParaRPr>
          </a:p>
        </p:txBody>
      </p:sp>
      <p:sp>
        <p:nvSpPr>
          <p:cNvPr id="11" name="Text 6"/>
          <p:cNvSpPr/>
          <p:nvPr>
            <p:custDataLst>
              <p:tags r:id="rId12"/>
            </p:custDataLst>
          </p:nvPr>
        </p:nvSpPr>
        <p:spPr>
          <a:xfrm>
            <a:off x="9724906" y="5238107"/>
            <a:ext cx="4110990" cy="18142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3200" dirty="0">
                <a:solidFill>
                  <a:srgbClr val="4B4A4A"/>
                </a:solidFill>
                <a:latin typeface="Arial" panose="020B0604020202020204" pitchFamily="34" charset="0"/>
                <a:ea typeface="Geist" pitchFamily="34" charset="-122"/>
                <a:cs typeface="Arial" panose="020B0604020202020204" pitchFamily="34" charset="0"/>
              </a:rPr>
              <a:t>Registration dates, drop/add periods, payment due dates, and graduation application deadlines to keep you on track.</a:t>
            </a:r>
            <a:endParaRPr lang="en-US" sz="3200" dirty="0">
              <a:solidFill>
                <a:srgbClr val="4B4A4A"/>
              </a:solidFill>
              <a:latin typeface="Arial" panose="020B0604020202020204" pitchFamily="34" charset="0"/>
              <a:ea typeface="Geist" pitchFamily="34" charset="-122"/>
              <a:cs typeface="Arial" panose="020B0604020202020204" pitchFamily="34" charset="0"/>
            </a:endParaRPr>
          </a:p>
        </p:txBody>
      </p:sp>
      <p:sp>
        <p:nvSpPr>
          <p:cNvPr id="12" name="Shape 7"/>
          <p:cNvSpPr/>
          <p:nvPr/>
        </p:nvSpPr>
        <p:spPr>
          <a:xfrm>
            <a:off x="794504" y="10185848"/>
            <a:ext cx="13041392" cy="1658345"/>
          </a:xfrm>
          <a:prstGeom prst="roundRect">
            <a:avLst>
              <a:gd name="adj" fmla="val 15386"/>
            </a:avLst>
          </a:prstGeom>
          <a:solidFill>
            <a:srgbClr val="335E23"/>
          </a:solidFill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7992" y="10612133"/>
            <a:ext cx="354330" cy="283515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715810" y="10540212"/>
            <a:ext cx="11836598" cy="90710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Familiarize yourself with the student handbook - it's your roadmap to a successful college experience!</a:t>
            </a:r>
            <a:endParaRPr lang="en-US" sz="2800" dirty="0">
              <a:solidFill>
                <a:srgbClr val="FFFFFF"/>
              </a:solidFill>
              <a:latin typeface="Geist" pitchFamily="34" charset="0"/>
              <a:ea typeface="Geist" pitchFamily="34" charset="-122"/>
              <a:cs typeface="Geist" pitchFamily="34" charset="-12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702685" y="16470630"/>
            <a:ext cx="7293610" cy="14954250"/>
            <a:chOff x="5831" y="25938"/>
            <a:chExt cx="11486" cy="23550"/>
          </a:xfrm>
        </p:grpSpPr>
        <p:sp>
          <p:nvSpPr>
            <p:cNvPr id="26" name="椭圆 25"/>
            <p:cNvSpPr/>
            <p:nvPr/>
          </p:nvSpPr>
          <p:spPr>
            <a:xfrm>
              <a:off x="5831" y="31522"/>
              <a:ext cx="11487" cy="17967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8783" y="25938"/>
              <a:ext cx="5584" cy="5584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4504" y="779697"/>
            <a:ext cx="10082093" cy="88603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60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Frequently Asked Questions</a:t>
            </a:r>
            <a:endParaRPr lang="en-US" sz="6000" b="1" dirty="0">
              <a:solidFill>
                <a:srgbClr val="006747"/>
              </a:solidFill>
              <a:latin typeface="Noto Serif SC Bold" pitchFamily="34" charset="0"/>
              <a:ea typeface="Noto Serif SC Bold" pitchFamily="34" charset="-122"/>
              <a:cs typeface="Noto Serif SC Bold" pitchFamily="34" charset="-120"/>
            </a:endParaRPr>
          </a:p>
        </p:txBody>
      </p:sp>
      <p:sp>
        <p:nvSpPr>
          <p:cNvPr id="3" name="Shape 1"/>
          <p:cNvSpPr/>
          <p:nvPr>
            <p:custDataLst>
              <p:tags r:id="rId1"/>
            </p:custDataLst>
          </p:nvPr>
        </p:nvSpPr>
        <p:spPr>
          <a:xfrm>
            <a:off x="794504" y="2657973"/>
            <a:ext cx="6378893" cy="3457555"/>
          </a:xfrm>
          <a:prstGeom prst="roundRect">
            <a:avLst>
              <a:gd name="adj" fmla="val 5289"/>
            </a:avLst>
          </a:prstGeom>
          <a:solidFill>
            <a:srgbClr val="E5F9F2">
              <a:alpha val="95000"/>
            </a:srgbClr>
          </a:solidFill>
        </p:spPr>
      </p:sp>
      <p:sp>
        <p:nvSpPr>
          <p:cNvPr id="4" name="Shape 2"/>
          <p:cNvSpPr/>
          <p:nvPr>
            <p:custDataLst>
              <p:tags r:id="rId2"/>
            </p:custDataLst>
          </p:nvPr>
        </p:nvSpPr>
        <p:spPr>
          <a:xfrm>
            <a:off x="794504" y="2619869"/>
            <a:ext cx="6378893" cy="152415"/>
          </a:xfrm>
          <a:prstGeom prst="roundRect">
            <a:avLst>
              <a:gd name="adj" fmla="val 167409"/>
            </a:avLst>
          </a:prstGeom>
          <a:solidFill>
            <a:srgbClr val="006747"/>
          </a:solidFill>
        </p:spPr>
      </p:sp>
      <p:sp>
        <p:nvSpPr>
          <p:cNvPr id="5" name="Shape 3"/>
          <p:cNvSpPr/>
          <p:nvPr>
            <p:custDataLst>
              <p:tags r:id="rId3"/>
            </p:custDataLst>
          </p:nvPr>
        </p:nvSpPr>
        <p:spPr>
          <a:xfrm>
            <a:off x="3558719" y="2232759"/>
            <a:ext cx="850463" cy="850546"/>
          </a:xfrm>
          <a:prstGeom prst="roundRect">
            <a:avLst>
              <a:gd name="adj" fmla="val 107518"/>
            </a:avLst>
          </a:prstGeom>
          <a:solidFill>
            <a:srgbClr val="006747"/>
          </a:solidFill>
        </p:spPr>
      </p:sp>
      <p:sp>
        <p:nvSpPr>
          <p:cNvPr id="6" name="Text 4"/>
          <p:cNvSpPr/>
          <p:nvPr>
            <p:custDataLst>
              <p:tags r:id="rId4"/>
            </p:custDataLst>
          </p:nvPr>
        </p:nvSpPr>
        <p:spPr>
          <a:xfrm>
            <a:off x="3813870" y="2445425"/>
            <a:ext cx="340162" cy="42521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400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1</a:t>
            </a:r>
            <a:endParaRPr lang="en-US" sz="4000" b="1" dirty="0">
              <a:solidFill>
                <a:srgbClr val="FFFFFF"/>
              </a:solidFill>
              <a:latin typeface="Noto Serif SC Bold" pitchFamily="34" charset="0"/>
              <a:ea typeface="Noto Serif SC Bold" pitchFamily="34" charset="-122"/>
              <a:cs typeface="Noto Serif SC Bold" pitchFamily="34" charset="-120"/>
            </a:endParaRPr>
          </a:p>
        </p:txBody>
      </p:sp>
      <p:sp>
        <p:nvSpPr>
          <p:cNvPr id="7" name="Text 5"/>
          <p:cNvSpPr/>
          <p:nvPr>
            <p:custDataLst>
              <p:tags r:id="rId5"/>
            </p:custDataLst>
          </p:nvPr>
        </p:nvSpPr>
        <p:spPr>
          <a:xfrm>
            <a:off x="1116092" y="3366702"/>
            <a:ext cx="5478661" cy="4429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Noto Serif SC Bold" pitchFamily="34" charset="-122"/>
                <a:cs typeface="Arial" panose="020B0604020202020204" pitchFamily="34" charset="0"/>
              </a:rPr>
              <a:t>When do I register for classes?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Noto Serif SC Bold" pitchFamily="34" charset="-122"/>
              <a:cs typeface="Arial" panose="020B0604020202020204" pitchFamily="34" charset="0"/>
            </a:endParaRPr>
          </a:p>
        </p:txBody>
      </p:sp>
      <p:sp>
        <p:nvSpPr>
          <p:cNvPr id="8" name="Text 6"/>
          <p:cNvSpPr/>
          <p:nvPr>
            <p:custDataLst>
              <p:tags r:id="rId6"/>
            </p:custDataLst>
          </p:nvPr>
        </p:nvSpPr>
        <p:spPr>
          <a:xfrm>
            <a:off x="1116092" y="3979696"/>
            <a:ext cx="5735717" cy="18142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00" dirty="0">
                <a:solidFill>
                  <a:srgbClr val="4B4A4A"/>
                </a:solidFill>
                <a:latin typeface="Arial" panose="020B0604020202020204" pitchFamily="34" charset="0"/>
                <a:ea typeface="Geist" pitchFamily="34" charset="-122"/>
                <a:cs typeface="Arial" panose="020B0604020202020204" pitchFamily="34" charset="0"/>
              </a:rPr>
              <a:t>New students register during orientation. Your enrollment appointment will be based on your orientation session date and academic standing.</a:t>
            </a:r>
            <a:endParaRPr lang="en-US" sz="2800" dirty="0">
              <a:solidFill>
                <a:srgbClr val="4B4A4A"/>
              </a:solidFill>
              <a:latin typeface="Arial" panose="020B0604020202020204" pitchFamily="34" charset="0"/>
              <a:ea typeface="Geist" pitchFamily="34" charset="-122"/>
              <a:cs typeface="Arial" panose="020B0604020202020204" pitchFamily="34" charset="0"/>
            </a:endParaRPr>
          </a:p>
        </p:txBody>
      </p:sp>
      <p:sp>
        <p:nvSpPr>
          <p:cNvPr id="9" name="Shape 7"/>
          <p:cNvSpPr/>
          <p:nvPr>
            <p:custDataLst>
              <p:tags r:id="rId7"/>
            </p:custDataLst>
          </p:nvPr>
        </p:nvSpPr>
        <p:spPr>
          <a:xfrm>
            <a:off x="7456884" y="2657973"/>
            <a:ext cx="6379012" cy="3457555"/>
          </a:xfrm>
          <a:prstGeom prst="roundRect">
            <a:avLst>
              <a:gd name="adj" fmla="val 5289"/>
            </a:avLst>
          </a:prstGeom>
          <a:solidFill>
            <a:srgbClr val="E5F9F2">
              <a:alpha val="95000"/>
            </a:srgbClr>
          </a:solidFill>
        </p:spPr>
      </p:sp>
      <p:sp>
        <p:nvSpPr>
          <p:cNvPr id="10" name="Shape 8"/>
          <p:cNvSpPr/>
          <p:nvPr>
            <p:custDataLst>
              <p:tags r:id="rId8"/>
            </p:custDataLst>
          </p:nvPr>
        </p:nvSpPr>
        <p:spPr>
          <a:xfrm>
            <a:off x="7456884" y="2619869"/>
            <a:ext cx="6379012" cy="152415"/>
          </a:xfrm>
          <a:prstGeom prst="roundRect">
            <a:avLst>
              <a:gd name="adj" fmla="val 167409"/>
            </a:avLst>
          </a:prstGeom>
          <a:solidFill>
            <a:srgbClr val="006747"/>
          </a:solidFill>
        </p:spPr>
      </p:sp>
      <p:sp>
        <p:nvSpPr>
          <p:cNvPr id="11" name="Shape 9"/>
          <p:cNvSpPr/>
          <p:nvPr>
            <p:custDataLst>
              <p:tags r:id="rId9"/>
            </p:custDataLst>
          </p:nvPr>
        </p:nvSpPr>
        <p:spPr>
          <a:xfrm>
            <a:off x="10221099" y="2232759"/>
            <a:ext cx="850463" cy="850546"/>
          </a:xfrm>
          <a:prstGeom prst="roundRect">
            <a:avLst>
              <a:gd name="adj" fmla="val 107518"/>
            </a:avLst>
          </a:prstGeom>
          <a:solidFill>
            <a:srgbClr val="006747"/>
          </a:solidFill>
        </p:spPr>
      </p:sp>
      <p:sp>
        <p:nvSpPr>
          <p:cNvPr id="12" name="Text 10"/>
          <p:cNvSpPr/>
          <p:nvPr>
            <p:custDataLst>
              <p:tags r:id="rId10"/>
            </p:custDataLst>
          </p:nvPr>
        </p:nvSpPr>
        <p:spPr>
          <a:xfrm>
            <a:off x="10476250" y="2445425"/>
            <a:ext cx="340162" cy="42521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400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2</a:t>
            </a:r>
            <a:endParaRPr lang="en-US" sz="4000" b="1" dirty="0">
              <a:solidFill>
                <a:srgbClr val="FFFFFF"/>
              </a:solidFill>
              <a:latin typeface="Noto Serif SC Bold" pitchFamily="34" charset="0"/>
              <a:ea typeface="Noto Serif SC Bold" pitchFamily="34" charset="-122"/>
              <a:cs typeface="Noto Serif SC Bold" pitchFamily="34" charset="-120"/>
            </a:endParaRPr>
          </a:p>
        </p:txBody>
      </p:sp>
      <p:sp>
        <p:nvSpPr>
          <p:cNvPr id="13" name="Text 11"/>
          <p:cNvSpPr/>
          <p:nvPr>
            <p:custDataLst>
              <p:tags r:id="rId11"/>
            </p:custDataLst>
          </p:nvPr>
        </p:nvSpPr>
        <p:spPr>
          <a:xfrm>
            <a:off x="7778472" y="3366702"/>
            <a:ext cx="5672495" cy="4429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Noto Serif SC Bold" pitchFamily="34" charset="-122"/>
                <a:cs typeface="Arial" panose="020B0604020202020204" pitchFamily="34" charset="0"/>
              </a:rPr>
              <a:t>How do I change my meal plan?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Noto Serif SC Bold" pitchFamily="34" charset="-122"/>
              <a:cs typeface="Arial" panose="020B0604020202020204" pitchFamily="34" charset="0"/>
            </a:endParaRPr>
          </a:p>
        </p:txBody>
      </p:sp>
      <p:sp>
        <p:nvSpPr>
          <p:cNvPr id="14" name="Text 12"/>
          <p:cNvSpPr/>
          <p:nvPr>
            <p:custDataLst>
              <p:tags r:id="rId12"/>
            </p:custDataLst>
          </p:nvPr>
        </p:nvSpPr>
        <p:spPr>
          <a:xfrm>
            <a:off x="7778472" y="3979696"/>
            <a:ext cx="5735836" cy="18142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00" dirty="0">
                <a:solidFill>
                  <a:srgbClr val="4B4A4A"/>
                </a:solidFill>
                <a:latin typeface="Arial" panose="020B0604020202020204" pitchFamily="34" charset="0"/>
                <a:ea typeface="Geist" pitchFamily="34" charset="-122"/>
                <a:cs typeface="Arial" panose="020B0604020202020204" pitchFamily="34" charset="0"/>
              </a:rPr>
              <a:t>Meal plan changes can be made through the student portal during the first two weeks of each semester. Contact dining services for assistance.</a:t>
            </a:r>
            <a:endParaRPr lang="en-US" sz="2800" dirty="0">
              <a:solidFill>
                <a:srgbClr val="4B4A4A"/>
              </a:solidFill>
              <a:latin typeface="Arial" panose="020B0604020202020204" pitchFamily="34" charset="0"/>
              <a:ea typeface="Geist" pitchFamily="34" charset="-122"/>
              <a:cs typeface="Arial" panose="020B0604020202020204" pitchFamily="34" charset="0"/>
            </a:endParaRPr>
          </a:p>
        </p:txBody>
      </p:sp>
      <p:sp>
        <p:nvSpPr>
          <p:cNvPr id="15" name="Shape 13"/>
          <p:cNvSpPr/>
          <p:nvPr>
            <p:custDataLst>
              <p:tags r:id="rId13"/>
            </p:custDataLst>
          </p:nvPr>
        </p:nvSpPr>
        <p:spPr>
          <a:xfrm>
            <a:off x="794504" y="6824257"/>
            <a:ext cx="6378893" cy="3900511"/>
          </a:xfrm>
          <a:prstGeom prst="roundRect">
            <a:avLst>
              <a:gd name="adj" fmla="val 4689"/>
            </a:avLst>
          </a:prstGeom>
          <a:solidFill>
            <a:srgbClr val="E5F9F2">
              <a:alpha val="95000"/>
            </a:srgbClr>
          </a:solidFill>
        </p:spPr>
      </p:sp>
      <p:sp>
        <p:nvSpPr>
          <p:cNvPr id="16" name="Shape 14"/>
          <p:cNvSpPr/>
          <p:nvPr>
            <p:custDataLst>
              <p:tags r:id="rId14"/>
            </p:custDataLst>
          </p:nvPr>
        </p:nvSpPr>
        <p:spPr>
          <a:xfrm>
            <a:off x="794504" y="6786154"/>
            <a:ext cx="6378893" cy="152415"/>
          </a:xfrm>
          <a:prstGeom prst="roundRect">
            <a:avLst>
              <a:gd name="adj" fmla="val 167409"/>
            </a:avLst>
          </a:prstGeom>
          <a:solidFill>
            <a:srgbClr val="006747"/>
          </a:solidFill>
        </p:spPr>
      </p:sp>
      <p:sp>
        <p:nvSpPr>
          <p:cNvPr id="17" name="Shape 15"/>
          <p:cNvSpPr/>
          <p:nvPr>
            <p:custDataLst>
              <p:tags r:id="rId15"/>
            </p:custDataLst>
          </p:nvPr>
        </p:nvSpPr>
        <p:spPr>
          <a:xfrm>
            <a:off x="3558719" y="6399044"/>
            <a:ext cx="850463" cy="850546"/>
          </a:xfrm>
          <a:prstGeom prst="roundRect">
            <a:avLst>
              <a:gd name="adj" fmla="val 107518"/>
            </a:avLst>
          </a:prstGeom>
          <a:solidFill>
            <a:srgbClr val="006747"/>
          </a:solidFill>
        </p:spPr>
      </p:sp>
      <p:sp>
        <p:nvSpPr>
          <p:cNvPr id="18" name="Text 16"/>
          <p:cNvSpPr/>
          <p:nvPr>
            <p:custDataLst>
              <p:tags r:id="rId16"/>
            </p:custDataLst>
          </p:nvPr>
        </p:nvSpPr>
        <p:spPr>
          <a:xfrm>
            <a:off x="3813870" y="6611710"/>
            <a:ext cx="340162" cy="42521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400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3</a:t>
            </a:r>
            <a:endParaRPr lang="en-US" sz="4000" b="1" dirty="0">
              <a:solidFill>
                <a:srgbClr val="FFFFFF"/>
              </a:solidFill>
              <a:latin typeface="Noto Serif SC Bold" pitchFamily="34" charset="0"/>
              <a:ea typeface="Noto Serif SC Bold" pitchFamily="34" charset="-122"/>
              <a:cs typeface="Noto Serif SC Bold" pitchFamily="34" charset="-120"/>
            </a:endParaRPr>
          </a:p>
        </p:txBody>
      </p:sp>
      <p:sp>
        <p:nvSpPr>
          <p:cNvPr id="19" name="Text 17"/>
          <p:cNvSpPr/>
          <p:nvPr>
            <p:custDataLst>
              <p:tags r:id="rId17"/>
            </p:custDataLst>
          </p:nvPr>
        </p:nvSpPr>
        <p:spPr>
          <a:xfrm>
            <a:off x="1116092" y="7532987"/>
            <a:ext cx="5735717" cy="88591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Noto Serif SC Bold" pitchFamily="34" charset="-122"/>
                <a:cs typeface="Arial" panose="020B0604020202020204" pitchFamily="34" charset="0"/>
              </a:rPr>
              <a:t>What if I need academic support?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Noto Serif SC Bold" pitchFamily="34" charset="-122"/>
              <a:cs typeface="Arial" panose="020B0604020202020204" pitchFamily="34" charset="0"/>
            </a:endParaRPr>
          </a:p>
        </p:txBody>
      </p:sp>
      <p:sp>
        <p:nvSpPr>
          <p:cNvPr id="20" name="Text 18"/>
          <p:cNvSpPr/>
          <p:nvPr>
            <p:custDataLst>
              <p:tags r:id="rId18"/>
            </p:custDataLst>
          </p:nvPr>
        </p:nvSpPr>
        <p:spPr>
          <a:xfrm>
            <a:off x="1116092" y="8193331"/>
            <a:ext cx="5735717" cy="18142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00" dirty="0">
                <a:solidFill>
                  <a:srgbClr val="4B4A4A"/>
                </a:solidFill>
                <a:latin typeface="Arial" panose="020B0604020202020204" pitchFamily="34" charset="0"/>
                <a:ea typeface="Geist" pitchFamily="34" charset="-122"/>
                <a:cs typeface="Arial" panose="020B0604020202020204" pitchFamily="34" charset="0"/>
              </a:rPr>
              <a:t>Visit the Academic Success Center for tutoring, writing help, study groups, and learning disability accommodations. Services are free for all students.</a:t>
            </a:r>
            <a:endParaRPr lang="en-US" sz="2800" dirty="0">
              <a:solidFill>
                <a:srgbClr val="4B4A4A"/>
              </a:solidFill>
              <a:latin typeface="Arial" panose="020B0604020202020204" pitchFamily="34" charset="0"/>
              <a:ea typeface="Geist" pitchFamily="34" charset="-122"/>
              <a:cs typeface="Arial" panose="020B0604020202020204" pitchFamily="34" charset="0"/>
            </a:endParaRPr>
          </a:p>
        </p:txBody>
      </p:sp>
      <p:sp>
        <p:nvSpPr>
          <p:cNvPr id="21" name="Shape 19"/>
          <p:cNvSpPr/>
          <p:nvPr>
            <p:custDataLst>
              <p:tags r:id="rId19"/>
            </p:custDataLst>
          </p:nvPr>
        </p:nvSpPr>
        <p:spPr>
          <a:xfrm>
            <a:off x="7456884" y="6824257"/>
            <a:ext cx="6379012" cy="3900511"/>
          </a:xfrm>
          <a:prstGeom prst="roundRect">
            <a:avLst>
              <a:gd name="adj" fmla="val 4689"/>
            </a:avLst>
          </a:prstGeom>
          <a:solidFill>
            <a:srgbClr val="E5F9F2">
              <a:alpha val="95000"/>
            </a:srgbClr>
          </a:solidFill>
        </p:spPr>
      </p:sp>
      <p:sp>
        <p:nvSpPr>
          <p:cNvPr id="22" name="Shape 20"/>
          <p:cNvSpPr/>
          <p:nvPr>
            <p:custDataLst>
              <p:tags r:id="rId20"/>
            </p:custDataLst>
          </p:nvPr>
        </p:nvSpPr>
        <p:spPr>
          <a:xfrm>
            <a:off x="7456884" y="6786154"/>
            <a:ext cx="6379012" cy="152415"/>
          </a:xfrm>
          <a:prstGeom prst="roundRect">
            <a:avLst>
              <a:gd name="adj" fmla="val 167409"/>
            </a:avLst>
          </a:prstGeom>
          <a:solidFill>
            <a:srgbClr val="006747"/>
          </a:solidFill>
        </p:spPr>
      </p:sp>
      <p:sp>
        <p:nvSpPr>
          <p:cNvPr id="23" name="Shape 21"/>
          <p:cNvSpPr/>
          <p:nvPr>
            <p:custDataLst>
              <p:tags r:id="rId21"/>
            </p:custDataLst>
          </p:nvPr>
        </p:nvSpPr>
        <p:spPr>
          <a:xfrm>
            <a:off x="10221099" y="6399044"/>
            <a:ext cx="850463" cy="850546"/>
          </a:xfrm>
          <a:prstGeom prst="roundRect">
            <a:avLst>
              <a:gd name="adj" fmla="val 107518"/>
            </a:avLst>
          </a:prstGeom>
          <a:solidFill>
            <a:srgbClr val="006747"/>
          </a:solidFill>
        </p:spPr>
      </p:sp>
      <p:sp>
        <p:nvSpPr>
          <p:cNvPr id="24" name="Text 22"/>
          <p:cNvSpPr/>
          <p:nvPr>
            <p:custDataLst>
              <p:tags r:id="rId22"/>
            </p:custDataLst>
          </p:nvPr>
        </p:nvSpPr>
        <p:spPr>
          <a:xfrm>
            <a:off x="10476250" y="6611710"/>
            <a:ext cx="340162" cy="42521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400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4</a:t>
            </a:r>
            <a:endParaRPr lang="en-US" sz="4000" b="1" dirty="0">
              <a:solidFill>
                <a:srgbClr val="FFFFFF"/>
              </a:solidFill>
              <a:latin typeface="Noto Serif SC Bold" pitchFamily="34" charset="0"/>
              <a:ea typeface="Noto Serif SC Bold" pitchFamily="34" charset="-122"/>
              <a:cs typeface="Noto Serif SC Bold" pitchFamily="34" charset="-120"/>
            </a:endParaRPr>
          </a:p>
        </p:txBody>
      </p:sp>
      <p:sp>
        <p:nvSpPr>
          <p:cNvPr id="25" name="Text 23"/>
          <p:cNvSpPr/>
          <p:nvPr>
            <p:custDataLst>
              <p:tags r:id="rId23"/>
            </p:custDataLst>
          </p:nvPr>
        </p:nvSpPr>
        <p:spPr>
          <a:xfrm>
            <a:off x="7778472" y="7532987"/>
            <a:ext cx="5735836" cy="88591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Noto Serif SC Bold" pitchFamily="34" charset="-122"/>
                <a:cs typeface="Arial" panose="020B0604020202020204" pitchFamily="34" charset="0"/>
              </a:rPr>
              <a:t>How do I get involved on campus?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Noto Serif SC Bold" pitchFamily="34" charset="-122"/>
              <a:cs typeface="Arial" panose="020B0604020202020204" pitchFamily="34" charset="0"/>
            </a:endParaRPr>
          </a:p>
        </p:txBody>
      </p:sp>
      <p:sp>
        <p:nvSpPr>
          <p:cNvPr id="26" name="Text 24"/>
          <p:cNvSpPr/>
          <p:nvPr>
            <p:custDataLst>
              <p:tags r:id="rId24"/>
            </p:custDataLst>
          </p:nvPr>
        </p:nvSpPr>
        <p:spPr>
          <a:xfrm>
            <a:off x="7778472" y="8193331"/>
            <a:ext cx="5735836" cy="18142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00" dirty="0">
                <a:solidFill>
                  <a:srgbClr val="4B4A4A"/>
                </a:solidFill>
                <a:latin typeface="Arial" panose="020B0604020202020204" pitchFamily="34" charset="0"/>
                <a:ea typeface="Geist" pitchFamily="34" charset="-122"/>
                <a:cs typeface="Arial" panose="020B0604020202020204" pitchFamily="34" charset="0"/>
              </a:rPr>
              <a:t>Attend the involvement fair, explore over 300 student organizations, join intramural sports, or consider Greek life to find your community.</a:t>
            </a:r>
            <a:endParaRPr lang="en-US" sz="2800" dirty="0">
              <a:solidFill>
                <a:srgbClr val="4B4A4A"/>
              </a:solidFill>
              <a:latin typeface="Arial" panose="020B0604020202020204" pitchFamily="34" charset="0"/>
              <a:ea typeface="Geist" pitchFamily="34" charset="-122"/>
              <a:cs typeface="Arial" panose="020B0604020202020204" pitchFamily="34" charset="0"/>
            </a:endParaRPr>
          </a:p>
        </p:txBody>
      </p:sp>
      <p:sp>
        <p:nvSpPr>
          <p:cNvPr id="27" name="Text 25"/>
          <p:cNvSpPr/>
          <p:nvPr/>
        </p:nvSpPr>
        <p:spPr>
          <a:xfrm>
            <a:off x="794504" y="11432904"/>
            <a:ext cx="13041392" cy="90710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32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Still have questions? Visit our Student Success Center or call the freshman helpline at (555) 123-HELP!</a:t>
            </a:r>
            <a:endParaRPr lang="en-US" sz="3200" dirty="0">
              <a:solidFill>
                <a:srgbClr val="4B4A4A"/>
              </a:solidFill>
              <a:latin typeface="Geist" pitchFamily="34" charset="0"/>
              <a:ea typeface="Geist" pitchFamily="34" charset="-122"/>
              <a:cs typeface="Geist" pitchFamily="34" charset="-120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3702685" y="16470630"/>
            <a:ext cx="7293610" cy="14954250"/>
            <a:chOff x="5831" y="25938"/>
            <a:chExt cx="11486" cy="23550"/>
          </a:xfrm>
        </p:grpSpPr>
        <p:sp>
          <p:nvSpPr>
            <p:cNvPr id="29" name="椭圆 28"/>
            <p:cNvSpPr/>
            <p:nvPr/>
          </p:nvSpPr>
          <p:spPr>
            <a:xfrm>
              <a:off x="5831" y="31522"/>
              <a:ext cx="11487" cy="17967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0" name="椭圆 29"/>
            <p:cNvSpPr/>
            <p:nvPr/>
          </p:nvSpPr>
          <p:spPr>
            <a:xfrm>
              <a:off x="8783" y="25938"/>
              <a:ext cx="5584" cy="5584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538.4255905511811,&quot;left&quot;:62.55937007874015,&quot;top&quot;:245.57401574803148,&quot;width&quot;:1026.8812598425197}"/>
</p:tagLst>
</file>

<file path=ppt/tags/tag10.xml><?xml version="1.0" encoding="utf-8"?>
<p:tagLst xmlns:p="http://schemas.openxmlformats.org/presentationml/2006/main">
  <p:tag name="KSO_WM_DIAGRAM_VIRTUALLY_FRAME" val="{&quot;height&quot;:538.4255905511811,&quot;left&quot;:62.55937007874015,&quot;top&quot;:245.57401574803148,&quot;width&quot;:1026.8812598425197}"/>
</p:tagLst>
</file>

<file path=ppt/tags/tag11.xml><?xml version="1.0" encoding="utf-8"?>
<p:tagLst xmlns:p="http://schemas.openxmlformats.org/presentationml/2006/main">
  <p:tag name="KSO_WM_DIAGRAM_VIRTUALLY_FRAME" val="{&quot;height&quot;:538.4255905511811,&quot;left&quot;:62.55937007874015,&quot;top&quot;:245.57401574803148,&quot;width&quot;:1026.8812598425197}"/>
</p:tagLst>
</file>

<file path=ppt/tags/tag12.xml><?xml version="1.0" encoding="utf-8"?>
<p:tagLst xmlns:p="http://schemas.openxmlformats.org/presentationml/2006/main">
  <p:tag name="KSO_WM_DIAGRAM_VIRTUALLY_FRAME" val="{&quot;height&quot;:538.4255905511811,&quot;left&quot;:62.55937007874015,&quot;top&quot;:245.57401574803148,&quot;width&quot;:1026.8812598425197}"/>
</p:tagLst>
</file>

<file path=ppt/tags/tag13.xml><?xml version="1.0" encoding="utf-8"?>
<p:tagLst xmlns:p="http://schemas.openxmlformats.org/presentationml/2006/main">
  <p:tag name="KSO_WM_DIAGRAM_VIRTUALLY_FRAME" val="{&quot;height&quot;:538.4255905511811,&quot;left&quot;:62.55937007874015,&quot;top&quot;:245.57401574803148,&quot;width&quot;:1026.8812598425197}"/>
</p:tagLst>
</file>

<file path=ppt/tags/tag14.xml><?xml version="1.0" encoding="utf-8"?>
<p:tagLst xmlns:p="http://schemas.openxmlformats.org/presentationml/2006/main">
  <p:tag name="KSO_WM_DIAGRAM_VIRTUALLY_FRAME" val="{&quot;height&quot;:538.4255905511811,&quot;left&quot;:62.55937007874015,&quot;top&quot;:245.57401574803148,&quot;width&quot;:1026.8812598425197}"/>
</p:tagLst>
</file>

<file path=ppt/tags/tag15.xml><?xml version="1.0" encoding="utf-8"?>
<p:tagLst xmlns:p="http://schemas.openxmlformats.org/presentationml/2006/main">
  <p:tag name="KSO_WM_DIAGRAM_VIRTUALLY_FRAME" val="{&quot;height&quot;:538.4255905511811,&quot;left&quot;:62.55937007874015,&quot;top&quot;:245.57401574803148,&quot;width&quot;:1026.8812598425197}"/>
</p:tagLst>
</file>

<file path=ppt/tags/tag16.xml><?xml version="1.0" encoding="utf-8"?>
<p:tagLst xmlns:p="http://schemas.openxmlformats.org/presentationml/2006/main">
  <p:tag name="KSO_WM_DIAGRAM_VIRTUALLY_FRAME" val="{&quot;height&quot;:538.4255905511811,&quot;left&quot;:62.55937007874015,&quot;top&quot;:245.57401574803148,&quot;width&quot;:1026.8812598425197}"/>
</p:tagLst>
</file>

<file path=ppt/tags/tag17.xml><?xml version="1.0" encoding="utf-8"?>
<p:tagLst xmlns:p="http://schemas.openxmlformats.org/presentationml/2006/main">
  <p:tag name="KSO_WM_DIAGRAM_VIRTUALLY_FRAME" val="{&quot;height&quot;:313.19307086614185,&quot;left&quot;:62.55,&quot;top&quot;:253.93732283464564,&quot;width&quot;:1111.25}"/>
</p:tagLst>
</file>

<file path=ppt/tags/tag18.xml><?xml version="1.0" encoding="utf-8"?>
<p:tagLst xmlns:p="http://schemas.openxmlformats.org/presentationml/2006/main">
  <p:tag name="KSO_WM_DIAGRAM_VIRTUALLY_FRAME" val="{&quot;height&quot;:313.19307086614185,&quot;left&quot;:62.55,&quot;top&quot;:253.93732283464564,&quot;width&quot;:1111.25}"/>
</p:tagLst>
</file>

<file path=ppt/tags/tag19.xml><?xml version="1.0" encoding="utf-8"?>
<p:tagLst xmlns:p="http://schemas.openxmlformats.org/presentationml/2006/main">
  <p:tag name="KSO_WM_DIAGRAM_VIRTUALLY_FRAME" val="{&quot;height&quot;:313.19307086614185,&quot;left&quot;:62.55,&quot;top&quot;:253.93732283464564,&quot;width&quot;:1111.25}"/>
</p:tagLst>
</file>

<file path=ppt/tags/tag2.xml><?xml version="1.0" encoding="utf-8"?>
<p:tagLst xmlns:p="http://schemas.openxmlformats.org/presentationml/2006/main">
  <p:tag name="KSO_WM_DIAGRAM_VIRTUALLY_FRAME" val="{&quot;height&quot;:538.4255905511811,&quot;left&quot;:62.55937007874015,&quot;top&quot;:245.57401574803148,&quot;width&quot;:1026.8812598425197}"/>
</p:tagLst>
</file>

<file path=ppt/tags/tag20.xml><?xml version="1.0" encoding="utf-8"?>
<p:tagLst xmlns:p="http://schemas.openxmlformats.org/presentationml/2006/main">
  <p:tag name="KSO_WM_DIAGRAM_VIRTUALLY_FRAME" val="{&quot;height&quot;:313.19307086614185,&quot;left&quot;:62.55,&quot;top&quot;:253.93732283464564,&quot;width&quot;:1111.25}"/>
</p:tagLst>
</file>

<file path=ppt/tags/tag21.xml><?xml version="1.0" encoding="utf-8"?>
<p:tagLst xmlns:p="http://schemas.openxmlformats.org/presentationml/2006/main">
  <p:tag name="KSO_WM_DIAGRAM_VIRTUALLY_FRAME" val="{&quot;height&quot;:381.1525196850393,&quot;left&quot;:62.55937007874015,&quot;top&quot;:245.57401574803148,&quot;width&quot;:1026.8812598425197}"/>
</p:tagLst>
</file>

<file path=ppt/tags/tag22.xml><?xml version="1.0" encoding="utf-8"?>
<p:tagLst xmlns:p="http://schemas.openxmlformats.org/presentationml/2006/main">
  <p:tag name="KSO_WM_DIAGRAM_VIRTUALLY_FRAME" val="{&quot;height&quot;:381.1525196850393,&quot;left&quot;:62.55937007874015,&quot;top&quot;:245.57401574803148,&quot;width&quot;:1026.8812598425197}"/>
</p:tagLst>
</file>

<file path=ppt/tags/tag23.xml><?xml version="1.0" encoding="utf-8"?>
<p:tagLst xmlns:p="http://schemas.openxmlformats.org/presentationml/2006/main">
  <p:tag name="KSO_WM_DIAGRAM_VIRTUALLY_FRAME" val="{&quot;height&quot;:381.1525196850393,&quot;left&quot;:62.55937007874015,&quot;top&quot;:245.57401574803148,&quot;width&quot;:1026.8812598425197}"/>
</p:tagLst>
</file>

<file path=ppt/tags/tag24.xml><?xml version="1.0" encoding="utf-8"?>
<p:tagLst xmlns:p="http://schemas.openxmlformats.org/presentationml/2006/main">
  <p:tag name="KSO_WM_DIAGRAM_VIRTUALLY_FRAME" val="{&quot;height&quot;:381.1525196850393,&quot;left&quot;:62.55937007874015,&quot;top&quot;:245.57401574803148,&quot;width&quot;:1026.8812598425197}"/>
</p:tagLst>
</file>

<file path=ppt/tags/tag25.xml><?xml version="1.0" encoding="utf-8"?>
<p:tagLst xmlns:p="http://schemas.openxmlformats.org/presentationml/2006/main">
  <p:tag name="KSO_WM_DIAGRAM_VIRTUALLY_FRAME" val="{&quot;height&quot;:381.1525196850393,&quot;left&quot;:62.55937007874015,&quot;top&quot;:245.57401574803148,&quot;width&quot;:1026.8812598425197}"/>
</p:tagLst>
</file>

<file path=ppt/tags/tag26.xml><?xml version="1.0" encoding="utf-8"?>
<p:tagLst xmlns:p="http://schemas.openxmlformats.org/presentationml/2006/main">
  <p:tag name="KSO_WM_DIAGRAM_VIRTUALLY_FRAME" val="{&quot;height&quot;:381.1525196850393,&quot;left&quot;:62.55937007874015,&quot;top&quot;:245.57401574803148,&quot;width&quot;:1026.8812598425197}"/>
</p:tagLst>
</file>

<file path=ppt/tags/tag27.xml><?xml version="1.0" encoding="utf-8"?>
<p:tagLst xmlns:p="http://schemas.openxmlformats.org/presentationml/2006/main">
  <p:tag name="KSO_WM_DIAGRAM_VIRTUALLY_FRAME" val="{&quot;height&quot;:381.1525196850393,&quot;left&quot;:62.55937007874015,&quot;top&quot;:245.57401574803148,&quot;width&quot;:1026.8812598425197}"/>
</p:tagLst>
</file>

<file path=ppt/tags/tag28.xml><?xml version="1.0" encoding="utf-8"?>
<p:tagLst xmlns:p="http://schemas.openxmlformats.org/presentationml/2006/main">
  <p:tag name="KSO_WM_DIAGRAM_VIRTUALLY_FRAME" val="{&quot;height&quot;:381.1525196850393,&quot;left&quot;:62.55937007874015,&quot;top&quot;:245.57401574803148,&quot;width&quot;:1026.8812598425197}"/>
</p:tagLst>
</file>

<file path=ppt/tags/tag29.xml><?xml version="1.0" encoding="utf-8"?>
<p:tagLst xmlns:p="http://schemas.openxmlformats.org/presentationml/2006/main">
  <p:tag name="KSO_WM_DIAGRAM_VIRTUALLY_FRAME" val="{&quot;height&quot;:381.1525196850393,&quot;left&quot;:62.55937007874015,&quot;top&quot;:245.57401574803148,&quot;width&quot;:1026.8812598425197}"/>
</p:tagLst>
</file>

<file path=ppt/tags/tag3.xml><?xml version="1.0" encoding="utf-8"?>
<p:tagLst xmlns:p="http://schemas.openxmlformats.org/presentationml/2006/main">
  <p:tag name="KSO_WM_DIAGRAM_VIRTUALLY_FRAME" val="{&quot;height&quot;:538.4255905511811,&quot;left&quot;:62.55937007874015,&quot;top&quot;:245.57401574803148,&quot;width&quot;:1026.8812598425197}"/>
</p:tagLst>
</file>

<file path=ppt/tags/tag30.xml><?xml version="1.0" encoding="utf-8"?>
<p:tagLst xmlns:p="http://schemas.openxmlformats.org/presentationml/2006/main">
  <p:tag name="KSO_WM_DIAGRAM_VIRTUALLY_FRAME" val="{&quot;height&quot;:668.662125984252,&quot;left&quot;:62.55937007874015,&quot;top&quot;:175.80779527559054,&quot;width&quot;:1026.8812598425197}"/>
</p:tagLst>
</file>

<file path=ppt/tags/tag31.xml><?xml version="1.0" encoding="utf-8"?>
<p:tagLst xmlns:p="http://schemas.openxmlformats.org/presentationml/2006/main">
  <p:tag name="KSO_WM_DIAGRAM_VIRTUALLY_FRAME" val="{&quot;height&quot;:668.662125984252,&quot;left&quot;:62.55937007874015,&quot;top&quot;:175.80779527559054,&quot;width&quot;:1026.8812598425197}"/>
</p:tagLst>
</file>

<file path=ppt/tags/tag32.xml><?xml version="1.0" encoding="utf-8"?>
<p:tagLst xmlns:p="http://schemas.openxmlformats.org/presentationml/2006/main">
  <p:tag name="KSO_WM_DIAGRAM_VIRTUALLY_FRAME" val="{&quot;height&quot;:668.662125984252,&quot;left&quot;:62.55937007874015,&quot;top&quot;:175.80779527559054,&quot;width&quot;:1026.8812598425197}"/>
</p:tagLst>
</file>

<file path=ppt/tags/tag33.xml><?xml version="1.0" encoding="utf-8"?>
<p:tagLst xmlns:p="http://schemas.openxmlformats.org/presentationml/2006/main">
  <p:tag name="KSO_WM_DIAGRAM_VIRTUALLY_FRAME" val="{&quot;height&quot;:668.662125984252,&quot;left&quot;:62.55937007874015,&quot;top&quot;:175.80779527559054,&quot;width&quot;:1026.8812598425197}"/>
</p:tagLst>
</file>

<file path=ppt/tags/tag34.xml><?xml version="1.0" encoding="utf-8"?>
<p:tagLst xmlns:p="http://schemas.openxmlformats.org/presentationml/2006/main">
  <p:tag name="KSO_WM_DIAGRAM_VIRTUALLY_FRAME" val="{&quot;height&quot;:668.662125984252,&quot;left&quot;:62.55937007874015,&quot;top&quot;:175.80779527559054,&quot;width&quot;:1026.8812598425197}"/>
</p:tagLst>
</file>

<file path=ppt/tags/tag35.xml><?xml version="1.0" encoding="utf-8"?>
<p:tagLst xmlns:p="http://schemas.openxmlformats.org/presentationml/2006/main">
  <p:tag name="KSO_WM_DIAGRAM_VIRTUALLY_FRAME" val="{&quot;height&quot;:668.662125984252,&quot;left&quot;:62.55937007874015,&quot;top&quot;:175.80779527559054,&quot;width&quot;:1026.8812598425197}"/>
</p:tagLst>
</file>

<file path=ppt/tags/tag36.xml><?xml version="1.0" encoding="utf-8"?>
<p:tagLst xmlns:p="http://schemas.openxmlformats.org/presentationml/2006/main">
  <p:tag name="KSO_WM_DIAGRAM_VIRTUALLY_FRAME" val="{&quot;height&quot;:668.662125984252,&quot;left&quot;:62.55937007874015,&quot;top&quot;:175.80779527559054,&quot;width&quot;:1026.8812598425197}"/>
</p:tagLst>
</file>

<file path=ppt/tags/tag37.xml><?xml version="1.0" encoding="utf-8"?>
<p:tagLst xmlns:p="http://schemas.openxmlformats.org/presentationml/2006/main">
  <p:tag name="KSO_WM_DIAGRAM_VIRTUALLY_FRAME" val="{&quot;height&quot;:668.662125984252,&quot;left&quot;:62.55937007874015,&quot;top&quot;:175.80779527559054,&quot;width&quot;:1026.8812598425197}"/>
</p:tagLst>
</file>

<file path=ppt/tags/tag38.xml><?xml version="1.0" encoding="utf-8"?>
<p:tagLst xmlns:p="http://schemas.openxmlformats.org/presentationml/2006/main">
  <p:tag name="KSO_WM_DIAGRAM_VIRTUALLY_FRAME" val="{&quot;height&quot;:668.662125984252,&quot;left&quot;:62.55937007874015,&quot;top&quot;:175.80779527559054,&quot;width&quot;:1026.8812598425197}"/>
</p:tagLst>
</file>

<file path=ppt/tags/tag39.xml><?xml version="1.0" encoding="utf-8"?>
<p:tagLst xmlns:p="http://schemas.openxmlformats.org/presentationml/2006/main">
  <p:tag name="KSO_WM_DIAGRAM_VIRTUALLY_FRAME" val="{&quot;height&quot;:668.662125984252,&quot;left&quot;:62.55937007874015,&quot;top&quot;:175.80779527559054,&quot;width&quot;:1026.8812598425197}"/>
</p:tagLst>
</file>

<file path=ppt/tags/tag4.xml><?xml version="1.0" encoding="utf-8"?>
<p:tagLst xmlns:p="http://schemas.openxmlformats.org/presentationml/2006/main">
  <p:tag name="KSO_WM_DIAGRAM_VIRTUALLY_FRAME" val="{&quot;height&quot;:538.4255905511811,&quot;left&quot;:62.55937007874015,&quot;top&quot;:245.57401574803148,&quot;width&quot;:1026.8812598425197}"/>
</p:tagLst>
</file>

<file path=ppt/tags/tag40.xml><?xml version="1.0" encoding="utf-8"?>
<p:tagLst xmlns:p="http://schemas.openxmlformats.org/presentationml/2006/main">
  <p:tag name="KSO_WM_DIAGRAM_VIRTUALLY_FRAME" val="{&quot;height&quot;:668.662125984252,&quot;left&quot;:62.55937007874015,&quot;top&quot;:175.80779527559054,&quot;width&quot;:1026.8812598425197}"/>
</p:tagLst>
</file>

<file path=ppt/tags/tag41.xml><?xml version="1.0" encoding="utf-8"?>
<p:tagLst xmlns:p="http://schemas.openxmlformats.org/presentationml/2006/main">
  <p:tag name="KSO_WM_DIAGRAM_VIRTUALLY_FRAME" val="{&quot;height&quot;:668.662125984252,&quot;left&quot;:62.55937007874015,&quot;top&quot;:175.80779527559054,&quot;width&quot;:1026.8812598425197}"/>
</p:tagLst>
</file>

<file path=ppt/tags/tag42.xml><?xml version="1.0" encoding="utf-8"?>
<p:tagLst xmlns:p="http://schemas.openxmlformats.org/presentationml/2006/main">
  <p:tag name="KSO_WM_DIAGRAM_VIRTUALLY_FRAME" val="{&quot;height&quot;:668.662125984252,&quot;left&quot;:62.55937007874015,&quot;top&quot;:175.80779527559054,&quot;width&quot;:1026.8812598425197}"/>
</p:tagLst>
</file>

<file path=ppt/tags/tag43.xml><?xml version="1.0" encoding="utf-8"?>
<p:tagLst xmlns:p="http://schemas.openxmlformats.org/presentationml/2006/main">
  <p:tag name="KSO_WM_DIAGRAM_VIRTUALLY_FRAME" val="{&quot;height&quot;:668.662125984252,&quot;left&quot;:62.55937007874015,&quot;top&quot;:175.80779527559054,&quot;width&quot;:1026.8812598425197}"/>
</p:tagLst>
</file>

<file path=ppt/tags/tag44.xml><?xml version="1.0" encoding="utf-8"?>
<p:tagLst xmlns:p="http://schemas.openxmlformats.org/presentationml/2006/main">
  <p:tag name="KSO_WM_DIAGRAM_VIRTUALLY_FRAME" val="{&quot;height&quot;:668.662125984252,&quot;left&quot;:62.55937007874015,&quot;top&quot;:175.80779527559054,&quot;width&quot;:1026.8812598425197}"/>
</p:tagLst>
</file>

<file path=ppt/tags/tag45.xml><?xml version="1.0" encoding="utf-8"?>
<p:tagLst xmlns:p="http://schemas.openxmlformats.org/presentationml/2006/main">
  <p:tag name="KSO_WM_DIAGRAM_VIRTUALLY_FRAME" val="{&quot;height&quot;:668.662125984252,&quot;left&quot;:62.55937007874015,&quot;top&quot;:175.80779527559054,&quot;width&quot;:1026.8812598425197}"/>
</p:tagLst>
</file>

<file path=ppt/tags/tag46.xml><?xml version="1.0" encoding="utf-8"?>
<p:tagLst xmlns:p="http://schemas.openxmlformats.org/presentationml/2006/main">
  <p:tag name="KSO_WM_DIAGRAM_VIRTUALLY_FRAME" val="{&quot;height&quot;:668.662125984252,&quot;left&quot;:62.55937007874015,&quot;top&quot;:175.80779527559054,&quot;width&quot;:1026.8812598425197}"/>
</p:tagLst>
</file>

<file path=ppt/tags/tag47.xml><?xml version="1.0" encoding="utf-8"?>
<p:tagLst xmlns:p="http://schemas.openxmlformats.org/presentationml/2006/main">
  <p:tag name="KSO_WM_DIAGRAM_VIRTUALLY_FRAME" val="{&quot;height&quot;:668.662125984252,&quot;left&quot;:62.55937007874015,&quot;top&quot;:175.80779527559054,&quot;width&quot;:1026.8812598425197}"/>
</p:tagLst>
</file>

<file path=ppt/tags/tag48.xml><?xml version="1.0" encoding="utf-8"?>
<p:tagLst xmlns:p="http://schemas.openxmlformats.org/presentationml/2006/main">
  <p:tag name="KSO_WM_DIAGRAM_VIRTUALLY_FRAME" val="{&quot;height&quot;:668.662125984252,&quot;left&quot;:62.55937007874015,&quot;top&quot;:175.80779527559054,&quot;width&quot;:1026.8812598425197}"/>
</p:tagLst>
</file>

<file path=ppt/tags/tag49.xml><?xml version="1.0" encoding="utf-8"?>
<p:tagLst xmlns:p="http://schemas.openxmlformats.org/presentationml/2006/main">
  <p:tag name="KSO_WM_DIAGRAM_VIRTUALLY_FRAME" val="{&quot;height&quot;:668.662125984252,&quot;left&quot;:62.55937007874015,&quot;top&quot;:175.80779527559054,&quot;width&quot;:1026.8812598425197}"/>
</p:tagLst>
</file>

<file path=ppt/tags/tag5.xml><?xml version="1.0" encoding="utf-8"?>
<p:tagLst xmlns:p="http://schemas.openxmlformats.org/presentationml/2006/main">
  <p:tag name="KSO_WM_DIAGRAM_VIRTUALLY_FRAME" val="{&quot;height&quot;:538.4255905511811,&quot;left&quot;:62.55937007874015,&quot;top&quot;:245.57401574803148,&quot;width&quot;:1026.8812598425197}"/>
</p:tagLst>
</file>

<file path=ppt/tags/tag50.xml><?xml version="1.0" encoding="utf-8"?>
<p:tagLst xmlns:p="http://schemas.openxmlformats.org/presentationml/2006/main">
  <p:tag name="KSO_WM_DIAGRAM_VIRTUALLY_FRAME" val="{&quot;height&quot;:668.662125984252,&quot;left&quot;:62.55937007874015,&quot;top&quot;:175.80779527559054,&quot;width&quot;:1026.8812598425197}"/>
</p:tagLst>
</file>

<file path=ppt/tags/tag51.xml><?xml version="1.0" encoding="utf-8"?>
<p:tagLst xmlns:p="http://schemas.openxmlformats.org/presentationml/2006/main">
  <p:tag name="KSO_WM_DIAGRAM_VIRTUALLY_FRAME" val="{&quot;height&quot;:668.662125984252,&quot;left&quot;:62.55937007874015,&quot;top&quot;:175.80779527559054,&quot;width&quot;:1026.8812598425197}"/>
</p:tagLst>
</file>

<file path=ppt/tags/tag52.xml><?xml version="1.0" encoding="utf-8"?>
<p:tagLst xmlns:p="http://schemas.openxmlformats.org/presentationml/2006/main">
  <p:tag name="KSO_WM_DIAGRAM_VIRTUALLY_FRAME" val="{&quot;height&quot;:668.662125984252,&quot;left&quot;:62.55937007874015,&quot;top&quot;:175.80779527559054,&quot;width&quot;:1026.8812598425197}"/>
</p:tagLst>
</file>

<file path=ppt/tags/tag53.xml><?xml version="1.0" encoding="utf-8"?>
<p:tagLst xmlns:p="http://schemas.openxmlformats.org/presentationml/2006/main">
  <p:tag name="KSO_WM_DIAGRAM_VIRTUALLY_FRAME" val="{&quot;height&quot;:668.662125984252,&quot;left&quot;:62.55937007874015,&quot;top&quot;:175.80779527559054,&quot;width&quot;:1026.8812598425197}"/>
</p:tagLst>
</file>

<file path=ppt/tags/tag6.xml><?xml version="1.0" encoding="utf-8"?>
<p:tagLst xmlns:p="http://schemas.openxmlformats.org/presentationml/2006/main">
  <p:tag name="KSO_WM_DIAGRAM_VIRTUALLY_FRAME" val="{&quot;height&quot;:538.4255905511811,&quot;left&quot;:62.55937007874015,&quot;top&quot;:245.57401574803148,&quot;width&quot;:1026.8812598425197}"/>
</p:tagLst>
</file>

<file path=ppt/tags/tag7.xml><?xml version="1.0" encoding="utf-8"?>
<p:tagLst xmlns:p="http://schemas.openxmlformats.org/presentationml/2006/main">
  <p:tag name="KSO_WM_DIAGRAM_VIRTUALLY_FRAME" val="{&quot;height&quot;:538.4255905511811,&quot;left&quot;:62.55937007874015,&quot;top&quot;:245.57401574803148,&quot;width&quot;:1026.8812598425197}"/>
</p:tagLst>
</file>

<file path=ppt/tags/tag8.xml><?xml version="1.0" encoding="utf-8"?>
<p:tagLst xmlns:p="http://schemas.openxmlformats.org/presentationml/2006/main">
  <p:tag name="KSO_WM_DIAGRAM_VIRTUALLY_FRAME" val="{&quot;height&quot;:538.4255905511811,&quot;left&quot;:62.55937007874015,&quot;top&quot;:245.57401574803148,&quot;width&quot;:1026.8812598425197}"/>
</p:tagLst>
</file>

<file path=ppt/tags/tag9.xml><?xml version="1.0" encoding="utf-8"?>
<p:tagLst xmlns:p="http://schemas.openxmlformats.org/presentationml/2006/main">
  <p:tag name="KSO_WM_DIAGRAM_VIRTUALLY_FRAME" val="{&quot;height&quot;:538.4255905511811,&quot;left&quot;:62.55937007874015,&quot;top&quot;:245.57401574803148,&quot;width&quot;:1026.8812598425197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3402</Words>
  <Application>WPS 演示</Application>
  <PresentationFormat>On-screen Show (16:9)</PresentationFormat>
  <Paragraphs>113</Paragraphs>
  <Slides>6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23" baseType="lpstr">
      <vt:lpstr>Arial</vt:lpstr>
      <vt:lpstr>宋体</vt:lpstr>
      <vt:lpstr>Wingdings</vt:lpstr>
      <vt:lpstr>Noto Serif SC Bold</vt:lpstr>
      <vt:lpstr>Noto Serif SC</vt:lpstr>
      <vt:lpstr>Noto Serif SC Bold</vt:lpstr>
      <vt:lpstr>Noto Serif SC Bold</vt:lpstr>
      <vt:lpstr>Noto Serif SC Light</vt:lpstr>
      <vt:lpstr>Noto Serif SC Light</vt:lpstr>
      <vt:lpstr>Geist</vt:lpstr>
      <vt:lpstr>Geist</vt:lpstr>
      <vt:lpstr>Geist</vt:lpstr>
      <vt:lpstr>Calibri</vt:lpstr>
      <vt:lpstr>微软雅黑</vt:lpstr>
      <vt:lpstr>Arial Unicode MS</vt:lpstr>
      <vt:lpstr>等线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Z。</cp:lastModifiedBy>
  <cp:revision>2</cp:revision>
  <dcterms:created xsi:type="dcterms:W3CDTF">2025-09-03T07:37:00Z</dcterms:created>
  <dcterms:modified xsi:type="dcterms:W3CDTF">2025-09-04T05:56:01Z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5F50FC66959E4AD28F15DB125E59425D_12</vt:lpwstr>
  </property>
  <property fmtid="{D5CDD505-2E9C-101B-9397-08002B2CF9AE}" pid="3" name="KSOProductBuildVer">
    <vt:lpwstr>2052-12.1.0.22529</vt:lpwstr>
  </property>
</Properties>
</file>