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26009600"/>
  <p:notesSz cx="26009600" cy="14630400"/>
  <p:embeddedFontLs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1856"/>
    <a:srgbClr val="F9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4" Type="http://schemas.openxmlformats.org/officeDocument/2006/relationships/tags" Target="../tags/tag34.xml"/><Relationship Id="rId13" Type="http://schemas.openxmlformats.org/officeDocument/2006/relationships/image" Target="../media/image7.png"/><Relationship Id="rId12" Type="http://schemas.openxmlformats.org/officeDocument/2006/relationships/tags" Target="../tags/tag33.xml"/><Relationship Id="rId11" Type="http://schemas.openxmlformats.org/officeDocument/2006/relationships/image" Target="../media/image6.png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lum bright="12000" contrast="18000"/>
          </a:blip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" y="0"/>
            <a:ext cx="14629130" cy="20752435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1103749" y="3425742"/>
            <a:ext cx="13041392" cy="38984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300"/>
              </a:lnSpc>
              <a:buNone/>
            </a:pPr>
            <a:r>
              <a:rPr lang="en-US" sz="1225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Westfield Academy</a:t>
            </a:r>
            <a:endParaRPr lang="en-US" sz="12250" dirty="0"/>
          </a:p>
        </p:txBody>
      </p:sp>
      <p:sp>
        <p:nvSpPr>
          <p:cNvPr id="5" name="Text 2"/>
          <p:cNvSpPr/>
          <p:nvPr/>
        </p:nvSpPr>
        <p:spPr>
          <a:xfrm>
            <a:off x="1103749" y="7749443"/>
            <a:ext cx="13041392" cy="974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Shaping tomorrow's leaders through excellence in education, innovation, and character development since 1885.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"/>
          <p:cNvSpPr/>
          <p:nvPr>
            <p:custDataLst>
              <p:tags r:id="rId1"/>
            </p:custDataLst>
          </p:nvPr>
        </p:nvSpPr>
        <p:spPr>
          <a:xfrm>
            <a:off x="1113988" y="4691593"/>
            <a:ext cx="38100" cy="8348287"/>
          </a:xfrm>
          <a:prstGeom prst="roundRect">
            <a:avLst>
              <a:gd name="adj" fmla="val 312528"/>
            </a:avLst>
          </a:prstGeom>
          <a:solidFill>
            <a:srgbClr val="C6BDDA"/>
          </a:solidFill>
        </p:spPr>
      </p:sp>
      <p:sp>
        <p:nvSpPr>
          <p:cNvPr id="2" name="Text 0"/>
          <p:cNvSpPr/>
          <p:nvPr/>
        </p:nvSpPr>
        <p:spPr>
          <a:xfrm>
            <a:off x="794504" y="779697"/>
            <a:ext cx="8018740" cy="9746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Legacy of Excellence</a:t>
            </a:r>
            <a:endParaRPr lang="en-US" sz="6100" dirty="0"/>
          </a:p>
        </p:txBody>
      </p:sp>
      <p:sp>
        <p:nvSpPr>
          <p:cNvPr id="3" name="Shape 1"/>
          <p:cNvSpPr/>
          <p:nvPr>
            <p:custDataLst>
              <p:tags r:id="rId2"/>
            </p:custDataLst>
          </p:nvPr>
        </p:nvSpPr>
        <p:spPr>
          <a:xfrm>
            <a:off x="1113353" y="2836758"/>
            <a:ext cx="38100" cy="8348287"/>
          </a:xfrm>
          <a:prstGeom prst="roundRect">
            <a:avLst>
              <a:gd name="adj" fmla="val 312528"/>
            </a:avLst>
          </a:prstGeom>
          <a:solidFill>
            <a:srgbClr val="C6BDDA"/>
          </a:solidFill>
        </p:spPr>
      </p:sp>
      <p:sp>
        <p:nvSpPr>
          <p:cNvPr id="4" name="Shape 2"/>
          <p:cNvSpPr/>
          <p:nvPr>
            <p:custDataLst>
              <p:tags r:id="rId3"/>
            </p:custDataLst>
          </p:nvPr>
        </p:nvSpPr>
        <p:spPr>
          <a:xfrm>
            <a:off x="1394162" y="3136587"/>
            <a:ext cx="850463" cy="38104"/>
          </a:xfrm>
          <a:prstGeom prst="roundRect">
            <a:avLst>
              <a:gd name="adj" fmla="val 312495"/>
            </a:avLst>
          </a:prstGeom>
          <a:solidFill>
            <a:srgbClr val="C6BDDA"/>
          </a:solidFill>
        </p:spPr>
      </p:sp>
      <p:sp>
        <p:nvSpPr>
          <p:cNvPr id="5" name="Shape 3"/>
          <p:cNvSpPr/>
          <p:nvPr>
            <p:custDataLst>
              <p:tags r:id="rId4"/>
            </p:custDataLst>
          </p:nvPr>
        </p:nvSpPr>
        <p:spPr>
          <a:xfrm>
            <a:off x="794445" y="2836758"/>
            <a:ext cx="637818" cy="637880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6" name="Text 4"/>
          <p:cNvSpPr/>
          <p:nvPr>
            <p:custDataLst>
              <p:tags r:id="rId5"/>
            </p:custDataLst>
          </p:nvPr>
        </p:nvSpPr>
        <p:spPr>
          <a:xfrm>
            <a:off x="879475" y="2939415"/>
            <a:ext cx="467995" cy="5048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50" dirty="0"/>
          </a:p>
        </p:txBody>
      </p:sp>
      <p:sp>
        <p:nvSpPr>
          <p:cNvPr id="7" name="Text 5"/>
          <p:cNvSpPr/>
          <p:nvPr>
            <p:custDataLst>
              <p:tags r:id="rId6"/>
            </p:custDataLst>
          </p:nvPr>
        </p:nvSpPr>
        <p:spPr>
          <a:xfrm>
            <a:off x="2530912" y="2934160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1885 - Foundation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>
            <p:custDataLst>
              <p:tags r:id="rId7"/>
            </p:custDataLst>
          </p:nvPr>
        </p:nvSpPr>
        <p:spPr>
          <a:xfrm>
            <a:off x="2530912" y="3591450"/>
            <a:ext cx="11304984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Established by visionary educator Margaret Westfield with just 32 students in a converted Victorian mansion.</a:t>
            </a:r>
            <a:endParaRPr lang="en-US" sz="36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>
            <p:custDataLst>
              <p:tags r:id="rId8"/>
            </p:custDataLst>
          </p:nvPr>
        </p:nvSpPr>
        <p:spPr>
          <a:xfrm>
            <a:off x="1394162" y="5774991"/>
            <a:ext cx="850463" cy="38104"/>
          </a:xfrm>
          <a:prstGeom prst="roundRect">
            <a:avLst>
              <a:gd name="adj" fmla="val 312495"/>
            </a:avLst>
          </a:prstGeom>
          <a:solidFill>
            <a:srgbClr val="C6BDDA"/>
          </a:solidFill>
        </p:spPr>
      </p:sp>
      <p:sp>
        <p:nvSpPr>
          <p:cNvPr id="10" name="Shape 8"/>
          <p:cNvSpPr/>
          <p:nvPr>
            <p:custDataLst>
              <p:tags r:id="rId9"/>
            </p:custDataLst>
          </p:nvPr>
        </p:nvSpPr>
        <p:spPr>
          <a:xfrm>
            <a:off x="794445" y="5475162"/>
            <a:ext cx="637818" cy="637880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1" name="Text 9"/>
          <p:cNvSpPr/>
          <p:nvPr>
            <p:custDataLst>
              <p:tags r:id="rId10"/>
            </p:custDataLst>
          </p:nvPr>
        </p:nvSpPr>
        <p:spPr>
          <a:xfrm>
            <a:off x="879475" y="5577840"/>
            <a:ext cx="467995" cy="473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50" dirty="0"/>
          </a:p>
        </p:txBody>
      </p:sp>
      <p:sp>
        <p:nvSpPr>
          <p:cNvPr id="12" name="Text 10"/>
          <p:cNvSpPr/>
          <p:nvPr>
            <p:custDataLst>
              <p:tags r:id="rId11"/>
            </p:custDataLst>
          </p:nvPr>
        </p:nvSpPr>
        <p:spPr>
          <a:xfrm>
            <a:off x="2530912" y="5610665"/>
            <a:ext cx="3970258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1920s - Expansion Era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>
            <p:custDataLst>
              <p:tags r:id="rId12"/>
            </p:custDataLst>
          </p:nvPr>
        </p:nvSpPr>
        <p:spPr>
          <a:xfrm>
            <a:off x="2530912" y="6267954"/>
            <a:ext cx="11304984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Added the iconic limestone library and expanded enrollment to 200 students during the post-war boom.</a:t>
            </a:r>
            <a:endParaRPr lang="en-US" sz="36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>
            <p:custDataLst>
              <p:tags r:id="rId13"/>
            </p:custDataLst>
          </p:nvPr>
        </p:nvSpPr>
        <p:spPr>
          <a:xfrm>
            <a:off x="1394162" y="8327671"/>
            <a:ext cx="850463" cy="38104"/>
          </a:xfrm>
          <a:prstGeom prst="roundRect">
            <a:avLst>
              <a:gd name="adj" fmla="val 312495"/>
            </a:avLst>
          </a:prstGeom>
          <a:solidFill>
            <a:srgbClr val="C6BDDA"/>
          </a:solidFill>
        </p:spPr>
      </p:sp>
      <p:sp>
        <p:nvSpPr>
          <p:cNvPr id="15" name="Shape 13"/>
          <p:cNvSpPr/>
          <p:nvPr>
            <p:custDataLst>
              <p:tags r:id="rId14"/>
            </p:custDataLst>
          </p:nvPr>
        </p:nvSpPr>
        <p:spPr>
          <a:xfrm>
            <a:off x="794445" y="8027842"/>
            <a:ext cx="637818" cy="637880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6" name="Text 14"/>
          <p:cNvSpPr/>
          <p:nvPr>
            <p:custDataLst>
              <p:tags r:id="rId15"/>
            </p:custDataLst>
          </p:nvPr>
        </p:nvSpPr>
        <p:spPr>
          <a:xfrm>
            <a:off x="879475" y="8159115"/>
            <a:ext cx="467995" cy="4718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50" dirty="0"/>
          </a:p>
        </p:txBody>
      </p:sp>
      <p:sp>
        <p:nvSpPr>
          <p:cNvPr id="17" name="Text 15"/>
          <p:cNvSpPr/>
          <p:nvPr>
            <p:custDataLst>
              <p:tags r:id="rId16"/>
            </p:custDataLst>
          </p:nvPr>
        </p:nvSpPr>
        <p:spPr>
          <a:xfrm>
            <a:off x="2530912" y="8174140"/>
            <a:ext cx="3989665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1965 - Innovation Hub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>
            <p:custDataLst>
              <p:tags r:id="rId17"/>
            </p:custDataLst>
          </p:nvPr>
        </p:nvSpPr>
        <p:spPr>
          <a:xfrm>
            <a:off x="2530912" y="8831429"/>
            <a:ext cx="11304984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Pioneered integrated STEM education with the construction of the first school-based research laboratory.</a:t>
            </a:r>
            <a:endParaRPr lang="en-US" sz="36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>
            <p:custDataLst>
              <p:tags r:id="rId18"/>
            </p:custDataLst>
          </p:nvPr>
        </p:nvSpPr>
        <p:spPr>
          <a:xfrm>
            <a:off x="1394162" y="11362315"/>
            <a:ext cx="850463" cy="38104"/>
          </a:xfrm>
          <a:prstGeom prst="roundRect">
            <a:avLst>
              <a:gd name="adj" fmla="val 312495"/>
            </a:avLst>
          </a:prstGeom>
          <a:solidFill>
            <a:srgbClr val="C6BDDA"/>
          </a:solidFill>
        </p:spPr>
      </p:sp>
      <p:sp>
        <p:nvSpPr>
          <p:cNvPr id="20" name="Shape 18"/>
          <p:cNvSpPr/>
          <p:nvPr>
            <p:custDataLst>
              <p:tags r:id="rId19"/>
            </p:custDataLst>
          </p:nvPr>
        </p:nvSpPr>
        <p:spPr>
          <a:xfrm>
            <a:off x="794445" y="11062486"/>
            <a:ext cx="637818" cy="637880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21" name="Text 19"/>
          <p:cNvSpPr/>
          <p:nvPr>
            <p:custDataLst>
              <p:tags r:id="rId20"/>
            </p:custDataLst>
          </p:nvPr>
        </p:nvSpPr>
        <p:spPr>
          <a:xfrm>
            <a:off x="879475" y="11195685"/>
            <a:ext cx="467995" cy="455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50" dirty="0"/>
          </a:p>
        </p:txBody>
      </p:sp>
      <p:sp>
        <p:nvSpPr>
          <p:cNvPr id="22" name="Text 20"/>
          <p:cNvSpPr/>
          <p:nvPr>
            <p:custDataLst>
              <p:tags r:id="rId21"/>
            </p:custDataLst>
          </p:nvPr>
        </p:nvSpPr>
        <p:spPr>
          <a:xfrm>
            <a:off x="2530912" y="11184654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2010 - Global Vision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>
            <p:custDataLst>
              <p:tags r:id="rId22"/>
            </p:custDataLst>
          </p:nvPr>
        </p:nvSpPr>
        <p:spPr>
          <a:xfrm>
            <a:off x="2530912" y="11841943"/>
            <a:ext cx="11304984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Launched international exchange programs and sustainable campus initiatives, becoming carbon-neutral by 2018.</a:t>
            </a:r>
            <a:endParaRPr lang="en-US" sz="36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12155567" cy="9746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Educational Excellence Redefined</a:t>
            </a:r>
            <a:endParaRPr lang="en-US" sz="6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b="10148"/>
          <a:stretch>
            <a:fillRect/>
          </a:stretch>
        </p:blipFill>
        <p:spPr>
          <a:xfrm>
            <a:off x="794385" y="2498725"/>
            <a:ext cx="6174740" cy="69996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68697" y="2463048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6237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Philosophy</a:t>
            </a:r>
            <a:endParaRPr lang="en-US" sz="4000" b="1" dirty="0">
              <a:solidFill>
                <a:srgbClr val="6237C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68697" y="3233815"/>
            <a:ext cx="6174819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believe education extends beyond textbooks. Our holistic approach develops critical thinking, creativity, and character through personalized learning experiences.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4504" y="10047521"/>
            <a:ext cx="4158139" cy="5110185"/>
          </a:xfrm>
          <a:prstGeom prst="roundRect">
            <a:avLst>
              <a:gd name="adj" fmla="val 2864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093232" y="10346278"/>
            <a:ext cx="850463" cy="850546"/>
          </a:xfrm>
          <a:prstGeom prst="roundRect">
            <a:avLst>
              <a:gd name="adj" fmla="val 10750715"/>
            </a:avLst>
          </a:prstGeom>
          <a:solidFill>
            <a:srgbClr val="6237C8"/>
          </a:solidFill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71" y="10532272"/>
            <a:ext cx="382667" cy="4784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93232" y="11480340"/>
            <a:ext cx="3560683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STEM Innovation</a:t>
            </a:r>
            <a:endParaRPr lang="en-US" sz="32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93232" y="12137629"/>
            <a:ext cx="3560683" cy="2721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State-of-the-art laboratories and maker spaces foster scientific discovery and technological advancement.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5236131" y="10047521"/>
            <a:ext cx="4158139" cy="5110185"/>
          </a:xfrm>
          <a:prstGeom prst="roundRect">
            <a:avLst>
              <a:gd name="adj" fmla="val 2864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534858" y="10346278"/>
            <a:ext cx="850463" cy="850546"/>
          </a:xfrm>
          <a:prstGeom prst="roundRect">
            <a:avLst>
              <a:gd name="adj" fmla="val 10750715"/>
            </a:avLst>
          </a:prstGeom>
          <a:solidFill>
            <a:srgbClr val="6237C8"/>
          </a:solidFill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97" y="10532272"/>
            <a:ext cx="382667" cy="4784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534858" y="11480340"/>
            <a:ext cx="3560683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Global Perspective</a:t>
            </a:r>
            <a:endParaRPr lang="en-US" sz="32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534858" y="12137629"/>
            <a:ext cx="356068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International partnerships and cultural exchange programs prepare students for a connected world.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9677757" y="10047521"/>
            <a:ext cx="4158139" cy="5110185"/>
          </a:xfrm>
          <a:prstGeom prst="roundRect">
            <a:avLst>
              <a:gd name="adj" fmla="val 2864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976485" y="10346278"/>
            <a:ext cx="850463" cy="850546"/>
          </a:xfrm>
          <a:prstGeom prst="roundRect">
            <a:avLst>
              <a:gd name="adj" fmla="val 10750715"/>
            </a:avLst>
          </a:prstGeom>
          <a:solidFill>
            <a:srgbClr val="6237C8"/>
          </a:solidFill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324" y="10532272"/>
            <a:ext cx="382667" cy="4784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976485" y="11480340"/>
            <a:ext cx="3560683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Creative Arts</a:t>
            </a:r>
            <a:endParaRPr lang="en-US" sz="32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9976485" y="12137629"/>
            <a:ext cx="356068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Award-winning music, theater, and visual arts programs nurture artistic expression and cultural appreciation.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5" name="椭圆 24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7796332" cy="9746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Campus &amp; Facilities</a:t>
            </a:r>
            <a:endParaRPr lang="en-US" sz="6100" dirty="0"/>
          </a:p>
        </p:txBody>
      </p:sp>
      <p:sp>
        <p:nvSpPr>
          <p:cNvPr id="3" name="Text 1"/>
          <p:cNvSpPr/>
          <p:nvPr>
            <p:custDataLst>
              <p:tags r:id="rId1"/>
            </p:custDataLst>
          </p:nvPr>
        </p:nvSpPr>
        <p:spPr>
          <a:xfrm>
            <a:off x="794504" y="2463048"/>
            <a:ext cx="4110871" cy="9355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127</a:t>
            </a:r>
            <a:endParaRPr lang="en-US" sz="7350" dirty="0"/>
          </a:p>
        </p:txBody>
      </p:sp>
      <p:sp>
        <p:nvSpPr>
          <p:cNvPr id="4" name="Text 2"/>
          <p:cNvSpPr/>
          <p:nvPr>
            <p:custDataLst>
              <p:tags r:id="rId2"/>
            </p:custDataLst>
          </p:nvPr>
        </p:nvSpPr>
        <p:spPr>
          <a:xfrm>
            <a:off x="900827" y="3752859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Acres</a:t>
            </a:r>
            <a:endParaRPr lang="en-US" sz="3050" dirty="0"/>
          </a:p>
        </p:txBody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794504" y="4410148"/>
            <a:ext cx="4110871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Sprawling campus with diverse learning environments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5259705" y="2463048"/>
            <a:ext cx="4110871" cy="9355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7350" dirty="0"/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5366028" y="3752859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Buildings</a:t>
            </a:r>
            <a:endParaRPr lang="en-US" sz="3050" dirty="0"/>
          </a:p>
        </p:txBody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5259705" y="4410148"/>
            <a:ext cx="4110871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Modern facilities and historic architecture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9724906" y="2463048"/>
            <a:ext cx="4110990" cy="9355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1,200</a:t>
            </a:r>
            <a:endParaRPr lang="en-US" sz="7350" dirty="0"/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9831348" y="3752859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US" sz="3050" dirty="0"/>
          </a:p>
        </p:txBody>
      </p:sp>
      <p:sp>
        <p:nvSpPr>
          <p:cNvPr id="11" name="Text 9"/>
          <p:cNvSpPr/>
          <p:nvPr>
            <p:custDataLst>
              <p:tags r:id="rId9"/>
            </p:custDataLst>
          </p:nvPr>
        </p:nvSpPr>
        <p:spPr>
          <a:xfrm>
            <a:off x="9724906" y="4410148"/>
            <a:ext cx="4110990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Vibrant community from 40+ countries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2124" y="5816652"/>
            <a:ext cx="4190881" cy="4191290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219700" y="5816652"/>
            <a:ext cx="4190881" cy="4191290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637276" y="5816652"/>
            <a:ext cx="4190881" cy="419129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01065" y="10507345"/>
            <a:ext cx="13041630" cy="1390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sustainable campus features solar panels, rainwater collection systems, and LEED-certified buildings, creating an environmentally conscious learning environment.</a:t>
            </a:r>
            <a:endParaRPr lang="en-US" sz="40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5" name="椭圆 24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5316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6095881"/>
            <a:ext cx="8632269" cy="9746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Recognition &amp; Rankings</a:t>
            </a:r>
            <a:endParaRPr lang="en-US" sz="6100" dirty="0"/>
          </a:p>
        </p:txBody>
      </p:sp>
      <p:sp>
        <p:nvSpPr>
          <p:cNvPr id="4" name="Shape 1"/>
          <p:cNvSpPr/>
          <p:nvPr/>
        </p:nvSpPr>
        <p:spPr>
          <a:xfrm>
            <a:off x="794504" y="7920930"/>
            <a:ext cx="4158139" cy="4896209"/>
          </a:xfrm>
          <a:prstGeom prst="roundRect">
            <a:avLst>
              <a:gd name="adj" fmla="val 4398"/>
            </a:avLst>
          </a:prstGeom>
          <a:solidFill>
            <a:srgbClr val="FDFAF7"/>
          </a:solidFill>
        </p:spPr>
      </p:sp>
      <p:sp>
        <p:nvSpPr>
          <p:cNvPr id="5" name="Shape 2"/>
          <p:cNvSpPr/>
          <p:nvPr/>
        </p:nvSpPr>
        <p:spPr>
          <a:xfrm>
            <a:off x="794504" y="7882826"/>
            <a:ext cx="4158139" cy="152415"/>
          </a:xfrm>
          <a:prstGeom prst="roundRect">
            <a:avLst>
              <a:gd name="adj" fmla="val 78124"/>
            </a:avLst>
          </a:prstGeom>
          <a:solidFill>
            <a:srgbClr val="6237C8"/>
          </a:solidFill>
        </p:spPr>
      </p:sp>
      <p:sp>
        <p:nvSpPr>
          <p:cNvPr id="6" name="Shape 3"/>
          <p:cNvSpPr/>
          <p:nvPr/>
        </p:nvSpPr>
        <p:spPr>
          <a:xfrm>
            <a:off x="2448342" y="7495716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6237C8"/>
          </a:solidFill>
        </p:spPr>
      </p:sp>
      <p:sp>
        <p:nvSpPr>
          <p:cNvPr id="7" name="Text 4"/>
          <p:cNvSpPr/>
          <p:nvPr/>
        </p:nvSpPr>
        <p:spPr>
          <a:xfrm>
            <a:off x="2703493" y="7708383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16092" y="8629659"/>
            <a:ext cx="3514963" cy="974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6237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#3</a:t>
            </a: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National Ranking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16092" y="9774200"/>
            <a:ext cx="351496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Ranked among America's top independent schools by Educational Excellence Magazine for five consecutive years.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6131" y="7920930"/>
            <a:ext cx="4158139" cy="4896209"/>
          </a:xfrm>
          <a:prstGeom prst="roundRect">
            <a:avLst>
              <a:gd name="adj" fmla="val 4398"/>
            </a:avLst>
          </a:prstGeom>
          <a:solidFill>
            <a:srgbClr val="FDFAF7"/>
          </a:solidFill>
        </p:spPr>
      </p:sp>
      <p:sp>
        <p:nvSpPr>
          <p:cNvPr id="11" name="Shape 8"/>
          <p:cNvSpPr/>
          <p:nvPr/>
        </p:nvSpPr>
        <p:spPr>
          <a:xfrm>
            <a:off x="5236131" y="7882826"/>
            <a:ext cx="4158139" cy="152415"/>
          </a:xfrm>
          <a:prstGeom prst="roundRect">
            <a:avLst>
              <a:gd name="adj" fmla="val 78124"/>
            </a:avLst>
          </a:prstGeom>
          <a:solidFill>
            <a:srgbClr val="6237C8"/>
          </a:solidFill>
        </p:spPr>
      </p:sp>
      <p:sp>
        <p:nvSpPr>
          <p:cNvPr id="12" name="Shape 9"/>
          <p:cNvSpPr/>
          <p:nvPr/>
        </p:nvSpPr>
        <p:spPr>
          <a:xfrm>
            <a:off x="6889968" y="7495716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6237C8"/>
          </a:solidFill>
        </p:spPr>
      </p:sp>
      <p:sp>
        <p:nvSpPr>
          <p:cNvPr id="13" name="Text 10"/>
          <p:cNvSpPr/>
          <p:nvPr/>
        </p:nvSpPr>
        <p:spPr>
          <a:xfrm>
            <a:off x="7145119" y="7708383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557718" y="8629659"/>
            <a:ext cx="3514963" cy="974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6237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98%</a:t>
            </a: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College Acceptance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557718" y="9774200"/>
            <a:ext cx="351496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Graduates gain admission to prestigious universities worldwide, including Ivy League institutions and top liberal arts colleges.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77757" y="7920930"/>
            <a:ext cx="4158139" cy="4896209"/>
          </a:xfrm>
          <a:prstGeom prst="roundRect">
            <a:avLst>
              <a:gd name="adj" fmla="val 4398"/>
            </a:avLst>
          </a:prstGeom>
          <a:solidFill>
            <a:srgbClr val="FDFAF7"/>
          </a:solidFill>
        </p:spPr>
      </p:sp>
      <p:sp>
        <p:nvSpPr>
          <p:cNvPr id="17" name="Shape 14"/>
          <p:cNvSpPr/>
          <p:nvPr/>
        </p:nvSpPr>
        <p:spPr>
          <a:xfrm>
            <a:off x="9677757" y="7882826"/>
            <a:ext cx="4158139" cy="152415"/>
          </a:xfrm>
          <a:prstGeom prst="roundRect">
            <a:avLst>
              <a:gd name="adj" fmla="val 78124"/>
            </a:avLst>
          </a:prstGeom>
          <a:solidFill>
            <a:srgbClr val="6237C8"/>
          </a:solidFill>
        </p:spPr>
      </p:sp>
      <p:sp>
        <p:nvSpPr>
          <p:cNvPr id="18" name="Shape 15"/>
          <p:cNvSpPr/>
          <p:nvPr/>
        </p:nvSpPr>
        <p:spPr>
          <a:xfrm>
            <a:off x="11331595" y="7495716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6237C8"/>
          </a:solidFill>
        </p:spPr>
      </p:sp>
      <p:sp>
        <p:nvSpPr>
          <p:cNvPr id="19" name="Text 16"/>
          <p:cNvSpPr/>
          <p:nvPr/>
        </p:nvSpPr>
        <p:spPr>
          <a:xfrm>
            <a:off x="11586746" y="7708383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999345" y="8629659"/>
            <a:ext cx="3514963" cy="974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6237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$2.8M</a:t>
            </a: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Merit Scholarships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9999345" y="9774200"/>
            <a:ext cx="3514963" cy="2721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graduates earn substantial merit-based financial aid, reflecting their exceptional academic preparation and achievements.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219676" y="13922895"/>
            <a:ext cx="12616220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"Westfield Academy consistently produces graduates who excel in higher education and make meaningful contributions to society."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219676" y="15148882"/>
            <a:ext cx="12616220" cy="4535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— Dr. Sarah Chen, Director of Admissions, Stanford University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1"/>
          <p:cNvSpPr/>
          <p:nvPr/>
        </p:nvSpPr>
        <p:spPr>
          <a:xfrm>
            <a:off x="794504" y="13604015"/>
            <a:ext cx="38100" cy="2317302"/>
          </a:xfrm>
          <a:prstGeom prst="rect">
            <a:avLst/>
          </a:prstGeom>
          <a:solidFill>
            <a:srgbClr val="6237C8"/>
          </a:solidFill>
        </p:spPr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5316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6095881"/>
            <a:ext cx="7796332" cy="9746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Spirit &amp; Tradition</a:t>
            </a:r>
            <a:endParaRPr lang="en-US" sz="6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4" y="7814597"/>
            <a:ext cx="4801433" cy="26961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19676" y="10829673"/>
            <a:ext cx="4376261" cy="4535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2800" i="1" dirty="0">
                <a:solidFill>
                  <a:srgbClr val="6237C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Sapientia et Virtus</a:t>
            </a: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219676" y="11538402"/>
            <a:ext cx="4376261" cy="4535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Wisdom and Virtue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794504" y="10829673"/>
            <a:ext cx="38100" cy="1162283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8" name="Text 4"/>
          <p:cNvSpPr/>
          <p:nvPr/>
        </p:nvSpPr>
        <p:spPr>
          <a:xfrm>
            <a:off x="6295311" y="7779232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Emblem</a:t>
            </a:r>
            <a:endParaRPr lang="en-US" sz="4000" b="1" dirty="0">
              <a:solidFill>
                <a:srgbClr val="F95F8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295311" y="8549999"/>
            <a:ext cx="7548086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golden phoenix rising above an open book symbolizes renewal, knowledge, and the transformative power of education.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295311" y="10194174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School Colors</a:t>
            </a:r>
            <a:endParaRPr lang="en-US" sz="4000" b="1" dirty="0">
              <a:solidFill>
                <a:srgbClr val="F95F8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295311" y="10964941"/>
            <a:ext cx="7548086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Royal purple and gold represent nobility of purpose and the pursuit of excellence in all endeavors.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04" y="12629716"/>
            <a:ext cx="708660" cy="70872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4504" y="13692810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Community Service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94504" y="14350100"/>
            <a:ext cx="6343531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Students complete 100+ volunteer hours, fostering civic responsibility and social awareness.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365" y="12629716"/>
            <a:ext cx="708660" cy="70872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492365" y="13692810"/>
            <a:ext cx="3898106" cy="487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Athletic Excellence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7492365" y="14350100"/>
            <a:ext cx="6343531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Championship teams in 18 sports promote teamwork, discipline, and healthy competition.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5" name="椭圆 24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780.4954330708659,&quot;left&quot;:62.554724409448816,&quot;top&quot;:171.6167716535433,&quot;width&quot;:1026.885905511811}"/>
</p:tagLst>
</file>

<file path=ppt/tags/tag10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1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2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3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4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5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6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7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8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19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2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20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21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22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23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4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5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6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7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8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29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3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30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31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32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33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34.xml><?xml version="1.0" encoding="utf-8"?>
<p:tagLst xmlns:p="http://schemas.openxmlformats.org/presentationml/2006/main">
  <p:tag name="KSO_WM_DIAGRAM_VIRTUALLY_FRAME" val="{&quot;height&quot;:594.0861417322836,&quot;left&quot;:62.55937007874015,&quot;top&quot;:193.9407874015748,&quot;width&quot;:1026.8812598425197}"/>
</p:tagLst>
</file>

<file path=ppt/tags/tag4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5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6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7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8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ags/tag9.xml><?xml version="1.0" encoding="utf-8"?>
<p:tagLst xmlns:p="http://schemas.openxmlformats.org/presentationml/2006/main">
  <p:tag name="KSO_WM_DIAGRAM_VIRTUALLY_FRAME" val="{&quot;height&quot;:832.245433070866,&quot;left&quot;:62.554724409448816,&quot;top&quot;:171.6167716535433,&quot;width&quot;:1026.88590551181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2725</Words>
  <Application>WPS 演示</Application>
  <PresentationFormat>On-screen Show (16:9)</PresentationFormat>
  <Paragraphs>118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宋体</vt:lpstr>
      <vt:lpstr>Wingdings</vt:lpstr>
      <vt:lpstr>Petrona Bold</vt:lpstr>
      <vt:lpstr>魂心</vt:lpstr>
      <vt:lpstr>Petrona Bold</vt:lpstr>
      <vt:lpstr>Petrona Bold</vt:lpstr>
      <vt:lpstr>Inter</vt:lpstr>
      <vt:lpstr>Inter</vt:lpstr>
      <vt:lpstr>Inter</vt:lpstr>
      <vt:lpstr>Calibri</vt:lpstr>
      <vt:lpstr>微软雅黑</vt:lpstr>
      <vt:lpstr>Arial Unicode MS</vt:lpstr>
      <vt:lpstr>等线</vt:lpstr>
      <vt:lpstr>古越軒粗明體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2025-09-03T06:49:00Z</dcterms:created>
  <dcterms:modified xsi:type="dcterms:W3CDTF">2025-09-04T03:01:03Z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B6B08E97F37B4DFFA3D55760E7B51C52_12</vt:lpwstr>
  </property>
  <property fmtid="{D5CDD505-2E9C-101B-9397-08002B2CF9AE}" pid="3" name="KSOProductBuildVer">
    <vt:lpwstr>2052-12.1.0.22529</vt:lpwstr>
  </property>
</Properties>
</file>