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6.svg" ContentType="image/svg+xml"/>
  <Override PartName="/ppt/media/image7.svg" ContentType="image/svg+xml"/>
  <Override PartName="/ppt/media/image8.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Lst>
  <p:sldSz cx="14630400" cy="26009600"/>
  <p:notesSz cx="26009600" cy="14630400"/>
  <p:embeddedFontLst>
    <p:embeddedFont>
      <p:font typeface="Alexandria Medium" pitchFamily="34" charset="0"/>
      <p:regular r:id="rId14"/>
    </p:embeddedFont>
    <p:embeddedFont>
      <p:font typeface="Alexandria Medium" pitchFamily="34" charset="-122"/>
      <p:regular r:id="rId15"/>
    </p:embeddedFont>
    <p:embeddedFont>
      <p:font typeface="Alexandria Medium" pitchFamily="34" charset="-120"/>
      <p:regular r:id="rId16"/>
    </p:embeddedFont>
    <p:embeddedFont>
      <p:font typeface="Manrope" pitchFamily="34" charset="0"/>
      <p:bold r:id="rId17"/>
    </p:embeddedFont>
    <p:embeddedFont>
      <p:font typeface="Manrope" pitchFamily="34" charset="-122"/>
      <p:bold r:id="rId18"/>
    </p:embeddedFont>
    <p:embeddedFont>
      <p:font typeface="Manrope" pitchFamily="34" charset="-120"/>
      <p:bold r:id="rId19"/>
    </p:embeddedFont>
    <p:embeddedFont>
      <p:font typeface="微软雅黑" panose="020B0503020204020204" charset="-122"/>
      <p:regular r:id="rId20"/>
    </p:embeddedFont>
    <p:embeddedFont>
      <p:font typeface="Alexandria Light" pitchFamily="34" charset="0"/>
      <p:regular r:id="rId21"/>
    </p:embeddedFont>
    <p:embeddedFont>
      <p:font typeface="Alexandria Light" pitchFamily="34" charset="-122"/>
      <p:regular r:id="rId22"/>
    </p:embeddedFont>
    <p:embeddedFont>
      <p:font typeface="Alexandria Light" pitchFamily="34" charset="-120"/>
      <p:regular r:id="rId23"/>
    </p:embeddedFont>
    <p:embeddedFont>
      <p:font typeface="Calibri" panose="020F0502020204030204" charset="0"/>
      <p:regular r:id="rId24"/>
      <p:bold r:id="rId25"/>
      <p:italic r:id="rId26"/>
      <p:boldItalic r:id="rId27"/>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34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7" Type="http://schemas.openxmlformats.org/officeDocument/2006/relationships/font" Target="fonts/font14.fntdata"/><Relationship Id="rId26" Type="http://schemas.openxmlformats.org/officeDocument/2006/relationships/font" Target="fonts/font13.fntdata"/><Relationship Id="rId25" Type="http://schemas.openxmlformats.org/officeDocument/2006/relationships/font" Target="fonts/font12.fntdata"/><Relationship Id="rId24" Type="http://schemas.openxmlformats.org/officeDocument/2006/relationships/font" Target="fonts/font11.fntdata"/><Relationship Id="rId23" Type="http://schemas.openxmlformats.org/officeDocument/2006/relationships/font" Target="fonts/font10.fntdata"/><Relationship Id="rId22" Type="http://schemas.openxmlformats.org/officeDocument/2006/relationships/font" Target="fonts/font9.fntdata"/><Relationship Id="rId21" Type="http://schemas.openxmlformats.org/officeDocument/2006/relationships/font" Target="fonts/font8.fntdata"/><Relationship Id="rId20" Type="http://schemas.openxmlformats.org/officeDocument/2006/relationships/font" Target="fonts/font7.fntdata"/><Relationship Id="rId2" Type="http://schemas.openxmlformats.org/officeDocument/2006/relationships/theme" Target="theme/theme1.xml"/><Relationship Id="rId19" Type="http://schemas.openxmlformats.org/officeDocument/2006/relationships/font" Target="fonts/font6.fntdata"/><Relationship Id="rId18" Type="http://schemas.openxmlformats.org/officeDocument/2006/relationships/font" Target="fonts/font5.fntdata"/><Relationship Id="rId17" Type="http://schemas.openxmlformats.org/officeDocument/2006/relationships/font" Target="fonts/font4.fntdata"/><Relationship Id="rId16" Type="http://schemas.openxmlformats.org/officeDocument/2006/relationships/font" Target="fonts/font3.fntdata"/><Relationship Id="rId15" Type="http://schemas.openxmlformats.org/officeDocument/2006/relationships/font" Target="fonts/font2.fntdata"/><Relationship Id="rId14" Type="http://schemas.openxmlformats.org/officeDocument/2006/relationships/font" Target="fonts/font1.fntdata"/><Relationship Id="rId13" Type="http://schemas.openxmlformats.org/officeDocument/2006/relationships/tableStyles" Target="tableStyles.xml"/><Relationship Id="rId12" Type="http://schemas.openxmlformats.org/officeDocument/2006/relationships/viewProps" Target="viewProps.xml"/><Relationship Id="rId11" Type="http://schemas.openxmlformats.org/officeDocument/2006/relationships/presProps" Target="presProps.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FFFFF"/>
          </a:solidFill>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FFFFF"/>
          </a:solidFill>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FFFFF"/>
          </a:solidFill>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FFFFF"/>
          </a:solidFill>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FFFFF"/>
          </a:solidFill>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FFFFF"/>
          </a:solidFill>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FFFFF"/>
          </a:solidFill>
        </p:spPr>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5.xml"/><Relationship Id="rId5" Type="http://schemas.openxmlformats.org/officeDocument/2006/relationships/image" Target="../media/image9.svg"/><Relationship Id="rId4" Type="http://schemas.openxmlformats.org/officeDocument/2006/relationships/image" Target="../media/image8.svg"/><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714" y="0"/>
            <a:ext cx="14628971" cy="26009600"/>
          </a:xfrm>
          <a:prstGeom prst="rect">
            <a:avLst/>
          </a:prstGeom>
        </p:spPr>
      </p:pic>
      <p:sp>
        <p:nvSpPr>
          <p:cNvPr id="3" name="Shape 0"/>
          <p:cNvSpPr/>
          <p:nvPr/>
        </p:nvSpPr>
        <p:spPr>
          <a:xfrm>
            <a:off x="714" y="0"/>
            <a:ext cx="14628971" cy="26009600"/>
          </a:xfrm>
          <a:prstGeom prst="rect">
            <a:avLst/>
          </a:prstGeom>
          <a:solidFill>
            <a:srgbClr val="FFFFFF">
              <a:alpha val="10000"/>
            </a:srgbClr>
          </a:solidFill>
        </p:spPr>
      </p:sp>
      <p:sp>
        <p:nvSpPr>
          <p:cNvPr id="4" name="Text 1"/>
          <p:cNvSpPr/>
          <p:nvPr/>
        </p:nvSpPr>
        <p:spPr>
          <a:xfrm>
            <a:off x="1970564" y="2846335"/>
            <a:ext cx="11861483" cy="1977107"/>
          </a:xfrm>
          <a:prstGeom prst="rect">
            <a:avLst/>
          </a:prstGeom>
          <a:noFill/>
        </p:spPr>
        <p:txBody>
          <a:bodyPr wrap="square" lIns="0" tIns="0" rIns="0" bIns="0" rtlCol="0" anchor="t"/>
          <a:lstStyle/>
          <a:p>
            <a:pPr marL="0" indent="0" algn="l">
              <a:lnSpc>
                <a:spcPct val="80000"/>
              </a:lnSpc>
              <a:buNone/>
            </a:pPr>
            <a:r>
              <a:rPr lang="en-US" sz="13800" dirty="0">
                <a:solidFill>
                  <a:srgbClr val="000000"/>
                </a:solidFill>
                <a:latin typeface="Alexandria Medium" pitchFamily="34" charset="0"/>
                <a:ea typeface="Alexandria Medium" pitchFamily="34" charset="-122"/>
                <a:cs typeface="Alexandria Medium" pitchFamily="34" charset="-120"/>
              </a:rPr>
              <a:t>Education Fair Virtual Assistant</a:t>
            </a:r>
            <a:endParaRPr lang="en-US" sz="13800" dirty="0">
              <a:solidFill>
                <a:srgbClr val="000000"/>
              </a:solidFill>
              <a:latin typeface="Alexandria Medium" pitchFamily="34" charset="0"/>
              <a:ea typeface="Alexandria Medium" pitchFamily="34" charset="-122"/>
              <a:cs typeface="Alexandria Medium" pitchFamily="34" charset="-120"/>
            </a:endParaRPr>
          </a:p>
        </p:txBody>
      </p:sp>
      <p:sp>
        <p:nvSpPr>
          <p:cNvPr id="5" name="Text 2"/>
          <p:cNvSpPr/>
          <p:nvPr/>
        </p:nvSpPr>
        <p:spPr>
          <a:xfrm>
            <a:off x="1970405" y="8163560"/>
            <a:ext cx="11850370" cy="1511935"/>
          </a:xfrm>
          <a:prstGeom prst="rect">
            <a:avLst/>
          </a:prstGeom>
          <a:noFill/>
        </p:spPr>
        <p:txBody>
          <a:bodyPr wrap="none" lIns="0" tIns="0" rIns="0" bIns="0" rtlCol="0" anchor="t"/>
          <a:lstStyle/>
          <a:p>
            <a:pPr marL="0" indent="0" algn="l">
              <a:lnSpc>
                <a:spcPct val="90000"/>
              </a:lnSpc>
              <a:buNone/>
            </a:pPr>
            <a:r>
              <a:rPr lang="en-US" sz="6000" dirty="0">
                <a:solidFill>
                  <a:srgbClr val="000000"/>
                </a:solidFill>
                <a:latin typeface="Manrope" pitchFamily="34" charset="0"/>
                <a:ea typeface="Manrope" pitchFamily="34" charset="-122"/>
                <a:cs typeface="Manrope" pitchFamily="34" charset="-120"/>
              </a:rPr>
              <a:t>Your AI ambassador for global </a:t>
            </a:r>
            <a:endParaRPr lang="en-US" sz="6000" dirty="0">
              <a:solidFill>
                <a:srgbClr val="000000"/>
              </a:solidFill>
              <a:latin typeface="Manrope" pitchFamily="34" charset="0"/>
              <a:ea typeface="Manrope" pitchFamily="34" charset="-122"/>
              <a:cs typeface="Manrope" pitchFamily="34" charset="-120"/>
            </a:endParaRPr>
          </a:p>
          <a:p>
            <a:pPr marL="0" indent="0" algn="l">
              <a:lnSpc>
                <a:spcPct val="90000"/>
              </a:lnSpc>
              <a:buNone/>
            </a:pPr>
            <a:r>
              <a:rPr lang="en-US" sz="6000" dirty="0">
                <a:solidFill>
                  <a:srgbClr val="000000"/>
                </a:solidFill>
                <a:latin typeface="Manrope" pitchFamily="34" charset="0"/>
                <a:ea typeface="Manrope" pitchFamily="34" charset="-122"/>
                <a:cs typeface="Manrope" pitchFamily="34" charset="-120"/>
              </a:rPr>
              <a:t>recruitment events.</a:t>
            </a:r>
            <a:endParaRPr lang="en-US" sz="6000" dirty="0">
              <a:solidFill>
                <a:srgbClr val="000000"/>
              </a:solidFill>
              <a:latin typeface="Manrope" pitchFamily="34" charset="0"/>
              <a:ea typeface="Manrope" pitchFamily="34" charset="-122"/>
              <a:cs typeface="Manrope" pitchFamily="34" charset="-120"/>
            </a:endParaRPr>
          </a:p>
        </p:txBody>
      </p:sp>
      <p:grpSp>
        <p:nvGrpSpPr>
          <p:cNvPr id="9" name="组合 8"/>
          <p:cNvGrpSpPr/>
          <p:nvPr/>
        </p:nvGrpSpPr>
        <p:grpSpPr>
          <a:xfrm>
            <a:off x="3702685" y="16470630"/>
            <a:ext cx="7293610" cy="14954250"/>
            <a:chOff x="5831" y="25938"/>
            <a:chExt cx="11486" cy="23550"/>
          </a:xfrm>
          <a:solidFill>
            <a:srgbClr val="FAFAFA">
              <a:alpha val="25000"/>
            </a:srgbClr>
          </a:solidFill>
        </p:grpSpPr>
        <p:sp>
          <p:nvSpPr>
            <p:cNvPr id="8" name="椭圆 7"/>
            <p:cNvSpPr/>
            <p:nvPr/>
          </p:nvSpPr>
          <p:spPr>
            <a:xfrm>
              <a:off x="5831" y="31522"/>
              <a:ext cx="11487" cy="17967"/>
            </a:xfrm>
            <a:prstGeom prst="ellipse">
              <a:avLst/>
            </a:prstGeom>
            <a:grpFill/>
            <a:ln w="25400">
              <a:solidFill>
                <a:schemeClr val="bg1"/>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椭圆 6"/>
            <p:cNvSpPr/>
            <p:nvPr/>
          </p:nvSpPr>
          <p:spPr>
            <a:xfrm>
              <a:off x="8783" y="25938"/>
              <a:ext cx="5584" cy="5584"/>
            </a:xfrm>
            <a:prstGeom prst="ellipse">
              <a:avLst/>
            </a:prstGeom>
            <a:grpFill/>
            <a:ln w="25400">
              <a:solidFill>
                <a:schemeClr val="bg1"/>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10" name="Text 2"/>
          <p:cNvSpPr/>
          <p:nvPr/>
        </p:nvSpPr>
        <p:spPr>
          <a:xfrm>
            <a:off x="5828665" y="21404580"/>
            <a:ext cx="3042920" cy="877570"/>
          </a:xfrm>
          <a:prstGeom prst="rect">
            <a:avLst/>
          </a:prstGeom>
          <a:noFill/>
        </p:spPr>
        <p:txBody>
          <a:bodyPr wrap="square" lIns="0" tIns="0" rIns="0" bIns="0" rtlCol="0" anchor="t"/>
          <a:p>
            <a:pPr marL="0" indent="0" algn="ctr">
              <a:lnSpc>
                <a:spcPct val="100000"/>
              </a:lnSpc>
              <a:buNone/>
            </a:pPr>
            <a:r>
              <a:rPr lang="en-US" altLang="zh-CN" sz="40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rPr>
              <a:t>3D AVATAR</a:t>
            </a:r>
            <a:endParaRPr lang="en-US" altLang="zh-CN" sz="4000" dirty="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endParaRPr>
          </a:p>
        </p:txBody>
      </p:sp>
      <p:pic>
        <p:nvPicPr>
          <p:cNvPr id="11" name="图片 10" descr="HelloDay.AI-logo"/>
          <p:cNvPicPr>
            <a:picLocks noChangeAspect="1"/>
          </p:cNvPicPr>
          <p:nvPr/>
        </p:nvPicPr>
        <p:blipFill>
          <a:blip r:embed="rId2"/>
          <a:stretch>
            <a:fillRect/>
          </a:stretch>
        </p:blipFill>
        <p:spPr>
          <a:xfrm>
            <a:off x="1057910" y="747395"/>
            <a:ext cx="4519295" cy="9442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384459" y="861325"/>
            <a:ext cx="9884331" cy="1235632"/>
          </a:xfrm>
          <a:prstGeom prst="rect">
            <a:avLst/>
          </a:prstGeom>
          <a:noFill/>
        </p:spPr>
        <p:txBody>
          <a:bodyPr wrap="none" lIns="0" tIns="0" rIns="0" bIns="0" rtlCol="0" anchor="t"/>
          <a:lstStyle/>
          <a:p>
            <a:pPr marL="0" indent="0" algn="l">
              <a:lnSpc>
                <a:spcPts val="9700"/>
              </a:lnSpc>
              <a:buNone/>
            </a:pPr>
            <a:r>
              <a:rPr lang="en-US" sz="7750" dirty="0">
                <a:solidFill>
                  <a:srgbClr val="5B6E8C"/>
                </a:solidFill>
                <a:latin typeface="Alexandria Medium" pitchFamily="34" charset="0"/>
                <a:ea typeface="Alexandria Medium" pitchFamily="34" charset="-122"/>
                <a:cs typeface="Alexandria Medium" pitchFamily="34" charset="-120"/>
              </a:rPr>
              <a:t>Why It's Needed</a:t>
            </a:r>
            <a:endParaRPr lang="en-US" sz="7750" dirty="0"/>
          </a:p>
        </p:txBody>
      </p:sp>
      <p:sp>
        <p:nvSpPr>
          <p:cNvPr id="3" name="Text 1"/>
          <p:cNvSpPr/>
          <p:nvPr/>
        </p:nvSpPr>
        <p:spPr>
          <a:xfrm>
            <a:off x="1384459" y="2292733"/>
            <a:ext cx="11861483" cy="3795845"/>
          </a:xfrm>
          <a:prstGeom prst="rect">
            <a:avLst/>
          </a:prstGeom>
          <a:noFill/>
        </p:spPr>
        <p:txBody>
          <a:bodyPr wrap="square" lIns="0" tIns="0" rIns="0" bIns="0" rtlCol="0" anchor="t"/>
          <a:lstStyle/>
          <a:p>
            <a:pPr marL="0" indent="0" algn="l">
              <a:lnSpc>
                <a:spcPts val="4950"/>
              </a:lnSpc>
              <a:buNone/>
            </a:pPr>
            <a:r>
              <a:rPr lang="en-US" sz="3100" dirty="0">
                <a:solidFill>
                  <a:srgbClr val="5B6E8C"/>
                </a:solidFill>
                <a:latin typeface="微软雅黑" panose="020B0503020204020204" charset="-122"/>
                <a:ea typeface="微软雅黑" panose="020B0503020204020204" charset="-122"/>
                <a:cs typeface="Manrope" pitchFamily="34" charset="-120"/>
              </a:rPr>
              <a:t>Education fairs attract large crowds—making personal attention difficult for every visitor. Traditional booth setups struggle to handle peak traffic, resulting in missed connections and lost opportunities. When multiple prospective students need information simultaneously, recruitment teams face an impossible choice: who gets their attention first?</a:t>
            </a:r>
            <a:endParaRPr lang="en-US" sz="3100" dirty="0">
              <a:latin typeface="微软雅黑" panose="020B0503020204020204" charset="-122"/>
              <a:ea typeface="微软雅黑" panose="020B0503020204020204" charset="-122"/>
            </a:endParaRPr>
          </a:p>
        </p:txBody>
      </p:sp>
      <p:sp>
        <p:nvSpPr>
          <p:cNvPr id="4" name="Shape 2"/>
          <p:cNvSpPr/>
          <p:nvPr/>
        </p:nvSpPr>
        <p:spPr>
          <a:xfrm>
            <a:off x="1384459" y="6484425"/>
            <a:ext cx="11861483" cy="2323970"/>
          </a:xfrm>
          <a:prstGeom prst="roundRect">
            <a:avLst>
              <a:gd name="adj" fmla="val 25520"/>
            </a:avLst>
          </a:prstGeom>
          <a:solidFill>
            <a:srgbClr val="E6F7FF"/>
          </a:solidFill>
          <a:ln w="22860">
            <a:solidFill>
              <a:srgbClr val="B3D5E4"/>
            </a:solidFill>
            <a:prstDash val="solid"/>
          </a:ln>
        </p:spPr>
      </p:sp>
      <p:sp>
        <p:nvSpPr>
          <p:cNvPr id="5" name="Text 3"/>
          <p:cNvSpPr/>
          <p:nvPr/>
        </p:nvSpPr>
        <p:spPr>
          <a:xfrm>
            <a:off x="1802606" y="6902614"/>
            <a:ext cx="4942165" cy="617757"/>
          </a:xfrm>
          <a:prstGeom prst="rect">
            <a:avLst/>
          </a:prstGeom>
          <a:noFill/>
        </p:spPr>
        <p:txBody>
          <a:bodyPr wrap="none" lIns="0" tIns="0" rIns="0" bIns="0" rtlCol="0" anchor="t"/>
          <a:lstStyle/>
          <a:p>
            <a:pPr marL="0" indent="0" algn="l">
              <a:lnSpc>
                <a:spcPts val="4850"/>
              </a:lnSpc>
              <a:buNone/>
            </a:pPr>
            <a:r>
              <a:rPr lang="en-US" sz="3850" dirty="0">
                <a:solidFill>
                  <a:srgbClr val="000000"/>
                </a:solidFill>
                <a:latin typeface="Alexandria Medium" pitchFamily="34" charset="0"/>
                <a:ea typeface="Alexandria Medium" pitchFamily="34" charset="-122"/>
                <a:cs typeface="Alexandria Medium" pitchFamily="34" charset="-120"/>
              </a:rPr>
              <a:t>High Traffic Volume</a:t>
            </a:r>
            <a:endParaRPr lang="en-US" sz="3850" dirty="0"/>
          </a:p>
        </p:txBody>
      </p:sp>
      <p:sp>
        <p:nvSpPr>
          <p:cNvPr id="6" name="Text 4"/>
          <p:cNvSpPr/>
          <p:nvPr/>
        </p:nvSpPr>
        <p:spPr>
          <a:xfrm>
            <a:off x="1802606" y="7757566"/>
            <a:ext cx="11025188" cy="632641"/>
          </a:xfrm>
          <a:prstGeom prst="rect">
            <a:avLst/>
          </a:prstGeom>
          <a:noFill/>
        </p:spPr>
        <p:txBody>
          <a:bodyPr wrap="none" lIns="0" tIns="0" rIns="0" bIns="0" rtlCol="0" anchor="t"/>
          <a:lstStyle/>
          <a:p>
            <a:pPr marL="0" indent="0" algn="l">
              <a:lnSpc>
                <a:spcPts val="4950"/>
              </a:lnSpc>
              <a:buNone/>
            </a:pPr>
            <a:r>
              <a:rPr lang="en-US" sz="3100" dirty="0">
                <a:solidFill>
                  <a:srgbClr val="000000"/>
                </a:solidFill>
                <a:latin typeface="Manrope" pitchFamily="34" charset="0"/>
                <a:ea typeface="Manrope" pitchFamily="34" charset="-122"/>
                <a:cs typeface="Manrope" pitchFamily="34" charset="-120"/>
              </a:rPr>
              <a:t>Hundreds of visitors per event overwhelm booth staff</a:t>
            </a:r>
            <a:endParaRPr lang="en-US" sz="3100" dirty="0"/>
          </a:p>
        </p:txBody>
      </p:sp>
      <p:sp>
        <p:nvSpPr>
          <p:cNvPr id="7" name="Shape 5"/>
          <p:cNvSpPr/>
          <p:nvPr/>
        </p:nvSpPr>
        <p:spPr>
          <a:xfrm>
            <a:off x="1384459" y="9203721"/>
            <a:ext cx="11861483" cy="2323970"/>
          </a:xfrm>
          <a:prstGeom prst="roundRect">
            <a:avLst>
              <a:gd name="adj" fmla="val 25520"/>
            </a:avLst>
          </a:prstGeom>
          <a:solidFill>
            <a:srgbClr val="E6F7FF"/>
          </a:solidFill>
          <a:ln w="22860">
            <a:solidFill>
              <a:srgbClr val="B3D5E4"/>
            </a:solidFill>
            <a:prstDash val="solid"/>
          </a:ln>
        </p:spPr>
      </p:sp>
      <p:sp>
        <p:nvSpPr>
          <p:cNvPr id="8" name="Text 6"/>
          <p:cNvSpPr/>
          <p:nvPr/>
        </p:nvSpPr>
        <p:spPr>
          <a:xfrm>
            <a:off x="1802606" y="9621910"/>
            <a:ext cx="4942165" cy="617757"/>
          </a:xfrm>
          <a:prstGeom prst="rect">
            <a:avLst/>
          </a:prstGeom>
          <a:noFill/>
        </p:spPr>
        <p:txBody>
          <a:bodyPr wrap="none" lIns="0" tIns="0" rIns="0" bIns="0" rtlCol="0" anchor="t"/>
          <a:lstStyle/>
          <a:p>
            <a:pPr marL="0" indent="0" algn="l">
              <a:lnSpc>
                <a:spcPts val="4850"/>
              </a:lnSpc>
              <a:buNone/>
            </a:pPr>
            <a:r>
              <a:rPr lang="en-US" sz="3850" dirty="0">
                <a:solidFill>
                  <a:srgbClr val="000000"/>
                </a:solidFill>
                <a:latin typeface="Alexandria Medium" pitchFamily="34" charset="0"/>
                <a:ea typeface="Alexandria Medium" pitchFamily="34" charset="-122"/>
                <a:cs typeface="Alexandria Medium" pitchFamily="34" charset="-120"/>
              </a:rPr>
              <a:t>Limited Resources</a:t>
            </a:r>
            <a:endParaRPr lang="en-US" sz="3850" dirty="0"/>
          </a:p>
        </p:txBody>
      </p:sp>
      <p:sp>
        <p:nvSpPr>
          <p:cNvPr id="9" name="Text 7"/>
          <p:cNvSpPr/>
          <p:nvPr/>
        </p:nvSpPr>
        <p:spPr>
          <a:xfrm>
            <a:off x="1802606" y="10476862"/>
            <a:ext cx="11025188" cy="632641"/>
          </a:xfrm>
          <a:prstGeom prst="rect">
            <a:avLst/>
          </a:prstGeom>
          <a:noFill/>
        </p:spPr>
        <p:txBody>
          <a:bodyPr wrap="none" lIns="0" tIns="0" rIns="0" bIns="0" rtlCol="0" anchor="t"/>
          <a:lstStyle/>
          <a:p>
            <a:pPr marL="0" indent="0" algn="l">
              <a:lnSpc>
                <a:spcPts val="4950"/>
              </a:lnSpc>
              <a:buNone/>
            </a:pPr>
            <a:r>
              <a:rPr lang="en-US" sz="3100" dirty="0">
                <a:solidFill>
                  <a:srgbClr val="000000"/>
                </a:solidFill>
                <a:latin typeface="Manrope" pitchFamily="34" charset="0"/>
                <a:ea typeface="Manrope" pitchFamily="34" charset="-122"/>
                <a:cs typeface="Manrope" pitchFamily="34" charset="-120"/>
              </a:rPr>
              <a:t>Small teams can't provide individual attention to everyone</a:t>
            </a:r>
            <a:endParaRPr lang="en-US" sz="3100" dirty="0"/>
          </a:p>
        </p:txBody>
      </p:sp>
      <p:sp>
        <p:nvSpPr>
          <p:cNvPr id="10" name="Shape 8"/>
          <p:cNvSpPr/>
          <p:nvPr/>
        </p:nvSpPr>
        <p:spPr>
          <a:xfrm>
            <a:off x="1384459" y="11923017"/>
            <a:ext cx="11861483" cy="2956611"/>
          </a:xfrm>
          <a:prstGeom prst="roundRect">
            <a:avLst>
              <a:gd name="adj" fmla="val 20059"/>
            </a:avLst>
          </a:prstGeom>
          <a:solidFill>
            <a:srgbClr val="E6F7FF"/>
          </a:solidFill>
          <a:ln w="22860">
            <a:solidFill>
              <a:srgbClr val="B3D5E4"/>
            </a:solidFill>
            <a:prstDash val="solid"/>
          </a:ln>
        </p:spPr>
      </p:sp>
      <p:sp>
        <p:nvSpPr>
          <p:cNvPr id="11" name="Text 9"/>
          <p:cNvSpPr/>
          <p:nvPr/>
        </p:nvSpPr>
        <p:spPr>
          <a:xfrm>
            <a:off x="1802606" y="12341205"/>
            <a:ext cx="5311735" cy="617757"/>
          </a:xfrm>
          <a:prstGeom prst="rect">
            <a:avLst/>
          </a:prstGeom>
          <a:noFill/>
        </p:spPr>
        <p:txBody>
          <a:bodyPr wrap="none" lIns="0" tIns="0" rIns="0" bIns="0" rtlCol="0" anchor="t"/>
          <a:lstStyle/>
          <a:p>
            <a:pPr marL="0" indent="0" algn="l">
              <a:lnSpc>
                <a:spcPts val="4850"/>
              </a:lnSpc>
              <a:buNone/>
            </a:pPr>
            <a:r>
              <a:rPr lang="en-US" sz="3850" dirty="0">
                <a:solidFill>
                  <a:srgbClr val="000000"/>
                </a:solidFill>
                <a:latin typeface="Alexandria Medium" pitchFamily="34" charset="0"/>
                <a:ea typeface="Alexandria Medium" pitchFamily="34" charset="-122"/>
                <a:cs typeface="Alexandria Medium" pitchFamily="34" charset="-120"/>
              </a:rPr>
              <a:t>Missed Opportunities</a:t>
            </a:r>
            <a:endParaRPr lang="en-US" sz="3850" dirty="0"/>
          </a:p>
        </p:txBody>
      </p:sp>
      <p:sp>
        <p:nvSpPr>
          <p:cNvPr id="12" name="Text 10"/>
          <p:cNvSpPr/>
          <p:nvPr/>
        </p:nvSpPr>
        <p:spPr>
          <a:xfrm>
            <a:off x="1802606" y="13196158"/>
            <a:ext cx="11025188" cy="1265282"/>
          </a:xfrm>
          <a:prstGeom prst="rect">
            <a:avLst/>
          </a:prstGeom>
          <a:noFill/>
        </p:spPr>
        <p:txBody>
          <a:bodyPr wrap="square" lIns="0" tIns="0" rIns="0" bIns="0" rtlCol="0" anchor="t"/>
          <a:lstStyle/>
          <a:p>
            <a:pPr marL="0" indent="0" algn="l">
              <a:lnSpc>
                <a:spcPts val="4950"/>
              </a:lnSpc>
              <a:buNone/>
            </a:pPr>
            <a:r>
              <a:rPr lang="en-US" sz="3100" dirty="0">
                <a:solidFill>
                  <a:srgbClr val="000000"/>
                </a:solidFill>
                <a:latin typeface="Manrope" pitchFamily="34" charset="0"/>
                <a:ea typeface="Manrope" pitchFamily="34" charset="-122"/>
                <a:cs typeface="Manrope" pitchFamily="34" charset="-120"/>
              </a:rPr>
              <a:t>Interested students leave without getting their questions answered</a:t>
            </a:r>
            <a:endParaRPr lang="en-US" sz="31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384300" y="815975"/>
            <a:ext cx="13245465" cy="1456690"/>
          </a:xfrm>
          <a:prstGeom prst="rect">
            <a:avLst/>
          </a:prstGeom>
          <a:noFill/>
        </p:spPr>
        <p:txBody>
          <a:bodyPr wrap="square" lIns="0" tIns="0" rIns="0" bIns="0" rtlCol="0" anchor="t"/>
          <a:lstStyle/>
          <a:p>
            <a:pPr marL="0" indent="0" algn="l">
              <a:lnSpc>
                <a:spcPts val="9700"/>
              </a:lnSpc>
              <a:buNone/>
            </a:pPr>
            <a:r>
              <a:rPr lang="en-US" sz="7200" dirty="0">
                <a:solidFill>
                  <a:srgbClr val="5B6E8C"/>
                </a:solidFill>
                <a:latin typeface="Alexandria Medium" pitchFamily="34" charset="0"/>
                <a:ea typeface="Alexandria Medium" pitchFamily="34" charset="-122"/>
                <a:cs typeface="Alexandria Medium" pitchFamily="34" charset="-120"/>
              </a:rPr>
              <a:t>What the Assistant Does</a:t>
            </a:r>
            <a:endParaRPr lang="en-US" sz="7200" dirty="0">
              <a:solidFill>
                <a:srgbClr val="5B6E8C"/>
              </a:solidFill>
              <a:latin typeface="Alexandria Medium" pitchFamily="34" charset="0"/>
              <a:ea typeface="Alexandria Medium" pitchFamily="34" charset="-122"/>
              <a:cs typeface="Alexandria Medium" pitchFamily="34" charset="-120"/>
            </a:endParaRPr>
          </a:p>
        </p:txBody>
      </p:sp>
      <p:sp>
        <p:nvSpPr>
          <p:cNvPr id="3" name="Text 1"/>
          <p:cNvSpPr/>
          <p:nvPr/>
        </p:nvSpPr>
        <p:spPr>
          <a:xfrm>
            <a:off x="1384459" y="2056436"/>
            <a:ext cx="11861483" cy="1897923"/>
          </a:xfrm>
          <a:prstGeom prst="rect">
            <a:avLst/>
          </a:prstGeom>
          <a:noFill/>
        </p:spPr>
        <p:txBody>
          <a:bodyPr wrap="square" lIns="0" tIns="0" rIns="0" bIns="0" rtlCol="0" anchor="t"/>
          <a:lstStyle/>
          <a:p>
            <a:pPr marL="0" indent="0" algn="l">
              <a:lnSpc>
                <a:spcPts val="4950"/>
              </a:lnSpc>
              <a:buNone/>
            </a:pPr>
            <a:r>
              <a:rPr lang="en-US" sz="3100" dirty="0">
                <a:solidFill>
                  <a:srgbClr val="5B6E8C"/>
                </a:solidFill>
                <a:latin typeface="Manrope" pitchFamily="34" charset="0"/>
                <a:ea typeface="Manrope" pitchFamily="34" charset="-122"/>
                <a:cs typeface="Manrope" pitchFamily="34" charset="-120"/>
              </a:rPr>
              <a:t>Our virtual assistant transforms your recruitment booth into an intelligent, always-available resource that engages every visitor with personalized attention.</a:t>
            </a:r>
            <a:endParaRPr lang="en-US" sz="3100" dirty="0"/>
          </a:p>
        </p:txBody>
      </p:sp>
      <p:sp>
        <p:nvSpPr>
          <p:cNvPr id="4" name="Text 2"/>
          <p:cNvSpPr/>
          <p:nvPr/>
        </p:nvSpPr>
        <p:spPr>
          <a:xfrm>
            <a:off x="1384459" y="4444185"/>
            <a:ext cx="395287" cy="494158"/>
          </a:xfrm>
          <a:prstGeom prst="rect">
            <a:avLst/>
          </a:prstGeom>
          <a:noFill/>
        </p:spPr>
        <p:txBody>
          <a:bodyPr wrap="none" lIns="0" tIns="0" rIns="0" bIns="0" rtlCol="0" anchor="t"/>
          <a:lstStyle/>
          <a:p>
            <a:pPr marL="0" indent="0" algn="l">
              <a:lnSpc>
                <a:spcPts val="4950"/>
              </a:lnSpc>
              <a:buNone/>
            </a:pPr>
            <a:r>
              <a:rPr lang="en-US" sz="3100" dirty="0">
                <a:solidFill>
                  <a:srgbClr val="5B6E8C"/>
                </a:solidFill>
                <a:latin typeface="Alexandria Light" pitchFamily="34" charset="0"/>
                <a:ea typeface="Alexandria Light" pitchFamily="34" charset="-122"/>
                <a:cs typeface="Alexandria Light" pitchFamily="34" charset="-120"/>
              </a:rPr>
              <a:t>01</a:t>
            </a:r>
            <a:endParaRPr lang="en-US" sz="3100" dirty="0"/>
          </a:p>
        </p:txBody>
      </p:sp>
      <p:pic>
        <p:nvPicPr>
          <p:cNvPr id="5" name="Image 0" descr="preencoded.png"/>
          <p:cNvPicPr>
            <a:picLocks noChangeAspect="1"/>
          </p:cNvPicPr>
          <p:nvPr/>
        </p:nvPicPr>
        <p:blipFill>
          <a:blip r:embed="rId1"/>
          <a:stretch>
            <a:fillRect/>
          </a:stretch>
        </p:blipFill>
        <p:spPr>
          <a:xfrm>
            <a:off x="1384459" y="5070515"/>
            <a:ext cx="11861483" cy="45724"/>
          </a:xfrm>
          <a:prstGeom prst="rect">
            <a:avLst/>
          </a:prstGeom>
        </p:spPr>
      </p:pic>
      <p:sp>
        <p:nvSpPr>
          <p:cNvPr id="6" name="Text 3"/>
          <p:cNvSpPr/>
          <p:nvPr/>
        </p:nvSpPr>
        <p:spPr>
          <a:xfrm>
            <a:off x="2049304" y="4515712"/>
            <a:ext cx="8278892" cy="617757"/>
          </a:xfrm>
          <a:prstGeom prst="rect">
            <a:avLst/>
          </a:prstGeom>
          <a:noFill/>
        </p:spPr>
        <p:txBody>
          <a:bodyPr wrap="none" lIns="0" tIns="0" rIns="0" bIns="0" rtlCol="0" anchor="t"/>
          <a:lstStyle/>
          <a:p>
            <a:pPr marL="0" indent="0" algn="l">
              <a:lnSpc>
                <a:spcPts val="4850"/>
              </a:lnSpc>
              <a:buNone/>
            </a:pPr>
            <a:r>
              <a:rPr lang="en-US" sz="3850" b="1" dirty="0">
                <a:solidFill>
                  <a:srgbClr val="103466"/>
                </a:solidFill>
                <a:latin typeface="Alexandria Medium" pitchFamily="34" charset="0"/>
                <a:ea typeface="Alexandria Medium" pitchFamily="34" charset="-122"/>
                <a:cs typeface="Alexandria Medium" pitchFamily="34" charset="-120"/>
              </a:rPr>
              <a:t>Introduces your school highlights</a:t>
            </a:r>
            <a:endParaRPr lang="en-US" sz="3850" b="1" dirty="0">
              <a:solidFill>
                <a:srgbClr val="103466"/>
              </a:solidFill>
              <a:latin typeface="Alexandria Medium" pitchFamily="34" charset="0"/>
              <a:ea typeface="Alexandria Medium" pitchFamily="34" charset="-122"/>
              <a:cs typeface="Alexandria Medium" pitchFamily="34" charset="-120"/>
            </a:endParaRPr>
          </a:p>
        </p:txBody>
      </p:sp>
      <p:sp>
        <p:nvSpPr>
          <p:cNvPr id="7" name="Text 4"/>
          <p:cNvSpPr/>
          <p:nvPr/>
        </p:nvSpPr>
        <p:spPr>
          <a:xfrm>
            <a:off x="2049304" y="5130634"/>
            <a:ext cx="11861483" cy="1265282"/>
          </a:xfrm>
          <a:prstGeom prst="rect">
            <a:avLst/>
          </a:prstGeom>
          <a:noFill/>
        </p:spPr>
        <p:txBody>
          <a:bodyPr wrap="square" lIns="0" tIns="0" rIns="0" bIns="0" rtlCol="0" anchor="t"/>
          <a:lstStyle/>
          <a:p>
            <a:pPr marL="0" indent="0" algn="l">
              <a:lnSpc>
                <a:spcPts val="4950"/>
              </a:lnSpc>
              <a:buNone/>
            </a:pPr>
            <a:r>
              <a:rPr lang="en-US" sz="3100" dirty="0">
                <a:solidFill>
                  <a:srgbClr val="5B6E8C"/>
                </a:solidFill>
                <a:latin typeface="Manrope" pitchFamily="34" charset="0"/>
                <a:ea typeface="Manrope" pitchFamily="34" charset="-122"/>
                <a:cs typeface="Manrope" pitchFamily="34" charset="-120"/>
              </a:rPr>
              <a:t>Shares compelling stories about campus life, achievements, and what makes your institution unique</a:t>
            </a:r>
            <a:endParaRPr lang="en-US" sz="3100" dirty="0"/>
          </a:p>
        </p:txBody>
      </p:sp>
      <p:sp>
        <p:nvSpPr>
          <p:cNvPr id="8" name="Text 5"/>
          <p:cNvSpPr/>
          <p:nvPr/>
        </p:nvSpPr>
        <p:spPr>
          <a:xfrm>
            <a:off x="1384459" y="7125837"/>
            <a:ext cx="395287" cy="494158"/>
          </a:xfrm>
          <a:prstGeom prst="rect">
            <a:avLst/>
          </a:prstGeom>
          <a:noFill/>
        </p:spPr>
        <p:txBody>
          <a:bodyPr wrap="none" lIns="0" tIns="0" rIns="0" bIns="0" rtlCol="0" anchor="t"/>
          <a:lstStyle/>
          <a:p>
            <a:pPr marL="0" indent="0" algn="l">
              <a:lnSpc>
                <a:spcPts val="4950"/>
              </a:lnSpc>
              <a:buNone/>
            </a:pPr>
            <a:r>
              <a:rPr lang="en-US" sz="3100" dirty="0">
                <a:solidFill>
                  <a:srgbClr val="5B6E8C"/>
                </a:solidFill>
                <a:latin typeface="Alexandria Light" pitchFamily="34" charset="0"/>
                <a:ea typeface="Alexandria Light" pitchFamily="34" charset="-122"/>
                <a:cs typeface="Alexandria Light" pitchFamily="34" charset="-120"/>
              </a:rPr>
              <a:t>02</a:t>
            </a:r>
            <a:endParaRPr lang="en-US" sz="3100" dirty="0"/>
          </a:p>
        </p:txBody>
      </p:sp>
      <p:pic>
        <p:nvPicPr>
          <p:cNvPr id="9" name="Image 1" descr="preencoded.png"/>
          <p:cNvPicPr>
            <a:picLocks noChangeAspect="1"/>
          </p:cNvPicPr>
          <p:nvPr/>
        </p:nvPicPr>
        <p:blipFill>
          <a:blip r:embed="rId1"/>
          <a:stretch>
            <a:fillRect/>
          </a:stretch>
        </p:blipFill>
        <p:spPr>
          <a:xfrm>
            <a:off x="1384459" y="7673101"/>
            <a:ext cx="11861483" cy="45724"/>
          </a:xfrm>
          <a:prstGeom prst="rect">
            <a:avLst/>
          </a:prstGeom>
        </p:spPr>
      </p:pic>
      <p:sp>
        <p:nvSpPr>
          <p:cNvPr id="10" name="Text 6"/>
          <p:cNvSpPr/>
          <p:nvPr/>
        </p:nvSpPr>
        <p:spPr>
          <a:xfrm>
            <a:off x="2049304" y="7197363"/>
            <a:ext cx="7275790" cy="617757"/>
          </a:xfrm>
          <a:prstGeom prst="rect">
            <a:avLst/>
          </a:prstGeom>
          <a:noFill/>
        </p:spPr>
        <p:txBody>
          <a:bodyPr wrap="none" lIns="0" tIns="0" rIns="0" bIns="0" rtlCol="0" anchor="t"/>
          <a:lstStyle/>
          <a:p>
            <a:pPr marL="0" indent="0" algn="l">
              <a:lnSpc>
                <a:spcPts val="4850"/>
              </a:lnSpc>
              <a:buNone/>
            </a:pPr>
            <a:r>
              <a:rPr lang="en-US" sz="3850" b="1" dirty="0">
                <a:solidFill>
                  <a:srgbClr val="103466"/>
                </a:solidFill>
                <a:latin typeface="Alexandria Medium" pitchFamily="34" charset="0"/>
                <a:ea typeface="Alexandria Medium" pitchFamily="34" charset="-122"/>
                <a:cs typeface="Alexandria Medium" pitchFamily="34" charset="-120"/>
              </a:rPr>
              <a:t>Explains programs &amp; facilities</a:t>
            </a:r>
            <a:endParaRPr lang="en-US" sz="3850" b="1" dirty="0">
              <a:solidFill>
                <a:srgbClr val="103466"/>
              </a:solidFill>
              <a:latin typeface="Alexandria Medium" pitchFamily="34" charset="0"/>
              <a:ea typeface="Alexandria Medium" pitchFamily="34" charset="-122"/>
              <a:cs typeface="Alexandria Medium" pitchFamily="34" charset="-120"/>
            </a:endParaRPr>
          </a:p>
        </p:txBody>
      </p:sp>
      <p:sp>
        <p:nvSpPr>
          <p:cNvPr id="11" name="Text 7"/>
          <p:cNvSpPr/>
          <p:nvPr/>
        </p:nvSpPr>
        <p:spPr>
          <a:xfrm>
            <a:off x="2049304" y="7812286"/>
            <a:ext cx="11861483" cy="1265282"/>
          </a:xfrm>
          <a:prstGeom prst="rect">
            <a:avLst/>
          </a:prstGeom>
          <a:noFill/>
        </p:spPr>
        <p:txBody>
          <a:bodyPr wrap="square" lIns="0" tIns="0" rIns="0" bIns="0" rtlCol="0" anchor="t"/>
          <a:lstStyle/>
          <a:p>
            <a:pPr marL="0" indent="0" algn="l">
              <a:lnSpc>
                <a:spcPts val="4950"/>
              </a:lnSpc>
              <a:buNone/>
            </a:pPr>
            <a:r>
              <a:rPr lang="en-US" sz="3100" dirty="0">
                <a:solidFill>
                  <a:srgbClr val="5B6E8C"/>
                </a:solidFill>
                <a:latin typeface="Manrope" pitchFamily="34" charset="0"/>
                <a:ea typeface="Manrope" pitchFamily="34" charset="-122"/>
                <a:cs typeface="Manrope" pitchFamily="34" charset="-120"/>
              </a:rPr>
              <a:t>Provides detailed information about courses, departments, campus amenities, and student services</a:t>
            </a:r>
            <a:endParaRPr lang="en-US" sz="3100" dirty="0"/>
          </a:p>
        </p:txBody>
      </p:sp>
      <p:sp>
        <p:nvSpPr>
          <p:cNvPr id="12" name="Text 8"/>
          <p:cNvSpPr/>
          <p:nvPr/>
        </p:nvSpPr>
        <p:spPr>
          <a:xfrm>
            <a:off x="1384459" y="9697633"/>
            <a:ext cx="395287" cy="494158"/>
          </a:xfrm>
          <a:prstGeom prst="rect">
            <a:avLst/>
          </a:prstGeom>
          <a:noFill/>
        </p:spPr>
        <p:txBody>
          <a:bodyPr wrap="none" lIns="0" tIns="0" rIns="0" bIns="0" rtlCol="0" anchor="t"/>
          <a:lstStyle/>
          <a:p>
            <a:pPr marL="0" indent="0" algn="l">
              <a:lnSpc>
                <a:spcPts val="4950"/>
              </a:lnSpc>
              <a:buNone/>
            </a:pPr>
            <a:r>
              <a:rPr lang="en-US" sz="3100" dirty="0">
                <a:solidFill>
                  <a:srgbClr val="5B6E8C"/>
                </a:solidFill>
                <a:latin typeface="Alexandria Light" pitchFamily="34" charset="0"/>
                <a:ea typeface="Alexandria Light" pitchFamily="34" charset="-122"/>
                <a:cs typeface="Alexandria Light" pitchFamily="34" charset="-120"/>
              </a:rPr>
              <a:t>03</a:t>
            </a:r>
            <a:endParaRPr lang="en-US" sz="3100" dirty="0"/>
          </a:p>
        </p:txBody>
      </p:sp>
      <p:pic>
        <p:nvPicPr>
          <p:cNvPr id="13" name="Image 2" descr="preencoded.png"/>
          <p:cNvPicPr>
            <a:picLocks noChangeAspect="1"/>
          </p:cNvPicPr>
          <p:nvPr/>
        </p:nvPicPr>
        <p:blipFill>
          <a:blip r:embed="rId1"/>
          <a:stretch>
            <a:fillRect/>
          </a:stretch>
        </p:blipFill>
        <p:spPr>
          <a:xfrm>
            <a:off x="1384459" y="10165833"/>
            <a:ext cx="11861483" cy="45724"/>
          </a:xfrm>
          <a:prstGeom prst="rect">
            <a:avLst/>
          </a:prstGeom>
        </p:spPr>
      </p:pic>
      <p:sp>
        <p:nvSpPr>
          <p:cNvPr id="14" name="Text 9"/>
          <p:cNvSpPr/>
          <p:nvPr/>
        </p:nvSpPr>
        <p:spPr>
          <a:xfrm>
            <a:off x="2049304" y="9769160"/>
            <a:ext cx="8943975" cy="617757"/>
          </a:xfrm>
          <a:prstGeom prst="rect">
            <a:avLst/>
          </a:prstGeom>
          <a:noFill/>
        </p:spPr>
        <p:txBody>
          <a:bodyPr wrap="none" lIns="0" tIns="0" rIns="0" bIns="0" rtlCol="0" anchor="t"/>
          <a:lstStyle/>
          <a:p>
            <a:pPr marL="0" indent="0" algn="l">
              <a:lnSpc>
                <a:spcPts val="4850"/>
              </a:lnSpc>
              <a:buNone/>
            </a:pPr>
            <a:r>
              <a:rPr lang="en-US" sz="3850" b="1" dirty="0">
                <a:solidFill>
                  <a:srgbClr val="103466"/>
                </a:solidFill>
                <a:latin typeface="Alexandria Medium" pitchFamily="34" charset="0"/>
                <a:ea typeface="Alexandria Medium" pitchFamily="34" charset="-122"/>
                <a:cs typeface="Alexandria Medium" pitchFamily="34" charset="-120"/>
              </a:rPr>
              <a:t>Answers frequently asked questions</a:t>
            </a:r>
            <a:endParaRPr lang="en-US" sz="3850" b="1" dirty="0">
              <a:solidFill>
                <a:srgbClr val="103466"/>
              </a:solidFill>
              <a:latin typeface="Alexandria Medium" pitchFamily="34" charset="0"/>
              <a:ea typeface="Alexandria Medium" pitchFamily="34" charset="-122"/>
              <a:cs typeface="Alexandria Medium" pitchFamily="34" charset="-120"/>
            </a:endParaRPr>
          </a:p>
        </p:txBody>
      </p:sp>
      <p:sp>
        <p:nvSpPr>
          <p:cNvPr id="15" name="Text 10"/>
          <p:cNvSpPr/>
          <p:nvPr/>
        </p:nvSpPr>
        <p:spPr>
          <a:xfrm>
            <a:off x="2049304" y="10384082"/>
            <a:ext cx="11861483" cy="1265282"/>
          </a:xfrm>
          <a:prstGeom prst="rect">
            <a:avLst/>
          </a:prstGeom>
          <a:noFill/>
        </p:spPr>
        <p:txBody>
          <a:bodyPr wrap="square" lIns="0" tIns="0" rIns="0" bIns="0" rtlCol="0" anchor="t"/>
          <a:lstStyle/>
          <a:p>
            <a:pPr marL="0" indent="0" algn="l">
              <a:lnSpc>
                <a:spcPts val="4950"/>
              </a:lnSpc>
              <a:buNone/>
            </a:pPr>
            <a:r>
              <a:rPr lang="en-US" sz="3100" dirty="0">
                <a:solidFill>
                  <a:srgbClr val="5B6E8C"/>
                </a:solidFill>
                <a:latin typeface="Manrope" pitchFamily="34" charset="0"/>
                <a:ea typeface="Manrope" pitchFamily="34" charset="-122"/>
                <a:cs typeface="Manrope" pitchFamily="34" charset="-120"/>
              </a:rPr>
              <a:t>Instantly responds to common inquiries about admissions, scholarships, housing, and application procedures</a:t>
            </a:r>
            <a:endParaRPr lang="en-US" sz="3100" dirty="0"/>
          </a:p>
        </p:txBody>
      </p:sp>
      <p:sp>
        <p:nvSpPr>
          <p:cNvPr id="16" name="Text 11"/>
          <p:cNvSpPr/>
          <p:nvPr/>
        </p:nvSpPr>
        <p:spPr>
          <a:xfrm>
            <a:off x="1384459" y="12417385"/>
            <a:ext cx="395287" cy="494158"/>
          </a:xfrm>
          <a:prstGeom prst="rect">
            <a:avLst/>
          </a:prstGeom>
          <a:noFill/>
        </p:spPr>
        <p:txBody>
          <a:bodyPr wrap="none" lIns="0" tIns="0" rIns="0" bIns="0" rtlCol="0" anchor="t"/>
          <a:lstStyle/>
          <a:p>
            <a:pPr marL="0" indent="0" algn="l">
              <a:lnSpc>
                <a:spcPts val="4950"/>
              </a:lnSpc>
              <a:buNone/>
            </a:pPr>
            <a:r>
              <a:rPr lang="en-US" sz="3100" dirty="0">
                <a:solidFill>
                  <a:srgbClr val="5B6E8C"/>
                </a:solidFill>
                <a:latin typeface="Alexandria Light" pitchFamily="34" charset="0"/>
                <a:ea typeface="Alexandria Light" pitchFamily="34" charset="-122"/>
                <a:cs typeface="Alexandria Light" pitchFamily="34" charset="-120"/>
              </a:rPr>
              <a:t>04</a:t>
            </a:r>
            <a:endParaRPr lang="en-US" sz="3100" dirty="0"/>
          </a:p>
        </p:txBody>
      </p:sp>
      <p:pic>
        <p:nvPicPr>
          <p:cNvPr id="17" name="Image 3" descr="preencoded.png"/>
          <p:cNvPicPr>
            <a:picLocks noChangeAspect="1"/>
          </p:cNvPicPr>
          <p:nvPr/>
        </p:nvPicPr>
        <p:blipFill>
          <a:blip r:embed="rId1"/>
          <a:stretch>
            <a:fillRect/>
          </a:stretch>
        </p:blipFill>
        <p:spPr>
          <a:xfrm>
            <a:off x="1384459" y="12737939"/>
            <a:ext cx="11861483" cy="45724"/>
          </a:xfrm>
          <a:prstGeom prst="rect">
            <a:avLst/>
          </a:prstGeom>
        </p:spPr>
      </p:pic>
      <p:sp>
        <p:nvSpPr>
          <p:cNvPr id="18" name="Text 12"/>
          <p:cNvSpPr/>
          <p:nvPr/>
        </p:nvSpPr>
        <p:spPr>
          <a:xfrm>
            <a:off x="2049304" y="12420332"/>
            <a:ext cx="8588216" cy="617757"/>
          </a:xfrm>
          <a:prstGeom prst="rect">
            <a:avLst/>
          </a:prstGeom>
          <a:noFill/>
        </p:spPr>
        <p:txBody>
          <a:bodyPr wrap="none" lIns="0" tIns="0" rIns="0" bIns="0" rtlCol="0" anchor="t"/>
          <a:lstStyle/>
          <a:p>
            <a:pPr marL="0" indent="0" algn="l">
              <a:lnSpc>
                <a:spcPts val="4850"/>
              </a:lnSpc>
              <a:buNone/>
            </a:pPr>
            <a:r>
              <a:rPr lang="en-US" sz="3850" b="1" dirty="0">
                <a:solidFill>
                  <a:srgbClr val="103466"/>
                </a:solidFill>
                <a:latin typeface="Alexandria Medium" pitchFamily="34" charset="0"/>
                <a:ea typeface="Alexandria Medium" pitchFamily="34" charset="-122"/>
                <a:cs typeface="Alexandria Medium" pitchFamily="34" charset="-120"/>
              </a:rPr>
              <a:t>Collects visitor information &amp; leads</a:t>
            </a:r>
            <a:endParaRPr lang="en-US" sz="3850" b="1" dirty="0">
              <a:solidFill>
                <a:srgbClr val="103466"/>
              </a:solidFill>
              <a:latin typeface="Alexandria Medium" pitchFamily="34" charset="0"/>
              <a:ea typeface="Alexandria Medium" pitchFamily="34" charset="-122"/>
              <a:cs typeface="Alexandria Medium" pitchFamily="34" charset="-120"/>
            </a:endParaRPr>
          </a:p>
        </p:txBody>
      </p:sp>
      <p:sp>
        <p:nvSpPr>
          <p:cNvPr id="19" name="Text 13"/>
          <p:cNvSpPr/>
          <p:nvPr/>
        </p:nvSpPr>
        <p:spPr>
          <a:xfrm>
            <a:off x="2049304" y="13213689"/>
            <a:ext cx="11861483" cy="1265282"/>
          </a:xfrm>
          <a:prstGeom prst="rect">
            <a:avLst/>
          </a:prstGeom>
          <a:noFill/>
        </p:spPr>
        <p:txBody>
          <a:bodyPr wrap="square" lIns="0" tIns="0" rIns="0" bIns="0" rtlCol="0" anchor="t"/>
          <a:lstStyle/>
          <a:p>
            <a:pPr marL="0" indent="0" algn="l">
              <a:lnSpc>
                <a:spcPts val="4950"/>
              </a:lnSpc>
              <a:buNone/>
            </a:pPr>
            <a:r>
              <a:rPr lang="en-US" sz="3100" dirty="0">
                <a:solidFill>
                  <a:srgbClr val="5B6E8C"/>
                </a:solidFill>
                <a:latin typeface="Manrope" pitchFamily="34" charset="0"/>
                <a:ea typeface="Manrope" pitchFamily="34" charset="-122"/>
                <a:cs typeface="Manrope" pitchFamily="34" charset="-120"/>
              </a:rPr>
              <a:t>Captures contact details and interests seamlessly, building your prospect database automatically</a:t>
            </a:r>
            <a:endParaRPr lang="en-US" sz="31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384459" y="839100"/>
            <a:ext cx="9884331" cy="1235632"/>
          </a:xfrm>
          <a:prstGeom prst="rect">
            <a:avLst/>
          </a:prstGeom>
          <a:noFill/>
        </p:spPr>
        <p:txBody>
          <a:bodyPr wrap="none" lIns="0" tIns="0" rIns="0" bIns="0" rtlCol="0" anchor="t"/>
          <a:lstStyle/>
          <a:p>
            <a:pPr marL="0" indent="0" algn="l">
              <a:lnSpc>
                <a:spcPts val="9700"/>
              </a:lnSpc>
              <a:buNone/>
            </a:pPr>
            <a:r>
              <a:rPr lang="en-US" sz="7750" dirty="0">
                <a:solidFill>
                  <a:srgbClr val="5B6E8C"/>
                </a:solidFill>
                <a:latin typeface="Alexandria Medium" pitchFamily="34" charset="0"/>
                <a:ea typeface="Alexandria Medium" pitchFamily="34" charset="-122"/>
                <a:cs typeface="Alexandria Medium" pitchFamily="34" charset="-120"/>
              </a:rPr>
              <a:t>Features</a:t>
            </a:r>
            <a:endParaRPr lang="en-US" sz="7750" dirty="0"/>
          </a:p>
        </p:txBody>
      </p:sp>
      <p:pic>
        <p:nvPicPr>
          <p:cNvPr id="3" name="Image 0" descr="preencoded.png"/>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4459" y="3113788"/>
            <a:ext cx="1186101" cy="1186216"/>
          </a:xfrm>
          <a:prstGeom prst="rect">
            <a:avLst/>
          </a:prstGeom>
        </p:spPr>
      </p:pic>
      <p:sp>
        <p:nvSpPr>
          <p:cNvPr id="4" name="Text 1"/>
          <p:cNvSpPr/>
          <p:nvPr/>
        </p:nvSpPr>
        <p:spPr>
          <a:xfrm>
            <a:off x="1384459" y="2409738"/>
            <a:ext cx="6597372" cy="617757"/>
          </a:xfrm>
          <a:prstGeom prst="rect">
            <a:avLst/>
          </a:prstGeom>
          <a:noFill/>
        </p:spPr>
        <p:txBody>
          <a:bodyPr wrap="none" lIns="0" tIns="0" rIns="0" bIns="0" rtlCol="0" anchor="t"/>
          <a:lstStyle/>
          <a:p>
            <a:pPr marL="0" indent="0" algn="l">
              <a:lnSpc>
                <a:spcPts val="4850"/>
              </a:lnSpc>
              <a:buNone/>
            </a:pPr>
            <a:r>
              <a:rPr lang="en-US" sz="3850" b="1" dirty="0">
                <a:solidFill>
                  <a:srgbClr val="103466"/>
                </a:solidFill>
                <a:latin typeface="Alexandria Medium" pitchFamily="34" charset="0"/>
                <a:ea typeface="Alexandria Medium" pitchFamily="34" charset="-122"/>
                <a:cs typeface="Alexandria Medium" pitchFamily="34" charset="-120"/>
              </a:rPr>
              <a:t>Multilingual Conversations</a:t>
            </a:r>
            <a:endParaRPr lang="en-US" sz="3850" b="1" dirty="0">
              <a:solidFill>
                <a:srgbClr val="103466"/>
              </a:solidFill>
              <a:latin typeface="Alexandria Medium" pitchFamily="34" charset="0"/>
              <a:ea typeface="Alexandria Medium" pitchFamily="34" charset="-122"/>
              <a:cs typeface="Alexandria Medium" pitchFamily="34" charset="-120"/>
            </a:endParaRPr>
          </a:p>
        </p:txBody>
      </p:sp>
      <p:sp>
        <p:nvSpPr>
          <p:cNvPr id="5" name="Text 2"/>
          <p:cNvSpPr/>
          <p:nvPr/>
        </p:nvSpPr>
        <p:spPr>
          <a:xfrm>
            <a:off x="1384459" y="3264690"/>
            <a:ext cx="11861483" cy="1897923"/>
          </a:xfrm>
          <a:prstGeom prst="rect">
            <a:avLst/>
          </a:prstGeom>
          <a:noFill/>
        </p:spPr>
        <p:txBody>
          <a:bodyPr wrap="square" lIns="0" tIns="0" rIns="0" bIns="0" rtlCol="0" anchor="t"/>
          <a:lstStyle/>
          <a:p>
            <a:pPr marL="0" indent="0" algn="l">
              <a:lnSpc>
                <a:spcPts val="4950"/>
              </a:lnSpc>
              <a:buNone/>
            </a:pPr>
            <a:r>
              <a:rPr lang="en-US" sz="3100" dirty="0">
                <a:solidFill>
                  <a:srgbClr val="5B6E8C"/>
                </a:solidFill>
                <a:latin typeface="Manrope" pitchFamily="34" charset="0"/>
                <a:ea typeface="Manrope" pitchFamily="34" charset="-122"/>
                <a:cs typeface="Manrope" pitchFamily="34" charset="-120"/>
              </a:rPr>
              <a:t>Engage international students in their native language, breaking down communication barriers and creating welcoming first impressions that resonate across cultures.</a:t>
            </a:r>
            <a:endParaRPr lang="en-US" sz="3100" dirty="0"/>
          </a:p>
        </p:txBody>
      </p:sp>
      <p:pic>
        <p:nvPicPr>
          <p:cNvPr id="6" name="Image 1" descr="preencoded.png"/>
          <p:cNvPicPr>
            <a:picLocks noChangeAspect="1"/>
          </p:cNvPicPr>
          <p:nvPr/>
        </p:nvPicPr>
        <p:blipFill>
          <a:blip r:embed="rId1">
            <a:extLst>
              <a:ext uri="{96DAC541-7B7A-43D3-8B79-37D633B846F1}">
                <asvg:svgBlip xmlns:asvg="http://schemas.microsoft.com/office/drawing/2016/SVG/main" r:embed="rId3"/>
              </a:ext>
            </a:extLst>
          </a:blip>
          <a:stretch>
            <a:fillRect/>
          </a:stretch>
        </p:blipFill>
        <p:spPr>
          <a:xfrm>
            <a:off x="1384459" y="6486149"/>
            <a:ext cx="1186101" cy="1186216"/>
          </a:xfrm>
          <a:prstGeom prst="rect">
            <a:avLst/>
          </a:prstGeom>
        </p:spPr>
      </p:pic>
      <p:sp>
        <p:nvSpPr>
          <p:cNvPr id="7" name="Text 3"/>
          <p:cNvSpPr/>
          <p:nvPr/>
        </p:nvSpPr>
        <p:spPr>
          <a:xfrm>
            <a:off x="1384459" y="5782098"/>
            <a:ext cx="5555813" cy="617757"/>
          </a:xfrm>
          <a:prstGeom prst="rect">
            <a:avLst/>
          </a:prstGeom>
          <a:noFill/>
        </p:spPr>
        <p:txBody>
          <a:bodyPr wrap="none" lIns="0" tIns="0" rIns="0" bIns="0" rtlCol="0" anchor="t"/>
          <a:lstStyle/>
          <a:p>
            <a:pPr marL="0" indent="0" algn="l">
              <a:lnSpc>
                <a:spcPts val="4850"/>
              </a:lnSpc>
              <a:buNone/>
            </a:pPr>
            <a:r>
              <a:rPr lang="en-US" sz="3850" b="1" dirty="0">
                <a:solidFill>
                  <a:srgbClr val="103466"/>
                </a:solidFill>
                <a:latin typeface="Alexandria Medium" pitchFamily="34" charset="0"/>
                <a:ea typeface="Alexandria Medium" pitchFamily="34" charset="-122"/>
                <a:cs typeface="Alexandria Medium" pitchFamily="34" charset="-120"/>
              </a:rPr>
              <a:t>Multiple Access Points</a:t>
            </a:r>
            <a:endParaRPr lang="en-US" sz="3850" b="1" dirty="0">
              <a:solidFill>
                <a:srgbClr val="103466"/>
              </a:solidFill>
              <a:latin typeface="Alexandria Medium" pitchFamily="34" charset="0"/>
              <a:ea typeface="Alexandria Medium" pitchFamily="34" charset="-122"/>
              <a:cs typeface="Alexandria Medium" pitchFamily="34" charset="-120"/>
            </a:endParaRPr>
          </a:p>
        </p:txBody>
      </p:sp>
      <p:sp>
        <p:nvSpPr>
          <p:cNvPr id="8" name="Text 4"/>
          <p:cNvSpPr/>
          <p:nvPr/>
        </p:nvSpPr>
        <p:spPr>
          <a:xfrm>
            <a:off x="1384459" y="6637050"/>
            <a:ext cx="11861483" cy="1897923"/>
          </a:xfrm>
          <a:prstGeom prst="rect">
            <a:avLst/>
          </a:prstGeom>
          <a:noFill/>
        </p:spPr>
        <p:txBody>
          <a:bodyPr wrap="square" lIns="0" tIns="0" rIns="0" bIns="0" rtlCol="0" anchor="t"/>
          <a:lstStyle/>
          <a:p>
            <a:pPr marL="0" indent="0" algn="l">
              <a:lnSpc>
                <a:spcPts val="4950"/>
              </a:lnSpc>
              <a:buNone/>
            </a:pPr>
            <a:r>
              <a:rPr lang="en-US" sz="3100" dirty="0">
                <a:solidFill>
                  <a:srgbClr val="5B6E8C"/>
                </a:solidFill>
                <a:latin typeface="Manrope" pitchFamily="34" charset="0"/>
                <a:ea typeface="Manrope" pitchFamily="34" charset="-122"/>
                <a:cs typeface="Manrope" pitchFamily="34" charset="-120"/>
              </a:rPr>
              <a:t>Works seamlessly on screens, tablets, or via QR code access. Students can interact at the booth or continue conversations on their own devices.</a:t>
            </a:r>
            <a:endParaRPr lang="en-US" sz="3100" dirty="0"/>
          </a:p>
        </p:txBody>
      </p:sp>
      <p:pic>
        <p:nvPicPr>
          <p:cNvPr id="9" name="Image 2" descr="preencoded.png"/>
          <p:cNvPicPr>
            <a:picLocks noChangeAspect="1"/>
          </p:cNvPicPr>
          <p:nvPr/>
        </p:nvPicPr>
        <p:blipFill>
          <a:blip r:embed="rId1">
            <a:extLst>
              <a:ext uri="{96DAC541-7B7A-43D3-8B79-37D633B846F1}">
                <asvg:svgBlip xmlns:asvg="http://schemas.microsoft.com/office/drawing/2016/SVG/main" r:embed="rId4"/>
              </a:ext>
            </a:extLst>
          </a:blip>
          <a:stretch>
            <a:fillRect/>
          </a:stretch>
        </p:blipFill>
        <p:spPr>
          <a:xfrm>
            <a:off x="1384459" y="9687059"/>
            <a:ext cx="1186101" cy="1186216"/>
          </a:xfrm>
          <a:prstGeom prst="rect">
            <a:avLst/>
          </a:prstGeom>
        </p:spPr>
      </p:pic>
      <p:sp>
        <p:nvSpPr>
          <p:cNvPr id="10" name="Text 5"/>
          <p:cNvSpPr/>
          <p:nvPr/>
        </p:nvSpPr>
        <p:spPr>
          <a:xfrm>
            <a:off x="1384459" y="8983008"/>
            <a:ext cx="7652861" cy="617757"/>
          </a:xfrm>
          <a:prstGeom prst="rect">
            <a:avLst/>
          </a:prstGeom>
          <a:noFill/>
        </p:spPr>
        <p:txBody>
          <a:bodyPr wrap="none" lIns="0" tIns="0" rIns="0" bIns="0" rtlCol="0" anchor="t"/>
          <a:lstStyle/>
          <a:p>
            <a:pPr marL="0" indent="0" algn="l">
              <a:lnSpc>
                <a:spcPts val="4850"/>
              </a:lnSpc>
              <a:buNone/>
            </a:pPr>
            <a:r>
              <a:rPr lang="en-US" sz="3850" b="1" dirty="0">
                <a:solidFill>
                  <a:srgbClr val="103466"/>
                </a:solidFill>
                <a:latin typeface="Alexandria Medium" pitchFamily="34" charset="0"/>
                <a:ea typeface="Alexandria Medium" pitchFamily="34" charset="-122"/>
                <a:cs typeface="Alexandria Medium" pitchFamily="34" charset="-120"/>
              </a:rPr>
              <a:t>Consistent Branded Messaging</a:t>
            </a:r>
            <a:endParaRPr lang="en-US" sz="3850" b="1" dirty="0">
              <a:solidFill>
                <a:srgbClr val="103466"/>
              </a:solidFill>
              <a:latin typeface="Alexandria Medium" pitchFamily="34" charset="0"/>
              <a:ea typeface="Alexandria Medium" pitchFamily="34" charset="-122"/>
              <a:cs typeface="Alexandria Medium" pitchFamily="34" charset="-120"/>
            </a:endParaRPr>
          </a:p>
        </p:txBody>
      </p:sp>
      <p:sp>
        <p:nvSpPr>
          <p:cNvPr id="11" name="Text 6"/>
          <p:cNvSpPr/>
          <p:nvPr/>
        </p:nvSpPr>
        <p:spPr>
          <a:xfrm>
            <a:off x="1384459" y="9837960"/>
            <a:ext cx="11861483" cy="1897923"/>
          </a:xfrm>
          <a:prstGeom prst="rect">
            <a:avLst/>
          </a:prstGeom>
          <a:noFill/>
        </p:spPr>
        <p:txBody>
          <a:bodyPr wrap="square" lIns="0" tIns="0" rIns="0" bIns="0" rtlCol="0" anchor="t"/>
          <a:lstStyle/>
          <a:p>
            <a:pPr marL="0" indent="0" algn="l">
              <a:lnSpc>
                <a:spcPts val="4950"/>
              </a:lnSpc>
              <a:buNone/>
            </a:pPr>
            <a:r>
              <a:rPr lang="en-US" sz="3100" dirty="0">
                <a:solidFill>
                  <a:srgbClr val="5B6E8C"/>
                </a:solidFill>
                <a:latin typeface="Manrope" pitchFamily="34" charset="0"/>
                <a:ea typeface="Manrope" pitchFamily="34" charset="-122"/>
                <a:cs typeface="Manrope" pitchFamily="34" charset="-120"/>
              </a:rPr>
              <a:t>Every interaction reflects your institution's voice and values perfectly. No off-brand moments or inconsistent information shared with prospects.</a:t>
            </a:r>
            <a:endParaRPr lang="en-US" sz="3100" dirty="0"/>
          </a:p>
        </p:txBody>
      </p:sp>
      <p:pic>
        <p:nvPicPr>
          <p:cNvPr id="12" name="Image 3" descr="preencoded.png"/>
          <p:cNvPicPr>
            <a:picLocks noChangeAspect="1"/>
          </p:cNvPicPr>
          <p:nvPr/>
        </p:nvPicPr>
        <p:blipFill>
          <a:blip r:embed="rId1">
            <a:extLst>
              <a:ext uri="{96DAC541-7B7A-43D3-8B79-37D633B846F1}">
                <asvg:svgBlip xmlns:asvg="http://schemas.microsoft.com/office/drawing/2016/SVG/main" r:embed="rId5"/>
              </a:ext>
            </a:extLst>
          </a:blip>
          <a:stretch>
            <a:fillRect/>
          </a:stretch>
        </p:blipFill>
        <p:spPr>
          <a:xfrm>
            <a:off x="1384459" y="13025129"/>
            <a:ext cx="1186101" cy="1186216"/>
          </a:xfrm>
          <a:prstGeom prst="rect">
            <a:avLst/>
          </a:prstGeom>
        </p:spPr>
      </p:pic>
      <p:sp>
        <p:nvSpPr>
          <p:cNvPr id="13" name="Text 7"/>
          <p:cNvSpPr/>
          <p:nvPr/>
        </p:nvSpPr>
        <p:spPr>
          <a:xfrm>
            <a:off x="1384459" y="12321078"/>
            <a:ext cx="5863114" cy="617757"/>
          </a:xfrm>
          <a:prstGeom prst="rect">
            <a:avLst/>
          </a:prstGeom>
          <a:noFill/>
        </p:spPr>
        <p:txBody>
          <a:bodyPr wrap="none" lIns="0" tIns="0" rIns="0" bIns="0" rtlCol="0" anchor="t"/>
          <a:lstStyle/>
          <a:p>
            <a:pPr marL="0" indent="0" algn="l">
              <a:lnSpc>
                <a:spcPts val="4850"/>
              </a:lnSpc>
              <a:buNone/>
            </a:pPr>
            <a:r>
              <a:rPr lang="en-US" sz="3850" b="1" dirty="0">
                <a:solidFill>
                  <a:srgbClr val="103466"/>
                </a:solidFill>
                <a:latin typeface="Alexandria Medium" pitchFamily="34" charset="0"/>
                <a:ea typeface="Alexandria Medium" pitchFamily="34" charset="-122"/>
                <a:cs typeface="Alexandria Medium" pitchFamily="34" charset="-120"/>
              </a:rPr>
              <a:t>Real-Time Engagement</a:t>
            </a:r>
            <a:endParaRPr lang="en-US" sz="3850" b="1" dirty="0">
              <a:solidFill>
                <a:srgbClr val="103466"/>
              </a:solidFill>
              <a:latin typeface="Alexandria Medium" pitchFamily="34" charset="0"/>
              <a:ea typeface="Alexandria Medium" pitchFamily="34" charset="-122"/>
              <a:cs typeface="Alexandria Medium" pitchFamily="34" charset="-120"/>
            </a:endParaRPr>
          </a:p>
        </p:txBody>
      </p:sp>
      <p:sp>
        <p:nvSpPr>
          <p:cNvPr id="14" name="Text 8"/>
          <p:cNvSpPr/>
          <p:nvPr/>
        </p:nvSpPr>
        <p:spPr>
          <a:xfrm>
            <a:off x="1384459" y="13176030"/>
            <a:ext cx="11861483" cy="1897923"/>
          </a:xfrm>
          <a:prstGeom prst="rect">
            <a:avLst/>
          </a:prstGeom>
          <a:noFill/>
        </p:spPr>
        <p:txBody>
          <a:bodyPr wrap="square" lIns="0" tIns="0" rIns="0" bIns="0" rtlCol="0" anchor="t"/>
          <a:lstStyle/>
          <a:p>
            <a:pPr marL="0" indent="0" algn="l">
              <a:lnSpc>
                <a:spcPts val="4950"/>
              </a:lnSpc>
              <a:buNone/>
            </a:pPr>
            <a:r>
              <a:rPr lang="en-US" sz="3100" dirty="0">
                <a:solidFill>
                  <a:srgbClr val="5B6E8C"/>
                </a:solidFill>
                <a:latin typeface="Manrope" pitchFamily="34" charset="0"/>
                <a:ea typeface="Manrope" pitchFamily="34" charset="-122"/>
                <a:cs typeface="Manrope" pitchFamily="34" charset="-120"/>
              </a:rPr>
              <a:t>Instant responses keep students engaged and interested. No waiting, no delays—just immediate, helpful answers when curiosity is at its peak.</a:t>
            </a:r>
            <a:endParaRPr lang="en-US" sz="31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714" y="0"/>
            <a:ext cx="14628971" cy="26009600"/>
          </a:xfrm>
          <a:prstGeom prst="rect">
            <a:avLst/>
          </a:prstGeom>
        </p:spPr>
      </p:pic>
      <p:sp>
        <p:nvSpPr>
          <p:cNvPr id="3" name="Shape 0"/>
          <p:cNvSpPr/>
          <p:nvPr/>
        </p:nvSpPr>
        <p:spPr>
          <a:xfrm>
            <a:off x="635" y="0"/>
            <a:ext cx="14838680" cy="26009600"/>
          </a:xfrm>
          <a:prstGeom prst="rect">
            <a:avLst/>
          </a:prstGeom>
          <a:solidFill>
            <a:srgbClr val="FFFFFF">
              <a:alpha val="85000"/>
            </a:srgbClr>
          </a:solidFill>
        </p:spPr>
      </p:sp>
      <p:sp>
        <p:nvSpPr>
          <p:cNvPr id="4" name="Text 1"/>
          <p:cNvSpPr/>
          <p:nvPr/>
        </p:nvSpPr>
        <p:spPr>
          <a:xfrm>
            <a:off x="1384459" y="744485"/>
            <a:ext cx="9884331" cy="1235632"/>
          </a:xfrm>
          <a:prstGeom prst="rect">
            <a:avLst/>
          </a:prstGeom>
          <a:noFill/>
        </p:spPr>
        <p:txBody>
          <a:bodyPr wrap="none" lIns="0" tIns="0" rIns="0" bIns="0" rtlCol="0" anchor="t"/>
          <a:lstStyle/>
          <a:p>
            <a:pPr marL="0" indent="0" algn="l">
              <a:lnSpc>
                <a:spcPts val="9700"/>
              </a:lnSpc>
              <a:buNone/>
            </a:pPr>
            <a:r>
              <a:rPr lang="en-US" sz="7750" dirty="0">
                <a:solidFill>
                  <a:srgbClr val="5B6E8C"/>
                </a:solidFill>
                <a:latin typeface="Alexandria Medium" pitchFamily="34" charset="0"/>
                <a:ea typeface="Alexandria Medium" pitchFamily="34" charset="-122"/>
                <a:cs typeface="Alexandria Medium" pitchFamily="34" charset="-120"/>
              </a:rPr>
              <a:t>Benefits for Visitors</a:t>
            </a:r>
            <a:endParaRPr lang="en-US" sz="7750" dirty="0"/>
          </a:p>
        </p:txBody>
      </p:sp>
      <p:sp>
        <p:nvSpPr>
          <p:cNvPr id="5" name="Text 2"/>
          <p:cNvSpPr/>
          <p:nvPr/>
        </p:nvSpPr>
        <p:spPr>
          <a:xfrm>
            <a:off x="1384459" y="2015695"/>
            <a:ext cx="11861483" cy="1897923"/>
          </a:xfrm>
          <a:prstGeom prst="rect">
            <a:avLst/>
          </a:prstGeom>
          <a:noFill/>
        </p:spPr>
        <p:txBody>
          <a:bodyPr wrap="square" lIns="0" tIns="0" rIns="0" bIns="0" rtlCol="0" anchor="t"/>
          <a:lstStyle/>
          <a:p>
            <a:pPr marL="0" indent="0" algn="l">
              <a:lnSpc>
                <a:spcPct val="110000"/>
              </a:lnSpc>
              <a:buNone/>
            </a:pPr>
            <a:r>
              <a:rPr lang="en-US" sz="3100" dirty="0">
                <a:solidFill>
                  <a:srgbClr val="5B6E8C"/>
                </a:solidFill>
                <a:latin typeface="Manrope" pitchFamily="34" charset="0"/>
                <a:ea typeface="Manrope" pitchFamily="34" charset="-122"/>
                <a:cs typeface="Manrope" pitchFamily="34" charset="-120"/>
              </a:rPr>
              <a:t>Prospective students get the information they need, exactly when they need it—creating a positive, frustration-free experience that leaves lasting impressions.</a:t>
            </a:r>
            <a:endParaRPr lang="en-US" sz="3100" dirty="0"/>
          </a:p>
        </p:txBody>
      </p:sp>
      <p:sp>
        <p:nvSpPr>
          <p:cNvPr id="6" name="Shape 3"/>
          <p:cNvSpPr/>
          <p:nvPr/>
        </p:nvSpPr>
        <p:spPr>
          <a:xfrm>
            <a:off x="1384300" y="4161790"/>
            <a:ext cx="11861800" cy="3021965"/>
          </a:xfrm>
          <a:prstGeom prst="roundRect">
            <a:avLst>
              <a:gd name="adj" fmla="val 6037"/>
            </a:avLst>
          </a:prstGeom>
          <a:solidFill>
            <a:srgbClr val="FFFFFF"/>
          </a:solidFill>
          <a:ln w="45720">
            <a:solidFill>
              <a:srgbClr val="AAE4FE"/>
            </a:solidFill>
            <a:prstDash val="solid"/>
          </a:ln>
        </p:spPr>
      </p:sp>
      <p:sp>
        <p:nvSpPr>
          <p:cNvPr id="7" name="Shape 4"/>
          <p:cNvSpPr/>
          <p:nvPr/>
        </p:nvSpPr>
        <p:spPr>
          <a:xfrm>
            <a:off x="1338580" y="4161790"/>
            <a:ext cx="182880" cy="3021965"/>
          </a:xfrm>
          <a:prstGeom prst="roundRect">
            <a:avLst>
              <a:gd name="adj" fmla="val 324293"/>
            </a:avLst>
          </a:prstGeom>
          <a:solidFill>
            <a:srgbClr val="AAE4FE"/>
          </a:solidFill>
        </p:spPr>
      </p:sp>
      <p:sp>
        <p:nvSpPr>
          <p:cNvPr id="8" name="Text 5"/>
          <p:cNvSpPr/>
          <p:nvPr/>
        </p:nvSpPr>
        <p:spPr>
          <a:xfrm>
            <a:off x="1962626" y="4465400"/>
            <a:ext cx="4942165" cy="617757"/>
          </a:xfrm>
          <a:prstGeom prst="rect">
            <a:avLst/>
          </a:prstGeom>
          <a:noFill/>
        </p:spPr>
        <p:txBody>
          <a:bodyPr wrap="none" lIns="0" tIns="0" rIns="0" bIns="0" rtlCol="0" anchor="t"/>
          <a:lstStyle/>
          <a:p>
            <a:pPr marL="0" indent="0" algn="l">
              <a:lnSpc>
                <a:spcPts val="4850"/>
              </a:lnSpc>
              <a:buNone/>
            </a:pPr>
            <a:r>
              <a:rPr lang="en-US" sz="3850" dirty="0">
                <a:solidFill>
                  <a:srgbClr val="5B6E8C"/>
                </a:solidFill>
                <a:latin typeface="Alexandria Medium" pitchFamily="34" charset="0"/>
                <a:ea typeface="Alexandria Medium" pitchFamily="34" charset="-122"/>
                <a:cs typeface="Alexandria Medium" pitchFamily="34" charset="-120"/>
              </a:rPr>
              <a:t>Instant Answers</a:t>
            </a:r>
            <a:endParaRPr lang="en-US" sz="3850" dirty="0"/>
          </a:p>
        </p:txBody>
      </p:sp>
      <p:sp>
        <p:nvSpPr>
          <p:cNvPr id="9" name="Text 6"/>
          <p:cNvSpPr/>
          <p:nvPr/>
        </p:nvSpPr>
        <p:spPr>
          <a:xfrm>
            <a:off x="1962626" y="5080323"/>
            <a:ext cx="10842308" cy="1897923"/>
          </a:xfrm>
          <a:prstGeom prst="rect">
            <a:avLst/>
          </a:prstGeom>
          <a:noFill/>
        </p:spPr>
        <p:txBody>
          <a:bodyPr wrap="square" lIns="0" tIns="0" rIns="0" bIns="0" rtlCol="0" anchor="t"/>
          <a:lstStyle/>
          <a:p>
            <a:pPr marL="0" indent="0" algn="l">
              <a:lnSpc>
                <a:spcPct val="110000"/>
              </a:lnSpc>
              <a:buNone/>
            </a:pPr>
            <a:r>
              <a:rPr lang="en-US" sz="3100" dirty="0">
                <a:solidFill>
                  <a:srgbClr val="5B6E8C"/>
                </a:solidFill>
                <a:latin typeface="Manrope" pitchFamily="34" charset="0"/>
                <a:ea typeface="Manrope" pitchFamily="34" charset="-122"/>
                <a:cs typeface="Manrope" pitchFamily="34" charset="-120"/>
              </a:rPr>
              <a:t>No more waiting for staff availability. Get comprehensive responses to questions about programs, admissions, campus life, and more—immediately and accurately.</a:t>
            </a:r>
            <a:endParaRPr lang="en-US" sz="3100" dirty="0"/>
          </a:p>
        </p:txBody>
      </p:sp>
      <p:sp>
        <p:nvSpPr>
          <p:cNvPr id="10" name="Shape 7"/>
          <p:cNvSpPr/>
          <p:nvPr/>
        </p:nvSpPr>
        <p:spPr>
          <a:xfrm>
            <a:off x="1384300" y="7573645"/>
            <a:ext cx="11861800" cy="3704590"/>
          </a:xfrm>
          <a:prstGeom prst="roundRect">
            <a:avLst>
              <a:gd name="adj" fmla="val 5142"/>
            </a:avLst>
          </a:prstGeom>
          <a:solidFill>
            <a:srgbClr val="FFFFFF"/>
          </a:solidFill>
          <a:ln w="45720">
            <a:solidFill>
              <a:srgbClr val="87ADFD"/>
            </a:solidFill>
            <a:prstDash val="solid"/>
          </a:ln>
        </p:spPr>
      </p:sp>
      <p:sp>
        <p:nvSpPr>
          <p:cNvPr id="11" name="Shape 8"/>
          <p:cNvSpPr/>
          <p:nvPr/>
        </p:nvSpPr>
        <p:spPr>
          <a:xfrm>
            <a:off x="1338580" y="7573645"/>
            <a:ext cx="182880" cy="3704590"/>
          </a:xfrm>
          <a:prstGeom prst="roundRect">
            <a:avLst>
              <a:gd name="adj" fmla="val 324293"/>
            </a:avLst>
          </a:prstGeom>
          <a:solidFill>
            <a:srgbClr val="87ADFD"/>
          </a:solidFill>
        </p:spPr>
      </p:sp>
      <p:sp>
        <p:nvSpPr>
          <p:cNvPr id="12" name="Text 9"/>
          <p:cNvSpPr/>
          <p:nvPr/>
        </p:nvSpPr>
        <p:spPr>
          <a:xfrm>
            <a:off x="1962626" y="8015007"/>
            <a:ext cx="6658689" cy="617757"/>
          </a:xfrm>
          <a:prstGeom prst="rect">
            <a:avLst/>
          </a:prstGeom>
          <a:noFill/>
        </p:spPr>
        <p:txBody>
          <a:bodyPr wrap="none" lIns="0" tIns="0" rIns="0" bIns="0" rtlCol="0" anchor="t"/>
          <a:lstStyle/>
          <a:p>
            <a:pPr marL="0" indent="0" algn="l">
              <a:lnSpc>
                <a:spcPts val="4850"/>
              </a:lnSpc>
              <a:buNone/>
            </a:pPr>
            <a:r>
              <a:rPr lang="en-US" sz="3850" dirty="0">
                <a:solidFill>
                  <a:srgbClr val="5B6E8C"/>
                </a:solidFill>
                <a:latin typeface="Alexandria Medium" pitchFamily="34" charset="0"/>
                <a:ea typeface="Alexandria Medium" pitchFamily="34" charset="-122"/>
                <a:cs typeface="Alexandria Medium" pitchFamily="34" charset="-120"/>
              </a:rPr>
              <a:t>Easy Access to Information</a:t>
            </a:r>
            <a:endParaRPr lang="en-US" sz="3850" dirty="0"/>
          </a:p>
        </p:txBody>
      </p:sp>
      <p:sp>
        <p:nvSpPr>
          <p:cNvPr id="13" name="Text 10"/>
          <p:cNvSpPr/>
          <p:nvPr/>
        </p:nvSpPr>
        <p:spPr>
          <a:xfrm>
            <a:off x="1962626" y="8698510"/>
            <a:ext cx="10842308" cy="2530563"/>
          </a:xfrm>
          <a:prstGeom prst="rect">
            <a:avLst/>
          </a:prstGeom>
          <a:noFill/>
        </p:spPr>
        <p:txBody>
          <a:bodyPr wrap="square" lIns="0" tIns="0" rIns="0" bIns="0" rtlCol="0" anchor="t"/>
          <a:lstStyle/>
          <a:p>
            <a:pPr marL="0" indent="0" algn="l">
              <a:lnSpc>
                <a:spcPct val="110000"/>
              </a:lnSpc>
              <a:buNone/>
            </a:pPr>
            <a:r>
              <a:rPr lang="en-US" sz="3100" dirty="0">
                <a:solidFill>
                  <a:srgbClr val="5B6E8C"/>
                </a:solidFill>
                <a:latin typeface="Manrope" pitchFamily="34" charset="0"/>
                <a:ea typeface="Manrope" pitchFamily="34" charset="-122"/>
                <a:cs typeface="Manrope" pitchFamily="34" charset="-120"/>
              </a:rPr>
              <a:t>Browse through programs, admission requirements, scholarship opportunities, and facility details at your own pace. Explore everything your institution offers without feeling rushed.</a:t>
            </a:r>
            <a:endParaRPr lang="en-US" sz="3100" dirty="0"/>
          </a:p>
        </p:txBody>
      </p:sp>
      <p:sp>
        <p:nvSpPr>
          <p:cNvPr id="14" name="Shape 11"/>
          <p:cNvSpPr/>
          <p:nvPr/>
        </p:nvSpPr>
        <p:spPr>
          <a:xfrm>
            <a:off x="1384300" y="11787505"/>
            <a:ext cx="11861800" cy="3083560"/>
          </a:xfrm>
          <a:prstGeom prst="roundRect">
            <a:avLst>
              <a:gd name="adj" fmla="val 6037"/>
            </a:avLst>
          </a:prstGeom>
          <a:solidFill>
            <a:srgbClr val="FFFFFF"/>
          </a:solidFill>
          <a:ln w="45720">
            <a:solidFill>
              <a:srgbClr val="96B8FD"/>
            </a:solidFill>
            <a:prstDash val="solid"/>
          </a:ln>
        </p:spPr>
      </p:sp>
      <p:sp>
        <p:nvSpPr>
          <p:cNvPr id="15" name="Shape 12"/>
          <p:cNvSpPr/>
          <p:nvPr/>
        </p:nvSpPr>
        <p:spPr>
          <a:xfrm>
            <a:off x="1338580" y="11787505"/>
            <a:ext cx="182880" cy="3083560"/>
          </a:xfrm>
          <a:prstGeom prst="roundRect">
            <a:avLst>
              <a:gd name="adj" fmla="val 324293"/>
            </a:avLst>
          </a:prstGeom>
          <a:solidFill>
            <a:srgbClr val="96B8FD"/>
          </a:solidFill>
        </p:spPr>
      </p:sp>
      <p:sp>
        <p:nvSpPr>
          <p:cNvPr id="16" name="Text 13"/>
          <p:cNvSpPr/>
          <p:nvPr/>
        </p:nvSpPr>
        <p:spPr>
          <a:xfrm>
            <a:off x="1962626" y="12228370"/>
            <a:ext cx="4942165" cy="617757"/>
          </a:xfrm>
          <a:prstGeom prst="rect">
            <a:avLst/>
          </a:prstGeom>
          <a:noFill/>
        </p:spPr>
        <p:txBody>
          <a:bodyPr wrap="none" lIns="0" tIns="0" rIns="0" bIns="0" rtlCol="0" anchor="t"/>
          <a:lstStyle/>
          <a:p>
            <a:pPr marL="0" indent="0" algn="l">
              <a:lnSpc>
                <a:spcPts val="4850"/>
              </a:lnSpc>
              <a:buNone/>
            </a:pPr>
            <a:r>
              <a:rPr lang="en-US" sz="3850" dirty="0">
                <a:solidFill>
                  <a:srgbClr val="5B6E8C"/>
                </a:solidFill>
                <a:latin typeface="Alexandria Medium" pitchFamily="34" charset="0"/>
                <a:ea typeface="Alexandria Medium" pitchFamily="34" charset="-122"/>
                <a:cs typeface="Alexandria Medium" pitchFamily="34" charset="-120"/>
              </a:rPr>
              <a:t>No Waiting in Line</a:t>
            </a:r>
            <a:endParaRPr lang="en-US" sz="3850" dirty="0"/>
          </a:p>
        </p:txBody>
      </p:sp>
      <p:sp>
        <p:nvSpPr>
          <p:cNvPr id="17" name="Text 14"/>
          <p:cNvSpPr/>
          <p:nvPr/>
        </p:nvSpPr>
        <p:spPr>
          <a:xfrm>
            <a:off x="1962626" y="12911873"/>
            <a:ext cx="10842308" cy="1897923"/>
          </a:xfrm>
          <a:prstGeom prst="rect">
            <a:avLst/>
          </a:prstGeom>
          <a:noFill/>
        </p:spPr>
        <p:txBody>
          <a:bodyPr wrap="square" lIns="0" tIns="0" rIns="0" bIns="0" rtlCol="0" anchor="t"/>
          <a:lstStyle/>
          <a:p>
            <a:pPr marL="0" indent="0" algn="l">
              <a:lnSpc>
                <a:spcPct val="110000"/>
              </a:lnSpc>
              <a:buNone/>
            </a:pPr>
            <a:r>
              <a:rPr lang="en-US" sz="3100" dirty="0">
                <a:solidFill>
                  <a:srgbClr val="5B6E8C"/>
                </a:solidFill>
                <a:latin typeface="Manrope" pitchFamily="34" charset="0"/>
                <a:ea typeface="Manrope" pitchFamily="34" charset="-122"/>
                <a:cs typeface="Manrope" pitchFamily="34" charset="-120"/>
              </a:rPr>
              <a:t>Skip the queue at busy booths. Get personalized attention even during peak hours when human staff are occupied with other visitors.</a:t>
            </a:r>
            <a:endParaRPr lang="en-US" sz="31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384459" y="1087385"/>
            <a:ext cx="11673364" cy="1235632"/>
          </a:xfrm>
          <a:prstGeom prst="rect">
            <a:avLst/>
          </a:prstGeom>
          <a:noFill/>
        </p:spPr>
        <p:txBody>
          <a:bodyPr wrap="none" lIns="0" tIns="0" rIns="0" bIns="0" rtlCol="0" anchor="t"/>
          <a:lstStyle/>
          <a:p>
            <a:pPr marL="0" indent="0" algn="l">
              <a:lnSpc>
                <a:spcPts val="9700"/>
              </a:lnSpc>
              <a:buNone/>
            </a:pPr>
            <a:r>
              <a:rPr lang="en-US" sz="7750" dirty="0">
                <a:solidFill>
                  <a:srgbClr val="5B6E8C"/>
                </a:solidFill>
                <a:latin typeface="Alexandria Medium" pitchFamily="34" charset="0"/>
                <a:ea typeface="Alexandria Medium" pitchFamily="34" charset="-122"/>
                <a:cs typeface="Alexandria Medium" pitchFamily="34" charset="-120"/>
              </a:rPr>
              <a:t>Benefits for Universities</a:t>
            </a:r>
            <a:endParaRPr lang="en-US" sz="7750" dirty="0"/>
          </a:p>
        </p:txBody>
      </p:sp>
      <p:pic>
        <p:nvPicPr>
          <p:cNvPr id="3" name="Image 0" descr="preencoded.png"/>
          <p:cNvPicPr>
            <a:picLocks noChangeAspect="1"/>
          </p:cNvPicPr>
          <p:nvPr/>
        </p:nvPicPr>
        <p:blipFill>
          <a:blip r:embed="rId1"/>
          <a:stretch>
            <a:fillRect/>
          </a:stretch>
        </p:blipFill>
        <p:spPr>
          <a:xfrm>
            <a:off x="1384459" y="3360867"/>
            <a:ext cx="5448419" cy="5448951"/>
          </a:xfrm>
          <a:prstGeom prst="rect">
            <a:avLst/>
          </a:prstGeom>
        </p:spPr>
      </p:pic>
      <p:sp>
        <p:nvSpPr>
          <p:cNvPr id="4" name="Text 1"/>
          <p:cNvSpPr/>
          <p:nvPr/>
        </p:nvSpPr>
        <p:spPr>
          <a:xfrm>
            <a:off x="7805142" y="3311452"/>
            <a:ext cx="5448419" cy="2224067"/>
          </a:xfrm>
          <a:prstGeom prst="rect">
            <a:avLst/>
          </a:prstGeom>
          <a:noFill/>
        </p:spPr>
        <p:txBody>
          <a:bodyPr wrap="square" lIns="0" tIns="0" rIns="0" bIns="0" rtlCol="0" anchor="t"/>
          <a:lstStyle/>
          <a:p>
            <a:pPr marL="0" indent="0" algn="l">
              <a:lnSpc>
                <a:spcPts val="5800"/>
              </a:lnSpc>
              <a:buNone/>
            </a:pPr>
            <a:r>
              <a:rPr lang="en-US" sz="4650" dirty="0">
                <a:solidFill>
                  <a:srgbClr val="5B6E8C"/>
                </a:solidFill>
                <a:latin typeface="Alexandria Medium" pitchFamily="34" charset="0"/>
                <a:ea typeface="Alexandria Medium" pitchFamily="34" charset="-122"/>
                <a:cs typeface="Alexandria Medium" pitchFamily="34" charset="-120"/>
              </a:rPr>
              <a:t>Transform Your Recruitment Strategy</a:t>
            </a:r>
            <a:endParaRPr lang="en-US" sz="4650" dirty="0"/>
          </a:p>
        </p:txBody>
      </p:sp>
      <p:sp>
        <p:nvSpPr>
          <p:cNvPr id="5" name="Text 2"/>
          <p:cNvSpPr/>
          <p:nvPr/>
        </p:nvSpPr>
        <p:spPr>
          <a:xfrm>
            <a:off x="7805142" y="5930844"/>
            <a:ext cx="5448419" cy="3163204"/>
          </a:xfrm>
          <a:prstGeom prst="rect">
            <a:avLst/>
          </a:prstGeom>
          <a:noFill/>
        </p:spPr>
        <p:txBody>
          <a:bodyPr wrap="square" lIns="0" tIns="0" rIns="0" bIns="0" rtlCol="0" anchor="t"/>
          <a:lstStyle/>
          <a:p>
            <a:pPr marL="0" indent="0" algn="l">
              <a:lnSpc>
                <a:spcPct val="100000"/>
              </a:lnSpc>
              <a:buNone/>
            </a:pPr>
            <a:r>
              <a:rPr lang="en-US" sz="3100" dirty="0">
                <a:solidFill>
                  <a:srgbClr val="5B6E8C"/>
                </a:solidFill>
                <a:latin typeface="微软雅黑" panose="020B0503020204020204" charset="-122"/>
                <a:ea typeface="微软雅黑" panose="020B0503020204020204" charset="-122"/>
                <a:cs typeface="Manrope" pitchFamily="34" charset="-120"/>
              </a:rPr>
              <a:t>Scale your presence without scaling your team. Capture every opportunity while your staff focuses on high-value conversations.</a:t>
            </a:r>
            <a:endParaRPr lang="en-US" sz="3100" dirty="0">
              <a:solidFill>
                <a:srgbClr val="5B6E8C"/>
              </a:solidFill>
              <a:latin typeface="微软雅黑" panose="020B0503020204020204" charset="-122"/>
              <a:ea typeface="微软雅黑" panose="020B0503020204020204" charset="-122"/>
              <a:cs typeface="Manrope" pitchFamily="34" charset="-120"/>
            </a:endParaRPr>
          </a:p>
        </p:txBody>
      </p:sp>
      <p:sp>
        <p:nvSpPr>
          <p:cNvPr id="6" name="Text 3"/>
          <p:cNvSpPr/>
          <p:nvPr/>
        </p:nvSpPr>
        <p:spPr>
          <a:xfrm>
            <a:off x="1148080" y="9549130"/>
            <a:ext cx="3191510" cy="1304925"/>
          </a:xfrm>
          <a:prstGeom prst="rect">
            <a:avLst/>
          </a:prstGeom>
          <a:noFill/>
        </p:spPr>
        <p:txBody>
          <a:bodyPr wrap="none" lIns="0" tIns="0" rIns="0" bIns="0" rtlCol="0" anchor="t"/>
          <a:lstStyle/>
          <a:p>
            <a:pPr marL="0" indent="0" algn="ctr">
              <a:lnSpc>
                <a:spcPts val="10250"/>
              </a:lnSpc>
              <a:buNone/>
            </a:pPr>
            <a:r>
              <a:rPr lang="en-US" sz="8000" dirty="0">
                <a:solidFill>
                  <a:srgbClr val="5B6E8C"/>
                </a:solidFill>
                <a:latin typeface="Alexandria Medium" pitchFamily="34" charset="0"/>
                <a:ea typeface="Alexandria Medium" pitchFamily="34" charset="-122"/>
                <a:cs typeface="Alexandria Medium" pitchFamily="34" charset="-120"/>
              </a:rPr>
              <a:t>3x</a:t>
            </a:r>
            <a:endParaRPr lang="en-US" sz="8000" dirty="0">
              <a:solidFill>
                <a:srgbClr val="5B6E8C"/>
              </a:solidFill>
              <a:latin typeface="Alexandria Medium" pitchFamily="34" charset="0"/>
              <a:ea typeface="Alexandria Medium" pitchFamily="34" charset="-122"/>
              <a:cs typeface="Alexandria Medium" pitchFamily="34" charset="-120"/>
            </a:endParaRPr>
          </a:p>
        </p:txBody>
      </p:sp>
      <p:sp>
        <p:nvSpPr>
          <p:cNvPr id="7" name="Text 4"/>
          <p:cNvSpPr/>
          <p:nvPr/>
        </p:nvSpPr>
        <p:spPr>
          <a:xfrm>
            <a:off x="1148080" y="10862310"/>
            <a:ext cx="3389630" cy="617855"/>
          </a:xfrm>
          <a:prstGeom prst="rect">
            <a:avLst/>
          </a:prstGeom>
          <a:noFill/>
        </p:spPr>
        <p:txBody>
          <a:bodyPr wrap="none" lIns="0" tIns="0" rIns="0" bIns="0" rtlCol="0" anchor="t"/>
          <a:lstStyle/>
          <a:p>
            <a:pPr marL="0" indent="0" algn="ctr">
              <a:lnSpc>
                <a:spcPts val="4850"/>
              </a:lnSpc>
              <a:buNone/>
            </a:pPr>
            <a:r>
              <a:rPr lang="en-US" sz="2800" b="1" dirty="0">
                <a:solidFill>
                  <a:srgbClr val="5B6E8C"/>
                </a:solidFill>
                <a:latin typeface="Alexandria Medium" pitchFamily="34" charset="0"/>
                <a:ea typeface="Alexandria Medium" pitchFamily="34" charset="-122"/>
                <a:cs typeface="Alexandria Medium" pitchFamily="34" charset="-120"/>
              </a:rPr>
              <a:t>More leads captured</a:t>
            </a:r>
            <a:endParaRPr lang="en-US" sz="2800" b="1" dirty="0">
              <a:solidFill>
                <a:srgbClr val="5B6E8C"/>
              </a:solidFill>
              <a:latin typeface="Alexandria Medium" pitchFamily="34" charset="0"/>
              <a:ea typeface="Alexandria Medium" pitchFamily="34" charset="-122"/>
              <a:cs typeface="Alexandria Medium" pitchFamily="34" charset="-120"/>
            </a:endParaRPr>
          </a:p>
        </p:txBody>
      </p:sp>
      <p:sp>
        <p:nvSpPr>
          <p:cNvPr id="8" name="Text 5"/>
          <p:cNvSpPr/>
          <p:nvPr/>
        </p:nvSpPr>
        <p:spPr>
          <a:xfrm>
            <a:off x="854710" y="11717655"/>
            <a:ext cx="3778885" cy="2530475"/>
          </a:xfrm>
          <a:prstGeom prst="rect">
            <a:avLst/>
          </a:prstGeom>
          <a:noFill/>
        </p:spPr>
        <p:txBody>
          <a:bodyPr wrap="square" lIns="0" tIns="0" rIns="0" bIns="0" rtlCol="0" anchor="t"/>
          <a:lstStyle/>
          <a:p>
            <a:pPr marL="0" indent="0" algn="ctr">
              <a:lnSpc>
                <a:spcPct val="100000"/>
              </a:lnSpc>
              <a:buNone/>
            </a:pPr>
            <a:r>
              <a:rPr lang="en-US" sz="2400" dirty="0">
                <a:solidFill>
                  <a:srgbClr val="5B6E8C"/>
                </a:solidFill>
                <a:latin typeface="微软雅黑" panose="020B0503020204020204" charset="-122"/>
                <a:ea typeface="微软雅黑" panose="020B0503020204020204" charset="-122"/>
                <a:cs typeface="Manrope" pitchFamily="34" charset="-120"/>
              </a:rPr>
              <a:t>Engage every visitor systematically, ensuring no prospect slips through the cracks during busy fair hours</a:t>
            </a:r>
            <a:endParaRPr lang="en-US" sz="2400" dirty="0">
              <a:solidFill>
                <a:srgbClr val="5B6E8C"/>
              </a:solidFill>
              <a:latin typeface="微软雅黑" panose="020B0503020204020204" charset="-122"/>
              <a:ea typeface="微软雅黑" panose="020B0503020204020204" charset="-122"/>
              <a:cs typeface="Manrope" pitchFamily="34" charset="-120"/>
            </a:endParaRPr>
          </a:p>
        </p:txBody>
      </p:sp>
      <p:sp>
        <p:nvSpPr>
          <p:cNvPr id="9" name="Text 6"/>
          <p:cNvSpPr/>
          <p:nvPr/>
        </p:nvSpPr>
        <p:spPr>
          <a:xfrm>
            <a:off x="5484495" y="9544050"/>
            <a:ext cx="3576955" cy="1304925"/>
          </a:xfrm>
          <a:prstGeom prst="rect">
            <a:avLst/>
          </a:prstGeom>
          <a:noFill/>
        </p:spPr>
        <p:txBody>
          <a:bodyPr wrap="none" lIns="0" tIns="0" rIns="0" bIns="0" rtlCol="0" anchor="t"/>
          <a:lstStyle/>
          <a:p>
            <a:pPr marL="0" indent="0" algn="ctr">
              <a:lnSpc>
                <a:spcPts val="10250"/>
              </a:lnSpc>
              <a:buNone/>
            </a:pPr>
            <a:r>
              <a:rPr lang="en-US" sz="8000" dirty="0">
                <a:solidFill>
                  <a:srgbClr val="5B6E8C"/>
                </a:solidFill>
                <a:latin typeface="Alexandria Medium" pitchFamily="34" charset="0"/>
                <a:ea typeface="Alexandria Medium" pitchFamily="34" charset="-122"/>
                <a:cs typeface="Alexandria Medium" pitchFamily="34" charset="-120"/>
              </a:rPr>
              <a:t>Zero</a:t>
            </a:r>
            <a:endParaRPr lang="en-US" sz="8000" dirty="0">
              <a:solidFill>
                <a:srgbClr val="5B6E8C"/>
              </a:solidFill>
              <a:latin typeface="Alexandria Medium" pitchFamily="34" charset="0"/>
              <a:ea typeface="Alexandria Medium" pitchFamily="34" charset="-122"/>
              <a:cs typeface="Alexandria Medium" pitchFamily="34" charset="-120"/>
            </a:endParaRPr>
          </a:p>
        </p:txBody>
      </p:sp>
      <p:sp>
        <p:nvSpPr>
          <p:cNvPr id="10" name="Text 7"/>
          <p:cNvSpPr/>
          <p:nvPr/>
        </p:nvSpPr>
        <p:spPr>
          <a:xfrm>
            <a:off x="5715000" y="10857230"/>
            <a:ext cx="3361055" cy="617855"/>
          </a:xfrm>
          <a:prstGeom prst="rect">
            <a:avLst/>
          </a:prstGeom>
          <a:noFill/>
        </p:spPr>
        <p:txBody>
          <a:bodyPr wrap="none" lIns="0" tIns="0" rIns="0" bIns="0" rtlCol="0" anchor="t"/>
          <a:lstStyle/>
          <a:p>
            <a:pPr marL="0" indent="0" algn="ctr">
              <a:lnSpc>
                <a:spcPts val="4850"/>
              </a:lnSpc>
              <a:buNone/>
            </a:pPr>
            <a:r>
              <a:rPr lang="en-US" sz="2800" b="1" dirty="0">
                <a:solidFill>
                  <a:srgbClr val="5B6E8C"/>
                </a:solidFill>
                <a:latin typeface="Alexandria Medium" pitchFamily="34" charset="0"/>
                <a:ea typeface="Alexandria Medium" pitchFamily="34" charset="-122"/>
                <a:cs typeface="Alexandria Medium" pitchFamily="34" charset="-120"/>
              </a:rPr>
              <a:t>Missed opportunities</a:t>
            </a:r>
            <a:endParaRPr lang="en-US" sz="2800" b="1" dirty="0">
              <a:solidFill>
                <a:srgbClr val="5B6E8C"/>
              </a:solidFill>
              <a:latin typeface="Alexandria Medium" pitchFamily="34" charset="0"/>
              <a:ea typeface="Alexandria Medium" pitchFamily="34" charset="-122"/>
              <a:cs typeface="Alexandria Medium" pitchFamily="34" charset="-120"/>
            </a:endParaRPr>
          </a:p>
        </p:txBody>
      </p:sp>
      <p:sp>
        <p:nvSpPr>
          <p:cNvPr id="11" name="Text 8"/>
          <p:cNvSpPr/>
          <p:nvPr/>
        </p:nvSpPr>
        <p:spPr>
          <a:xfrm>
            <a:off x="5484495" y="11712575"/>
            <a:ext cx="3657600" cy="2530475"/>
          </a:xfrm>
          <a:prstGeom prst="rect">
            <a:avLst/>
          </a:prstGeom>
          <a:noFill/>
        </p:spPr>
        <p:txBody>
          <a:bodyPr wrap="square" lIns="0" tIns="0" rIns="0" bIns="0" rtlCol="0" anchor="t"/>
          <a:lstStyle/>
          <a:p>
            <a:pPr marL="0" indent="0" algn="ctr">
              <a:lnSpc>
                <a:spcPct val="100000"/>
              </a:lnSpc>
              <a:buNone/>
            </a:pPr>
            <a:r>
              <a:rPr lang="en-US" sz="2400" dirty="0">
                <a:solidFill>
                  <a:srgbClr val="5B6E8C"/>
                </a:solidFill>
                <a:latin typeface="微软雅黑" panose="020B0503020204020204" charset="-122"/>
                <a:ea typeface="微软雅黑" panose="020B0503020204020204" charset="-122"/>
                <a:cs typeface="Manrope" pitchFamily="34" charset="-120"/>
              </a:rPr>
              <a:t>Every student receives attention and information, even when human staff are at capacity or unavailable</a:t>
            </a:r>
            <a:endParaRPr lang="en-US" sz="2400" dirty="0">
              <a:solidFill>
                <a:srgbClr val="5B6E8C"/>
              </a:solidFill>
              <a:latin typeface="微软雅黑" panose="020B0503020204020204" charset="-122"/>
              <a:ea typeface="微软雅黑" panose="020B0503020204020204" charset="-122"/>
              <a:cs typeface="Manrope" pitchFamily="34" charset="-120"/>
            </a:endParaRPr>
          </a:p>
        </p:txBody>
      </p:sp>
      <p:sp>
        <p:nvSpPr>
          <p:cNvPr id="12" name="Text 9"/>
          <p:cNvSpPr/>
          <p:nvPr/>
        </p:nvSpPr>
        <p:spPr>
          <a:xfrm>
            <a:off x="9584055" y="9585960"/>
            <a:ext cx="4096385" cy="1304925"/>
          </a:xfrm>
          <a:prstGeom prst="rect">
            <a:avLst/>
          </a:prstGeom>
          <a:noFill/>
        </p:spPr>
        <p:txBody>
          <a:bodyPr wrap="none" lIns="0" tIns="0" rIns="0" bIns="0" rtlCol="0" anchor="t"/>
          <a:lstStyle/>
          <a:p>
            <a:pPr marL="0" indent="0" algn="ctr">
              <a:lnSpc>
                <a:spcPts val="10250"/>
              </a:lnSpc>
              <a:buNone/>
            </a:pPr>
            <a:r>
              <a:rPr lang="en-US" sz="8000" dirty="0">
                <a:solidFill>
                  <a:srgbClr val="5B6E8C"/>
                </a:solidFill>
                <a:latin typeface="Alexandria Medium" pitchFamily="34" charset="0"/>
                <a:ea typeface="Alexandria Medium" pitchFamily="34" charset="-122"/>
                <a:cs typeface="Alexandria Medium" pitchFamily="34" charset="-120"/>
              </a:rPr>
              <a:t>10x</a:t>
            </a:r>
            <a:endParaRPr lang="en-US" sz="8000" dirty="0">
              <a:solidFill>
                <a:srgbClr val="5B6E8C"/>
              </a:solidFill>
              <a:latin typeface="Alexandria Medium" pitchFamily="34" charset="0"/>
              <a:ea typeface="Alexandria Medium" pitchFamily="34" charset="-122"/>
              <a:cs typeface="Alexandria Medium" pitchFamily="34" charset="-120"/>
            </a:endParaRPr>
          </a:p>
        </p:txBody>
      </p:sp>
      <p:sp>
        <p:nvSpPr>
          <p:cNvPr id="13" name="Text 10"/>
          <p:cNvSpPr/>
          <p:nvPr/>
        </p:nvSpPr>
        <p:spPr>
          <a:xfrm>
            <a:off x="9954260" y="10899140"/>
            <a:ext cx="3562350" cy="617855"/>
          </a:xfrm>
          <a:prstGeom prst="rect">
            <a:avLst/>
          </a:prstGeom>
          <a:noFill/>
        </p:spPr>
        <p:txBody>
          <a:bodyPr wrap="none" lIns="0" tIns="0" rIns="0" bIns="0" rtlCol="0" anchor="t"/>
          <a:lstStyle/>
          <a:p>
            <a:pPr marL="0" indent="0" algn="ctr">
              <a:lnSpc>
                <a:spcPts val="4850"/>
              </a:lnSpc>
              <a:buNone/>
            </a:pPr>
            <a:r>
              <a:rPr lang="en-US" sz="2800" b="1" dirty="0">
                <a:solidFill>
                  <a:srgbClr val="5B6E8C"/>
                </a:solidFill>
                <a:latin typeface="Alexandria Medium" pitchFamily="34" charset="0"/>
                <a:ea typeface="Alexandria Medium" pitchFamily="34" charset="-122"/>
                <a:cs typeface="Alexandria Medium" pitchFamily="34" charset="-120"/>
              </a:rPr>
              <a:t>Scalable presence</a:t>
            </a:r>
            <a:endParaRPr lang="en-US" sz="2800" b="1" dirty="0">
              <a:solidFill>
                <a:srgbClr val="5B6E8C"/>
              </a:solidFill>
              <a:latin typeface="Alexandria Medium" pitchFamily="34" charset="0"/>
              <a:ea typeface="Alexandria Medium" pitchFamily="34" charset="-122"/>
              <a:cs typeface="Alexandria Medium" pitchFamily="34" charset="-120"/>
            </a:endParaRPr>
          </a:p>
        </p:txBody>
      </p:sp>
      <p:sp>
        <p:nvSpPr>
          <p:cNvPr id="14" name="Text 11"/>
          <p:cNvSpPr/>
          <p:nvPr/>
        </p:nvSpPr>
        <p:spPr>
          <a:xfrm>
            <a:off x="9954260" y="11754485"/>
            <a:ext cx="3498215" cy="2530475"/>
          </a:xfrm>
          <a:prstGeom prst="rect">
            <a:avLst/>
          </a:prstGeom>
          <a:noFill/>
        </p:spPr>
        <p:txBody>
          <a:bodyPr wrap="square" lIns="0" tIns="0" rIns="0" bIns="0" rtlCol="0" anchor="t"/>
          <a:lstStyle/>
          <a:p>
            <a:pPr marL="0" indent="0" algn="ctr">
              <a:lnSpc>
                <a:spcPct val="100000"/>
              </a:lnSpc>
              <a:buNone/>
            </a:pPr>
            <a:r>
              <a:rPr lang="en-US" sz="2400" dirty="0">
                <a:solidFill>
                  <a:srgbClr val="5B6E8C"/>
                </a:solidFill>
                <a:latin typeface="微软雅黑" panose="020B0503020204020204" charset="-122"/>
                <a:ea typeface="微软雅黑" panose="020B0503020204020204" charset="-122"/>
                <a:cs typeface="Manrope" pitchFamily="34" charset="-120"/>
              </a:rPr>
              <a:t>Deploy across multiple fairs simultaneously without additional staffing costs or logistical complexity</a:t>
            </a:r>
            <a:endParaRPr lang="en-US" sz="2400" dirty="0">
              <a:solidFill>
                <a:srgbClr val="5B6E8C"/>
              </a:solidFill>
              <a:latin typeface="微软雅黑" panose="020B0503020204020204" charset="-122"/>
              <a:ea typeface="微软雅黑" panose="020B0503020204020204" charset="-122"/>
              <a:cs typeface="Manrope" pitchFamily="34" charset="-12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2"/>
          <p:cNvSpPr/>
          <p:nvPr/>
        </p:nvSpPr>
        <p:spPr>
          <a:xfrm>
            <a:off x="7475220" y="3818890"/>
            <a:ext cx="6139815" cy="6262370"/>
          </a:xfrm>
          <a:prstGeom prst="roundRect">
            <a:avLst>
              <a:gd name="adj" fmla="val 11470"/>
            </a:avLst>
          </a:prstGeom>
          <a:solidFill>
            <a:srgbClr val="E6F7FF"/>
          </a:solidFill>
          <a:ln w="22860">
            <a:solidFill>
              <a:srgbClr val="B3D5E4"/>
            </a:solidFill>
            <a:prstDash val="solid"/>
          </a:ln>
        </p:spPr>
        <p:txBody>
          <a:bodyPr/>
          <a:p>
            <a:endParaRPr lang="zh-CN" altLang="en-US"/>
          </a:p>
        </p:txBody>
      </p:sp>
      <p:sp>
        <p:nvSpPr>
          <p:cNvPr id="2" name="Text 0"/>
          <p:cNvSpPr/>
          <p:nvPr/>
        </p:nvSpPr>
        <p:spPr>
          <a:xfrm>
            <a:off x="1041559" y="677175"/>
            <a:ext cx="9884331" cy="1235632"/>
          </a:xfrm>
          <a:prstGeom prst="rect">
            <a:avLst/>
          </a:prstGeom>
          <a:noFill/>
        </p:spPr>
        <p:txBody>
          <a:bodyPr wrap="none" lIns="0" tIns="0" rIns="0" bIns="0" rtlCol="0" anchor="t"/>
          <a:lstStyle/>
          <a:p>
            <a:pPr marL="0" indent="0" algn="l">
              <a:lnSpc>
                <a:spcPts val="9700"/>
              </a:lnSpc>
              <a:buNone/>
            </a:pPr>
            <a:r>
              <a:rPr lang="en-US" sz="7750" dirty="0">
                <a:solidFill>
                  <a:srgbClr val="5B6E8C"/>
                </a:solidFill>
                <a:latin typeface="Alexandria Medium" pitchFamily="34" charset="0"/>
                <a:ea typeface="Alexandria Medium" pitchFamily="34" charset="-122"/>
                <a:cs typeface="Alexandria Medium" pitchFamily="34" charset="-120"/>
              </a:rPr>
              <a:t>Use Scenarios</a:t>
            </a:r>
            <a:endParaRPr lang="en-US" sz="7750" dirty="0"/>
          </a:p>
        </p:txBody>
      </p:sp>
      <p:sp>
        <p:nvSpPr>
          <p:cNvPr id="3" name="Text 1"/>
          <p:cNvSpPr/>
          <p:nvPr/>
        </p:nvSpPr>
        <p:spPr>
          <a:xfrm>
            <a:off x="1041559" y="1951738"/>
            <a:ext cx="11861483" cy="1897923"/>
          </a:xfrm>
          <a:prstGeom prst="rect">
            <a:avLst/>
          </a:prstGeom>
          <a:noFill/>
        </p:spPr>
        <p:txBody>
          <a:bodyPr wrap="square" lIns="0" tIns="0" rIns="0" bIns="0" rtlCol="0" anchor="t"/>
          <a:lstStyle/>
          <a:p>
            <a:pPr marL="0" indent="0" algn="l">
              <a:lnSpc>
                <a:spcPct val="120000"/>
              </a:lnSpc>
              <a:buNone/>
            </a:pPr>
            <a:r>
              <a:rPr lang="en-US" sz="2800" dirty="0">
                <a:solidFill>
                  <a:srgbClr val="5B6E8C"/>
                </a:solidFill>
                <a:latin typeface="Manrope" pitchFamily="34" charset="0"/>
                <a:ea typeface="Manrope" pitchFamily="34" charset="-122"/>
                <a:cs typeface="Manrope" pitchFamily="34" charset="-120"/>
              </a:rPr>
              <a:t>From bustling convention halls to virtual recruitment sessions, our virtual assistant adapts to every recruitment environment seamlessly.</a:t>
            </a:r>
            <a:endParaRPr lang="en-US" sz="2800" dirty="0">
              <a:solidFill>
                <a:srgbClr val="5B6E8C"/>
              </a:solidFill>
              <a:latin typeface="Manrope" pitchFamily="34" charset="0"/>
              <a:ea typeface="Manrope" pitchFamily="34" charset="-122"/>
              <a:cs typeface="Manrope" pitchFamily="34" charset="-120"/>
            </a:endParaRPr>
          </a:p>
        </p:txBody>
      </p:sp>
      <p:sp>
        <p:nvSpPr>
          <p:cNvPr id="4" name="Shape 2"/>
          <p:cNvSpPr/>
          <p:nvPr/>
        </p:nvSpPr>
        <p:spPr>
          <a:xfrm>
            <a:off x="1007110" y="3888740"/>
            <a:ext cx="6139815" cy="6262370"/>
          </a:xfrm>
          <a:prstGeom prst="roundRect">
            <a:avLst>
              <a:gd name="adj" fmla="val 11470"/>
            </a:avLst>
          </a:prstGeom>
          <a:solidFill>
            <a:srgbClr val="E6F7FF"/>
          </a:solidFill>
          <a:ln w="22860">
            <a:solidFill>
              <a:srgbClr val="B3D5E4"/>
            </a:solidFill>
            <a:prstDash val="solid"/>
          </a:ln>
        </p:spPr>
      </p:sp>
      <p:sp>
        <p:nvSpPr>
          <p:cNvPr id="7" name="Text 3"/>
          <p:cNvSpPr/>
          <p:nvPr/>
        </p:nvSpPr>
        <p:spPr>
          <a:xfrm>
            <a:off x="1391126" y="4527564"/>
            <a:ext cx="5981224" cy="617757"/>
          </a:xfrm>
          <a:prstGeom prst="rect">
            <a:avLst/>
          </a:prstGeom>
          <a:noFill/>
        </p:spPr>
        <p:txBody>
          <a:bodyPr wrap="none" lIns="0" tIns="0" rIns="0" bIns="0" rtlCol="0" anchor="t"/>
          <a:lstStyle/>
          <a:p>
            <a:pPr marL="0" indent="0" algn="l">
              <a:lnSpc>
                <a:spcPts val="4850"/>
              </a:lnSpc>
              <a:buNone/>
            </a:pPr>
            <a:r>
              <a:rPr lang="en-US" sz="3200" dirty="0">
                <a:solidFill>
                  <a:srgbClr val="000000"/>
                </a:solidFill>
                <a:latin typeface="Alexandria Medium" pitchFamily="34" charset="0"/>
                <a:ea typeface="Alexandria Medium" pitchFamily="34" charset="-122"/>
                <a:cs typeface="Alexandria Medium" pitchFamily="34" charset="-120"/>
              </a:rPr>
              <a:t>Physical Education Fairs</a:t>
            </a:r>
            <a:endParaRPr lang="en-US" sz="3200" dirty="0">
              <a:solidFill>
                <a:srgbClr val="000000"/>
              </a:solidFill>
              <a:latin typeface="Alexandria Medium" pitchFamily="34" charset="0"/>
              <a:ea typeface="Alexandria Medium" pitchFamily="34" charset="-122"/>
              <a:cs typeface="Alexandria Medium" pitchFamily="34" charset="-120"/>
            </a:endParaRPr>
          </a:p>
        </p:txBody>
      </p:sp>
      <p:sp>
        <p:nvSpPr>
          <p:cNvPr id="8" name="Text 4"/>
          <p:cNvSpPr/>
          <p:nvPr/>
        </p:nvSpPr>
        <p:spPr>
          <a:xfrm>
            <a:off x="1391285" y="5374640"/>
            <a:ext cx="5464175" cy="1898015"/>
          </a:xfrm>
          <a:prstGeom prst="rect">
            <a:avLst/>
          </a:prstGeom>
          <a:noFill/>
        </p:spPr>
        <p:txBody>
          <a:bodyPr wrap="square" lIns="0" tIns="0" rIns="0" bIns="0" rtlCol="0" anchor="t"/>
          <a:lstStyle/>
          <a:p>
            <a:pPr marL="0" indent="0" algn="l">
              <a:lnSpc>
                <a:spcPts val="4950"/>
              </a:lnSpc>
              <a:buNone/>
            </a:pPr>
            <a:r>
              <a:rPr lang="en-US" sz="3100" dirty="0">
                <a:solidFill>
                  <a:srgbClr val="000000"/>
                </a:solidFill>
                <a:latin typeface="微软雅黑" panose="020B0503020204020204" charset="-122"/>
                <a:ea typeface="微软雅黑" panose="020B0503020204020204" charset="-122"/>
                <a:cs typeface="Manrope" pitchFamily="34" charset="-120"/>
              </a:rPr>
              <a:t>Deploy at booth locations to handle overflow traffic and provide multilingual support. Perfect for large-scale events with hundreds of simultaneous visitors.</a:t>
            </a:r>
            <a:endParaRPr lang="en-US" sz="3100" dirty="0">
              <a:solidFill>
                <a:srgbClr val="000000"/>
              </a:solidFill>
              <a:latin typeface="微软雅黑" panose="020B0503020204020204" charset="-122"/>
              <a:ea typeface="微软雅黑" panose="020B0503020204020204" charset="-122"/>
              <a:cs typeface="Manrope" pitchFamily="34" charset="-120"/>
            </a:endParaRPr>
          </a:p>
        </p:txBody>
      </p:sp>
      <p:sp>
        <p:nvSpPr>
          <p:cNvPr id="12" name="Text 6"/>
          <p:cNvSpPr/>
          <p:nvPr/>
        </p:nvSpPr>
        <p:spPr>
          <a:xfrm>
            <a:off x="7825581" y="4591409"/>
            <a:ext cx="4942165" cy="617757"/>
          </a:xfrm>
          <a:prstGeom prst="rect">
            <a:avLst/>
          </a:prstGeom>
          <a:noFill/>
        </p:spPr>
        <p:txBody>
          <a:bodyPr wrap="none" lIns="0" tIns="0" rIns="0" bIns="0" rtlCol="0" anchor="t"/>
          <a:lstStyle/>
          <a:p>
            <a:pPr marL="0" indent="0" algn="l">
              <a:lnSpc>
                <a:spcPts val="4850"/>
              </a:lnSpc>
              <a:buNone/>
            </a:pPr>
            <a:r>
              <a:rPr lang="en-US" sz="3200" dirty="0">
                <a:solidFill>
                  <a:srgbClr val="000000"/>
                </a:solidFill>
                <a:latin typeface="Alexandria Medium" pitchFamily="34" charset="0"/>
                <a:ea typeface="Alexandria Medium" pitchFamily="34" charset="-122"/>
                <a:cs typeface="Alexandria Medium" pitchFamily="34" charset="-120"/>
              </a:rPr>
              <a:t>Virtual Expos</a:t>
            </a:r>
            <a:endParaRPr lang="en-US" sz="3200" dirty="0">
              <a:solidFill>
                <a:srgbClr val="000000"/>
              </a:solidFill>
              <a:latin typeface="Alexandria Medium" pitchFamily="34" charset="0"/>
              <a:ea typeface="Alexandria Medium" pitchFamily="34" charset="-122"/>
              <a:cs typeface="Alexandria Medium" pitchFamily="34" charset="-120"/>
            </a:endParaRPr>
          </a:p>
        </p:txBody>
      </p:sp>
      <p:sp>
        <p:nvSpPr>
          <p:cNvPr id="13" name="Text 7"/>
          <p:cNvSpPr/>
          <p:nvPr/>
        </p:nvSpPr>
        <p:spPr>
          <a:xfrm>
            <a:off x="7825740" y="5438775"/>
            <a:ext cx="5789930" cy="1898015"/>
          </a:xfrm>
          <a:prstGeom prst="rect">
            <a:avLst/>
          </a:prstGeom>
          <a:noFill/>
        </p:spPr>
        <p:txBody>
          <a:bodyPr wrap="square" lIns="0" tIns="0" rIns="0" bIns="0" rtlCol="0" anchor="t"/>
          <a:lstStyle/>
          <a:p>
            <a:pPr marL="0" indent="0" algn="l">
              <a:lnSpc>
                <a:spcPts val="4950"/>
              </a:lnSpc>
              <a:buNone/>
            </a:pPr>
            <a:r>
              <a:rPr lang="en-US" sz="3100" dirty="0">
                <a:solidFill>
                  <a:srgbClr val="000000"/>
                </a:solidFill>
                <a:latin typeface="微软雅黑" panose="020B0503020204020204" charset="-122"/>
                <a:ea typeface="微软雅黑" panose="020B0503020204020204" charset="-122"/>
                <a:cs typeface="Manrope" pitchFamily="34" charset="-120"/>
              </a:rPr>
              <a:t>Engage online visitors 24/7 during digital recruitment events. Provide instant responses across time zones without staffing overnight shifts.</a:t>
            </a:r>
            <a:endParaRPr lang="en-US" sz="3100" dirty="0">
              <a:solidFill>
                <a:srgbClr val="000000"/>
              </a:solidFill>
              <a:latin typeface="微软雅黑" panose="020B0503020204020204" charset="-122"/>
              <a:ea typeface="微软雅黑" panose="020B0503020204020204" charset="-122"/>
              <a:cs typeface="Manrope" pitchFamily="34" charset="-120"/>
            </a:endParaRPr>
          </a:p>
        </p:txBody>
      </p:sp>
      <p:sp>
        <p:nvSpPr>
          <p:cNvPr id="14" name="Shape 8"/>
          <p:cNvSpPr/>
          <p:nvPr/>
        </p:nvSpPr>
        <p:spPr>
          <a:xfrm>
            <a:off x="1033145" y="10520045"/>
            <a:ext cx="6113780" cy="5512435"/>
          </a:xfrm>
          <a:prstGeom prst="roundRect">
            <a:avLst>
              <a:gd name="adj" fmla="val 11470"/>
            </a:avLst>
          </a:prstGeom>
          <a:solidFill>
            <a:srgbClr val="E6F7FF"/>
          </a:solidFill>
          <a:ln w="22860">
            <a:solidFill>
              <a:srgbClr val="B3D5E4"/>
            </a:solidFill>
            <a:prstDash val="solid"/>
          </a:ln>
        </p:spPr>
      </p:sp>
      <p:sp>
        <p:nvSpPr>
          <p:cNvPr id="17" name="Text 9"/>
          <p:cNvSpPr/>
          <p:nvPr/>
        </p:nvSpPr>
        <p:spPr>
          <a:xfrm>
            <a:off x="1391126" y="11197659"/>
            <a:ext cx="5463897" cy="617757"/>
          </a:xfrm>
          <a:prstGeom prst="rect">
            <a:avLst/>
          </a:prstGeom>
          <a:noFill/>
        </p:spPr>
        <p:txBody>
          <a:bodyPr wrap="none" lIns="0" tIns="0" rIns="0" bIns="0" rtlCol="0" anchor="t"/>
          <a:lstStyle/>
          <a:p>
            <a:pPr marL="0" indent="0" algn="l">
              <a:lnSpc>
                <a:spcPts val="4850"/>
              </a:lnSpc>
              <a:buNone/>
            </a:pPr>
            <a:r>
              <a:rPr lang="en-US" sz="3200" dirty="0">
                <a:solidFill>
                  <a:srgbClr val="000000"/>
                </a:solidFill>
                <a:latin typeface="Alexandria Medium" pitchFamily="34" charset="0"/>
                <a:ea typeface="Alexandria Medium" pitchFamily="34" charset="-122"/>
                <a:cs typeface="Alexandria Medium" pitchFamily="34" charset="-120"/>
              </a:rPr>
              <a:t>High School Outreach</a:t>
            </a:r>
            <a:endParaRPr lang="en-US" sz="3200" dirty="0">
              <a:solidFill>
                <a:srgbClr val="000000"/>
              </a:solidFill>
              <a:latin typeface="Alexandria Medium" pitchFamily="34" charset="0"/>
              <a:ea typeface="Alexandria Medium" pitchFamily="34" charset="-122"/>
              <a:cs typeface="Alexandria Medium" pitchFamily="34" charset="-120"/>
            </a:endParaRPr>
          </a:p>
        </p:txBody>
      </p:sp>
      <p:sp>
        <p:nvSpPr>
          <p:cNvPr id="18" name="Text 10"/>
          <p:cNvSpPr/>
          <p:nvPr/>
        </p:nvSpPr>
        <p:spPr>
          <a:xfrm>
            <a:off x="1391285" y="12113260"/>
            <a:ext cx="5736590" cy="1898015"/>
          </a:xfrm>
          <a:prstGeom prst="rect">
            <a:avLst/>
          </a:prstGeom>
          <a:noFill/>
        </p:spPr>
        <p:txBody>
          <a:bodyPr wrap="square" lIns="0" tIns="0" rIns="0" bIns="0" rtlCol="0" anchor="t"/>
          <a:lstStyle/>
          <a:p>
            <a:pPr marL="0" indent="0" algn="l">
              <a:lnSpc>
                <a:spcPts val="4950"/>
              </a:lnSpc>
              <a:buNone/>
            </a:pPr>
            <a:r>
              <a:rPr lang="en-US" sz="3100" dirty="0">
                <a:solidFill>
                  <a:srgbClr val="000000"/>
                </a:solidFill>
                <a:latin typeface="微软雅黑" panose="020B0503020204020204" charset="-122"/>
                <a:ea typeface="微软雅黑" panose="020B0503020204020204" charset="-122"/>
                <a:cs typeface="Manrope" pitchFamily="34" charset="-120"/>
              </a:rPr>
              <a:t>Extend your reach to school visits and career days. Leave QR codes for continued engagement after your team departs the campus.</a:t>
            </a:r>
            <a:endParaRPr lang="en-US" sz="3100" dirty="0">
              <a:solidFill>
                <a:srgbClr val="000000"/>
              </a:solidFill>
              <a:latin typeface="微软雅黑" panose="020B0503020204020204" charset="-122"/>
              <a:ea typeface="微软雅黑" panose="020B0503020204020204" charset="-122"/>
              <a:cs typeface="Manrope" pitchFamily="34" charset="-120"/>
            </a:endParaRPr>
          </a:p>
        </p:txBody>
      </p:sp>
      <p:sp>
        <p:nvSpPr>
          <p:cNvPr id="20" name="Text 12"/>
          <p:cNvSpPr/>
          <p:nvPr/>
        </p:nvSpPr>
        <p:spPr>
          <a:xfrm>
            <a:off x="7715250" y="11197590"/>
            <a:ext cx="6140450" cy="1898015"/>
          </a:xfrm>
          <a:prstGeom prst="rect">
            <a:avLst/>
          </a:prstGeom>
          <a:noFill/>
        </p:spPr>
        <p:txBody>
          <a:bodyPr wrap="square" lIns="0" tIns="0" rIns="0" bIns="0" rtlCol="0" anchor="t"/>
          <a:lstStyle/>
          <a:p>
            <a:pPr marL="0" indent="0" algn="l">
              <a:lnSpc>
                <a:spcPts val="4950"/>
              </a:lnSpc>
              <a:buNone/>
            </a:pPr>
            <a:r>
              <a:rPr lang="en-US" sz="3100" b="1" dirty="0">
                <a:solidFill>
                  <a:srgbClr val="5B6E8C"/>
                </a:solidFill>
                <a:latin typeface="Manrope" pitchFamily="34" charset="0"/>
                <a:ea typeface="Manrope" pitchFamily="34" charset="-122"/>
                <a:cs typeface="Manrope" pitchFamily="34" charset="-120"/>
              </a:rPr>
              <a:t>Ready to revolutionize your recruitment strategy?</a:t>
            </a:r>
            <a:r>
              <a:rPr lang="en-US" sz="3100" dirty="0">
                <a:solidFill>
                  <a:srgbClr val="5B6E8C"/>
                </a:solidFill>
                <a:latin typeface="Manrope" pitchFamily="34" charset="0"/>
                <a:ea typeface="Manrope" pitchFamily="34" charset="-122"/>
                <a:cs typeface="Manrope" pitchFamily="34" charset="-120"/>
              </a:rPr>
              <a:t> Share this post with your admissions team or tag someone who needs smarter education fair solutions.</a:t>
            </a:r>
            <a:endParaRPr lang="en-US" sz="31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4151</Words>
  <Application>WPS 演示</Application>
  <PresentationFormat>On-screen Show (16:9)</PresentationFormat>
  <Paragraphs>127</Paragraphs>
  <Slides>7</Slides>
  <Notes>7</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7</vt:i4>
      </vt:variant>
    </vt:vector>
  </HeadingPairs>
  <TitlesOfParts>
    <vt:vector size="24" baseType="lpstr">
      <vt:lpstr>Arial</vt:lpstr>
      <vt:lpstr>宋体</vt:lpstr>
      <vt:lpstr>Wingdings</vt:lpstr>
      <vt:lpstr>Alexandria Medium</vt:lpstr>
      <vt:lpstr>Alexandria Medium</vt:lpstr>
      <vt:lpstr>Alexandria Medium</vt:lpstr>
      <vt:lpstr>Manrope</vt:lpstr>
      <vt:lpstr>Manrope</vt:lpstr>
      <vt:lpstr>Manrope</vt:lpstr>
      <vt:lpstr>微软雅黑</vt:lpstr>
      <vt:lpstr>Alexandria Light</vt:lpstr>
      <vt:lpstr>Alexandria Light</vt:lpstr>
      <vt:lpstr>Alexandria Light</vt:lpstr>
      <vt:lpstr>Calibri</vt:lpstr>
      <vt:lpstr>Arial Unicode MS</vt:lpstr>
      <vt:lpstr>等线</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Z。</cp:lastModifiedBy>
  <cp:revision>3</cp:revision>
  <dcterms:created xsi:type="dcterms:W3CDTF">2025-11-14T08:41:00Z</dcterms:created>
  <dcterms:modified xsi:type="dcterms:W3CDTF">2025-11-17T05:46:13Z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DCBE75D2A2DF4E29AEE54E10667461BE_12</vt:lpwstr>
  </property>
  <property fmtid="{D5CDD505-2E9C-101B-9397-08002B2CF9AE}" pid="3" name="KSOProductBuildVer">
    <vt:lpwstr>2052-12.1.0.23542</vt:lpwstr>
  </property>
</Properties>
</file>