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handoutMasters/handoutMaster1.xml" ContentType="application/vnd.openxmlformats-officedocument.presentationml.handoutMaster+xml"/>
  <Override PartName="/ppt/media/image5.svg" ContentType="image/svg+xml"/>
  <Override PartName="/ppt/media/image6.svg" ContentType="image/svg+xml"/>
  <Override PartName="/ppt/media/image7.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
  </p:notesMasterIdLst>
  <p:handoutMasterIdLst>
    <p:handoutMasterId r:id="rId11"/>
  </p:handoutMasterIdLst>
  <p:sldIdLst>
    <p:sldId id="256" r:id="rId3"/>
    <p:sldId id="257" r:id="rId5"/>
    <p:sldId id="258" r:id="rId6"/>
    <p:sldId id="259" r:id="rId7"/>
    <p:sldId id="260" r:id="rId8"/>
    <p:sldId id="261" r:id="rId9"/>
    <p:sldId id="262" r:id="rId10"/>
  </p:sldIdLst>
  <p:sldSz cx="14630400" cy="26009600"/>
  <p:notesSz cx="26009600" cy="14630400"/>
  <p:embeddedFontLst>
    <p:embeddedFont>
      <p:font typeface="Open Sans" pitchFamily="34" charset="0"/>
      <p:bold r:id="rId15"/>
    </p:embeddedFont>
    <p:embeddedFont>
      <p:font typeface="Open Sans" pitchFamily="34" charset="-122"/>
      <p:bold r:id="rId16"/>
    </p:embeddedFont>
    <p:embeddedFont>
      <p:font typeface="Open Sans" pitchFamily="34" charset="-120"/>
      <p:bold r:id="rId17"/>
    </p:embeddedFont>
    <p:embeddedFont>
      <p:font typeface="Calibri" panose="020F0502020204030204" charset="0"/>
      <p:regular r:id="rId18"/>
      <p:bold r:id="rId19"/>
      <p:italic r:id="rId20"/>
      <p:boldItalic r:id="rId21"/>
    </p:embeddedFont>
    <p:embeddedFont>
      <p:font typeface="微软雅黑" panose="020B0503020204020204" charset="-122"/>
      <p:regular r:id="rId22"/>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A6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2" Type="http://schemas.openxmlformats.org/officeDocument/2006/relationships/font" Target="fonts/font8.fntdata"/><Relationship Id="rId21" Type="http://schemas.openxmlformats.org/officeDocument/2006/relationships/font" Target="fonts/font7.fntdata"/><Relationship Id="rId20" Type="http://schemas.openxmlformats.org/officeDocument/2006/relationships/font" Target="fonts/font6.fntdata"/><Relationship Id="rId2" Type="http://schemas.openxmlformats.org/officeDocument/2006/relationships/theme" Target="theme/theme1.xml"/><Relationship Id="rId19" Type="http://schemas.openxmlformats.org/officeDocument/2006/relationships/font" Target="fonts/font5.fntdata"/><Relationship Id="rId18" Type="http://schemas.openxmlformats.org/officeDocument/2006/relationships/font" Target="fonts/font4.fntdata"/><Relationship Id="rId17" Type="http://schemas.openxmlformats.org/officeDocument/2006/relationships/font" Target="fonts/font3.fntdata"/><Relationship Id="rId16" Type="http://schemas.openxmlformats.org/officeDocument/2006/relationships/font" Target="fonts/font2.fntdata"/><Relationship Id="rId15" Type="http://schemas.openxmlformats.org/officeDocument/2006/relationships/font" Target="fonts/font1.fntdata"/><Relationship Id="rId14" Type="http://schemas.openxmlformats.org/officeDocument/2006/relationships/tableStyles" Target="tableStyles.xml"/><Relationship Id="rId13" Type="http://schemas.openxmlformats.org/officeDocument/2006/relationships/viewProps" Target="viewProps.xml"/><Relationship Id="rId12" Type="http://schemas.openxmlformats.org/officeDocument/2006/relationships/presProps" Target="presProps.xml"/><Relationship Id="rId11" Type="http://schemas.openxmlformats.org/officeDocument/2006/relationships/handoutMaster" Target="handoutMasters/handoutMaster1.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11270827" cy="734061"/>
          </a:xfrm>
          <a:prstGeom prst="rect">
            <a:avLst/>
          </a:prstGeom>
        </p:spPr>
        <p:txBody>
          <a:bodyPr vert="horz" lIns="91440" tIns="45720" rIns="91440" bIns="45720" rtlCol="0"/>
          <a:lstStyle>
            <a:lvl1pPr algn="l">
              <a:defRPr sz="1920"/>
            </a:lvl1pPr>
          </a:lstStyle>
          <a:p>
            <a:endParaRPr lang="zh-CN" altLang="en-US">
              <a:cs typeface="微软雅黑" panose="020B0503020204020204" charset="-122"/>
            </a:endParaRPr>
          </a:p>
        </p:txBody>
      </p:sp>
      <p:sp>
        <p:nvSpPr>
          <p:cNvPr id="3" name="日期占位符 2"/>
          <p:cNvSpPr>
            <a:spLocks noGrp="1"/>
          </p:cNvSpPr>
          <p:nvPr>
            <p:ph type="dt" sz="quarter" idx="1"/>
          </p:nvPr>
        </p:nvSpPr>
        <p:spPr>
          <a:xfrm>
            <a:off x="14732754" y="0"/>
            <a:ext cx="11270827" cy="734061"/>
          </a:xfrm>
          <a:prstGeom prst="rect">
            <a:avLst/>
          </a:prstGeom>
        </p:spPr>
        <p:txBody>
          <a:bodyPr vert="horz" lIns="91440" tIns="45720" rIns="91440" bIns="45720" rtlCol="0"/>
          <a:lstStyle>
            <a:lvl1pPr algn="r">
              <a:defRPr sz="1920"/>
            </a:lvl1pPr>
          </a:lstStyle>
          <a:p>
            <a:fld id="{0F9B84EA-7D68-4D60-9CB1-D50884785D1C}" type="datetimeFigureOut">
              <a:rPr lang="zh-CN" altLang="en-US" smtClean="0">
                <a:cs typeface="微软雅黑" panose="020B0503020204020204" charset="-122"/>
              </a:rPr>
            </a:fld>
            <a:endParaRPr lang="zh-CN" altLang="en-US">
              <a:cs typeface="微软雅黑" panose="020B0503020204020204" charset="-122"/>
            </a:endParaRPr>
          </a:p>
        </p:txBody>
      </p:sp>
      <p:sp>
        <p:nvSpPr>
          <p:cNvPr id="4" name="页脚占位符 3"/>
          <p:cNvSpPr>
            <a:spLocks noGrp="1"/>
          </p:cNvSpPr>
          <p:nvPr>
            <p:ph type="ftr" sz="quarter" idx="2"/>
          </p:nvPr>
        </p:nvSpPr>
        <p:spPr>
          <a:xfrm>
            <a:off x="0" y="13896341"/>
            <a:ext cx="11270827" cy="734059"/>
          </a:xfrm>
          <a:prstGeom prst="rect">
            <a:avLst/>
          </a:prstGeom>
        </p:spPr>
        <p:txBody>
          <a:bodyPr vert="horz" lIns="91440" tIns="45720" rIns="91440" bIns="45720" rtlCol="0" anchor="b"/>
          <a:lstStyle>
            <a:lvl1pPr algn="l">
              <a:defRPr sz="1920"/>
            </a:lvl1pPr>
          </a:lstStyle>
          <a:p>
            <a:endParaRPr lang="zh-CN" altLang="en-US">
              <a:cs typeface="微软雅黑" panose="020B0503020204020204" charset="-122"/>
            </a:endParaRPr>
          </a:p>
        </p:txBody>
      </p:sp>
      <p:sp>
        <p:nvSpPr>
          <p:cNvPr id="5" name="灯片编号占位符 4"/>
          <p:cNvSpPr>
            <a:spLocks noGrp="1"/>
          </p:cNvSpPr>
          <p:nvPr>
            <p:ph type="sldNum" sz="quarter" idx="3"/>
          </p:nvPr>
        </p:nvSpPr>
        <p:spPr>
          <a:xfrm>
            <a:off x="14732754" y="13896341"/>
            <a:ext cx="11270827" cy="734059"/>
          </a:xfrm>
          <a:prstGeom prst="rect">
            <a:avLst/>
          </a:prstGeom>
        </p:spPr>
        <p:txBody>
          <a:bodyPr vert="horz" lIns="91440" tIns="45720" rIns="91440" bIns="45720" rtlCol="0" anchor="b"/>
          <a:lstStyle>
            <a:lvl1pPr algn="r">
              <a:defRPr sz="1920"/>
            </a:lvl1pPr>
          </a:lstStyle>
          <a:p>
            <a:fld id="{8D4E0FC9-F1F8-4FAE-9988-3BA365CFD46F}" type="slidenum">
              <a:rPr lang="zh-CN" altLang="en-US" smtClean="0">
                <a:cs typeface="微软雅黑" panose="020B0503020204020204" charset="-122"/>
              </a:rPr>
            </a:fld>
            <a:endParaRPr lang="zh-CN" altLang="en-US">
              <a:cs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charset="-122"/>
                <a:cs typeface="微软雅黑" panose="020B0503020204020204" charset="-122"/>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charset="-122"/>
                <a:cs typeface="微软雅黑" panose="020B0503020204020204" charset="-122"/>
              </a:defRPr>
            </a:lvl1pPr>
          </a:lstStyle>
          <a:p>
            <a:fld id="{5282F153-3F37-0F45-9E97-73ACFA13230C}" type="datetimeFigureOut">
              <a:rPr lang="en-US"/>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charset="-122"/>
                <a:cs typeface="微软雅黑" panose="020B0503020204020204" charset="-122"/>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charset="-122"/>
                <a:cs typeface="微软雅黑" panose="020B0503020204020204" charset="-122"/>
              </a:defRPr>
            </a:lvl1pPr>
          </a:lstStyle>
          <a:p>
            <a:fld id="{CE5E9CC1-C706-0F49-92D6-E571CC5EEA8F}" type="slidenum">
              <a:rPr lang="en-US"/>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charset="-122"/>
        <a:cs typeface="微软雅黑" panose="020B0503020204020204" charset="-122"/>
      </a:defRPr>
    </a:lvl1pPr>
    <a:lvl2pPr marL="457200" algn="l" defTabSz="914400" rtl="0" eaLnBrk="1" latinLnBrk="0" hangingPunct="1">
      <a:defRPr sz="1200" kern="1200">
        <a:solidFill>
          <a:schemeClr val="tx1"/>
        </a:solidFill>
        <a:latin typeface="+mn-lt"/>
        <a:ea typeface="微软雅黑" panose="020B0503020204020204" charset="-122"/>
        <a:cs typeface="微软雅黑" panose="020B0503020204020204" charset="-122"/>
      </a:defRPr>
    </a:lvl2pPr>
    <a:lvl3pPr marL="914400" algn="l" defTabSz="914400" rtl="0" eaLnBrk="1" latinLnBrk="0" hangingPunct="1">
      <a:defRPr sz="1200" kern="1200">
        <a:solidFill>
          <a:schemeClr val="tx1"/>
        </a:solidFill>
        <a:latin typeface="+mn-lt"/>
        <a:ea typeface="微软雅黑" panose="020B0503020204020204" charset="-122"/>
        <a:cs typeface="微软雅黑" panose="020B0503020204020204" charset="-122"/>
      </a:defRPr>
    </a:lvl3pPr>
    <a:lvl4pPr marL="1371600" algn="l" defTabSz="914400" rtl="0" eaLnBrk="1" latinLnBrk="0" hangingPunct="1">
      <a:defRPr sz="1200" kern="1200">
        <a:solidFill>
          <a:schemeClr val="tx1"/>
        </a:solidFill>
        <a:latin typeface="+mn-lt"/>
        <a:ea typeface="微软雅黑" panose="020B0503020204020204" charset="-122"/>
        <a:cs typeface="微软雅黑" panose="020B0503020204020204" charset="-122"/>
      </a:defRPr>
    </a:lvl4pPr>
    <a:lvl5pPr marL="1828800" algn="l" defTabSz="914400" rtl="0" eaLnBrk="1" latinLnBrk="0" hangingPunct="1">
      <a:defRPr sz="1200" kern="1200">
        <a:solidFill>
          <a:schemeClr val="tx1"/>
        </a:solidFill>
        <a:latin typeface="+mn-lt"/>
        <a:ea typeface="微软雅黑" panose="020B0503020204020204" charset="-122"/>
        <a:cs typeface="微软雅黑" panose="020B050302020402020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714" y="0"/>
            <a:ext cx="14628971" cy="26009600"/>
          </a:xfrm>
          <a:prstGeom prst="rect">
            <a:avLst/>
          </a:prstGeom>
          <a:solidFill>
            <a:srgbClr val="D6F5EE"/>
          </a:solidFill>
        </p:spPr>
      </p:sp>
      <p:sp>
        <p:nvSpPr>
          <p:cNvPr id="3" name="Shape 1"/>
          <p:cNvSpPr/>
          <p:nvPr/>
        </p:nvSpPr>
        <p:spPr>
          <a:xfrm>
            <a:off x="714" y="0"/>
            <a:ext cx="14628971" cy="26009600"/>
          </a:xfrm>
          <a:prstGeom prst="rect">
            <a:avLst/>
          </a:prstGeom>
          <a:solidFill>
            <a:srgbClr val="26A688"/>
          </a:solidFill>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714" y="0"/>
            <a:ext cx="14628971" cy="26009600"/>
          </a:xfrm>
          <a:prstGeom prst="rect">
            <a:avLst/>
          </a:prstGeom>
          <a:solidFill>
            <a:srgbClr val="D6F5EE"/>
          </a:solidFill>
        </p:spPr>
      </p:sp>
      <p:sp>
        <p:nvSpPr>
          <p:cNvPr id="3" name="Shape 1"/>
          <p:cNvSpPr/>
          <p:nvPr/>
        </p:nvSpPr>
        <p:spPr>
          <a:xfrm>
            <a:off x="714" y="0"/>
            <a:ext cx="14628971" cy="26009600"/>
          </a:xfrm>
          <a:prstGeom prst="rect">
            <a:avLst/>
          </a:prstGeom>
          <a:solidFill>
            <a:srgbClr val="FFFFFF"/>
          </a:solidFill>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714" y="0"/>
            <a:ext cx="14628971" cy="26009600"/>
          </a:xfrm>
          <a:prstGeom prst="rect">
            <a:avLst/>
          </a:prstGeom>
          <a:solidFill>
            <a:srgbClr val="D6F5EE"/>
          </a:solidFill>
        </p:spPr>
      </p:sp>
      <p:sp>
        <p:nvSpPr>
          <p:cNvPr id="3" name="Shape 1"/>
          <p:cNvSpPr/>
          <p:nvPr/>
        </p:nvSpPr>
        <p:spPr>
          <a:xfrm>
            <a:off x="714" y="0"/>
            <a:ext cx="14628971" cy="26009600"/>
          </a:xfrm>
          <a:prstGeom prst="rect">
            <a:avLst/>
          </a:prstGeom>
          <a:solidFill>
            <a:srgbClr val="FFFFFF"/>
          </a:solidFill>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714" y="0"/>
            <a:ext cx="14628971" cy="26009600"/>
          </a:xfrm>
          <a:prstGeom prst="rect">
            <a:avLst/>
          </a:prstGeom>
          <a:solidFill>
            <a:srgbClr val="D6F5EE"/>
          </a:solidFill>
        </p:spPr>
      </p:sp>
      <p:sp>
        <p:nvSpPr>
          <p:cNvPr id="3" name="Shape 1"/>
          <p:cNvSpPr/>
          <p:nvPr/>
        </p:nvSpPr>
        <p:spPr>
          <a:xfrm>
            <a:off x="714" y="0"/>
            <a:ext cx="14628971" cy="26009600"/>
          </a:xfrm>
          <a:prstGeom prst="rect">
            <a:avLst/>
          </a:prstGeom>
          <a:solidFill>
            <a:srgbClr val="FFFFFF"/>
          </a:solidFill>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714" y="0"/>
            <a:ext cx="14628971" cy="26009600"/>
          </a:xfrm>
          <a:prstGeom prst="rect">
            <a:avLst/>
          </a:prstGeom>
          <a:solidFill>
            <a:srgbClr val="D6F5EE"/>
          </a:solidFill>
        </p:spPr>
      </p:sp>
      <p:sp>
        <p:nvSpPr>
          <p:cNvPr id="3" name="Shape 1"/>
          <p:cNvSpPr/>
          <p:nvPr/>
        </p:nvSpPr>
        <p:spPr>
          <a:xfrm>
            <a:off x="714" y="0"/>
            <a:ext cx="14628971" cy="26009600"/>
          </a:xfrm>
          <a:prstGeom prst="rect">
            <a:avLst/>
          </a:prstGeom>
          <a:solidFill>
            <a:srgbClr val="FFFFFF"/>
          </a:solidFill>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714" y="0"/>
            <a:ext cx="14628971" cy="26009600"/>
          </a:xfrm>
          <a:prstGeom prst="rect">
            <a:avLst/>
          </a:prstGeom>
          <a:solidFill>
            <a:srgbClr val="D6F5EE"/>
          </a:solidFill>
        </p:spPr>
      </p:sp>
      <p:sp>
        <p:nvSpPr>
          <p:cNvPr id="3" name="Shape 1"/>
          <p:cNvSpPr/>
          <p:nvPr/>
        </p:nvSpPr>
        <p:spPr>
          <a:xfrm>
            <a:off x="714" y="0"/>
            <a:ext cx="14628971" cy="26009600"/>
          </a:xfrm>
          <a:prstGeom prst="rect">
            <a:avLst/>
          </a:prstGeom>
          <a:solidFill>
            <a:srgbClr val="FFFFFF"/>
          </a:solidFill>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714" y="0"/>
            <a:ext cx="14628971" cy="26009600"/>
          </a:xfrm>
          <a:prstGeom prst="rect">
            <a:avLst/>
          </a:prstGeom>
          <a:solidFill>
            <a:srgbClr val="D6F5EE"/>
          </a:solidFill>
        </p:spPr>
      </p:sp>
      <p:sp>
        <p:nvSpPr>
          <p:cNvPr id="3" name="Shape 1"/>
          <p:cNvSpPr/>
          <p:nvPr/>
        </p:nvSpPr>
        <p:spPr>
          <a:xfrm>
            <a:off x="714" y="0"/>
            <a:ext cx="14628971" cy="26009600"/>
          </a:xfrm>
          <a:prstGeom prst="rect">
            <a:avLst/>
          </a:prstGeom>
          <a:solidFill>
            <a:srgbClr val="FFFFFF"/>
          </a:solidFill>
        </p:spPr>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4.xml"/><Relationship Id="rId6" Type="http://schemas.openxmlformats.org/officeDocument/2006/relationships/image" Target="../media/image8.svg"/><Relationship Id="rId5" Type="http://schemas.openxmlformats.org/officeDocument/2006/relationships/image" Target="../media/image7.svg"/><Relationship Id="rId4" Type="http://schemas.openxmlformats.org/officeDocument/2006/relationships/image" Target="../media/image6.svg"/><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0" Type="http://schemas.openxmlformats.org/officeDocument/2006/relationships/notesSlide" Target="../notesSlides/notesSlide4.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6.xml"/><Relationship Id="rId2" Type="http://schemas.openxmlformats.org/officeDocument/2006/relationships/image" Target="../media/image10.png"/><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8.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714" y="0"/>
            <a:ext cx="14628971" cy="26009600"/>
          </a:xfrm>
          <a:prstGeom prst="rect">
            <a:avLst/>
          </a:prstGeom>
        </p:spPr>
      </p:pic>
      <p:sp>
        <p:nvSpPr>
          <p:cNvPr id="3" name="Text 0"/>
          <p:cNvSpPr/>
          <p:nvPr/>
        </p:nvSpPr>
        <p:spPr>
          <a:xfrm>
            <a:off x="1384459" y="3992417"/>
            <a:ext cx="11861483" cy="1729671"/>
          </a:xfrm>
          <a:prstGeom prst="rect">
            <a:avLst/>
          </a:prstGeom>
          <a:noFill/>
        </p:spPr>
        <p:txBody>
          <a:bodyPr wrap="square" lIns="0" tIns="0" rIns="0" bIns="0" rtlCol="0" anchor="t"/>
          <a:lstStyle/>
          <a:p>
            <a:pPr marL="0" indent="0" algn="l">
              <a:lnSpc>
                <a:spcPct val="80000"/>
              </a:lnSpc>
              <a:buNone/>
            </a:pPr>
            <a:r>
              <a:rPr lang="en-US" sz="13800" b="1" dirty="0">
                <a:solidFill>
                  <a:srgbClr val="000000"/>
                </a:solidFill>
                <a:latin typeface="微软雅黑" panose="020B0503020204020204" charset="-122"/>
                <a:ea typeface="微软雅黑" panose="020B0503020204020204" charset="-122"/>
                <a:cs typeface="微软雅黑" panose="020B0503020204020204" charset="-122"/>
              </a:rPr>
              <a:t>Parent Communication Helper</a:t>
            </a:r>
            <a:endParaRPr lang="en-US" sz="13800" b="1" dirty="0">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4" name="Text 1"/>
          <p:cNvSpPr/>
          <p:nvPr/>
        </p:nvSpPr>
        <p:spPr>
          <a:xfrm>
            <a:off x="1384300" y="9768205"/>
            <a:ext cx="11861800" cy="1223010"/>
          </a:xfrm>
          <a:prstGeom prst="rect">
            <a:avLst/>
          </a:prstGeom>
          <a:noFill/>
        </p:spPr>
        <p:txBody>
          <a:bodyPr wrap="none" lIns="0" tIns="0" rIns="0" bIns="0" rtlCol="0" anchor="t"/>
          <a:lstStyle/>
          <a:p>
            <a:pPr marL="0" indent="0" algn="l">
              <a:lnSpc>
                <a:spcPct val="80000"/>
              </a:lnSpc>
              <a:buNone/>
            </a:pPr>
            <a:r>
              <a:rPr lang="en-US" sz="6000" dirty="0">
                <a:solidFill>
                  <a:srgbClr val="000000"/>
                </a:solidFill>
                <a:latin typeface="Open Sans" pitchFamily="34" charset="0"/>
                <a:ea typeface="Open Sans" pitchFamily="34" charset="-122"/>
                <a:cs typeface="Open Sans" pitchFamily="34" charset="-120"/>
              </a:rPr>
              <a:t>AI assistant built for parent </a:t>
            </a:r>
            <a:endParaRPr lang="en-US" sz="6000" dirty="0">
              <a:solidFill>
                <a:srgbClr val="000000"/>
              </a:solidFill>
              <a:latin typeface="Open Sans" pitchFamily="34" charset="0"/>
              <a:ea typeface="Open Sans" pitchFamily="34" charset="-122"/>
              <a:cs typeface="Open Sans" pitchFamily="34" charset="-120"/>
            </a:endParaRPr>
          </a:p>
          <a:p>
            <a:pPr marL="0" indent="0" algn="l">
              <a:lnSpc>
                <a:spcPct val="80000"/>
              </a:lnSpc>
              <a:buNone/>
            </a:pPr>
            <a:r>
              <a:rPr lang="en-US" sz="6000" dirty="0">
                <a:solidFill>
                  <a:srgbClr val="000000"/>
                </a:solidFill>
                <a:latin typeface="Open Sans" pitchFamily="34" charset="0"/>
                <a:ea typeface="Open Sans" pitchFamily="34" charset="-122"/>
                <a:cs typeface="Open Sans" pitchFamily="34" charset="-120"/>
              </a:rPr>
              <a:t>needs,concerns, and questions.</a:t>
            </a:r>
            <a:endParaRPr lang="en-US" sz="6000" dirty="0">
              <a:solidFill>
                <a:srgbClr val="000000"/>
              </a:solidFill>
              <a:latin typeface="Open Sans" pitchFamily="34" charset="0"/>
              <a:ea typeface="Open Sans" pitchFamily="34" charset="-122"/>
              <a:cs typeface="Open Sans" pitchFamily="34" charset="-120"/>
            </a:endParaRPr>
          </a:p>
        </p:txBody>
      </p:sp>
      <p:grpSp>
        <p:nvGrpSpPr>
          <p:cNvPr id="9" name="组合 8"/>
          <p:cNvGrpSpPr/>
          <p:nvPr/>
        </p:nvGrpSpPr>
        <p:grpSpPr>
          <a:xfrm>
            <a:off x="3702685" y="16470630"/>
            <a:ext cx="7293610" cy="14954250"/>
            <a:chOff x="5831" y="25938"/>
            <a:chExt cx="11486" cy="23550"/>
          </a:xfrm>
          <a:solidFill>
            <a:srgbClr val="FAFAFA">
              <a:alpha val="25000"/>
            </a:srgbClr>
          </a:solidFill>
        </p:grpSpPr>
        <p:sp>
          <p:nvSpPr>
            <p:cNvPr id="8" name="椭圆 7"/>
            <p:cNvSpPr/>
            <p:nvPr/>
          </p:nvSpPr>
          <p:spPr>
            <a:xfrm>
              <a:off x="5831" y="31522"/>
              <a:ext cx="11487" cy="17967"/>
            </a:xfrm>
            <a:prstGeom prst="ellipse">
              <a:avLst/>
            </a:prstGeom>
            <a:grpFill/>
            <a:ln w="25400">
              <a:solidFill>
                <a:schemeClr val="bg1"/>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微软雅黑" panose="020B0503020204020204" charset="-122"/>
              </a:endParaRPr>
            </a:p>
          </p:txBody>
        </p:sp>
        <p:sp>
          <p:nvSpPr>
            <p:cNvPr id="7" name="椭圆 6"/>
            <p:cNvSpPr/>
            <p:nvPr/>
          </p:nvSpPr>
          <p:spPr>
            <a:xfrm>
              <a:off x="8783" y="25938"/>
              <a:ext cx="5584" cy="5584"/>
            </a:xfrm>
            <a:prstGeom prst="ellipse">
              <a:avLst/>
            </a:prstGeom>
            <a:grpFill/>
            <a:ln w="25400">
              <a:solidFill>
                <a:schemeClr val="bg1"/>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微软雅黑" panose="020B0503020204020204" charset="-122"/>
              </a:endParaRPr>
            </a:p>
          </p:txBody>
        </p:sp>
      </p:grpSp>
      <p:sp>
        <p:nvSpPr>
          <p:cNvPr id="10" name="Text 2"/>
          <p:cNvSpPr/>
          <p:nvPr/>
        </p:nvSpPr>
        <p:spPr>
          <a:xfrm>
            <a:off x="5828665" y="21404580"/>
            <a:ext cx="3042920" cy="877570"/>
          </a:xfrm>
          <a:prstGeom prst="rect">
            <a:avLst/>
          </a:prstGeom>
          <a:noFill/>
        </p:spPr>
        <p:txBody>
          <a:bodyPr wrap="square" lIns="0" tIns="0" rIns="0" bIns="0" rtlCol="0" anchor="t"/>
          <a:p>
            <a:pPr marL="0" indent="0" algn="ctr">
              <a:lnSpc>
                <a:spcPct val="100000"/>
              </a:lnSpc>
              <a:buNone/>
            </a:pPr>
            <a:r>
              <a:rPr lang="en-US" altLang="zh-CN" sz="4000" dirty="0">
                <a:solidFill>
                  <a:schemeClr val="tx1">
                    <a:lumMod val="65000"/>
                    <a:lumOff val="35000"/>
                  </a:schemeClr>
                </a:solidFill>
                <a:latin typeface="微软雅黑" panose="020B0503020204020204" charset="-122"/>
                <a:ea typeface="微软雅黑" panose="020B0503020204020204" charset="-122"/>
                <a:cs typeface="Arial" panose="020B0604020202020204" pitchFamily="34" charset="0"/>
              </a:rPr>
              <a:t>3D AVATAR</a:t>
            </a:r>
            <a:endParaRPr lang="en-US" altLang="zh-CN" sz="4000" dirty="0">
              <a:solidFill>
                <a:schemeClr val="tx1">
                  <a:lumMod val="65000"/>
                  <a:lumOff val="35000"/>
                </a:schemeClr>
              </a:solidFill>
              <a:latin typeface="微软雅黑" panose="020B0503020204020204" charset="-122"/>
              <a:ea typeface="微软雅黑" panose="020B0503020204020204" charset="-122"/>
              <a:cs typeface="Arial" panose="020B0604020202020204" pitchFamily="34" charset="0"/>
            </a:endParaRPr>
          </a:p>
        </p:txBody>
      </p:sp>
      <p:pic>
        <p:nvPicPr>
          <p:cNvPr id="11" name="图片 10" descr="HelloDay.AI-logo"/>
          <p:cNvPicPr>
            <a:picLocks noChangeAspect="1"/>
          </p:cNvPicPr>
          <p:nvPr/>
        </p:nvPicPr>
        <p:blipFill>
          <a:blip r:embed="rId2"/>
          <a:stretch>
            <a:fillRect/>
          </a:stretch>
        </p:blipFill>
        <p:spPr>
          <a:xfrm>
            <a:off x="1309370" y="747395"/>
            <a:ext cx="4519295" cy="94424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209834" y="951402"/>
            <a:ext cx="5189220" cy="648597"/>
          </a:xfrm>
          <a:prstGeom prst="rect">
            <a:avLst/>
          </a:prstGeom>
          <a:noFill/>
        </p:spPr>
        <p:txBody>
          <a:bodyPr wrap="none" lIns="0" tIns="0" rIns="0" bIns="0" rtlCol="0" anchor="t"/>
          <a:lstStyle/>
          <a:p>
            <a:pPr marL="0" indent="0" algn="l">
              <a:lnSpc>
                <a:spcPts val="5100"/>
              </a:lnSpc>
              <a:buNone/>
            </a:pPr>
            <a:r>
              <a:rPr lang="en-US" sz="5400" b="1" dirty="0">
                <a:solidFill>
                  <a:srgbClr val="333F70"/>
                </a:solidFill>
                <a:latin typeface="微软雅黑" panose="020B0503020204020204" charset="-122"/>
                <a:ea typeface="微软雅黑" panose="020B0503020204020204" charset="-122"/>
                <a:cs typeface="微软雅黑" panose="020B0503020204020204" charset="-122"/>
              </a:rPr>
              <a:t>Why It Matters</a:t>
            </a:r>
            <a:endParaRPr lang="en-US" sz="5400" b="1" dirty="0">
              <a:solidFill>
                <a:srgbClr val="333F70"/>
              </a:solidFill>
              <a:latin typeface="微软雅黑" panose="020B0503020204020204" charset="-122"/>
              <a:ea typeface="微软雅黑" panose="020B0503020204020204" charset="-122"/>
              <a:cs typeface="微软雅黑" panose="020B0503020204020204" charset="-122"/>
            </a:endParaRPr>
          </a:p>
        </p:txBody>
      </p:sp>
      <p:sp>
        <p:nvSpPr>
          <p:cNvPr id="3" name="Text 1"/>
          <p:cNvSpPr/>
          <p:nvPr/>
        </p:nvSpPr>
        <p:spPr>
          <a:xfrm>
            <a:off x="1209675" y="1943100"/>
            <a:ext cx="12496165" cy="2767965"/>
          </a:xfrm>
          <a:prstGeom prst="rect">
            <a:avLst/>
          </a:prstGeom>
          <a:noFill/>
        </p:spPr>
        <p:txBody>
          <a:bodyPr wrap="square" lIns="0" tIns="0" rIns="0" bIns="0" rtlCol="0" anchor="t"/>
          <a:lstStyle/>
          <a:p>
            <a:pPr marL="0" indent="0" algn="l">
              <a:lnSpc>
                <a:spcPts val="4350"/>
              </a:lnSpc>
              <a:buNone/>
            </a:pPr>
            <a:r>
              <a:rPr lang="en-US" sz="2700" dirty="0">
                <a:solidFill>
                  <a:srgbClr val="333F70"/>
                </a:solidFill>
                <a:latin typeface="Open Sans" pitchFamily="34" charset="0"/>
                <a:ea typeface="Open Sans" pitchFamily="34" charset="-122"/>
                <a:cs typeface="Open Sans" pitchFamily="34" charset="-120"/>
              </a:rPr>
              <a:t>Parents worry about safety, housing, daily life, and academic support—especially in international settings. When their child studies abroad, families face language barriers, time zone differences, and unfamiliar systems. These concerns can create anxiety that affects both parents and students throughout the enrollment journey.</a:t>
            </a:r>
            <a:endParaRPr lang="en-US" sz="2700" dirty="0">
              <a:ea typeface="微软雅黑" panose="020B0503020204020204" charset="-122"/>
              <a:cs typeface="微软雅黑" panose="020B0503020204020204" charset="-122"/>
            </a:endParaRPr>
          </a:p>
        </p:txBody>
      </p:sp>
      <p:sp>
        <p:nvSpPr>
          <p:cNvPr id="4" name="Shape 2"/>
          <p:cNvSpPr/>
          <p:nvPr/>
        </p:nvSpPr>
        <p:spPr>
          <a:xfrm>
            <a:off x="1384459" y="5448951"/>
            <a:ext cx="11861483" cy="2638564"/>
          </a:xfrm>
          <a:prstGeom prst="roundRect">
            <a:avLst>
              <a:gd name="adj" fmla="val 8317"/>
            </a:avLst>
          </a:prstGeom>
          <a:solidFill>
            <a:srgbClr val="FFFFFF"/>
          </a:solidFill>
          <a:ln w="45720">
            <a:solidFill>
              <a:srgbClr val="BCDBD4"/>
            </a:solidFill>
            <a:prstDash val="solid"/>
          </a:ln>
        </p:spPr>
      </p:sp>
      <p:sp>
        <p:nvSpPr>
          <p:cNvPr id="5" name="Shape 3"/>
          <p:cNvSpPr/>
          <p:nvPr/>
        </p:nvSpPr>
        <p:spPr>
          <a:xfrm>
            <a:off x="1338739" y="5448951"/>
            <a:ext cx="182880" cy="2638564"/>
          </a:xfrm>
          <a:prstGeom prst="roundRect">
            <a:avLst>
              <a:gd name="adj" fmla="val 79452"/>
            </a:avLst>
          </a:prstGeom>
          <a:solidFill>
            <a:srgbClr val="26A688"/>
          </a:solidFill>
        </p:spPr>
      </p:sp>
      <p:sp>
        <p:nvSpPr>
          <p:cNvPr id="6" name="Text 4"/>
          <p:cNvSpPr/>
          <p:nvPr/>
        </p:nvSpPr>
        <p:spPr>
          <a:xfrm>
            <a:off x="1913215" y="5840586"/>
            <a:ext cx="4600337" cy="540597"/>
          </a:xfrm>
          <a:prstGeom prst="rect">
            <a:avLst/>
          </a:prstGeom>
          <a:noFill/>
        </p:spPr>
        <p:txBody>
          <a:bodyPr wrap="none" lIns="0" tIns="0" rIns="0" bIns="0" rtlCol="0" anchor="t"/>
          <a:lstStyle/>
          <a:p>
            <a:pPr marL="0" indent="0" algn="l">
              <a:lnSpc>
                <a:spcPts val="4250"/>
              </a:lnSpc>
              <a:buNone/>
            </a:pPr>
            <a:r>
              <a:rPr lang="en-US" sz="3400" b="1" dirty="0">
                <a:solidFill>
                  <a:srgbClr val="333F70"/>
                </a:solidFill>
                <a:latin typeface="微软雅黑" panose="020B0503020204020204" charset="-122"/>
                <a:ea typeface="微软雅黑" panose="020B0503020204020204" charset="-122"/>
                <a:cs typeface="微软雅黑" panose="020B0503020204020204" charset="-122"/>
              </a:rPr>
              <a:t>Safety Concerns</a:t>
            </a:r>
            <a:endParaRPr lang="en-US" sz="3400" dirty="0">
              <a:ea typeface="微软雅黑" panose="020B0503020204020204" charset="-122"/>
              <a:cs typeface="微软雅黑" panose="020B0503020204020204" charset="-122"/>
            </a:endParaRPr>
          </a:p>
        </p:txBody>
      </p:sp>
      <p:sp>
        <p:nvSpPr>
          <p:cNvPr id="7" name="Text 5"/>
          <p:cNvSpPr/>
          <p:nvPr/>
        </p:nvSpPr>
        <p:spPr>
          <a:xfrm>
            <a:off x="1913215" y="6588729"/>
            <a:ext cx="10941129" cy="1107151"/>
          </a:xfrm>
          <a:prstGeom prst="rect">
            <a:avLst/>
          </a:prstGeom>
          <a:noFill/>
        </p:spPr>
        <p:txBody>
          <a:bodyPr wrap="square" lIns="0" tIns="0" rIns="0" bIns="0" rtlCol="0" anchor="t"/>
          <a:lstStyle/>
          <a:p>
            <a:pPr marL="0" indent="0" algn="l">
              <a:lnSpc>
                <a:spcPts val="4350"/>
              </a:lnSpc>
              <a:buNone/>
            </a:pPr>
            <a:r>
              <a:rPr lang="en-US" sz="2700" dirty="0">
                <a:solidFill>
                  <a:srgbClr val="333F70"/>
                </a:solidFill>
                <a:latin typeface="Open Sans" pitchFamily="34" charset="0"/>
                <a:ea typeface="Open Sans" pitchFamily="34" charset="-122"/>
                <a:cs typeface="Open Sans" pitchFamily="34" charset="-120"/>
              </a:rPr>
              <a:t>Campus security, emergency protocols, and neighborhood safety information</a:t>
            </a:r>
            <a:endParaRPr lang="en-US" sz="2700" dirty="0">
              <a:ea typeface="微软雅黑" panose="020B0503020204020204" charset="-122"/>
              <a:cs typeface="微软雅黑" panose="020B0503020204020204" charset="-122"/>
            </a:endParaRPr>
          </a:p>
        </p:txBody>
      </p:sp>
      <p:sp>
        <p:nvSpPr>
          <p:cNvPr id="8" name="Shape 6"/>
          <p:cNvSpPr/>
          <p:nvPr/>
        </p:nvSpPr>
        <p:spPr>
          <a:xfrm>
            <a:off x="1384459" y="8433425"/>
            <a:ext cx="11861483" cy="2638564"/>
          </a:xfrm>
          <a:prstGeom prst="roundRect">
            <a:avLst>
              <a:gd name="adj" fmla="val 8317"/>
            </a:avLst>
          </a:prstGeom>
          <a:solidFill>
            <a:srgbClr val="FFFFFF"/>
          </a:solidFill>
          <a:ln w="45720">
            <a:solidFill>
              <a:srgbClr val="BCDBD4"/>
            </a:solidFill>
            <a:prstDash val="solid"/>
          </a:ln>
        </p:spPr>
      </p:sp>
      <p:sp>
        <p:nvSpPr>
          <p:cNvPr id="9" name="Shape 7"/>
          <p:cNvSpPr/>
          <p:nvPr/>
        </p:nvSpPr>
        <p:spPr>
          <a:xfrm>
            <a:off x="1338739" y="8433425"/>
            <a:ext cx="182880" cy="2638564"/>
          </a:xfrm>
          <a:prstGeom prst="roundRect">
            <a:avLst>
              <a:gd name="adj" fmla="val 79452"/>
            </a:avLst>
          </a:prstGeom>
          <a:solidFill>
            <a:srgbClr val="26A688"/>
          </a:solidFill>
        </p:spPr>
      </p:sp>
      <p:sp>
        <p:nvSpPr>
          <p:cNvPr id="10" name="Text 8"/>
          <p:cNvSpPr/>
          <p:nvPr/>
        </p:nvSpPr>
        <p:spPr>
          <a:xfrm>
            <a:off x="1913215" y="8825060"/>
            <a:ext cx="5130879" cy="540597"/>
          </a:xfrm>
          <a:prstGeom prst="rect">
            <a:avLst/>
          </a:prstGeom>
          <a:noFill/>
        </p:spPr>
        <p:txBody>
          <a:bodyPr wrap="none" lIns="0" tIns="0" rIns="0" bIns="0" rtlCol="0" anchor="t"/>
          <a:lstStyle/>
          <a:p>
            <a:pPr marL="0" indent="0" algn="l">
              <a:lnSpc>
                <a:spcPts val="4250"/>
              </a:lnSpc>
              <a:buNone/>
            </a:pPr>
            <a:r>
              <a:rPr lang="en-US" sz="3400" b="1" dirty="0">
                <a:solidFill>
                  <a:srgbClr val="333F70"/>
                </a:solidFill>
                <a:latin typeface="微软雅黑" panose="020B0503020204020204" charset="-122"/>
                <a:ea typeface="微软雅黑" panose="020B0503020204020204" charset="-122"/>
                <a:cs typeface="微软雅黑" panose="020B0503020204020204" charset="-122"/>
              </a:rPr>
              <a:t>Housing Questions</a:t>
            </a:r>
            <a:endParaRPr lang="en-US" sz="3400" dirty="0">
              <a:ea typeface="微软雅黑" panose="020B0503020204020204" charset="-122"/>
              <a:cs typeface="微软雅黑" panose="020B0503020204020204" charset="-122"/>
            </a:endParaRPr>
          </a:p>
        </p:txBody>
      </p:sp>
      <p:sp>
        <p:nvSpPr>
          <p:cNvPr id="11" name="Text 9"/>
          <p:cNvSpPr/>
          <p:nvPr/>
        </p:nvSpPr>
        <p:spPr>
          <a:xfrm>
            <a:off x="1913215" y="9573203"/>
            <a:ext cx="10941129" cy="1107151"/>
          </a:xfrm>
          <a:prstGeom prst="rect">
            <a:avLst/>
          </a:prstGeom>
          <a:noFill/>
        </p:spPr>
        <p:txBody>
          <a:bodyPr wrap="square" lIns="0" tIns="0" rIns="0" bIns="0" rtlCol="0" anchor="t"/>
          <a:lstStyle/>
          <a:p>
            <a:pPr marL="0" indent="0" algn="l">
              <a:lnSpc>
                <a:spcPts val="4350"/>
              </a:lnSpc>
              <a:buNone/>
            </a:pPr>
            <a:r>
              <a:rPr lang="en-US" sz="2700" dirty="0">
                <a:solidFill>
                  <a:srgbClr val="333F70"/>
                </a:solidFill>
                <a:latin typeface="Open Sans" pitchFamily="34" charset="0"/>
                <a:ea typeface="Open Sans" pitchFamily="34" charset="-122"/>
                <a:cs typeface="Open Sans" pitchFamily="34" charset="-120"/>
              </a:rPr>
              <a:t>Accommodation options, living conditions, and residential support services</a:t>
            </a:r>
            <a:endParaRPr lang="en-US" sz="2700" dirty="0">
              <a:ea typeface="微软雅黑" panose="020B0503020204020204" charset="-122"/>
              <a:cs typeface="微软雅黑" panose="020B0503020204020204" charset="-122"/>
            </a:endParaRPr>
          </a:p>
        </p:txBody>
      </p:sp>
      <p:sp>
        <p:nvSpPr>
          <p:cNvPr id="12" name="Shape 10"/>
          <p:cNvSpPr/>
          <p:nvPr/>
        </p:nvSpPr>
        <p:spPr>
          <a:xfrm>
            <a:off x="1384459" y="11417899"/>
            <a:ext cx="11861483" cy="2638564"/>
          </a:xfrm>
          <a:prstGeom prst="roundRect">
            <a:avLst>
              <a:gd name="adj" fmla="val 8317"/>
            </a:avLst>
          </a:prstGeom>
          <a:solidFill>
            <a:srgbClr val="FFFFFF"/>
          </a:solidFill>
          <a:ln w="45720">
            <a:solidFill>
              <a:srgbClr val="BCDBD4"/>
            </a:solidFill>
            <a:prstDash val="solid"/>
          </a:ln>
        </p:spPr>
      </p:sp>
      <p:sp>
        <p:nvSpPr>
          <p:cNvPr id="13" name="Shape 11"/>
          <p:cNvSpPr/>
          <p:nvPr/>
        </p:nvSpPr>
        <p:spPr>
          <a:xfrm>
            <a:off x="1338739" y="11417899"/>
            <a:ext cx="182880" cy="2638564"/>
          </a:xfrm>
          <a:prstGeom prst="roundRect">
            <a:avLst>
              <a:gd name="adj" fmla="val 79452"/>
            </a:avLst>
          </a:prstGeom>
          <a:solidFill>
            <a:srgbClr val="26A688"/>
          </a:solidFill>
        </p:spPr>
      </p:sp>
      <p:sp>
        <p:nvSpPr>
          <p:cNvPr id="14" name="Text 12"/>
          <p:cNvSpPr/>
          <p:nvPr/>
        </p:nvSpPr>
        <p:spPr>
          <a:xfrm>
            <a:off x="1913215" y="11809534"/>
            <a:ext cx="5166836" cy="540597"/>
          </a:xfrm>
          <a:prstGeom prst="rect">
            <a:avLst/>
          </a:prstGeom>
          <a:noFill/>
        </p:spPr>
        <p:txBody>
          <a:bodyPr wrap="none" lIns="0" tIns="0" rIns="0" bIns="0" rtlCol="0" anchor="t"/>
          <a:lstStyle/>
          <a:p>
            <a:pPr marL="0" indent="0" algn="l">
              <a:lnSpc>
                <a:spcPts val="4250"/>
              </a:lnSpc>
              <a:buNone/>
            </a:pPr>
            <a:r>
              <a:rPr lang="en-US" sz="3400" b="1" dirty="0">
                <a:solidFill>
                  <a:srgbClr val="333F70"/>
                </a:solidFill>
                <a:latin typeface="微软雅黑" panose="020B0503020204020204" charset="-122"/>
                <a:ea typeface="微软雅黑" panose="020B0503020204020204" charset="-122"/>
                <a:cs typeface="微软雅黑" panose="020B0503020204020204" charset="-122"/>
              </a:rPr>
              <a:t>Well-being Support</a:t>
            </a:r>
            <a:endParaRPr lang="en-US" sz="3400" dirty="0">
              <a:ea typeface="微软雅黑" panose="020B0503020204020204" charset="-122"/>
              <a:cs typeface="微软雅黑" panose="020B0503020204020204" charset="-122"/>
            </a:endParaRPr>
          </a:p>
        </p:txBody>
      </p:sp>
      <p:sp>
        <p:nvSpPr>
          <p:cNvPr id="15" name="Text 13"/>
          <p:cNvSpPr/>
          <p:nvPr/>
        </p:nvSpPr>
        <p:spPr>
          <a:xfrm>
            <a:off x="1913215" y="12557677"/>
            <a:ext cx="10941129" cy="1107151"/>
          </a:xfrm>
          <a:prstGeom prst="rect">
            <a:avLst/>
          </a:prstGeom>
          <a:noFill/>
        </p:spPr>
        <p:txBody>
          <a:bodyPr wrap="square" lIns="0" tIns="0" rIns="0" bIns="0" rtlCol="0" anchor="t"/>
          <a:lstStyle/>
          <a:p>
            <a:pPr marL="0" indent="0" algn="l">
              <a:lnSpc>
                <a:spcPts val="4350"/>
              </a:lnSpc>
              <a:buNone/>
            </a:pPr>
            <a:r>
              <a:rPr lang="en-US" sz="2700" dirty="0">
                <a:solidFill>
                  <a:srgbClr val="333F70"/>
                </a:solidFill>
                <a:latin typeface="Open Sans" pitchFamily="34" charset="0"/>
                <a:ea typeface="Open Sans" pitchFamily="34" charset="-122"/>
                <a:cs typeface="Open Sans" pitchFamily="34" charset="-120"/>
              </a:rPr>
              <a:t>Healthcare access, mental health resources, and student wellness programs</a:t>
            </a:r>
            <a:endParaRPr lang="en-US" sz="2700" dirty="0">
              <a:ea typeface="微软雅黑" panose="020B0503020204020204" charset="-122"/>
              <a:cs typeface="微软雅黑" panose="020B050302020402020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714" y="0"/>
            <a:ext cx="14628971" cy="26009600"/>
          </a:xfrm>
          <a:prstGeom prst="rect">
            <a:avLst/>
          </a:prstGeom>
        </p:spPr>
      </p:pic>
      <p:sp>
        <p:nvSpPr>
          <p:cNvPr id="3" name="Shape 0"/>
          <p:cNvSpPr/>
          <p:nvPr/>
        </p:nvSpPr>
        <p:spPr>
          <a:xfrm>
            <a:off x="714" y="0"/>
            <a:ext cx="14628971" cy="26009600"/>
          </a:xfrm>
          <a:prstGeom prst="rect">
            <a:avLst/>
          </a:prstGeom>
          <a:solidFill>
            <a:srgbClr val="FFFFFF">
              <a:alpha val="80000"/>
            </a:srgbClr>
          </a:solidFill>
        </p:spPr>
      </p:sp>
      <p:sp>
        <p:nvSpPr>
          <p:cNvPr id="4" name="Text 1"/>
          <p:cNvSpPr/>
          <p:nvPr/>
        </p:nvSpPr>
        <p:spPr>
          <a:xfrm>
            <a:off x="1384459" y="951402"/>
            <a:ext cx="9452372" cy="648597"/>
          </a:xfrm>
          <a:prstGeom prst="rect">
            <a:avLst/>
          </a:prstGeom>
          <a:noFill/>
        </p:spPr>
        <p:txBody>
          <a:bodyPr wrap="none" lIns="0" tIns="0" rIns="0" bIns="0" rtlCol="0" anchor="t"/>
          <a:lstStyle/>
          <a:p>
            <a:pPr marL="0" indent="0" algn="l">
              <a:lnSpc>
                <a:spcPts val="5100"/>
              </a:lnSpc>
              <a:buNone/>
            </a:pPr>
            <a:r>
              <a:rPr lang="en-US" sz="5400" b="1" dirty="0">
                <a:solidFill>
                  <a:srgbClr val="333F70"/>
                </a:solidFill>
                <a:latin typeface="微软雅黑" panose="020B0503020204020204" charset="-122"/>
                <a:ea typeface="微软雅黑" panose="020B0503020204020204" charset="-122"/>
                <a:cs typeface="微软雅黑" panose="020B0503020204020204" charset="-122"/>
              </a:rPr>
              <a:t>What the Assistant Answers</a:t>
            </a:r>
            <a:endParaRPr lang="en-US" sz="5400" b="1" dirty="0">
              <a:solidFill>
                <a:srgbClr val="333F70"/>
              </a:solidFill>
              <a:latin typeface="微软雅黑" panose="020B0503020204020204" charset="-122"/>
              <a:ea typeface="微软雅黑" panose="020B0503020204020204" charset="-122"/>
              <a:cs typeface="微软雅黑" panose="020B0503020204020204" charset="-122"/>
            </a:endParaRPr>
          </a:p>
        </p:txBody>
      </p:sp>
      <p:sp>
        <p:nvSpPr>
          <p:cNvPr id="5" name="Text 2"/>
          <p:cNvSpPr/>
          <p:nvPr/>
        </p:nvSpPr>
        <p:spPr>
          <a:xfrm>
            <a:off x="1384459" y="1775389"/>
            <a:ext cx="11861483" cy="1660727"/>
          </a:xfrm>
          <a:prstGeom prst="rect">
            <a:avLst/>
          </a:prstGeom>
          <a:noFill/>
        </p:spPr>
        <p:txBody>
          <a:bodyPr wrap="square" lIns="0" tIns="0" rIns="0" bIns="0" rtlCol="0" anchor="t"/>
          <a:lstStyle/>
          <a:p>
            <a:pPr marL="0" indent="0" algn="l">
              <a:lnSpc>
                <a:spcPts val="4350"/>
              </a:lnSpc>
              <a:buNone/>
            </a:pPr>
            <a:r>
              <a:rPr lang="en-US" sz="2700" dirty="0">
                <a:solidFill>
                  <a:srgbClr val="333F70"/>
                </a:solidFill>
                <a:latin typeface="Open Sans" pitchFamily="34" charset="0"/>
                <a:ea typeface="Open Sans" pitchFamily="34" charset="-122"/>
                <a:cs typeface="Open Sans" pitchFamily="34" charset="-120"/>
              </a:rPr>
              <a:t>Our AI assistant provides comprehensive, accurate responses to the questions that matter most to parents. From practical logistics to academic policies, families get the information they need instantly.</a:t>
            </a:r>
            <a:endParaRPr lang="en-US" sz="2700" dirty="0">
              <a:ea typeface="微软雅黑" panose="020B0503020204020204" charset="-122"/>
              <a:cs typeface="微软雅黑" panose="020B0503020204020204" charset="-122"/>
            </a:endParaRPr>
          </a:p>
        </p:txBody>
      </p:sp>
      <p:sp>
        <p:nvSpPr>
          <p:cNvPr id="6" name="Shape 3"/>
          <p:cNvSpPr/>
          <p:nvPr/>
        </p:nvSpPr>
        <p:spPr>
          <a:xfrm>
            <a:off x="1384300" y="3807460"/>
            <a:ext cx="11861800" cy="2706370"/>
          </a:xfrm>
          <a:prstGeom prst="roundRect">
            <a:avLst>
              <a:gd name="adj" fmla="val 3668"/>
            </a:avLst>
          </a:prstGeom>
          <a:solidFill>
            <a:srgbClr val="D6F5EE"/>
          </a:solidFill>
          <a:ln w="15240">
            <a:solidFill>
              <a:srgbClr val="BCDBD4"/>
            </a:solidFill>
            <a:prstDash val="solid"/>
          </a:ln>
        </p:spPr>
      </p:sp>
      <p:sp>
        <p:nvSpPr>
          <p:cNvPr id="7" name="Shape 4"/>
          <p:cNvSpPr/>
          <p:nvPr/>
        </p:nvSpPr>
        <p:spPr>
          <a:xfrm>
            <a:off x="1745575" y="4168622"/>
            <a:ext cx="1037749" cy="1037850"/>
          </a:xfrm>
          <a:prstGeom prst="roundRect">
            <a:avLst>
              <a:gd name="adj" fmla="val 8810498"/>
            </a:avLst>
          </a:prstGeom>
          <a:solidFill>
            <a:srgbClr val="26A688"/>
          </a:solidFill>
        </p:spPr>
      </p:sp>
      <p:pic>
        <p:nvPicPr>
          <p:cNvPr id="8" name="Image 1" descr="preencoded.png"/>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30968" y="4453924"/>
            <a:ext cx="466963" cy="467009"/>
          </a:xfrm>
          <a:prstGeom prst="rect">
            <a:avLst/>
          </a:prstGeom>
        </p:spPr>
      </p:pic>
      <p:sp>
        <p:nvSpPr>
          <p:cNvPr id="9" name="Text 5"/>
          <p:cNvSpPr/>
          <p:nvPr/>
        </p:nvSpPr>
        <p:spPr>
          <a:xfrm>
            <a:off x="3086060" y="4232218"/>
            <a:ext cx="4708446" cy="540597"/>
          </a:xfrm>
          <a:prstGeom prst="rect">
            <a:avLst/>
          </a:prstGeom>
          <a:noFill/>
        </p:spPr>
        <p:txBody>
          <a:bodyPr wrap="none" lIns="0" tIns="0" rIns="0" bIns="0" rtlCol="0" anchor="t"/>
          <a:lstStyle/>
          <a:p>
            <a:pPr marL="0" indent="0" algn="l">
              <a:lnSpc>
                <a:spcPts val="4250"/>
              </a:lnSpc>
              <a:buNone/>
            </a:pPr>
            <a:r>
              <a:rPr lang="en-US" sz="3400" b="1" dirty="0">
                <a:solidFill>
                  <a:srgbClr val="333F70"/>
                </a:solidFill>
                <a:latin typeface="微软雅黑" panose="020B0503020204020204" charset="-122"/>
                <a:ea typeface="微软雅黑" panose="020B0503020204020204" charset="-122"/>
                <a:cs typeface="微软雅黑" panose="020B0503020204020204" charset="-122"/>
              </a:rPr>
              <a:t>Housing &amp; Safety</a:t>
            </a:r>
            <a:endParaRPr lang="en-US" sz="3400" dirty="0">
              <a:ea typeface="微软雅黑" panose="020B0503020204020204" charset="-122"/>
              <a:cs typeface="微软雅黑" panose="020B0503020204020204" charset="-122"/>
            </a:endParaRPr>
          </a:p>
        </p:txBody>
      </p:sp>
      <p:sp>
        <p:nvSpPr>
          <p:cNvPr id="10" name="Text 6"/>
          <p:cNvSpPr/>
          <p:nvPr/>
        </p:nvSpPr>
        <p:spPr>
          <a:xfrm>
            <a:off x="3086100" y="4862195"/>
            <a:ext cx="9410700" cy="1107440"/>
          </a:xfrm>
          <a:prstGeom prst="rect">
            <a:avLst/>
          </a:prstGeom>
          <a:noFill/>
        </p:spPr>
        <p:txBody>
          <a:bodyPr wrap="square" lIns="0" tIns="0" rIns="0" bIns="0" rtlCol="0" anchor="t"/>
          <a:lstStyle/>
          <a:p>
            <a:pPr marL="0" indent="0" algn="l">
              <a:lnSpc>
                <a:spcPts val="4350"/>
              </a:lnSpc>
              <a:buNone/>
            </a:pPr>
            <a:r>
              <a:rPr lang="en-US" sz="2700" dirty="0">
                <a:solidFill>
                  <a:srgbClr val="333F70"/>
                </a:solidFill>
                <a:latin typeface="Open Sans" pitchFamily="34" charset="0"/>
                <a:ea typeface="Open Sans" pitchFamily="34" charset="-122"/>
                <a:cs typeface="Open Sans" pitchFamily="34" charset="-120"/>
              </a:rPr>
              <a:t>Detailed information about housing options, campus security measures, and safety policies</a:t>
            </a:r>
            <a:endParaRPr lang="en-US" sz="2700" dirty="0">
              <a:ea typeface="微软雅黑" panose="020B0503020204020204" charset="-122"/>
              <a:cs typeface="微软雅黑" panose="020B0503020204020204" charset="-122"/>
            </a:endParaRPr>
          </a:p>
        </p:txBody>
      </p:sp>
      <p:sp>
        <p:nvSpPr>
          <p:cNvPr id="11" name="Shape 7"/>
          <p:cNvSpPr/>
          <p:nvPr/>
        </p:nvSpPr>
        <p:spPr>
          <a:xfrm>
            <a:off x="1384300" y="6766560"/>
            <a:ext cx="11861800" cy="2706370"/>
          </a:xfrm>
          <a:prstGeom prst="roundRect">
            <a:avLst>
              <a:gd name="adj" fmla="val 3668"/>
            </a:avLst>
          </a:prstGeom>
          <a:solidFill>
            <a:srgbClr val="D6F5EE"/>
          </a:solidFill>
          <a:ln w="15240">
            <a:solidFill>
              <a:srgbClr val="BCDBD4"/>
            </a:solidFill>
            <a:prstDash val="solid"/>
          </a:ln>
        </p:spPr>
      </p:sp>
      <p:sp>
        <p:nvSpPr>
          <p:cNvPr id="12" name="Shape 8"/>
          <p:cNvSpPr/>
          <p:nvPr/>
        </p:nvSpPr>
        <p:spPr>
          <a:xfrm>
            <a:off x="1745575" y="7127786"/>
            <a:ext cx="1037749" cy="1037850"/>
          </a:xfrm>
          <a:prstGeom prst="roundRect">
            <a:avLst>
              <a:gd name="adj" fmla="val 8810498"/>
            </a:avLst>
          </a:prstGeom>
          <a:solidFill>
            <a:srgbClr val="26A688"/>
          </a:solidFill>
        </p:spPr>
      </p:sp>
      <p:pic>
        <p:nvPicPr>
          <p:cNvPr id="13" name="Image 2" descr="preencoded.png"/>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2030968" y="7413087"/>
            <a:ext cx="466963" cy="467009"/>
          </a:xfrm>
          <a:prstGeom prst="rect">
            <a:avLst/>
          </a:prstGeom>
        </p:spPr>
      </p:pic>
      <p:sp>
        <p:nvSpPr>
          <p:cNvPr id="14" name="Text 9"/>
          <p:cNvSpPr/>
          <p:nvPr/>
        </p:nvSpPr>
        <p:spPr>
          <a:xfrm>
            <a:off x="3086060" y="7191381"/>
            <a:ext cx="5136118" cy="540597"/>
          </a:xfrm>
          <a:prstGeom prst="rect">
            <a:avLst/>
          </a:prstGeom>
          <a:noFill/>
        </p:spPr>
        <p:txBody>
          <a:bodyPr wrap="none" lIns="0" tIns="0" rIns="0" bIns="0" rtlCol="0" anchor="t"/>
          <a:lstStyle/>
          <a:p>
            <a:pPr marL="0" indent="0" algn="l">
              <a:lnSpc>
                <a:spcPts val="4250"/>
              </a:lnSpc>
              <a:buNone/>
            </a:pPr>
            <a:r>
              <a:rPr lang="en-US" sz="3400" b="1" dirty="0">
                <a:solidFill>
                  <a:srgbClr val="333F70"/>
                </a:solidFill>
                <a:latin typeface="微软雅黑" panose="020B0503020204020204" charset="-122"/>
                <a:ea typeface="微软雅黑" panose="020B0503020204020204" charset="-122"/>
                <a:cs typeface="微软雅黑" panose="020B0503020204020204" charset="-122"/>
              </a:rPr>
              <a:t>Student Well-being</a:t>
            </a:r>
            <a:endParaRPr lang="en-US" sz="3400" dirty="0">
              <a:ea typeface="微软雅黑" panose="020B0503020204020204" charset="-122"/>
              <a:cs typeface="微软雅黑" panose="020B0503020204020204" charset="-122"/>
            </a:endParaRPr>
          </a:p>
        </p:txBody>
      </p:sp>
      <p:sp>
        <p:nvSpPr>
          <p:cNvPr id="15" name="Text 10"/>
          <p:cNvSpPr/>
          <p:nvPr/>
        </p:nvSpPr>
        <p:spPr>
          <a:xfrm>
            <a:off x="3086100" y="7821295"/>
            <a:ext cx="9410700" cy="1107440"/>
          </a:xfrm>
          <a:prstGeom prst="rect">
            <a:avLst/>
          </a:prstGeom>
          <a:noFill/>
        </p:spPr>
        <p:txBody>
          <a:bodyPr wrap="square" lIns="0" tIns="0" rIns="0" bIns="0" rtlCol="0" anchor="t"/>
          <a:lstStyle/>
          <a:p>
            <a:pPr marL="0" indent="0" algn="l">
              <a:lnSpc>
                <a:spcPts val="4350"/>
              </a:lnSpc>
              <a:buNone/>
            </a:pPr>
            <a:r>
              <a:rPr lang="en-US" sz="2700" dirty="0">
                <a:solidFill>
                  <a:srgbClr val="333F70"/>
                </a:solidFill>
                <a:latin typeface="Open Sans" pitchFamily="34" charset="0"/>
                <a:ea typeface="Open Sans" pitchFamily="34" charset="-122"/>
                <a:cs typeface="Open Sans" pitchFamily="34" charset="-120"/>
              </a:rPr>
              <a:t>Access to campus health services, counseling, and student support resources</a:t>
            </a:r>
            <a:endParaRPr lang="en-US" sz="2700" dirty="0">
              <a:ea typeface="微软雅黑" panose="020B0503020204020204" charset="-122"/>
              <a:cs typeface="微软雅黑" panose="020B0503020204020204" charset="-122"/>
            </a:endParaRPr>
          </a:p>
        </p:txBody>
      </p:sp>
      <p:sp>
        <p:nvSpPr>
          <p:cNvPr id="16" name="Shape 11"/>
          <p:cNvSpPr/>
          <p:nvPr/>
        </p:nvSpPr>
        <p:spPr>
          <a:xfrm>
            <a:off x="1384300" y="9725660"/>
            <a:ext cx="11861800" cy="2706370"/>
          </a:xfrm>
          <a:prstGeom prst="roundRect">
            <a:avLst>
              <a:gd name="adj" fmla="val 3668"/>
            </a:avLst>
          </a:prstGeom>
          <a:solidFill>
            <a:srgbClr val="D6F5EE"/>
          </a:solidFill>
          <a:ln w="15240">
            <a:solidFill>
              <a:srgbClr val="BCDBD4"/>
            </a:solidFill>
            <a:prstDash val="solid"/>
          </a:ln>
        </p:spPr>
      </p:sp>
      <p:sp>
        <p:nvSpPr>
          <p:cNvPr id="17" name="Shape 12"/>
          <p:cNvSpPr/>
          <p:nvPr/>
        </p:nvSpPr>
        <p:spPr>
          <a:xfrm>
            <a:off x="1745575" y="10086949"/>
            <a:ext cx="1037749" cy="1037850"/>
          </a:xfrm>
          <a:prstGeom prst="roundRect">
            <a:avLst>
              <a:gd name="adj" fmla="val 8810498"/>
            </a:avLst>
          </a:prstGeom>
          <a:solidFill>
            <a:srgbClr val="26A688"/>
          </a:solidFill>
        </p:spPr>
      </p:sp>
      <p:pic>
        <p:nvPicPr>
          <p:cNvPr id="18" name="Image 3" descr="preencoded.png"/>
          <p:cNvPicPr>
            <a:picLocks noChangeAspect="1"/>
          </p:cNvPicPr>
          <p:nvPr/>
        </p:nvPicPr>
        <p:blipFill>
          <a:blip r:embed="rId2">
            <a:extLst>
              <a:ext uri="{96DAC541-7B7A-43D3-8B79-37D633B846F1}">
                <asvg:svgBlip xmlns:asvg="http://schemas.microsoft.com/office/drawing/2016/SVG/main" r:embed="rId5"/>
              </a:ext>
            </a:extLst>
          </a:blip>
          <a:stretch>
            <a:fillRect/>
          </a:stretch>
        </p:blipFill>
        <p:spPr>
          <a:xfrm>
            <a:off x="2030968" y="10372251"/>
            <a:ext cx="466963" cy="467009"/>
          </a:xfrm>
          <a:prstGeom prst="rect">
            <a:avLst/>
          </a:prstGeom>
        </p:spPr>
      </p:pic>
      <p:sp>
        <p:nvSpPr>
          <p:cNvPr id="19" name="Text 13"/>
          <p:cNvSpPr/>
          <p:nvPr/>
        </p:nvSpPr>
        <p:spPr>
          <a:xfrm>
            <a:off x="3086060" y="10150544"/>
            <a:ext cx="5518785" cy="540597"/>
          </a:xfrm>
          <a:prstGeom prst="rect">
            <a:avLst/>
          </a:prstGeom>
          <a:noFill/>
        </p:spPr>
        <p:txBody>
          <a:bodyPr wrap="none" lIns="0" tIns="0" rIns="0" bIns="0" rtlCol="0" anchor="t"/>
          <a:lstStyle/>
          <a:p>
            <a:pPr marL="0" indent="0" algn="l">
              <a:lnSpc>
                <a:spcPts val="4250"/>
              </a:lnSpc>
              <a:buNone/>
            </a:pPr>
            <a:r>
              <a:rPr lang="en-US" sz="3400" b="1" dirty="0">
                <a:solidFill>
                  <a:srgbClr val="333F70"/>
                </a:solidFill>
                <a:latin typeface="微软雅黑" panose="020B0503020204020204" charset="-122"/>
                <a:ea typeface="微软雅黑" panose="020B0503020204020204" charset="-122"/>
                <a:cs typeface="微软雅黑" panose="020B0503020204020204" charset="-122"/>
              </a:rPr>
              <a:t>Academic Structure</a:t>
            </a:r>
            <a:endParaRPr lang="en-US" sz="3400" dirty="0">
              <a:ea typeface="微软雅黑" panose="020B0503020204020204" charset="-122"/>
              <a:cs typeface="微软雅黑" panose="020B0503020204020204" charset="-122"/>
            </a:endParaRPr>
          </a:p>
        </p:txBody>
      </p:sp>
      <p:sp>
        <p:nvSpPr>
          <p:cNvPr id="20" name="Text 14"/>
          <p:cNvSpPr/>
          <p:nvPr/>
        </p:nvSpPr>
        <p:spPr>
          <a:xfrm>
            <a:off x="3086100" y="10780395"/>
            <a:ext cx="9410700" cy="1107440"/>
          </a:xfrm>
          <a:prstGeom prst="rect">
            <a:avLst/>
          </a:prstGeom>
          <a:noFill/>
        </p:spPr>
        <p:txBody>
          <a:bodyPr wrap="square" lIns="0" tIns="0" rIns="0" bIns="0" rtlCol="0" anchor="t"/>
          <a:lstStyle/>
          <a:p>
            <a:pPr marL="0" indent="0" algn="l">
              <a:lnSpc>
                <a:spcPts val="4350"/>
              </a:lnSpc>
              <a:buNone/>
            </a:pPr>
            <a:r>
              <a:rPr lang="en-US" sz="2700" dirty="0">
                <a:solidFill>
                  <a:srgbClr val="333F70"/>
                </a:solidFill>
                <a:latin typeface="Open Sans" pitchFamily="34" charset="0"/>
                <a:ea typeface="Open Sans" pitchFamily="34" charset="-122"/>
                <a:cs typeface="Open Sans" pitchFamily="34" charset="-120"/>
              </a:rPr>
              <a:t>Course requirements, class schedules, academic calendars, and grading systems</a:t>
            </a:r>
            <a:endParaRPr lang="en-US" sz="2700" dirty="0">
              <a:ea typeface="微软雅黑" panose="020B0503020204020204" charset="-122"/>
              <a:cs typeface="微软雅黑" panose="020B0503020204020204" charset="-122"/>
            </a:endParaRPr>
          </a:p>
        </p:txBody>
      </p:sp>
      <p:sp>
        <p:nvSpPr>
          <p:cNvPr id="21" name="Shape 15"/>
          <p:cNvSpPr/>
          <p:nvPr/>
        </p:nvSpPr>
        <p:spPr>
          <a:xfrm>
            <a:off x="1384300" y="12684760"/>
            <a:ext cx="11861800" cy="2706370"/>
          </a:xfrm>
          <a:prstGeom prst="roundRect">
            <a:avLst>
              <a:gd name="adj" fmla="val 3668"/>
            </a:avLst>
          </a:prstGeom>
          <a:solidFill>
            <a:srgbClr val="D6F5EE"/>
          </a:solidFill>
          <a:ln w="15240">
            <a:solidFill>
              <a:srgbClr val="BCDBD4"/>
            </a:solidFill>
            <a:prstDash val="solid"/>
          </a:ln>
        </p:spPr>
      </p:sp>
      <p:sp>
        <p:nvSpPr>
          <p:cNvPr id="22" name="Shape 16"/>
          <p:cNvSpPr/>
          <p:nvPr/>
        </p:nvSpPr>
        <p:spPr>
          <a:xfrm>
            <a:off x="1745575" y="13046112"/>
            <a:ext cx="1037749" cy="1037850"/>
          </a:xfrm>
          <a:prstGeom prst="roundRect">
            <a:avLst>
              <a:gd name="adj" fmla="val 8810498"/>
            </a:avLst>
          </a:prstGeom>
          <a:solidFill>
            <a:srgbClr val="26A688"/>
          </a:solidFill>
        </p:spPr>
      </p:sp>
      <p:pic>
        <p:nvPicPr>
          <p:cNvPr id="23" name="Image 4" descr="preencoded.png"/>
          <p:cNvPicPr>
            <a:picLocks noChangeAspect="1"/>
          </p:cNvPicPr>
          <p:nvPr/>
        </p:nvPicPr>
        <p:blipFill>
          <a:blip r:embed="rId2">
            <a:extLst>
              <a:ext uri="{96DAC541-7B7A-43D3-8B79-37D633B846F1}">
                <asvg:svgBlip xmlns:asvg="http://schemas.microsoft.com/office/drawing/2016/SVG/main" r:embed="rId6"/>
              </a:ext>
            </a:extLst>
          </a:blip>
          <a:stretch>
            <a:fillRect/>
          </a:stretch>
        </p:blipFill>
        <p:spPr>
          <a:xfrm>
            <a:off x="2030968" y="13331414"/>
            <a:ext cx="466963" cy="467009"/>
          </a:xfrm>
          <a:prstGeom prst="rect">
            <a:avLst/>
          </a:prstGeom>
        </p:spPr>
      </p:pic>
      <p:sp>
        <p:nvSpPr>
          <p:cNvPr id="24" name="Text 17"/>
          <p:cNvSpPr/>
          <p:nvPr/>
        </p:nvSpPr>
        <p:spPr>
          <a:xfrm>
            <a:off x="3086060" y="13109708"/>
            <a:ext cx="4413885" cy="540597"/>
          </a:xfrm>
          <a:prstGeom prst="rect">
            <a:avLst/>
          </a:prstGeom>
          <a:noFill/>
        </p:spPr>
        <p:txBody>
          <a:bodyPr wrap="none" lIns="0" tIns="0" rIns="0" bIns="0" rtlCol="0" anchor="t"/>
          <a:lstStyle/>
          <a:p>
            <a:pPr marL="0" indent="0" algn="l">
              <a:lnSpc>
                <a:spcPts val="4250"/>
              </a:lnSpc>
              <a:buNone/>
            </a:pPr>
            <a:r>
              <a:rPr lang="en-US" sz="3400" b="1" dirty="0">
                <a:solidFill>
                  <a:srgbClr val="333F70"/>
                </a:solidFill>
                <a:latin typeface="微软雅黑" panose="020B0503020204020204" charset="-122"/>
                <a:ea typeface="微软雅黑" panose="020B0503020204020204" charset="-122"/>
                <a:cs typeface="微软雅黑" panose="020B0503020204020204" charset="-122"/>
              </a:rPr>
              <a:t>Fees &amp; Logistics</a:t>
            </a:r>
            <a:endParaRPr lang="en-US" sz="3400" dirty="0">
              <a:ea typeface="微软雅黑" panose="020B0503020204020204" charset="-122"/>
              <a:cs typeface="微软雅黑" panose="020B0503020204020204" charset="-122"/>
            </a:endParaRPr>
          </a:p>
        </p:txBody>
      </p:sp>
      <p:sp>
        <p:nvSpPr>
          <p:cNvPr id="25" name="Text 18"/>
          <p:cNvSpPr/>
          <p:nvPr/>
        </p:nvSpPr>
        <p:spPr>
          <a:xfrm>
            <a:off x="3086100" y="13739495"/>
            <a:ext cx="9410700" cy="1107440"/>
          </a:xfrm>
          <a:prstGeom prst="rect">
            <a:avLst/>
          </a:prstGeom>
          <a:noFill/>
        </p:spPr>
        <p:txBody>
          <a:bodyPr wrap="square" lIns="0" tIns="0" rIns="0" bIns="0" rtlCol="0" anchor="t"/>
          <a:lstStyle/>
          <a:p>
            <a:pPr marL="0" indent="0" algn="l">
              <a:lnSpc>
                <a:spcPts val="4350"/>
              </a:lnSpc>
              <a:buNone/>
            </a:pPr>
            <a:r>
              <a:rPr lang="en-US" sz="2700" dirty="0">
                <a:solidFill>
                  <a:srgbClr val="333F70"/>
                </a:solidFill>
                <a:latin typeface="Open Sans" pitchFamily="34" charset="0"/>
                <a:ea typeface="Open Sans" pitchFamily="34" charset="-122"/>
                <a:cs typeface="Open Sans" pitchFamily="34" charset="-120"/>
              </a:rPr>
              <a:t>Payment schedules, living costs, banking options, and daily life essentials</a:t>
            </a:r>
            <a:endParaRPr lang="en-US" sz="2700" dirty="0">
              <a:ea typeface="微软雅黑" panose="020B0503020204020204" charset="-122"/>
              <a:cs typeface="微软雅黑" panose="020B050302020402020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384459" y="951402"/>
            <a:ext cx="5189220" cy="648597"/>
          </a:xfrm>
          <a:prstGeom prst="rect">
            <a:avLst/>
          </a:prstGeom>
          <a:noFill/>
        </p:spPr>
        <p:txBody>
          <a:bodyPr wrap="none" lIns="0" tIns="0" rIns="0" bIns="0" rtlCol="0" anchor="t"/>
          <a:lstStyle/>
          <a:p>
            <a:pPr marL="0" indent="0" algn="l">
              <a:lnSpc>
                <a:spcPts val="5100"/>
              </a:lnSpc>
              <a:buNone/>
            </a:pPr>
            <a:r>
              <a:rPr lang="en-US" sz="6000" b="1" dirty="0">
                <a:solidFill>
                  <a:srgbClr val="333F70"/>
                </a:solidFill>
                <a:latin typeface="微软雅黑" panose="020B0503020204020204" charset="-122"/>
                <a:ea typeface="微软雅黑" panose="020B0503020204020204" charset="-122"/>
                <a:cs typeface="微软雅黑" panose="020B0503020204020204" charset="-122"/>
              </a:rPr>
              <a:t>Features</a:t>
            </a:r>
            <a:endParaRPr lang="en-US" sz="6000" b="1" dirty="0">
              <a:solidFill>
                <a:srgbClr val="333F70"/>
              </a:solidFill>
              <a:latin typeface="微软雅黑" panose="020B0503020204020204" charset="-122"/>
              <a:ea typeface="微软雅黑" panose="020B0503020204020204" charset="-122"/>
              <a:cs typeface="微软雅黑" panose="020B0503020204020204" charset="-122"/>
            </a:endParaRPr>
          </a:p>
        </p:txBody>
      </p:sp>
      <p:sp>
        <p:nvSpPr>
          <p:cNvPr id="3" name="Text 1"/>
          <p:cNvSpPr/>
          <p:nvPr/>
        </p:nvSpPr>
        <p:spPr>
          <a:xfrm>
            <a:off x="1384459" y="1670274"/>
            <a:ext cx="11861483" cy="1660727"/>
          </a:xfrm>
          <a:prstGeom prst="rect">
            <a:avLst/>
          </a:prstGeom>
          <a:noFill/>
        </p:spPr>
        <p:txBody>
          <a:bodyPr wrap="square" lIns="0" tIns="0" rIns="0" bIns="0" rtlCol="0" anchor="t"/>
          <a:lstStyle/>
          <a:p>
            <a:pPr marL="0" indent="0" algn="l">
              <a:lnSpc>
                <a:spcPts val="4350"/>
              </a:lnSpc>
              <a:buNone/>
            </a:pPr>
            <a:r>
              <a:rPr lang="en-US" sz="2700" dirty="0">
                <a:solidFill>
                  <a:srgbClr val="333F70"/>
                </a:solidFill>
                <a:latin typeface="Open Sans" pitchFamily="34" charset="0"/>
                <a:ea typeface="Open Sans" pitchFamily="34" charset="-122"/>
                <a:cs typeface="Open Sans" pitchFamily="34" charset="-120"/>
              </a:rPr>
              <a:t>Designed specifically for parents, our assistant combines empathetic communication with reliable, up-to-date information. Available whenever families need support, in the language they're most comfortable with.</a:t>
            </a:r>
            <a:endParaRPr lang="en-US" sz="2700" dirty="0">
              <a:ea typeface="微软雅黑" panose="020B0503020204020204" charset="-122"/>
              <a:cs typeface="微软雅黑" panose="020B0503020204020204" charset="-122"/>
            </a:endParaRPr>
          </a:p>
        </p:txBody>
      </p:sp>
      <p:sp>
        <p:nvSpPr>
          <p:cNvPr id="4" name="Text 2"/>
          <p:cNvSpPr/>
          <p:nvPr>
            <p:custDataLst>
              <p:tags r:id="rId1"/>
            </p:custDataLst>
          </p:nvPr>
        </p:nvSpPr>
        <p:spPr>
          <a:xfrm>
            <a:off x="1384459" y="5173485"/>
            <a:ext cx="5579388" cy="540597"/>
          </a:xfrm>
          <a:prstGeom prst="rect">
            <a:avLst/>
          </a:prstGeom>
          <a:noFill/>
        </p:spPr>
        <p:txBody>
          <a:bodyPr wrap="none" lIns="0" tIns="0" rIns="0" bIns="0" rtlCol="0" anchor="t"/>
          <a:lstStyle/>
          <a:p>
            <a:pPr marL="0" indent="0" algn="l">
              <a:lnSpc>
                <a:spcPts val="4250"/>
              </a:lnSpc>
              <a:buNone/>
            </a:pPr>
            <a:r>
              <a:rPr lang="en-US" sz="4000" b="1" dirty="0">
                <a:solidFill>
                  <a:srgbClr val="26A688"/>
                </a:solidFill>
                <a:latin typeface="微软雅黑" panose="020B0503020204020204" charset="-122"/>
                <a:ea typeface="微软雅黑" panose="020B0503020204020204" charset="-122"/>
                <a:cs typeface="微软雅黑" panose="020B0503020204020204" charset="-122"/>
              </a:rPr>
              <a:t>Parent-Friendly Tone</a:t>
            </a:r>
            <a:endParaRPr lang="en-US" sz="4000" b="1" dirty="0">
              <a:solidFill>
                <a:srgbClr val="26A688"/>
              </a:solidFill>
              <a:latin typeface="微软雅黑" panose="020B0503020204020204" charset="-122"/>
              <a:ea typeface="微软雅黑" panose="020B0503020204020204" charset="-122"/>
              <a:cs typeface="微软雅黑" panose="020B0503020204020204" charset="-122"/>
            </a:endParaRPr>
          </a:p>
        </p:txBody>
      </p:sp>
      <p:sp>
        <p:nvSpPr>
          <p:cNvPr id="5" name="Text 3"/>
          <p:cNvSpPr/>
          <p:nvPr>
            <p:custDataLst>
              <p:tags r:id="rId2"/>
            </p:custDataLst>
          </p:nvPr>
        </p:nvSpPr>
        <p:spPr>
          <a:xfrm>
            <a:off x="1384459" y="5921628"/>
            <a:ext cx="5714524" cy="1660727"/>
          </a:xfrm>
          <a:prstGeom prst="rect">
            <a:avLst/>
          </a:prstGeom>
          <a:noFill/>
        </p:spPr>
        <p:txBody>
          <a:bodyPr wrap="square" lIns="0" tIns="0" rIns="0" bIns="0" rtlCol="0" anchor="t"/>
          <a:lstStyle/>
          <a:p>
            <a:pPr marL="0" indent="0" algn="l">
              <a:lnSpc>
                <a:spcPts val="4350"/>
              </a:lnSpc>
              <a:buNone/>
            </a:pPr>
            <a:r>
              <a:rPr lang="en-US" sz="2800" dirty="0">
                <a:solidFill>
                  <a:srgbClr val="333F70"/>
                </a:solidFill>
                <a:latin typeface="微软雅黑" panose="020B0503020204020204" charset="-122"/>
                <a:ea typeface="微软雅黑" panose="020B0503020204020204" charset="-122"/>
                <a:cs typeface="Open Sans" pitchFamily="34" charset="-120"/>
              </a:rPr>
              <a:t>Reassuring, clear communication that addresses parental concerns with empathy and understanding</a:t>
            </a:r>
            <a:endParaRPr lang="en-US" sz="2800" dirty="0">
              <a:solidFill>
                <a:srgbClr val="333F70"/>
              </a:solidFill>
              <a:latin typeface="微软雅黑" panose="020B0503020204020204" charset="-122"/>
              <a:ea typeface="微软雅黑" panose="020B0503020204020204" charset="-122"/>
              <a:cs typeface="Open Sans" pitchFamily="34" charset="-120"/>
            </a:endParaRPr>
          </a:p>
        </p:txBody>
      </p:sp>
      <p:sp>
        <p:nvSpPr>
          <p:cNvPr id="6" name="Text 4"/>
          <p:cNvSpPr/>
          <p:nvPr>
            <p:custDataLst>
              <p:tags r:id="rId3"/>
            </p:custDataLst>
          </p:nvPr>
        </p:nvSpPr>
        <p:spPr>
          <a:xfrm>
            <a:off x="7531418" y="5173485"/>
            <a:ext cx="5714524" cy="540597"/>
          </a:xfrm>
          <a:prstGeom prst="rect">
            <a:avLst/>
          </a:prstGeom>
          <a:noFill/>
        </p:spPr>
        <p:txBody>
          <a:bodyPr wrap="none" lIns="0" tIns="0" rIns="0" bIns="0" rtlCol="0" anchor="t"/>
          <a:lstStyle/>
          <a:p>
            <a:pPr marL="0" indent="0" algn="l">
              <a:lnSpc>
                <a:spcPts val="4250"/>
              </a:lnSpc>
              <a:buNone/>
            </a:pPr>
            <a:r>
              <a:rPr lang="en-US" sz="4000" b="1" dirty="0">
                <a:solidFill>
                  <a:srgbClr val="26A688"/>
                </a:solidFill>
                <a:latin typeface="微软雅黑" panose="020B0503020204020204" charset="-122"/>
                <a:ea typeface="微软雅黑" panose="020B0503020204020204" charset="-122"/>
                <a:cs typeface="微软雅黑" panose="020B0503020204020204" charset="-122"/>
              </a:rPr>
              <a:t>Multilingual Answers</a:t>
            </a:r>
            <a:endParaRPr lang="en-US" sz="4000" b="1" dirty="0">
              <a:solidFill>
                <a:srgbClr val="26A688"/>
              </a:solidFill>
              <a:latin typeface="微软雅黑" panose="020B0503020204020204" charset="-122"/>
              <a:ea typeface="微软雅黑" panose="020B0503020204020204" charset="-122"/>
              <a:cs typeface="微软雅黑" panose="020B0503020204020204" charset="-122"/>
            </a:endParaRPr>
          </a:p>
        </p:txBody>
      </p:sp>
      <p:sp>
        <p:nvSpPr>
          <p:cNvPr id="7" name="Text 5"/>
          <p:cNvSpPr/>
          <p:nvPr>
            <p:custDataLst>
              <p:tags r:id="rId4"/>
            </p:custDataLst>
          </p:nvPr>
        </p:nvSpPr>
        <p:spPr>
          <a:xfrm>
            <a:off x="7531418" y="5921628"/>
            <a:ext cx="5714524" cy="1660727"/>
          </a:xfrm>
          <a:prstGeom prst="rect">
            <a:avLst/>
          </a:prstGeom>
          <a:noFill/>
        </p:spPr>
        <p:txBody>
          <a:bodyPr wrap="square" lIns="0" tIns="0" rIns="0" bIns="0" rtlCol="0" anchor="t"/>
          <a:lstStyle/>
          <a:p>
            <a:pPr marL="0" indent="0" algn="l">
              <a:lnSpc>
                <a:spcPts val="4350"/>
              </a:lnSpc>
              <a:buNone/>
            </a:pPr>
            <a:r>
              <a:rPr lang="en-US" sz="2800" dirty="0">
                <a:solidFill>
                  <a:srgbClr val="333F70"/>
                </a:solidFill>
                <a:latin typeface="微软雅黑" panose="020B0503020204020204" charset="-122"/>
                <a:ea typeface="微软雅黑" panose="020B0503020204020204" charset="-122"/>
                <a:cs typeface="Open Sans" pitchFamily="34" charset="-120"/>
              </a:rPr>
              <a:t>Responds in parents' native languages, breaking down communication barriers</a:t>
            </a:r>
            <a:endParaRPr lang="en-US" sz="2800" dirty="0">
              <a:solidFill>
                <a:srgbClr val="333F70"/>
              </a:solidFill>
              <a:latin typeface="微软雅黑" panose="020B0503020204020204" charset="-122"/>
              <a:ea typeface="微软雅黑" panose="020B0503020204020204" charset="-122"/>
              <a:cs typeface="Open Sans" pitchFamily="34" charset="-120"/>
            </a:endParaRPr>
          </a:p>
        </p:txBody>
      </p:sp>
      <p:sp>
        <p:nvSpPr>
          <p:cNvPr id="8" name="Text 6"/>
          <p:cNvSpPr/>
          <p:nvPr>
            <p:custDataLst>
              <p:tags r:id="rId5"/>
            </p:custDataLst>
          </p:nvPr>
        </p:nvSpPr>
        <p:spPr>
          <a:xfrm>
            <a:off x="1384459" y="8620205"/>
            <a:ext cx="5506283" cy="540597"/>
          </a:xfrm>
          <a:prstGeom prst="rect">
            <a:avLst/>
          </a:prstGeom>
          <a:noFill/>
        </p:spPr>
        <p:txBody>
          <a:bodyPr wrap="none" lIns="0" tIns="0" rIns="0" bIns="0" rtlCol="0" anchor="t"/>
          <a:lstStyle/>
          <a:p>
            <a:pPr marL="0" indent="0" algn="l">
              <a:lnSpc>
                <a:spcPts val="4250"/>
              </a:lnSpc>
              <a:buNone/>
            </a:pPr>
            <a:r>
              <a:rPr lang="en-US" sz="4000" b="1" dirty="0">
                <a:solidFill>
                  <a:srgbClr val="26A688"/>
                </a:solidFill>
                <a:latin typeface="微软雅黑" panose="020B0503020204020204" charset="-122"/>
                <a:ea typeface="微软雅黑" panose="020B0503020204020204" charset="-122"/>
                <a:cs typeface="微软雅黑" panose="020B0503020204020204" charset="-122"/>
              </a:rPr>
              <a:t>Current Information</a:t>
            </a:r>
            <a:endParaRPr lang="en-US" sz="4000" b="1" dirty="0">
              <a:solidFill>
                <a:srgbClr val="26A688"/>
              </a:solidFill>
              <a:latin typeface="微软雅黑" panose="020B0503020204020204" charset="-122"/>
              <a:ea typeface="微软雅黑" panose="020B0503020204020204" charset="-122"/>
              <a:cs typeface="微软雅黑" panose="020B0503020204020204" charset="-122"/>
            </a:endParaRPr>
          </a:p>
        </p:txBody>
      </p:sp>
      <p:sp>
        <p:nvSpPr>
          <p:cNvPr id="9" name="Text 7"/>
          <p:cNvSpPr/>
          <p:nvPr>
            <p:custDataLst>
              <p:tags r:id="rId6"/>
            </p:custDataLst>
          </p:nvPr>
        </p:nvSpPr>
        <p:spPr>
          <a:xfrm>
            <a:off x="1384459" y="9368348"/>
            <a:ext cx="5714524" cy="1660727"/>
          </a:xfrm>
          <a:prstGeom prst="rect">
            <a:avLst/>
          </a:prstGeom>
          <a:noFill/>
        </p:spPr>
        <p:txBody>
          <a:bodyPr wrap="square" lIns="0" tIns="0" rIns="0" bIns="0" rtlCol="0" anchor="t"/>
          <a:lstStyle/>
          <a:p>
            <a:pPr marL="0" indent="0" algn="l">
              <a:lnSpc>
                <a:spcPts val="4350"/>
              </a:lnSpc>
              <a:buNone/>
            </a:pPr>
            <a:r>
              <a:rPr lang="en-US" sz="2800" dirty="0">
                <a:solidFill>
                  <a:srgbClr val="333F70"/>
                </a:solidFill>
                <a:latin typeface="微软雅黑" panose="020B0503020204020204" charset="-122"/>
                <a:ea typeface="微软雅黑" panose="020B0503020204020204" charset="-122"/>
                <a:cs typeface="Open Sans" pitchFamily="34" charset="-120"/>
              </a:rPr>
              <a:t>Draws from official university policies and regularly updated campus resources</a:t>
            </a:r>
            <a:endParaRPr lang="en-US" sz="2800" dirty="0">
              <a:solidFill>
                <a:srgbClr val="333F70"/>
              </a:solidFill>
              <a:latin typeface="微软雅黑" panose="020B0503020204020204" charset="-122"/>
              <a:ea typeface="微软雅黑" panose="020B0503020204020204" charset="-122"/>
              <a:cs typeface="Open Sans" pitchFamily="34" charset="-120"/>
            </a:endParaRPr>
          </a:p>
        </p:txBody>
      </p:sp>
      <p:sp>
        <p:nvSpPr>
          <p:cNvPr id="10" name="Text 8"/>
          <p:cNvSpPr/>
          <p:nvPr>
            <p:custDataLst>
              <p:tags r:id="rId7"/>
            </p:custDataLst>
          </p:nvPr>
        </p:nvSpPr>
        <p:spPr>
          <a:xfrm>
            <a:off x="7531418" y="8620205"/>
            <a:ext cx="4627602" cy="540597"/>
          </a:xfrm>
          <a:prstGeom prst="rect">
            <a:avLst/>
          </a:prstGeom>
          <a:noFill/>
        </p:spPr>
        <p:txBody>
          <a:bodyPr wrap="none" lIns="0" tIns="0" rIns="0" bIns="0" rtlCol="0" anchor="t"/>
          <a:lstStyle/>
          <a:p>
            <a:pPr marL="0" indent="0" algn="l">
              <a:lnSpc>
                <a:spcPts val="4250"/>
              </a:lnSpc>
              <a:buNone/>
            </a:pPr>
            <a:r>
              <a:rPr lang="en-US" sz="4000" b="1" dirty="0">
                <a:solidFill>
                  <a:srgbClr val="26A688"/>
                </a:solidFill>
                <a:latin typeface="微软雅黑" panose="020B0503020204020204" charset="-122"/>
                <a:ea typeface="微软雅黑" panose="020B0503020204020204" charset="-122"/>
                <a:cs typeface="微软雅黑" panose="020B0503020204020204" charset="-122"/>
              </a:rPr>
              <a:t>Always Available</a:t>
            </a:r>
            <a:endParaRPr lang="en-US" sz="4000" b="1" dirty="0">
              <a:solidFill>
                <a:srgbClr val="26A688"/>
              </a:solidFill>
              <a:latin typeface="微软雅黑" panose="020B0503020204020204" charset="-122"/>
              <a:ea typeface="微软雅黑" panose="020B0503020204020204" charset="-122"/>
              <a:cs typeface="微软雅黑" panose="020B0503020204020204" charset="-122"/>
            </a:endParaRPr>
          </a:p>
        </p:txBody>
      </p:sp>
      <p:sp>
        <p:nvSpPr>
          <p:cNvPr id="11" name="Text 9"/>
          <p:cNvSpPr/>
          <p:nvPr>
            <p:custDataLst>
              <p:tags r:id="rId8"/>
            </p:custDataLst>
          </p:nvPr>
        </p:nvSpPr>
        <p:spPr>
          <a:xfrm>
            <a:off x="7531418" y="9368348"/>
            <a:ext cx="5714524" cy="1660727"/>
          </a:xfrm>
          <a:prstGeom prst="rect">
            <a:avLst/>
          </a:prstGeom>
          <a:noFill/>
        </p:spPr>
        <p:txBody>
          <a:bodyPr wrap="square" lIns="0" tIns="0" rIns="0" bIns="0" rtlCol="0" anchor="t"/>
          <a:lstStyle/>
          <a:p>
            <a:pPr marL="0" indent="0" algn="l">
              <a:lnSpc>
                <a:spcPts val="4350"/>
              </a:lnSpc>
              <a:buNone/>
            </a:pPr>
            <a:r>
              <a:rPr lang="en-US" sz="2800" dirty="0">
                <a:solidFill>
                  <a:srgbClr val="333F70"/>
                </a:solidFill>
                <a:latin typeface="微软雅黑" panose="020B0503020204020204" charset="-122"/>
                <a:ea typeface="微软雅黑" panose="020B0503020204020204" charset="-122"/>
                <a:cs typeface="Open Sans" pitchFamily="34" charset="-120"/>
              </a:rPr>
              <a:t>Round-the-clock access means parents get answers regardless of time zones</a:t>
            </a:r>
            <a:endParaRPr lang="en-US" sz="2800" dirty="0">
              <a:solidFill>
                <a:srgbClr val="333F70"/>
              </a:solidFill>
              <a:latin typeface="微软雅黑" panose="020B0503020204020204" charset="-122"/>
              <a:ea typeface="微软雅黑" panose="020B0503020204020204" charset="-122"/>
              <a:cs typeface="Open Sans" pitchFamily="34" charset="-12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105059" y="951402"/>
            <a:ext cx="4643557" cy="454030"/>
          </a:xfrm>
          <a:prstGeom prst="rect">
            <a:avLst/>
          </a:prstGeom>
          <a:noFill/>
        </p:spPr>
        <p:txBody>
          <a:bodyPr wrap="none" lIns="0" tIns="0" rIns="0" bIns="0" rtlCol="0" anchor="t"/>
          <a:lstStyle/>
          <a:p>
            <a:pPr marL="0" indent="0" algn="l">
              <a:lnSpc>
                <a:spcPts val="3550"/>
              </a:lnSpc>
              <a:buNone/>
            </a:pPr>
            <a:r>
              <a:rPr lang="en-US" sz="5400" b="1" dirty="0">
                <a:solidFill>
                  <a:srgbClr val="333F70"/>
                </a:solidFill>
                <a:latin typeface="微软雅黑" panose="020B0503020204020204" charset="-122"/>
                <a:ea typeface="微软雅黑" panose="020B0503020204020204" charset="-122"/>
                <a:cs typeface="微软雅黑" panose="020B0503020204020204" charset="-122"/>
              </a:rPr>
              <a:t>Benefits for Parents</a:t>
            </a:r>
            <a:endParaRPr lang="en-US" sz="5400" b="1" dirty="0">
              <a:solidFill>
                <a:srgbClr val="333F70"/>
              </a:solidFill>
              <a:latin typeface="微软雅黑" panose="020B0503020204020204" charset="-122"/>
              <a:ea typeface="微软雅黑" panose="020B0503020204020204" charset="-122"/>
              <a:cs typeface="微软雅黑" panose="020B0503020204020204" charset="-122"/>
            </a:endParaRPr>
          </a:p>
        </p:txBody>
      </p:sp>
      <p:sp>
        <p:nvSpPr>
          <p:cNvPr id="3" name="Text 1"/>
          <p:cNvSpPr/>
          <p:nvPr/>
        </p:nvSpPr>
        <p:spPr>
          <a:xfrm>
            <a:off x="1104900" y="1678305"/>
            <a:ext cx="12258040" cy="1404620"/>
          </a:xfrm>
          <a:prstGeom prst="rect">
            <a:avLst/>
          </a:prstGeom>
          <a:noFill/>
        </p:spPr>
        <p:txBody>
          <a:bodyPr wrap="square" lIns="0" tIns="0" rIns="0" bIns="0" rtlCol="0" anchor="t"/>
          <a:lstStyle/>
          <a:p>
            <a:pPr marL="0" indent="0" algn="l">
              <a:lnSpc>
                <a:spcPts val="3050"/>
              </a:lnSpc>
              <a:buNone/>
            </a:pPr>
            <a:r>
              <a:rPr lang="en-US" sz="2800" dirty="0">
                <a:solidFill>
                  <a:srgbClr val="333F70"/>
                </a:solidFill>
                <a:latin typeface="Open Sans" pitchFamily="34" charset="0"/>
                <a:ea typeface="Open Sans" pitchFamily="34" charset="-122"/>
                <a:cs typeface="Open Sans" pitchFamily="34" charset="-120"/>
              </a:rPr>
              <a:t>When parents have quick access to reliable information, their stress decreases and confidence grows. They can better support their children's international education journey.</a:t>
            </a:r>
            <a:endParaRPr lang="en-US" sz="2800" dirty="0">
              <a:solidFill>
                <a:srgbClr val="333F70"/>
              </a:solidFill>
              <a:latin typeface="Open Sans" pitchFamily="34" charset="0"/>
              <a:ea typeface="Open Sans" pitchFamily="34" charset="-122"/>
              <a:cs typeface="Open Sans" pitchFamily="34" charset="-120"/>
            </a:endParaRPr>
          </a:p>
        </p:txBody>
      </p:sp>
      <p:sp>
        <p:nvSpPr>
          <p:cNvPr id="4" name="Text 2"/>
          <p:cNvSpPr/>
          <p:nvPr/>
        </p:nvSpPr>
        <p:spPr>
          <a:xfrm>
            <a:off x="2170033" y="4716982"/>
            <a:ext cx="2978587" cy="605373"/>
          </a:xfrm>
          <a:prstGeom prst="rect">
            <a:avLst/>
          </a:prstGeom>
          <a:noFill/>
        </p:spPr>
        <p:txBody>
          <a:bodyPr wrap="none" lIns="0" tIns="0" rIns="0" bIns="0" rtlCol="0" anchor="t"/>
          <a:lstStyle/>
          <a:p>
            <a:pPr marL="0" indent="0" algn="ctr">
              <a:lnSpc>
                <a:spcPts val="4750"/>
              </a:lnSpc>
              <a:buNone/>
            </a:pPr>
            <a:r>
              <a:rPr lang="en-US" sz="4750" b="1" dirty="0">
                <a:solidFill>
                  <a:srgbClr val="333F70"/>
                </a:solidFill>
                <a:latin typeface="微软雅黑" panose="020B0503020204020204" charset="-122"/>
                <a:ea typeface="微软雅黑" panose="020B0503020204020204" charset="-122"/>
                <a:cs typeface="微软雅黑" panose="020B0503020204020204" charset="-122"/>
              </a:rPr>
              <a:t>24/7</a:t>
            </a:r>
            <a:endParaRPr lang="en-US" sz="4750" dirty="0">
              <a:ea typeface="微软雅黑" panose="020B0503020204020204" charset="-122"/>
              <a:cs typeface="微软雅黑" panose="020B0503020204020204" charset="-122"/>
            </a:endParaRPr>
          </a:p>
        </p:txBody>
      </p:sp>
      <p:pic>
        <p:nvPicPr>
          <p:cNvPr id="5" name="Image 0" descr="preencoded.png"/>
          <p:cNvPicPr>
            <a:picLocks noChangeAspect="1"/>
          </p:cNvPicPr>
          <p:nvPr/>
        </p:nvPicPr>
        <p:blipFill>
          <a:blip r:embed="rId1"/>
          <a:stretch>
            <a:fillRect/>
          </a:stretch>
        </p:blipFill>
        <p:spPr>
          <a:xfrm>
            <a:off x="2560638" y="3805555"/>
            <a:ext cx="2291715" cy="2292350"/>
          </a:xfrm>
          <a:prstGeom prst="rect">
            <a:avLst/>
          </a:prstGeom>
        </p:spPr>
      </p:pic>
      <p:sp>
        <p:nvSpPr>
          <p:cNvPr id="6" name="Text 3"/>
          <p:cNvSpPr/>
          <p:nvPr/>
        </p:nvSpPr>
        <p:spPr>
          <a:xfrm>
            <a:off x="2192973" y="6588167"/>
            <a:ext cx="3027045" cy="378299"/>
          </a:xfrm>
          <a:prstGeom prst="rect">
            <a:avLst/>
          </a:prstGeom>
          <a:noFill/>
        </p:spPr>
        <p:txBody>
          <a:bodyPr wrap="none" lIns="0" tIns="0" rIns="0" bIns="0" rtlCol="0" anchor="t"/>
          <a:lstStyle/>
          <a:p>
            <a:pPr marL="0" indent="0" algn="ctr">
              <a:lnSpc>
                <a:spcPts val="2950"/>
              </a:lnSpc>
              <a:buNone/>
            </a:pPr>
            <a:r>
              <a:rPr lang="en-US" sz="3600" b="1" dirty="0">
                <a:solidFill>
                  <a:srgbClr val="333F70"/>
                </a:solidFill>
                <a:latin typeface="微软雅黑" panose="020B0503020204020204" charset="-122"/>
                <a:ea typeface="微软雅黑" panose="020B0503020204020204" charset="-122"/>
                <a:cs typeface="微软雅黑" panose="020B0503020204020204" charset="-122"/>
              </a:rPr>
              <a:t>Instant Access</a:t>
            </a:r>
            <a:endParaRPr lang="en-US" sz="3600" b="1" dirty="0">
              <a:solidFill>
                <a:srgbClr val="333F70"/>
              </a:solidFill>
              <a:latin typeface="微软雅黑" panose="020B0503020204020204" charset="-122"/>
              <a:ea typeface="微软雅黑" panose="020B0503020204020204" charset="-122"/>
              <a:cs typeface="微软雅黑" panose="020B0503020204020204" charset="-122"/>
            </a:endParaRPr>
          </a:p>
        </p:txBody>
      </p:sp>
      <p:sp>
        <p:nvSpPr>
          <p:cNvPr id="7" name="Text 4"/>
          <p:cNvSpPr/>
          <p:nvPr/>
        </p:nvSpPr>
        <p:spPr>
          <a:xfrm>
            <a:off x="-15875" y="7112000"/>
            <a:ext cx="7444740" cy="462280"/>
          </a:xfrm>
          <a:prstGeom prst="rect">
            <a:avLst/>
          </a:prstGeom>
          <a:noFill/>
        </p:spPr>
        <p:txBody>
          <a:bodyPr wrap="none" lIns="0" tIns="0" rIns="0" bIns="0" rtlCol="0" anchor="t"/>
          <a:lstStyle/>
          <a:p>
            <a:pPr marL="0" indent="0" algn="ctr">
              <a:lnSpc>
                <a:spcPts val="3050"/>
              </a:lnSpc>
              <a:buNone/>
            </a:pPr>
            <a:r>
              <a:rPr lang="en-US" sz="2400" dirty="0">
                <a:solidFill>
                  <a:srgbClr val="333F70"/>
                </a:solidFill>
                <a:latin typeface="微软雅黑" panose="020B0503020204020204" charset="-122"/>
                <a:ea typeface="微软雅黑" panose="020B0503020204020204" charset="-122"/>
                <a:cs typeface="Open Sans" pitchFamily="34" charset="-120"/>
              </a:rPr>
              <a:t>Get answers anytime, anywhere</a:t>
            </a:r>
            <a:endParaRPr lang="en-US" sz="2400" dirty="0">
              <a:solidFill>
                <a:srgbClr val="333F70"/>
              </a:solidFill>
              <a:latin typeface="微软雅黑" panose="020B0503020204020204" charset="-122"/>
              <a:ea typeface="微软雅黑" panose="020B0503020204020204" charset="-122"/>
              <a:cs typeface="Open Sans" pitchFamily="34" charset="-120"/>
            </a:endParaRPr>
          </a:p>
          <a:p>
            <a:pPr marL="0" indent="0" algn="ctr">
              <a:lnSpc>
                <a:spcPts val="3050"/>
              </a:lnSpc>
              <a:buNone/>
            </a:pPr>
            <a:r>
              <a:rPr lang="en-US" sz="2400" dirty="0">
                <a:solidFill>
                  <a:srgbClr val="333F70"/>
                </a:solidFill>
                <a:latin typeface="微软雅黑" panose="020B0503020204020204" charset="-122"/>
                <a:ea typeface="微软雅黑" panose="020B0503020204020204" charset="-122"/>
                <a:cs typeface="Open Sans" pitchFamily="34" charset="-120"/>
              </a:rPr>
              <a:t>—no waiting for office hours</a:t>
            </a:r>
            <a:endParaRPr lang="en-US" sz="2400" dirty="0">
              <a:solidFill>
                <a:srgbClr val="333F70"/>
              </a:solidFill>
              <a:latin typeface="微软雅黑" panose="020B0503020204020204" charset="-122"/>
              <a:ea typeface="微软雅黑" panose="020B0503020204020204" charset="-122"/>
              <a:cs typeface="Open Sans" pitchFamily="34" charset="-120"/>
            </a:endParaRPr>
          </a:p>
        </p:txBody>
      </p:sp>
      <p:sp>
        <p:nvSpPr>
          <p:cNvPr id="8" name="Text 5"/>
          <p:cNvSpPr/>
          <p:nvPr/>
        </p:nvSpPr>
        <p:spPr>
          <a:xfrm>
            <a:off x="8760063" y="4654803"/>
            <a:ext cx="2978587" cy="605373"/>
          </a:xfrm>
          <a:prstGeom prst="rect">
            <a:avLst/>
          </a:prstGeom>
          <a:noFill/>
        </p:spPr>
        <p:txBody>
          <a:bodyPr wrap="none" lIns="0" tIns="0" rIns="0" bIns="0" rtlCol="0" anchor="t"/>
          <a:lstStyle/>
          <a:p>
            <a:pPr marL="0" indent="0" algn="ctr">
              <a:lnSpc>
                <a:spcPts val="4750"/>
              </a:lnSpc>
              <a:buNone/>
            </a:pPr>
            <a:r>
              <a:rPr lang="en-US" sz="4750" b="1" dirty="0">
                <a:solidFill>
                  <a:srgbClr val="333F70"/>
                </a:solidFill>
                <a:latin typeface="微软雅黑" panose="020B0503020204020204" charset="-122"/>
                <a:ea typeface="微软雅黑" panose="020B0503020204020204" charset="-122"/>
                <a:cs typeface="微软雅黑" panose="020B0503020204020204" charset="-122"/>
              </a:rPr>
              <a:t>100%</a:t>
            </a:r>
            <a:endParaRPr lang="en-US" sz="4750" dirty="0">
              <a:ea typeface="微软雅黑" panose="020B0503020204020204" charset="-122"/>
              <a:cs typeface="微软雅黑" panose="020B0503020204020204" charset="-122"/>
            </a:endParaRPr>
          </a:p>
        </p:txBody>
      </p:sp>
      <p:pic>
        <p:nvPicPr>
          <p:cNvPr id="9" name="Image 1" descr="preencoded.png"/>
          <p:cNvPicPr>
            <a:picLocks noChangeAspect="1"/>
          </p:cNvPicPr>
          <p:nvPr/>
        </p:nvPicPr>
        <p:blipFill>
          <a:blip r:embed="rId1"/>
          <a:stretch>
            <a:fillRect/>
          </a:stretch>
        </p:blipFill>
        <p:spPr>
          <a:xfrm>
            <a:off x="9103360" y="3805555"/>
            <a:ext cx="2291715" cy="2292350"/>
          </a:xfrm>
          <a:prstGeom prst="rect">
            <a:avLst/>
          </a:prstGeom>
        </p:spPr>
      </p:pic>
      <p:sp>
        <p:nvSpPr>
          <p:cNvPr id="10" name="Text 6"/>
          <p:cNvSpPr/>
          <p:nvPr/>
        </p:nvSpPr>
        <p:spPr>
          <a:xfrm>
            <a:off x="8277305" y="6666322"/>
            <a:ext cx="3944303" cy="378299"/>
          </a:xfrm>
          <a:prstGeom prst="rect">
            <a:avLst/>
          </a:prstGeom>
          <a:noFill/>
        </p:spPr>
        <p:txBody>
          <a:bodyPr wrap="none" lIns="0" tIns="0" rIns="0" bIns="0" rtlCol="0" anchor="t"/>
          <a:lstStyle/>
          <a:p>
            <a:pPr marL="0" indent="0" algn="ctr">
              <a:lnSpc>
                <a:spcPts val="2950"/>
              </a:lnSpc>
              <a:buNone/>
            </a:pPr>
            <a:r>
              <a:rPr lang="en-US" sz="3600" b="1" dirty="0">
                <a:solidFill>
                  <a:srgbClr val="333F70"/>
                </a:solidFill>
                <a:latin typeface="微软雅黑" panose="020B0503020204020204" charset="-122"/>
                <a:ea typeface="微软雅黑" panose="020B0503020204020204" charset="-122"/>
                <a:cs typeface="微软雅黑" panose="020B0503020204020204" charset="-122"/>
              </a:rPr>
              <a:t>Clear Understanding</a:t>
            </a:r>
            <a:endParaRPr lang="en-US" sz="3600" b="1" dirty="0">
              <a:solidFill>
                <a:srgbClr val="333F70"/>
              </a:solidFill>
              <a:latin typeface="微软雅黑" panose="020B0503020204020204" charset="-122"/>
              <a:ea typeface="微软雅黑" panose="020B0503020204020204" charset="-122"/>
              <a:cs typeface="微软雅黑" panose="020B0503020204020204" charset="-122"/>
            </a:endParaRPr>
          </a:p>
        </p:txBody>
      </p:sp>
      <p:sp>
        <p:nvSpPr>
          <p:cNvPr id="11" name="Text 7"/>
          <p:cNvSpPr/>
          <p:nvPr/>
        </p:nvSpPr>
        <p:spPr>
          <a:xfrm>
            <a:off x="6527086" y="7190105"/>
            <a:ext cx="7444740" cy="462280"/>
          </a:xfrm>
          <a:prstGeom prst="rect">
            <a:avLst/>
          </a:prstGeom>
          <a:noFill/>
        </p:spPr>
        <p:txBody>
          <a:bodyPr wrap="none" lIns="0" tIns="0" rIns="0" bIns="0" rtlCol="0" anchor="t"/>
          <a:lstStyle/>
          <a:p>
            <a:pPr marL="0" indent="0" algn="ctr">
              <a:lnSpc>
                <a:spcPts val="3050"/>
              </a:lnSpc>
              <a:buNone/>
            </a:pPr>
            <a:r>
              <a:rPr lang="en-US" sz="2400" dirty="0">
                <a:solidFill>
                  <a:srgbClr val="333F70"/>
                </a:solidFill>
                <a:latin typeface="微软雅黑" panose="020B0503020204020204" charset="-122"/>
                <a:ea typeface="微软雅黑" panose="020B0503020204020204" charset="-122"/>
                <a:cs typeface="Open Sans" pitchFamily="34" charset="-120"/>
              </a:rPr>
              <a:t>Navigate campus life and policies </a:t>
            </a:r>
            <a:endParaRPr lang="en-US" sz="2400" dirty="0">
              <a:solidFill>
                <a:srgbClr val="333F70"/>
              </a:solidFill>
              <a:latin typeface="微软雅黑" panose="020B0503020204020204" charset="-122"/>
              <a:ea typeface="微软雅黑" panose="020B0503020204020204" charset="-122"/>
              <a:cs typeface="Open Sans" pitchFamily="34" charset="-120"/>
            </a:endParaRPr>
          </a:p>
          <a:p>
            <a:pPr marL="0" indent="0" algn="ctr">
              <a:lnSpc>
                <a:spcPts val="3050"/>
              </a:lnSpc>
              <a:buNone/>
            </a:pPr>
            <a:r>
              <a:rPr lang="en-US" sz="2400" dirty="0">
                <a:solidFill>
                  <a:srgbClr val="333F70"/>
                </a:solidFill>
                <a:latin typeface="微软雅黑" panose="020B0503020204020204" charset="-122"/>
                <a:ea typeface="微软雅黑" panose="020B0503020204020204" charset="-122"/>
                <a:cs typeface="Open Sans" pitchFamily="34" charset="-120"/>
              </a:rPr>
              <a:t>with confidence and clarity</a:t>
            </a:r>
            <a:endParaRPr lang="en-US" sz="2400" dirty="0">
              <a:solidFill>
                <a:srgbClr val="333F70"/>
              </a:solidFill>
              <a:latin typeface="微软雅黑" panose="020B0503020204020204" charset="-122"/>
              <a:ea typeface="微软雅黑" panose="020B0503020204020204" charset="-122"/>
              <a:cs typeface="Open Sans" pitchFamily="34" charset="-120"/>
            </a:endParaRPr>
          </a:p>
        </p:txBody>
      </p:sp>
      <p:sp>
        <p:nvSpPr>
          <p:cNvPr id="12" name="Text 8"/>
          <p:cNvSpPr/>
          <p:nvPr/>
        </p:nvSpPr>
        <p:spPr>
          <a:xfrm>
            <a:off x="2186543" y="9582453"/>
            <a:ext cx="2978587" cy="605373"/>
          </a:xfrm>
          <a:prstGeom prst="rect">
            <a:avLst/>
          </a:prstGeom>
          <a:noFill/>
        </p:spPr>
        <p:txBody>
          <a:bodyPr wrap="none" lIns="0" tIns="0" rIns="0" bIns="0" rtlCol="0" anchor="t"/>
          <a:lstStyle/>
          <a:p>
            <a:pPr marL="0" indent="0" algn="ctr">
              <a:lnSpc>
                <a:spcPts val="4750"/>
              </a:lnSpc>
              <a:buNone/>
            </a:pPr>
            <a:r>
              <a:rPr lang="en-US" sz="4750" b="1" dirty="0">
                <a:solidFill>
                  <a:srgbClr val="333F70"/>
                </a:solidFill>
                <a:latin typeface="微软雅黑" panose="020B0503020204020204" charset="-122"/>
                <a:ea typeface="微软雅黑" panose="020B0503020204020204" charset="-122"/>
                <a:cs typeface="微软雅黑" panose="020B0503020204020204" charset="-122"/>
              </a:rPr>
              <a:t>0</a:t>
            </a:r>
            <a:endParaRPr lang="en-US" sz="4750" dirty="0">
              <a:ea typeface="微软雅黑" panose="020B0503020204020204" charset="-122"/>
              <a:cs typeface="微软雅黑" panose="020B0503020204020204" charset="-122"/>
            </a:endParaRPr>
          </a:p>
        </p:txBody>
      </p:sp>
      <p:pic>
        <p:nvPicPr>
          <p:cNvPr id="13" name="Image 2" descr="preencoded.png"/>
          <p:cNvPicPr>
            <a:picLocks noChangeAspect="1"/>
          </p:cNvPicPr>
          <p:nvPr/>
        </p:nvPicPr>
        <p:blipFill>
          <a:blip r:embed="rId2"/>
          <a:stretch>
            <a:fillRect/>
          </a:stretch>
        </p:blipFill>
        <p:spPr>
          <a:xfrm>
            <a:off x="2560638" y="8634095"/>
            <a:ext cx="2291715" cy="2292350"/>
          </a:xfrm>
          <a:prstGeom prst="rect">
            <a:avLst/>
          </a:prstGeom>
        </p:spPr>
      </p:pic>
      <p:sp>
        <p:nvSpPr>
          <p:cNvPr id="14" name="Text 9"/>
          <p:cNvSpPr/>
          <p:nvPr/>
        </p:nvSpPr>
        <p:spPr>
          <a:xfrm>
            <a:off x="2192973" y="11228848"/>
            <a:ext cx="3027045" cy="378299"/>
          </a:xfrm>
          <a:prstGeom prst="rect">
            <a:avLst/>
          </a:prstGeom>
          <a:noFill/>
        </p:spPr>
        <p:txBody>
          <a:bodyPr wrap="none" lIns="0" tIns="0" rIns="0" bIns="0" rtlCol="0" anchor="t"/>
          <a:lstStyle/>
          <a:p>
            <a:pPr marL="0" indent="0" algn="ctr">
              <a:lnSpc>
                <a:spcPts val="2950"/>
              </a:lnSpc>
              <a:buNone/>
            </a:pPr>
            <a:r>
              <a:rPr lang="en-US" sz="3600" b="1" dirty="0">
                <a:solidFill>
                  <a:srgbClr val="333F70"/>
                </a:solidFill>
                <a:latin typeface="微软雅黑" panose="020B0503020204020204" charset="-122"/>
                <a:ea typeface="微软雅黑" panose="020B0503020204020204" charset="-122"/>
                <a:cs typeface="微软雅黑" panose="020B0503020204020204" charset="-122"/>
              </a:rPr>
              <a:t>Reduced Worry</a:t>
            </a:r>
            <a:endParaRPr lang="en-US" sz="3600" b="1" dirty="0">
              <a:solidFill>
                <a:srgbClr val="333F70"/>
              </a:solidFill>
              <a:latin typeface="微软雅黑" panose="020B0503020204020204" charset="-122"/>
              <a:ea typeface="微软雅黑" panose="020B0503020204020204" charset="-122"/>
              <a:cs typeface="微软雅黑" panose="020B0503020204020204" charset="-122"/>
            </a:endParaRPr>
          </a:p>
        </p:txBody>
      </p:sp>
      <p:sp>
        <p:nvSpPr>
          <p:cNvPr id="15" name="Text 10"/>
          <p:cNvSpPr/>
          <p:nvPr/>
        </p:nvSpPr>
        <p:spPr>
          <a:xfrm>
            <a:off x="-2224246" y="11752416"/>
            <a:ext cx="11861483" cy="387467"/>
          </a:xfrm>
          <a:prstGeom prst="rect">
            <a:avLst/>
          </a:prstGeom>
          <a:noFill/>
        </p:spPr>
        <p:txBody>
          <a:bodyPr wrap="none" lIns="0" tIns="0" rIns="0" bIns="0" rtlCol="0" anchor="t"/>
          <a:lstStyle/>
          <a:p>
            <a:pPr marL="0" indent="0" algn="ctr">
              <a:lnSpc>
                <a:spcPts val="3050"/>
              </a:lnSpc>
              <a:buNone/>
            </a:pPr>
            <a:r>
              <a:rPr lang="en-US" sz="2400" dirty="0">
                <a:solidFill>
                  <a:srgbClr val="333F70"/>
                </a:solidFill>
                <a:latin typeface="微软雅黑" panose="020B0503020204020204" charset="-122"/>
                <a:ea typeface="微软雅黑" panose="020B0503020204020204" charset="-122"/>
                <a:cs typeface="Open Sans" pitchFamily="34" charset="-120"/>
              </a:rPr>
              <a:t>Peace of mind throughout the entire </a:t>
            </a:r>
            <a:endParaRPr lang="en-US" sz="2400" dirty="0">
              <a:solidFill>
                <a:srgbClr val="333F70"/>
              </a:solidFill>
              <a:latin typeface="微软雅黑" panose="020B0503020204020204" charset="-122"/>
              <a:ea typeface="微软雅黑" panose="020B0503020204020204" charset="-122"/>
              <a:cs typeface="Open Sans" pitchFamily="34" charset="-120"/>
            </a:endParaRPr>
          </a:p>
          <a:p>
            <a:pPr marL="0" indent="0" algn="ctr">
              <a:lnSpc>
                <a:spcPts val="3050"/>
              </a:lnSpc>
              <a:buNone/>
            </a:pPr>
            <a:r>
              <a:rPr lang="en-US" sz="2400" dirty="0">
                <a:solidFill>
                  <a:srgbClr val="333F70"/>
                </a:solidFill>
                <a:latin typeface="微软雅黑" panose="020B0503020204020204" charset="-122"/>
                <a:ea typeface="微软雅黑" panose="020B0503020204020204" charset="-122"/>
                <a:cs typeface="Open Sans" pitchFamily="34" charset="-120"/>
              </a:rPr>
              <a:t>application and enrollment process</a:t>
            </a:r>
            <a:endParaRPr lang="en-US" sz="2400" dirty="0">
              <a:solidFill>
                <a:srgbClr val="333F70"/>
              </a:solidFill>
              <a:latin typeface="微软雅黑" panose="020B0503020204020204" charset="-122"/>
              <a:ea typeface="微软雅黑" panose="020B0503020204020204" charset="-122"/>
              <a:cs typeface="Open Sans" pitchFamily="34" charset="-120"/>
            </a:endParaRPr>
          </a:p>
        </p:txBody>
      </p:sp>
      <p:sp>
        <p:nvSpPr>
          <p:cNvPr id="18" name="Text 13"/>
          <p:cNvSpPr/>
          <p:nvPr/>
        </p:nvSpPr>
        <p:spPr>
          <a:xfrm>
            <a:off x="7620159" y="9011003"/>
            <a:ext cx="3432453" cy="378299"/>
          </a:xfrm>
          <a:prstGeom prst="rect">
            <a:avLst/>
          </a:prstGeom>
          <a:noFill/>
        </p:spPr>
        <p:txBody>
          <a:bodyPr wrap="none" lIns="0" tIns="0" rIns="0" bIns="0" rtlCol="0" anchor="t"/>
          <a:lstStyle/>
          <a:p>
            <a:pPr marL="0" indent="0" algn="l">
              <a:lnSpc>
                <a:spcPts val="2950"/>
              </a:lnSpc>
              <a:buNone/>
            </a:pPr>
            <a:r>
              <a:rPr lang="en-US" sz="2400" b="1" dirty="0">
                <a:solidFill>
                  <a:srgbClr val="26A688"/>
                </a:solidFill>
                <a:latin typeface="微软雅黑" panose="020B0503020204020204" charset="-122"/>
                <a:ea typeface="微软雅黑" panose="020B0503020204020204" charset="-122"/>
                <a:cs typeface="微软雅黑" panose="020B0503020204020204" charset="-122"/>
              </a:rPr>
              <a:t>Immediate Clarity</a:t>
            </a:r>
            <a:endParaRPr lang="en-US" sz="2400" b="1" dirty="0">
              <a:solidFill>
                <a:srgbClr val="26A688"/>
              </a:solidFill>
              <a:latin typeface="微软雅黑" panose="020B0503020204020204" charset="-122"/>
              <a:ea typeface="微软雅黑" panose="020B0503020204020204" charset="-122"/>
              <a:cs typeface="微软雅黑" panose="020B0503020204020204" charset="-122"/>
            </a:endParaRPr>
          </a:p>
        </p:txBody>
      </p:sp>
      <p:sp>
        <p:nvSpPr>
          <p:cNvPr id="19" name="Text 14"/>
          <p:cNvSpPr/>
          <p:nvPr/>
        </p:nvSpPr>
        <p:spPr>
          <a:xfrm>
            <a:off x="7620000" y="9534525"/>
            <a:ext cx="5370195" cy="469265"/>
          </a:xfrm>
          <a:prstGeom prst="rect">
            <a:avLst/>
          </a:prstGeom>
          <a:noFill/>
        </p:spPr>
        <p:txBody>
          <a:bodyPr wrap="none" lIns="0" tIns="0" rIns="0" bIns="0" rtlCol="0" anchor="t"/>
          <a:lstStyle/>
          <a:p>
            <a:pPr marL="0" indent="0" algn="l">
              <a:lnSpc>
                <a:spcPts val="3050"/>
              </a:lnSpc>
              <a:buNone/>
            </a:pPr>
            <a:r>
              <a:rPr lang="en-US" sz="2000" dirty="0">
                <a:solidFill>
                  <a:srgbClr val="333F70"/>
                </a:solidFill>
                <a:latin typeface="微软雅黑" panose="020B0503020204020204" charset="-122"/>
                <a:ea typeface="微软雅黑" panose="020B0503020204020204" charset="-122"/>
                <a:cs typeface="Open Sans" pitchFamily="34" charset="-120"/>
              </a:rPr>
              <a:t>No more waiting days for email responses </a:t>
            </a:r>
            <a:endParaRPr lang="en-US" sz="2000" dirty="0">
              <a:solidFill>
                <a:srgbClr val="333F70"/>
              </a:solidFill>
              <a:latin typeface="微软雅黑" panose="020B0503020204020204" charset="-122"/>
              <a:ea typeface="微软雅黑" panose="020B0503020204020204" charset="-122"/>
              <a:cs typeface="Open Sans" pitchFamily="34" charset="-120"/>
            </a:endParaRPr>
          </a:p>
          <a:p>
            <a:pPr marL="0" indent="0" algn="l">
              <a:lnSpc>
                <a:spcPts val="3050"/>
              </a:lnSpc>
              <a:buNone/>
            </a:pPr>
            <a:r>
              <a:rPr lang="en-US" sz="2000" dirty="0">
                <a:solidFill>
                  <a:srgbClr val="333F70"/>
                </a:solidFill>
                <a:latin typeface="微软雅黑" panose="020B0503020204020204" charset="-122"/>
                <a:ea typeface="微软雅黑" panose="020B0503020204020204" charset="-122"/>
                <a:cs typeface="Open Sans" pitchFamily="34" charset="-120"/>
              </a:rPr>
              <a:t>or struggling through unfamiliar websites</a:t>
            </a:r>
            <a:endParaRPr lang="en-US" sz="2000" dirty="0">
              <a:solidFill>
                <a:srgbClr val="333F70"/>
              </a:solidFill>
              <a:latin typeface="微软雅黑" panose="020B0503020204020204" charset="-122"/>
              <a:ea typeface="微软雅黑" panose="020B0503020204020204" charset="-122"/>
              <a:cs typeface="Open Sans" pitchFamily="34" charset="-120"/>
            </a:endParaRPr>
          </a:p>
        </p:txBody>
      </p:sp>
      <p:sp>
        <p:nvSpPr>
          <p:cNvPr id="22" name="Text 17"/>
          <p:cNvSpPr/>
          <p:nvPr/>
        </p:nvSpPr>
        <p:spPr>
          <a:xfrm>
            <a:off x="7620159" y="10908687"/>
            <a:ext cx="3125867" cy="378299"/>
          </a:xfrm>
          <a:prstGeom prst="rect">
            <a:avLst/>
          </a:prstGeom>
          <a:noFill/>
        </p:spPr>
        <p:txBody>
          <a:bodyPr wrap="none" lIns="0" tIns="0" rIns="0" bIns="0" rtlCol="0" anchor="t"/>
          <a:lstStyle/>
          <a:p>
            <a:pPr marL="0" indent="0" algn="l">
              <a:lnSpc>
                <a:spcPts val="2950"/>
              </a:lnSpc>
              <a:buNone/>
            </a:pPr>
            <a:r>
              <a:rPr lang="en-US" sz="2400" b="1" dirty="0">
                <a:solidFill>
                  <a:srgbClr val="26A688"/>
                </a:solidFill>
                <a:latin typeface="微软雅黑" panose="020B0503020204020204" charset="-122"/>
                <a:ea typeface="微软雅黑" panose="020B0503020204020204" charset="-122"/>
                <a:cs typeface="微软雅黑" panose="020B0503020204020204" charset="-122"/>
              </a:rPr>
              <a:t>Easy Navigation</a:t>
            </a:r>
            <a:endParaRPr lang="en-US" sz="2400" b="1" dirty="0">
              <a:solidFill>
                <a:srgbClr val="26A688"/>
              </a:solidFill>
              <a:latin typeface="微软雅黑" panose="020B0503020204020204" charset="-122"/>
              <a:ea typeface="微软雅黑" panose="020B0503020204020204" charset="-122"/>
              <a:cs typeface="微软雅黑" panose="020B0503020204020204" charset="-122"/>
            </a:endParaRPr>
          </a:p>
        </p:txBody>
      </p:sp>
      <p:sp>
        <p:nvSpPr>
          <p:cNvPr id="23" name="Text 18"/>
          <p:cNvSpPr/>
          <p:nvPr/>
        </p:nvSpPr>
        <p:spPr>
          <a:xfrm>
            <a:off x="7620000" y="11432540"/>
            <a:ext cx="5370195" cy="469265"/>
          </a:xfrm>
          <a:prstGeom prst="rect">
            <a:avLst/>
          </a:prstGeom>
          <a:noFill/>
        </p:spPr>
        <p:txBody>
          <a:bodyPr wrap="none" lIns="0" tIns="0" rIns="0" bIns="0" rtlCol="0" anchor="t"/>
          <a:lstStyle/>
          <a:p>
            <a:pPr marL="0" indent="0" algn="l">
              <a:lnSpc>
                <a:spcPts val="3050"/>
              </a:lnSpc>
              <a:buNone/>
            </a:pPr>
            <a:r>
              <a:rPr lang="en-US" sz="2000" dirty="0">
                <a:solidFill>
                  <a:srgbClr val="333F70"/>
                </a:solidFill>
                <a:latin typeface="微软雅黑" panose="020B0503020204020204" charset="-122"/>
                <a:ea typeface="微软雅黑" panose="020B0503020204020204" charset="-122"/>
                <a:cs typeface="Open Sans" pitchFamily="34" charset="-120"/>
              </a:rPr>
              <a:t>Understand complex campus systems, policies, </a:t>
            </a:r>
            <a:endParaRPr lang="en-US" sz="2000" dirty="0">
              <a:solidFill>
                <a:srgbClr val="333F70"/>
              </a:solidFill>
              <a:latin typeface="微软雅黑" panose="020B0503020204020204" charset="-122"/>
              <a:ea typeface="微软雅黑" panose="020B0503020204020204" charset="-122"/>
              <a:cs typeface="Open Sans" pitchFamily="34" charset="-120"/>
            </a:endParaRPr>
          </a:p>
          <a:p>
            <a:pPr marL="0" indent="0" algn="l">
              <a:lnSpc>
                <a:spcPts val="3050"/>
              </a:lnSpc>
              <a:buNone/>
            </a:pPr>
            <a:r>
              <a:rPr lang="en-US" sz="2000" dirty="0">
                <a:solidFill>
                  <a:srgbClr val="333F70"/>
                </a:solidFill>
                <a:latin typeface="微软雅黑" panose="020B0503020204020204" charset="-122"/>
                <a:ea typeface="微软雅黑" panose="020B0503020204020204" charset="-122"/>
                <a:cs typeface="Open Sans" pitchFamily="34" charset="-120"/>
              </a:rPr>
              <a:t>and student life aspects effortlessly</a:t>
            </a:r>
            <a:endParaRPr lang="en-US" sz="2000" dirty="0">
              <a:solidFill>
                <a:srgbClr val="333F70"/>
              </a:solidFill>
              <a:latin typeface="微软雅黑" panose="020B0503020204020204" charset="-122"/>
              <a:ea typeface="微软雅黑" panose="020B0503020204020204" charset="-122"/>
              <a:cs typeface="Open Sans" pitchFamily="34" charset="-120"/>
            </a:endParaRPr>
          </a:p>
        </p:txBody>
      </p:sp>
      <p:sp>
        <p:nvSpPr>
          <p:cNvPr id="26" name="Text 21"/>
          <p:cNvSpPr/>
          <p:nvPr/>
        </p:nvSpPr>
        <p:spPr>
          <a:xfrm>
            <a:off x="7620159" y="12806372"/>
            <a:ext cx="3849886" cy="378299"/>
          </a:xfrm>
          <a:prstGeom prst="rect">
            <a:avLst/>
          </a:prstGeom>
          <a:noFill/>
        </p:spPr>
        <p:txBody>
          <a:bodyPr wrap="none" lIns="0" tIns="0" rIns="0" bIns="0" rtlCol="0" anchor="t"/>
          <a:lstStyle/>
          <a:p>
            <a:pPr marL="0" indent="0" algn="l">
              <a:lnSpc>
                <a:spcPts val="2950"/>
              </a:lnSpc>
              <a:buNone/>
            </a:pPr>
            <a:r>
              <a:rPr lang="en-US" sz="2400" b="1" dirty="0">
                <a:solidFill>
                  <a:srgbClr val="26A688"/>
                </a:solidFill>
                <a:latin typeface="微软雅黑" panose="020B0503020204020204" charset="-122"/>
                <a:ea typeface="微软雅黑" panose="020B0503020204020204" charset="-122"/>
                <a:cs typeface="微软雅黑" panose="020B0503020204020204" charset="-122"/>
              </a:rPr>
              <a:t>Confident Decisions</a:t>
            </a:r>
            <a:endParaRPr lang="en-US" sz="2400" b="1" dirty="0">
              <a:solidFill>
                <a:srgbClr val="26A688"/>
              </a:solidFill>
              <a:latin typeface="微软雅黑" panose="020B0503020204020204" charset="-122"/>
              <a:ea typeface="微软雅黑" panose="020B0503020204020204" charset="-122"/>
              <a:cs typeface="微软雅黑" panose="020B0503020204020204" charset="-122"/>
            </a:endParaRPr>
          </a:p>
        </p:txBody>
      </p:sp>
      <p:sp>
        <p:nvSpPr>
          <p:cNvPr id="27" name="Text 22"/>
          <p:cNvSpPr/>
          <p:nvPr/>
        </p:nvSpPr>
        <p:spPr>
          <a:xfrm>
            <a:off x="7620000" y="13329920"/>
            <a:ext cx="5370195" cy="469265"/>
          </a:xfrm>
          <a:prstGeom prst="rect">
            <a:avLst/>
          </a:prstGeom>
          <a:noFill/>
        </p:spPr>
        <p:txBody>
          <a:bodyPr wrap="none" lIns="0" tIns="0" rIns="0" bIns="0" rtlCol="0" anchor="t"/>
          <a:lstStyle/>
          <a:p>
            <a:pPr marL="0" indent="0" algn="l">
              <a:lnSpc>
                <a:spcPts val="3050"/>
              </a:lnSpc>
              <a:buNone/>
            </a:pPr>
            <a:r>
              <a:rPr lang="en-US" sz="2000" dirty="0">
                <a:solidFill>
                  <a:srgbClr val="333F70"/>
                </a:solidFill>
                <a:latin typeface="微软雅黑" panose="020B0503020204020204" charset="-122"/>
                <a:ea typeface="微软雅黑" panose="020B0503020204020204" charset="-122"/>
                <a:cs typeface="Open Sans" pitchFamily="34" charset="-120"/>
              </a:rPr>
              <a:t>Make informed choices with accurate, </a:t>
            </a:r>
            <a:endParaRPr lang="en-US" sz="2000" dirty="0">
              <a:solidFill>
                <a:srgbClr val="333F70"/>
              </a:solidFill>
              <a:latin typeface="微软雅黑" panose="020B0503020204020204" charset="-122"/>
              <a:ea typeface="微软雅黑" panose="020B0503020204020204" charset="-122"/>
              <a:cs typeface="Open Sans" pitchFamily="34" charset="-120"/>
            </a:endParaRPr>
          </a:p>
          <a:p>
            <a:pPr marL="0" indent="0" algn="l">
              <a:lnSpc>
                <a:spcPts val="3050"/>
              </a:lnSpc>
              <a:buNone/>
            </a:pPr>
            <a:r>
              <a:rPr lang="en-US" sz="2000" dirty="0">
                <a:solidFill>
                  <a:srgbClr val="333F70"/>
                </a:solidFill>
                <a:latin typeface="微软雅黑" panose="020B0503020204020204" charset="-122"/>
                <a:ea typeface="微软雅黑" panose="020B0503020204020204" charset="-122"/>
                <a:cs typeface="Open Sans" pitchFamily="34" charset="-120"/>
              </a:rPr>
              <a:t>comprehensive information at your fingertips</a:t>
            </a:r>
            <a:endParaRPr lang="en-US" sz="2000" dirty="0">
              <a:solidFill>
                <a:srgbClr val="333F70"/>
              </a:solidFill>
              <a:latin typeface="微软雅黑" panose="020B0503020204020204" charset="-122"/>
              <a:ea typeface="微软雅黑" panose="020B0503020204020204" charset="-122"/>
              <a:cs typeface="Open Sans" pitchFamily="34" charset="-120"/>
            </a:endParaRPr>
          </a:p>
        </p:txBody>
      </p:sp>
      <p:cxnSp>
        <p:nvCxnSpPr>
          <p:cNvPr id="29" name="直接连接符 28"/>
          <p:cNvCxnSpPr/>
          <p:nvPr/>
        </p:nvCxnSpPr>
        <p:spPr>
          <a:xfrm>
            <a:off x="7593965" y="8776335"/>
            <a:ext cx="5842000" cy="0"/>
          </a:xfrm>
          <a:prstGeom prst="line">
            <a:avLst/>
          </a:prstGeom>
          <a:ln w="25400">
            <a:solidFill>
              <a:srgbClr val="26A688"/>
            </a:solidFill>
          </a:ln>
        </p:spPr>
        <p:style>
          <a:lnRef idx="2">
            <a:schemeClr val="accent1"/>
          </a:lnRef>
          <a:fillRef idx="0">
            <a:srgbClr val="FFFFFF"/>
          </a:fillRef>
          <a:effectRef idx="0">
            <a:srgbClr val="FFFFFF"/>
          </a:effectRef>
          <a:fontRef idx="minor">
            <a:schemeClr val="tx1"/>
          </a:fontRef>
        </p:style>
      </p:cxnSp>
      <p:cxnSp>
        <p:nvCxnSpPr>
          <p:cNvPr id="30" name="直接连接符 29"/>
          <p:cNvCxnSpPr/>
          <p:nvPr/>
        </p:nvCxnSpPr>
        <p:spPr>
          <a:xfrm>
            <a:off x="7593965" y="10718165"/>
            <a:ext cx="5842000" cy="0"/>
          </a:xfrm>
          <a:prstGeom prst="line">
            <a:avLst/>
          </a:prstGeom>
          <a:ln w="25400">
            <a:solidFill>
              <a:srgbClr val="26A688"/>
            </a:solidFill>
          </a:ln>
        </p:spPr>
        <p:style>
          <a:lnRef idx="2">
            <a:schemeClr val="accent1"/>
          </a:lnRef>
          <a:fillRef idx="0">
            <a:srgbClr val="FFFFFF"/>
          </a:fillRef>
          <a:effectRef idx="0">
            <a:srgbClr val="FFFFFF"/>
          </a:effectRef>
          <a:fontRef idx="minor">
            <a:schemeClr val="tx1"/>
          </a:fontRef>
        </p:style>
      </p:cxnSp>
      <p:cxnSp>
        <p:nvCxnSpPr>
          <p:cNvPr id="31" name="直接连接符 30"/>
          <p:cNvCxnSpPr/>
          <p:nvPr/>
        </p:nvCxnSpPr>
        <p:spPr>
          <a:xfrm>
            <a:off x="7593965" y="12616180"/>
            <a:ext cx="5842000" cy="0"/>
          </a:xfrm>
          <a:prstGeom prst="line">
            <a:avLst/>
          </a:prstGeom>
          <a:ln w="25400">
            <a:solidFill>
              <a:srgbClr val="26A688"/>
            </a:solidFill>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714" y="0"/>
            <a:ext cx="14628971" cy="26009600"/>
          </a:xfrm>
          <a:prstGeom prst="rect">
            <a:avLst/>
          </a:prstGeom>
        </p:spPr>
      </p:pic>
      <p:sp>
        <p:nvSpPr>
          <p:cNvPr id="3" name="Shape 0"/>
          <p:cNvSpPr/>
          <p:nvPr/>
        </p:nvSpPr>
        <p:spPr>
          <a:xfrm>
            <a:off x="714" y="0"/>
            <a:ext cx="14628971" cy="26009600"/>
          </a:xfrm>
          <a:prstGeom prst="rect">
            <a:avLst/>
          </a:prstGeom>
          <a:solidFill>
            <a:srgbClr val="FFFFFF">
              <a:alpha val="85000"/>
            </a:srgbClr>
          </a:solidFill>
        </p:spPr>
      </p:sp>
      <p:sp>
        <p:nvSpPr>
          <p:cNvPr id="4" name="Text 1"/>
          <p:cNvSpPr/>
          <p:nvPr/>
        </p:nvSpPr>
        <p:spPr>
          <a:xfrm>
            <a:off x="1384459" y="951402"/>
            <a:ext cx="6637973" cy="648597"/>
          </a:xfrm>
          <a:prstGeom prst="rect">
            <a:avLst/>
          </a:prstGeom>
          <a:noFill/>
        </p:spPr>
        <p:txBody>
          <a:bodyPr wrap="none" lIns="0" tIns="0" rIns="0" bIns="0" rtlCol="0" anchor="t"/>
          <a:lstStyle/>
          <a:p>
            <a:pPr marL="0" indent="0" algn="l">
              <a:lnSpc>
                <a:spcPts val="5100"/>
              </a:lnSpc>
              <a:buNone/>
            </a:pPr>
            <a:r>
              <a:rPr lang="en-US" sz="5400" b="1" dirty="0">
                <a:solidFill>
                  <a:srgbClr val="333F70"/>
                </a:solidFill>
                <a:latin typeface="微软雅黑" panose="020B0503020204020204" charset="-122"/>
                <a:ea typeface="微软雅黑" panose="020B0503020204020204" charset="-122"/>
                <a:cs typeface="微软雅黑" panose="020B0503020204020204" charset="-122"/>
              </a:rPr>
              <a:t>Benefits for Schools</a:t>
            </a:r>
            <a:endParaRPr lang="en-US" sz="5400" b="1" dirty="0">
              <a:solidFill>
                <a:srgbClr val="333F70"/>
              </a:solidFill>
              <a:latin typeface="微软雅黑" panose="020B0503020204020204" charset="-122"/>
              <a:ea typeface="微软雅黑" panose="020B0503020204020204" charset="-122"/>
              <a:cs typeface="微软雅黑" panose="020B0503020204020204" charset="-122"/>
            </a:endParaRPr>
          </a:p>
        </p:txBody>
      </p:sp>
      <p:sp>
        <p:nvSpPr>
          <p:cNvPr id="5" name="Text 2"/>
          <p:cNvSpPr/>
          <p:nvPr/>
        </p:nvSpPr>
        <p:spPr>
          <a:xfrm>
            <a:off x="1384459" y="1737924"/>
            <a:ext cx="11861483" cy="1660727"/>
          </a:xfrm>
          <a:prstGeom prst="rect">
            <a:avLst/>
          </a:prstGeom>
          <a:noFill/>
        </p:spPr>
        <p:txBody>
          <a:bodyPr wrap="square" lIns="0" tIns="0" rIns="0" bIns="0" rtlCol="0" anchor="t"/>
          <a:lstStyle/>
          <a:p>
            <a:pPr marL="0" indent="0" algn="l">
              <a:lnSpc>
                <a:spcPts val="4350"/>
              </a:lnSpc>
              <a:buNone/>
            </a:pPr>
            <a:r>
              <a:rPr lang="en-US" sz="2700" dirty="0">
                <a:solidFill>
                  <a:srgbClr val="333F70"/>
                </a:solidFill>
                <a:latin typeface="微软雅黑" panose="020B0503020204020204" charset="-122"/>
                <a:ea typeface="微软雅黑" panose="020B0503020204020204" charset="-122"/>
                <a:cs typeface="Open Sans" pitchFamily="34" charset="-120"/>
              </a:rPr>
              <a:t>Universities gain a powerful tool to support international recruitment and family engagement while improving operational efficiency. Build stronger relationships with prospective and current student families.</a:t>
            </a:r>
            <a:endParaRPr lang="en-US" sz="2700" dirty="0">
              <a:latin typeface="微软雅黑" panose="020B0503020204020204" charset="-122"/>
              <a:ea typeface="微软雅黑" panose="020B0503020204020204" charset="-122"/>
              <a:cs typeface="微软雅黑" panose="020B0503020204020204" charset="-122"/>
            </a:endParaRPr>
          </a:p>
        </p:txBody>
      </p:sp>
      <p:grpSp>
        <p:nvGrpSpPr>
          <p:cNvPr id="24" name="组合 23"/>
          <p:cNvGrpSpPr/>
          <p:nvPr/>
        </p:nvGrpSpPr>
        <p:grpSpPr>
          <a:xfrm>
            <a:off x="196850" y="4494530"/>
            <a:ext cx="5713730" cy="3542030"/>
            <a:chOff x="2180" y="6837"/>
            <a:chExt cx="8998" cy="5578"/>
          </a:xfrm>
        </p:grpSpPr>
        <p:sp>
          <p:nvSpPr>
            <p:cNvPr id="6" name="Text 3"/>
            <p:cNvSpPr/>
            <p:nvPr/>
          </p:nvSpPr>
          <p:spPr>
            <a:xfrm>
              <a:off x="2180" y="6837"/>
              <a:ext cx="8999" cy="1798"/>
            </a:xfrm>
            <a:prstGeom prst="rect">
              <a:avLst/>
            </a:prstGeom>
            <a:noFill/>
          </p:spPr>
          <p:txBody>
            <a:bodyPr wrap="none" lIns="0" tIns="0" rIns="0" bIns="0" rtlCol="0" anchor="t"/>
            <a:lstStyle/>
            <a:p>
              <a:pPr marL="0" indent="0" algn="ctr">
                <a:lnSpc>
                  <a:spcPts val="8950"/>
                </a:lnSpc>
                <a:buNone/>
              </a:pPr>
              <a:r>
                <a:rPr lang="en-US" sz="6600" b="1" dirty="0">
                  <a:solidFill>
                    <a:srgbClr val="26A688"/>
                  </a:solidFill>
                  <a:latin typeface="微软雅黑" panose="020B0503020204020204" charset="-122"/>
                  <a:ea typeface="微软雅黑" panose="020B0503020204020204" charset="-122"/>
                  <a:cs typeface="微软雅黑" panose="020B0503020204020204" charset="-122"/>
                </a:rPr>
                <a:t>3x</a:t>
              </a:r>
              <a:endParaRPr lang="en-US" sz="6600" b="1" dirty="0">
                <a:solidFill>
                  <a:srgbClr val="26A688"/>
                </a:solidFill>
                <a:latin typeface="微软雅黑" panose="020B0503020204020204" charset="-122"/>
                <a:ea typeface="微软雅黑" panose="020B0503020204020204" charset="-122"/>
                <a:cs typeface="微软雅黑" panose="020B0503020204020204" charset="-122"/>
              </a:endParaRPr>
            </a:p>
          </p:txBody>
        </p:sp>
        <p:sp>
          <p:nvSpPr>
            <p:cNvPr id="7" name="Text 4"/>
            <p:cNvSpPr/>
            <p:nvPr/>
          </p:nvSpPr>
          <p:spPr>
            <a:xfrm>
              <a:off x="2180" y="9316"/>
              <a:ext cx="8999" cy="1703"/>
            </a:xfrm>
            <a:prstGeom prst="rect">
              <a:avLst/>
            </a:prstGeom>
            <a:noFill/>
          </p:spPr>
          <p:txBody>
            <a:bodyPr wrap="square" lIns="0" tIns="0" rIns="0" bIns="0" rtlCol="0" anchor="t"/>
            <a:lstStyle/>
            <a:p>
              <a:pPr marL="0" indent="0" algn="ctr">
                <a:lnSpc>
                  <a:spcPts val="4250"/>
                </a:lnSpc>
                <a:buNone/>
              </a:pPr>
              <a:r>
                <a:rPr lang="en-US" sz="2800" b="1" dirty="0">
                  <a:solidFill>
                    <a:srgbClr val="333F70"/>
                  </a:solidFill>
                  <a:latin typeface="微软雅黑" panose="020B0503020204020204" charset="-122"/>
                  <a:ea typeface="微软雅黑" panose="020B0503020204020204" charset="-122"/>
                  <a:cs typeface="微软雅黑" panose="020B0503020204020204" charset="-122"/>
                </a:rPr>
                <a:t>Faster Response Time</a:t>
              </a:r>
              <a:endParaRPr lang="en-US" sz="2800" b="1" dirty="0">
                <a:solidFill>
                  <a:srgbClr val="333F70"/>
                </a:solidFill>
                <a:latin typeface="微软雅黑" panose="020B0503020204020204" charset="-122"/>
                <a:ea typeface="微软雅黑" panose="020B0503020204020204" charset="-122"/>
                <a:cs typeface="微软雅黑" panose="020B0503020204020204" charset="-122"/>
              </a:endParaRPr>
            </a:p>
          </p:txBody>
        </p:sp>
        <p:sp>
          <p:nvSpPr>
            <p:cNvPr id="8" name="Text 5"/>
            <p:cNvSpPr/>
            <p:nvPr/>
          </p:nvSpPr>
          <p:spPr>
            <a:xfrm>
              <a:off x="3384" y="10671"/>
              <a:ext cx="6591" cy="1744"/>
            </a:xfrm>
            <a:prstGeom prst="rect">
              <a:avLst/>
            </a:prstGeom>
            <a:noFill/>
          </p:spPr>
          <p:txBody>
            <a:bodyPr wrap="square" lIns="0" tIns="0" rIns="0" bIns="0" rtlCol="0" anchor="t"/>
            <a:lstStyle/>
            <a:p>
              <a:pPr marL="0" indent="0" algn="ctr">
                <a:lnSpc>
                  <a:spcPts val="4350"/>
                </a:lnSpc>
                <a:buNone/>
              </a:pPr>
              <a:r>
                <a:rPr lang="en-US" sz="2800" dirty="0">
                  <a:solidFill>
                    <a:srgbClr val="333F70"/>
                  </a:solidFill>
                  <a:latin typeface="微软雅黑" panose="020B0503020204020204" charset="-122"/>
                  <a:ea typeface="微软雅黑" panose="020B0503020204020204" charset="-122"/>
                  <a:cs typeface="Open Sans" pitchFamily="34" charset="-120"/>
                </a:rPr>
                <a:t>Instant answers compared to traditional inquiry methods</a:t>
              </a:r>
              <a:endParaRPr lang="en-US" sz="2800" dirty="0">
                <a:solidFill>
                  <a:srgbClr val="333F70"/>
                </a:solidFill>
                <a:latin typeface="微软雅黑" panose="020B0503020204020204" charset="-122"/>
                <a:ea typeface="微软雅黑" panose="020B0503020204020204" charset="-122"/>
                <a:cs typeface="Open Sans" pitchFamily="34" charset="-120"/>
              </a:endParaRPr>
            </a:p>
          </p:txBody>
        </p:sp>
      </p:grpSp>
      <p:grpSp>
        <p:nvGrpSpPr>
          <p:cNvPr id="25" name="组合 24"/>
          <p:cNvGrpSpPr/>
          <p:nvPr/>
        </p:nvGrpSpPr>
        <p:grpSpPr>
          <a:xfrm>
            <a:off x="4662170" y="4494530"/>
            <a:ext cx="5713730" cy="3542030"/>
            <a:chOff x="11861" y="6837"/>
            <a:chExt cx="8998" cy="5578"/>
          </a:xfrm>
        </p:grpSpPr>
        <p:sp>
          <p:nvSpPr>
            <p:cNvPr id="9" name="Text 6"/>
            <p:cNvSpPr/>
            <p:nvPr/>
          </p:nvSpPr>
          <p:spPr>
            <a:xfrm>
              <a:off x="11861" y="6837"/>
              <a:ext cx="8999" cy="1798"/>
            </a:xfrm>
            <a:prstGeom prst="rect">
              <a:avLst/>
            </a:prstGeom>
            <a:noFill/>
          </p:spPr>
          <p:txBody>
            <a:bodyPr wrap="none" lIns="0" tIns="0" rIns="0" bIns="0" rtlCol="0" anchor="t"/>
            <a:lstStyle/>
            <a:p>
              <a:pPr marL="0" indent="0" algn="ctr">
                <a:lnSpc>
                  <a:spcPts val="8950"/>
                </a:lnSpc>
                <a:buNone/>
              </a:pPr>
              <a:r>
                <a:rPr lang="en-US" sz="6600" b="1" dirty="0">
                  <a:solidFill>
                    <a:srgbClr val="26A688"/>
                  </a:solidFill>
                  <a:latin typeface="微软雅黑" panose="020B0503020204020204" charset="-122"/>
                  <a:ea typeface="微软雅黑" panose="020B0503020204020204" charset="-122"/>
                  <a:cs typeface="微软雅黑" panose="020B0503020204020204" charset="-122"/>
                </a:rPr>
                <a:t>60%</a:t>
              </a:r>
              <a:endParaRPr lang="en-US" sz="6600" b="1" dirty="0">
                <a:solidFill>
                  <a:srgbClr val="26A688"/>
                </a:solidFill>
                <a:latin typeface="微软雅黑" panose="020B0503020204020204" charset="-122"/>
                <a:ea typeface="微软雅黑" panose="020B0503020204020204" charset="-122"/>
                <a:cs typeface="微软雅黑" panose="020B0503020204020204" charset="-122"/>
              </a:endParaRPr>
            </a:p>
          </p:txBody>
        </p:sp>
        <p:sp>
          <p:nvSpPr>
            <p:cNvPr id="10" name="Text 7"/>
            <p:cNvSpPr/>
            <p:nvPr/>
          </p:nvSpPr>
          <p:spPr>
            <a:xfrm>
              <a:off x="11939" y="9316"/>
              <a:ext cx="8843" cy="851"/>
            </a:xfrm>
            <a:prstGeom prst="rect">
              <a:avLst/>
            </a:prstGeom>
            <a:noFill/>
          </p:spPr>
          <p:txBody>
            <a:bodyPr wrap="none" lIns="0" tIns="0" rIns="0" bIns="0" rtlCol="0" anchor="t"/>
            <a:lstStyle/>
            <a:p>
              <a:pPr marL="0" indent="0" algn="ctr">
                <a:lnSpc>
                  <a:spcPts val="4250"/>
                </a:lnSpc>
                <a:buNone/>
              </a:pPr>
              <a:r>
                <a:rPr lang="en-US" sz="2800" b="1" dirty="0">
                  <a:solidFill>
                    <a:srgbClr val="333F70"/>
                  </a:solidFill>
                  <a:latin typeface="微软雅黑" panose="020B0503020204020204" charset="-122"/>
                  <a:ea typeface="微软雅黑" panose="020B0503020204020204" charset="-122"/>
                  <a:cs typeface="微软雅黑" panose="020B0503020204020204" charset="-122"/>
                </a:rPr>
                <a:t>Reduced Call Volume</a:t>
              </a:r>
              <a:endParaRPr lang="en-US" sz="2800" b="1" dirty="0">
                <a:solidFill>
                  <a:srgbClr val="333F70"/>
                </a:solidFill>
                <a:latin typeface="微软雅黑" panose="020B0503020204020204" charset="-122"/>
                <a:ea typeface="微软雅黑" panose="020B0503020204020204" charset="-122"/>
                <a:cs typeface="微软雅黑" panose="020B0503020204020204" charset="-122"/>
              </a:endParaRPr>
            </a:p>
          </p:txBody>
        </p:sp>
        <p:sp>
          <p:nvSpPr>
            <p:cNvPr id="11" name="Text 8"/>
            <p:cNvSpPr/>
            <p:nvPr/>
          </p:nvSpPr>
          <p:spPr>
            <a:xfrm>
              <a:off x="13110" y="10671"/>
              <a:ext cx="6501" cy="1744"/>
            </a:xfrm>
            <a:prstGeom prst="rect">
              <a:avLst/>
            </a:prstGeom>
            <a:noFill/>
          </p:spPr>
          <p:txBody>
            <a:bodyPr wrap="square" lIns="0" tIns="0" rIns="0" bIns="0" rtlCol="0" anchor="t"/>
            <a:lstStyle/>
            <a:p>
              <a:pPr marL="0" indent="0" algn="ctr">
                <a:lnSpc>
                  <a:spcPts val="4350"/>
                </a:lnSpc>
                <a:buNone/>
              </a:pPr>
              <a:r>
                <a:rPr lang="en-US" sz="2800" dirty="0">
                  <a:solidFill>
                    <a:srgbClr val="333F70"/>
                  </a:solidFill>
                  <a:latin typeface="微软雅黑" panose="020B0503020204020204" charset="-122"/>
                  <a:ea typeface="微软雅黑" panose="020B0503020204020204" charset="-122"/>
                  <a:cs typeface="Open Sans" pitchFamily="34" charset="-120"/>
                </a:rPr>
                <a:t>Decrease in routine parent inquiries to admissions offices</a:t>
              </a:r>
              <a:endParaRPr lang="en-US" sz="2800" dirty="0">
                <a:solidFill>
                  <a:srgbClr val="333F70"/>
                </a:solidFill>
                <a:latin typeface="微软雅黑" panose="020B0503020204020204" charset="-122"/>
                <a:ea typeface="微软雅黑" panose="020B0503020204020204" charset="-122"/>
                <a:cs typeface="Open Sans" pitchFamily="34" charset="-120"/>
              </a:endParaRPr>
            </a:p>
          </p:txBody>
        </p:sp>
      </p:grpSp>
      <p:grpSp>
        <p:nvGrpSpPr>
          <p:cNvPr id="26" name="组合 25"/>
          <p:cNvGrpSpPr/>
          <p:nvPr/>
        </p:nvGrpSpPr>
        <p:grpSpPr>
          <a:xfrm>
            <a:off x="8915400" y="4536440"/>
            <a:ext cx="5713730" cy="3500120"/>
            <a:chOff x="7020" y="14451"/>
            <a:chExt cx="8998" cy="5512"/>
          </a:xfrm>
        </p:grpSpPr>
        <p:sp>
          <p:nvSpPr>
            <p:cNvPr id="12" name="Text 9"/>
            <p:cNvSpPr/>
            <p:nvPr/>
          </p:nvSpPr>
          <p:spPr>
            <a:xfrm>
              <a:off x="7020" y="14451"/>
              <a:ext cx="8999" cy="1798"/>
            </a:xfrm>
            <a:prstGeom prst="rect">
              <a:avLst/>
            </a:prstGeom>
            <a:noFill/>
          </p:spPr>
          <p:txBody>
            <a:bodyPr wrap="none" lIns="0" tIns="0" rIns="0" bIns="0" rtlCol="0" anchor="t"/>
            <a:lstStyle/>
            <a:p>
              <a:pPr marL="0" indent="0" algn="ctr">
                <a:lnSpc>
                  <a:spcPts val="8950"/>
                </a:lnSpc>
                <a:buNone/>
              </a:pPr>
              <a:r>
                <a:rPr lang="en-US" sz="6600" b="1" dirty="0">
                  <a:solidFill>
                    <a:srgbClr val="26A688"/>
                  </a:solidFill>
                  <a:latin typeface="微软雅黑" panose="020B0503020204020204" charset="-122"/>
                  <a:ea typeface="微软雅黑" panose="020B0503020204020204" charset="-122"/>
                  <a:cs typeface="微软雅黑" panose="020B0503020204020204" charset="-122"/>
                </a:rPr>
                <a:t>100%</a:t>
              </a:r>
              <a:endParaRPr lang="en-US" sz="6600" b="1" dirty="0">
                <a:solidFill>
                  <a:srgbClr val="26A688"/>
                </a:solidFill>
                <a:latin typeface="微软雅黑" panose="020B0503020204020204" charset="-122"/>
                <a:ea typeface="微软雅黑" panose="020B0503020204020204" charset="-122"/>
                <a:cs typeface="微软雅黑" panose="020B0503020204020204" charset="-122"/>
              </a:endParaRPr>
            </a:p>
          </p:txBody>
        </p:sp>
        <p:sp>
          <p:nvSpPr>
            <p:cNvPr id="13" name="Text 10"/>
            <p:cNvSpPr/>
            <p:nvPr/>
          </p:nvSpPr>
          <p:spPr>
            <a:xfrm>
              <a:off x="7020" y="16930"/>
              <a:ext cx="8999" cy="1703"/>
            </a:xfrm>
            <a:prstGeom prst="rect">
              <a:avLst/>
            </a:prstGeom>
            <a:noFill/>
          </p:spPr>
          <p:txBody>
            <a:bodyPr wrap="square" lIns="0" tIns="0" rIns="0" bIns="0" rtlCol="0" anchor="t"/>
            <a:lstStyle/>
            <a:p>
              <a:pPr marL="0" indent="0" algn="ctr">
                <a:lnSpc>
                  <a:spcPts val="4250"/>
                </a:lnSpc>
                <a:buNone/>
              </a:pPr>
              <a:r>
                <a:rPr lang="en-US" sz="2800" b="1" dirty="0">
                  <a:solidFill>
                    <a:srgbClr val="333F70"/>
                  </a:solidFill>
                  <a:latin typeface="微软雅黑" panose="020B0503020204020204" charset="-122"/>
                  <a:ea typeface="微软雅黑" panose="020B0503020204020204" charset="-122"/>
                  <a:cs typeface="微软雅黑" panose="020B0503020204020204" charset="-122"/>
                </a:rPr>
                <a:t>Consistent Messaging</a:t>
              </a:r>
              <a:endParaRPr lang="en-US" sz="2800" b="1" dirty="0">
                <a:solidFill>
                  <a:srgbClr val="333F70"/>
                </a:solidFill>
                <a:latin typeface="微软雅黑" panose="020B0503020204020204" charset="-122"/>
                <a:ea typeface="微软雅黑" panose="020B0503020204020204" charset="-122"/>
                <a:cs typeface="微软雅黑" panose="020B0503020204020204" charset="-122"/>
              </a:endParaRPr>
            </a:p>
          </p:txBody>
        </p:sp>
        <p:sp>
          <p:nvSpPr>
            <p:cNvPr id="14" name="Text 11"/>
            <p:cNvSpPr/>
            <p:nvPr/>
          </p:nvSpPr>
          <p:spPr>
            <a:xfrm>
              <a:off x="8599" y="18219"/>
              <a:ext cx="5842" cy="1744"/>
            </a:xfrm>
            <a:prstGeom prst="rect">
              <a:avLst/>
            </a:prstGeom>
            <a:noFill/>
          </p:spPr>
          <p:txBody>
            <a:bodyPr wrap="square" lIns="0" tIns="0" rIns="0" bIns="0" rtlCol="0" anchor="t"/>
            <a:lstStyle/>
            <a:p>
              <a:pPr marL="0" indent="0" algn="ctr">
                <a:lnSpc>
                  <a:spcPts val="4350"/>
                </a:lnSpc>
                <a:buNone/>
              </a:pPr>
              <a:r>
                <a:rPr lang="en-US" sz="2800" dirty="0">
                  <a:solidFill>
                    <a:srgbClr val="333F70"/>
                  </a:solidFill>
                  <a:latin typeface="微软雅黑" panose="020B0503020204020204" charset="-122"/>
                  <a:ea typeface="微软雅黑" panose="020B0503020204020204" charset="-122"/>
                  <a:cs typeface="Open Sans" pitchFamily="34" charset="-120"/>
                </a:rPr>
                <a:t>Accurate information delivered every single time</a:t>
              </a:r>
              <a:endParaRPr lang="en-US" sz="2800" dirty="0">
                <a:solidFill>
                  <a:srgbClr val="333F70"/>
                </a:solidFill>
                <a:latin typeface="微软雅黑" panose="020B0503020204020204" charset="-122"/>
                <a:ea typeface="微软雅黑" panose="020B0503020204020204" charset="-122"/>
                <a:cs typeface="Open Sans" pitchFamily="34" charset="-120"/>
              </a:endParaRPr>
            </a:p>
          </p:txBody>
        </p:sp>
      </p:grpSp>
      <p:grpSp>
        <p:nvGrpSpPr>
          <p:cNvPr id="28" name="组合 27"/>
          <p:cNvGrpSpPr/>
          <p:nvPr/>
        </p:nvGrpSpPr>
        <p:grpSpPr>
          <a:xfrm>
            <a:off x="961390" y="9287510"/>
            <a:ext cx="13315950" cy="5492115"/>
            <a:chOff x="1514" y="16691"/>
            <a:chExt cx="20970" cy="8649"/>
          </a:xfrm>
        </p:grpSpPr>
        <p:sp>
          <p:nvSpPr>
            <p:cNvPr id="27" name="Shape 12"/>
            <p:cNvSpPr/>
            <p:nvPr/>
          </p:nvSpPr>
          <p:spPr>
            <a:xfrm>
              <a:off x="11756" y="16691"/>
              <a:ext cx="9705" cy="4708"/>
            </a:xfrm>
            <a:prstGeom prst="roundRect">
              <a:avLst>
                <a:gd name="adj" fmla="val 5507"/>
              </a:avLst>
            </a:prstGeom>
            <a:solidFill>
              <a:srgbClr val="FFFFFF"/>
            </a:solidFill>
            <a:ln w="45720">
              <a:solidFill>
                <a:srgbClr val="BCDBD4"/>
              </a:solidFill>
              <a:prstDash val="solid"/>
            </a:ln>
          </p:spPr>
        </p:sp>
        <p:sp>
          <p:nvSpPr>
            <p:cNvPr id="15" name="Shape 12"/>
            <p:cNvSpPr/>
            <p:nvPr/>
          </p:nvSpPr>
          <p:spPr>
            <a:xfrm>
              <a:off x="1514" y="16691"/>
              <a:ext cx="9705" cy="4708"/>
            </a:xfrm>
            <a:prstGeom prst="roundRect">
              <a:avLst>
                <a:gd name="adj" fmla="val 5507"/>
              </a:avLst>
            </a:prstGeom>
            <a:solidFill>
              <a:srgbClr val="FFFFFF"/>
            </a:solidFill>
            <a:ln w="45720">
              <a:solidFill>
                <a:srgbClr val="BCDBD4"/>
              </a:solidFill>
              <a:prstDash val="solid"/>
            </a:ln>
          </p:spPr>
        </p:sp>
        <p:sp>
          <p:nvSpPr>
            <p:cNvPr id="16" name="Text 13"/>
            <p:cNvSpPr/>
            <p:nvPr/>
          </p:nvSpPr>
          <p:spPr>
            <a:xfrm>
              <a:off x="2131" y="17078"/>
              <a:ext cx="10424" cy="851"/>
            </a:xfrm>
            <a:prstGeom prst="rect">
              <a:avLst/>
            </a:prstGeom>
            <a:noFill/>
          </p:spPr>
          <p:txBody>
            <a:bodyPr wrap="none" lIns="0" tIns="0" rIns="0" bIns="0" rtlCol="0" anchor="t"/>
            <a:lstStyle/>
            <a:p>
              <a:pPr marL="0" indent="0" algn="l">
                <a:lnSpc>
                  <a:spcPts val="4250"/>
                </a:lnSpc>
                <a:buNone/>
              </a:pPr>
              <a:r>
                <a:rPr lang="en-US" sz="3200" b="1" dirty="0">
                  <a:solidFill>
                    <a:srgbClr val="333F70"/>
                  </a:solidFill>
                  <a:latin typeface="微软雅黑" panose="020B0503020204020204" charset="-122"/>
                  <a:ea typeface="微软雅黑" panose="020B0503020204020204" charset="-122"/>
                  <a:cs typeface="微软雅黑" panose="020B0503020204020204" charset="-122"/>
                </a:rPr>
                <a:t>Build Trust with Families</a:t>
              </a:r>
              <a:endParaRPr lang="en-US" sz="3200" b="1" dirty="0">
                <a:solidFill>
                  <a:srgbClr val="333F70"/>
                </a:solidFill>
                <a:latin typeface="微软雅黑" panose="020B0503020204020204" charset="-122"/>
                <a:ea typeface="微软雅黑" panose="020B0503020204020204" charset="-122"/>
                <a:cs typeface="微软雅黑" panose="020B0503020204020204" charset="-122"/>
              </a:endParaRPr>
            </a:p>
          </p:txBody>
        </p:sp>
        <p:sp>
          <p:nvSpPr>
            <p:cNvPr id="17" name="Text 14"/>
            <p:cNvSpPr/>
            <p:nvPr/>
          </p:nvSpPr>
          <p:spPr>
            <a:xfrm>
              <a:off x="2131" y="18026"/>
              <a:ext cx="8154" cy="1744"/>
            </a:xfrm>
            <a:prstGeom prst="rect">
              <a:avLst/>
            </a:prstGeom>
            <a:noFill/>
          </p:spPr>
          <p:txBody>
            <a:bodyPr wrap="square" lIns="0" tIns="0" rIns="0" bIns="0" rtlCol="0" anchor="t"/>
            <a:lstStyle/>
            <a:p>
              <a:pPr marL="0" indent="0" algn="l">
                <a:lnSpc>
                  <a:spcPct val="120000"/>
                </a:lnSpc>
                <a:buNone/>
              </a:pPr>
              <a:r>
                <a:rPr lang="en-US" sz="2400" dirty="0">
                  <a:solidFill>
                    <a:srgbClr val="333F70"/>
                  </a:solidFill>
                  <a:latin typeface="微软雅黑" panose="020B0503020204020204" charset="-122"/>
                  <a:ea typeface="微软雅黑" panose="020B0503020204020204" charset="-122"/>
                  <a:cs typeface="Open Sans" pitchFamily="34" charset="-120"/>
                </a:rPr>
                <a:t>Demonstrate commitment to parent engagement and transparent communication from the very first interaction</a:t>
              </a:r>
              <a:endParaRPr lang="en-US" sz="2400" dirty="0">
                <a:solidFill>
                  <a:srgbClr val="333F70"/>
                </a:solidFill>
                <a:latin typeface="微软雅黑" panose="020B0503020204020204" charset="-122"/>
                <a:ea typeface="微软雅黑" panose="020B0503020204020204" charset="-122"/>
                <a:cs typeface="Open Sans" pitchFamily="34" charset="-120"/>
              </a:endParaRPr>
            </a:p>
          </p:txBody>
        </p:sp>
        <p:sp>
          <p:nvSpPr>
            <p:cNvPr id="19" name="Text 16"/>
            <p:cNvSpPr/>
            <p:nvPr/>
          </p:nvSpPr>
          <p:spPr>
            <a:xfrm>
              <a:off x="12420" y="17170"/>
              <a:ext cx="10065" cy="851"/>
            </a:xfrm>
            <a:prstGeom prst="rect">
              <a:avLst/>
            </a:prstGeom>
            <a:noFill/>
          </p:spPr>
          <p:txBody>
            <a:bodyPr wrap="none" lIns="0" tIns="0" rIns="0" bIns="0" rtlCol="0" anchor="t"/>
            <a:lstStyle/>
            <a:p>
              <a:pPr marL="0" indent="0" algn="l">
                <a:lnSpc>
                  <a:spcPts val="4250"/>
                </a:lnSpc>
                <a:buNone/>
              </a:pPr>
              <a:r>
                <a:rPr lang="en-US" sz="3200" b="1" dirty="0">
                  <a:solidFill>
                    <a:srgbClr val="333F70"/>
                  </a:solidFill>
                  <a:latin typeface="微软雅黑" panose="020B0503020204020204" charset="-122"/>
                  <a:ea typeface="微软雅黑" panose="020B0503020204020204" charset="-122"/>
                  <a:cs typeface="微软雅黑" panose="020B0503020204020204" charset="-122"/>
                </a:rPr>
                <a:t>Lighten Staff Workload</a:t>
              </a:r>
              <a:endParaRPr lang="en-US" sz="3200" b="1" dirty="0">
                <a:solidFill>
                  <a:srgbClr val="333F70"/>
                </a:solidFill>
                <a:latin typeface="微软雅黑" panose="020B0503020204020204" charset="-122"/>
                <a:ea typeface="微软雅黑" panose="020B0503020204020204" charset="-122"/>
                <a:cs typeface="微软雅黑" panose="020B0503020204020204" charset="-122"/>
              </a:endParaRPr>
            </a:p>
          </p:txBody>
        </p:sp>
        <p:sp>
          <p:nvSpPr>
            <p:cNvPr id="20" name="Text 17"/>
            <p:cNvSpPr/>
            <p:nvPr/>
          </p:nvSpPr>
          <p:spPr>
            <a:xfrm>
              <a:off x="12420" y="18119"/>
              <a:ext cx="8499" cy="1744"/>
            </a:xfrm>
            <a:prstGeom prst="rect">
              <a:avLst/>
            </a:prstGeom>
            <a:noFill/>
          </p:spPr>
          <p:txBody>
            <a:bodyPr wrap="square" lIns="0" tIns="0" rIns="0" bIns="0" rtlCol="0" anchor="t"/>
            <a:lstStyle/>
            <a:p>
              <a:pPr marL="0" indent="0" algn="l">
                <a:lnSpc>
                  <a:spcPct val="120000"/>
                </a:lnSpc>
                <a:buNone/>
              </a:pPr>
              <a:r>
                <a:rPr lang="en-US" sz="2400" dirty="0">
                  <a:solidFill>
                    <a:srgbClr val="333F70"/>
                  </a:solidFill>
                  <a:latin typeface="微软雅黑" panose="020B0503020204020204" charset="-122"/>
                  <a:ea typeface="微软雅黑" panose="020B0503020204020204" charset="-122"/>
                  <a:cs typeface="Open Sans" pitchFamily="34" charset="-120"/>
                </a:rPr>
                <a:t>Free up admissions and support teams to handle complex cases while AI handles routine questions</a:t>
              </a:r>
              <a:endParaRPr lang="en-US" sz="2400" dirty="0">
                <a:solidFill>
                  <a:srgbClr val="333F70"/>
                </a:solidFill>
                <a:latin typeface="微软雅黑" panose="020B0503020204020204" charset="-122"/>
                <a:ea typeface="微软雅黑" panose="020B0503020204020204" charset="-122"/>
                <a:cs typeface="Open Sans" pitchFamily="34" charset="-120"/>
              </a:endParaRPr>
            </a:p>
          </p:txBody>
        </p:sp>
        <p:sp>
          <p:nvSpPr>
            <p:cNvPr id="21" name="Shape 18"/>
            <p:cNvSpPr/>
            <p:nvPr/>
          </p:nvSpPr>
          <p:spPr>
            <a:xfrm>
              <a:off x="1514" y="21936"/>
              <a:ext cx="19948" cy="3404"/>
            </a:xfrm>
            <a:prstGeom prst="roundRect">
              <a:avLst>
                <a:gd name="adj" fmla="val 5507"/>
              </a:avLst>
            </a:prstGeom>
            <a:solidFill>
              <a:srgbClr val="FFFFFF"/>
            </a:solidFill>
            <a:ln w="45720">
              <a:solidFill>
                <a:srgbClr val="BCDBD4"/>
              </a:solidFill>
              <a:prstDash val="solid"/>
            </a:ln>
          </p:spPr>
        </p:sp>
        <p:sp>
          <p:nvSpPr>
            <p:cNvPr id="22" name="Text 19"/>
            <p:cNvSpPr/>
            <p:nvPr/>
          </p:nvSpPr>
          <p:spPr>
            <a:xfrm>
              <a:off x="2131" y="22322"/>
              <a:ext cx="8544" cy="851"/>
            </a:xfrm>
            <a:prstGeom prst="rect">
              <a:avLst/>
            </a:prstGeom>
            <a:noFill/>
          </p:spPr>
          <p:txBody>
            <a:bodyPr wrap="none" lIns="0" tIns="0" rIns="0" bIns="0" rtlCol="0" anchor="t"/>
            <a:lstStyle/>
            <a:p>
              <a:pPr marL="0" indent="0" algn="l">
                <a:lnSpc>
                  <a:spcPts val="4250"/>
                </a:lnSpc>
                <a:buNone/>
              </a:pPr>
              <a:r>
                <a:rPr lang="en-US" sz="3200" b="1" dirty="0">
                  <a:solidFill>
                    <a:srgbClr val="333F70"/>
                  </a:solidFill>
                  <a:latin typeface="微软雅黑" panose="020B0503020204020204" charset="-122"/>
                  <a:ea typeface="微软雅黑" panose="020B0503020204020204" charset="-122"/>
                  <a:cs typeface="微软雅黑" panose="020B0503020204020204" charset="-122"/>
                </a:rPr>
                <a:t>Ensure Consistency</a:t>
              </a:r>
              <a:endParaRPr lang="en-US" sz="3200" b="1" dirty="0">
                <a:solidFill>
                  <a:srgbClr val="333F70"/>
                </a:solidFill>
                <a:latin typeface="微软雅黑" panose="020B0503020204020204" charset="-122"/>
                <a:ea typeface="微软雅黑" panose="020B0503020204020204" charset="-122"/>
                <a:cs typeface="微软雅黑" panose="020B0503020204020204" charset="-122"/>
              </a:endParaRPr>
            </a:p>
          </p:txBody>
        </p:sp>
        <p:sp>
          <p:nvSpPr>
            <p:cNvPr id="23" name="Text 20"/>
            <p:cNvSpPr/>
            <p:nvPr/>
          </p:nvSpPr>
          <p:spPr>
            <a:xfrm>
              <a:off x="2131" y="23271"/>
              <a:ext cx="17446" cy="1744"/>
            </a:xfrm>
            <a:prstGeom prst="rect">
              <a:avLst/>
            </a:prstGeom>
            <a:noFill/>
          </p:spPr>
          <p:txBody>
            <a:bodyPr wrap="square" lIns="0" tIns="0" rIns="0" bIns="0" rtlCol="0" anchor="t"/>
            <a:lstStyle/>
            <a:p>
              <a:pPr marL="0" indent="0" algn="l">
                <a:lnSpc>
                  <a:spcPct val="120000"/>
                </a:lnSpc>
                <a:buNone/>
              </a:pPr>
              <a:r>
                <a:rPr lang="en-US" sz="2400" dirty="0">
                  <a:solidFill>
                    <a:srgbClr val="333F70"/>
                  </a:solidFill>
                  <a:latin typeface="微软雅黑" panose="020B0503020204020204" charset="-122"/>
                  <a:ea typeface="微软雅黑" panose="020B0503020204020204" charset="-122"/>
                  <a:cs typeface="Open Sans" pitchFamily="34" charset="-120"/>
                </a:rPr>
                <a:t>Guarantee accurate, policy-aligned information reaches every parent, eliminating confusion and miscommunication</a:t>
              </a:r>
              <a:endParaRPr lang="en-US" sz="2400" dirty="0">
                <a:solidFill>
                  <a:srgbClr val="333F70"/>
                </a:solidFill>
                <a:latin typeface="微软雅黑" panose="020B0503020204020204" charset="-122"/>
                <a:ea typeface="微软雅黑" panose="020B0503020204020204" charset="-122"/>
                <a:cs typeface="Open Sans" pitchFamily="34" charset="-120"/>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384459" y="951402"/>
            <a:ext cx="5189220" cy="648597"/>
          </a:xfrm>
          <a:prstGeom prst="rect">
            <a:avLst/>
          </a:prstGeom>
          <a:noFill/>
        </p:spPr>
        <p:txBody>
          <a:bodyPr wrap="none" lIns="0" tIns="0" rIns="0" bIns="0" rtlCol="0" anchor="t"/>
          <a:lstStyle/>
          <a:p>
            <a:pPr marL="0" indent="0" algn="l">
              <a:lnSpc>
                <a:spcPts val="5100"/>
              </a:lnSpc>
              <a:buNone/>
            </a:pPr>
            <a:r>
              <a:rPr lang="en-US" sz="6000" b="1" dirty="0">
                <a:solidFill>
                  <a:srgbClr val="333F70"/>
                </a:solidFill>
                <a:latin typeface="微软雅黑" panose="020B0503020204020204" charset="-122"/>
                <a:ea typeface="微软雅黑" panose="020B0503020204020204" charset="-122"/>
                <a:cs typeface="微软雅黑" panose="020B0503020204020204" charset="-122"/>
              </a:rPr>
              <a:t>Use Scenarios</a:t>
            </a:r>
            <a:endParaRPr lang="en-US" sz="6000" b="1" dirty="0">
              <a:solidFill>
                <a:srgbClr val="333F70"/>
              </a:solidFill>
              <a:latin typeface="微软雅黑" panose="020B0503020204020204" charset="-122"/>
              <a:ea typeface="微软雅黑" panose="020B0503020204020204" charset="-122"/>
              <a:cs typeface="微软雅黑" panose="020B0503020204020204" charset="-122"/>
            </a:endParaRPr>
          </a:p>
        </p:txBody>
      </p:sp>
      <p:sp>
        <p:nvSpPr>
          <p:cNvPr id="3" name="Text 1"/>
          <p:cNvSpPr/>
          <p:nvPr/>
        </p:nvSpPr>
        <p:spPr>
          <a:xfrm>
            <a:off x="1384459" y="1720439"/>
            <a:ext cx="11861483" cy="1107151"/>
          </a:xfrm>
          <a:prstGeom prst="rect">
            <a:avLst/>
          </a:prstGeom>
          <a:noFill/>
        </p:spPr>
        <p:txBody>
          <a:bodyPr wrap="square" lIns="0" tIns="0" rIns="0" bIns="0" rtlCol="0" anchor="t"/>
          <a:lstStyle/>
          <a:p>
            <a:pPr marL="0" indent="0" algn="l">
              <a:lnSpc>
                <a:spcPts val="4350"/>
              </a:lnSpc>
              <a:buNone/>
            </a:pPr>
            <a:r>
              <a:rPr lang="en-US" sz="2700" dirty="0">
                <a:solidFill>
                  <a:srgbClr val="333F70"/>
                </a:solidFill>
                <a:latin typeface="Open Sans" pitchFamily="34" charset="0"/>
                <a:ea typeface="Open Sans" pitchFamily="34" charset="-122"/>
                <a:cs typeface="Open Sans" pitchFamily="34" charset="-120"/>
              </a:rPr>
              <a:t>Deploy the Parent Communication Helper across multiple touchpoints to support families throughout their entire journey with your institution.</a:t>
            </a:r>
            <a:endParaRPr lang="en-US" sz="2700" dirty="0">
              <a:ea typeface="微软雅黑" panose="020B0503020204020204" charset="-122"/>
              <a:cs typeface="微软雅黑" panose="020B0503020204020204" charset="-122"/>
            </a:endParaRPr>
          </a:p>
        </p:txBody>
      </p:sp>
      <p:pic>
        <p:nvPicPr>
          <p:cNvPr id="4" name="Image 0" descr="preencoded.png"/>
          <p:cNvPicPr>
            <a:picLocks noChangeAspect="1"/>
          </p:cNvPicPr>
          <p:nvPr/>
        </p:nvPicPr>
        <p:blipFill>
          <a:blip r:embed="rId1"/>
          <a:stretch>
            <a:fillRect/>
          </a:stretch>
        </p:blipFill>
        <p:spPr>
          <a:xfrm>
            <a:off x="1384459" y="3788224"/>
            <a:ext cx="1729740" cy="2547115"/>
          </a:xfrm>
          <a:prstGeom prst="rect">
            <a:avLst/>
          </a:prstGeom>
        </p:spPr>
      </p:pic>
      <p:sp>
        <p:nvSpPr>
          <p:cNvPr id="5" name="Text 2"/>
          <p:cNvSpPr/>
          <p:nvPr/>
        </p:nvSpPr>
        <p:spPr>
          <a:xfrm>
            <a:off x="3460075" y="4134135"/>
            <a:ext cx="4324350" cy="540597"/>
          </a:xfrm>
          <a:prstGeom prst="rect">
            <a:avLst/>
          </a:prstGeom>
          <a:noFill/>
        </p:spPr>
        <p:txBody>
          <a:bodyPr wrap="none" lIns="0" tIns="0" rIns="0" bIns="0" rtlCol="0" anchor="t"/>
          <a:lstStyle/>
          <a:p>
            <a:pPr marL="0" indent="0" algn="l">
              <a:lnSpc>
                <a:spcPts val="4250"/>
              </a:lnSpc>
              <a:buNone/>
            </a:pPr>
            <a:r>
              <a:rPr lang="en-US" sz="3400" b="1" dirty="0">
                <a:solidFill>
                  <a:srgbClr val="26A688"/>
                </a:solidFill>
                <a:latin typeface="微软雅黑" panose="020B0503020204020204" charset="-122"/>
                <a:ea typeface="微软雅黑" panose="020B0503020204020204" charset="-122"/>
                <a:cs typeface="微软雅黑" panose="020B0503020204020204" charset="-122"/>
              </a:rPr>
              <a:t>Parent Portals</a:t>
            </a:r>
            <a:endParaRPr lang="en-US" sz="3400" b="1" dirty="0">
              <a:solidFill>
                <a:srgbClr val="26A688"/>
              </a:solidFill>
              <a:latin typeface="微软雅黑" panose="020B0503020204020204" charset="-122"/>
              <a:ea typeface="微软雅黑" panose="020B0503020204020204" charset="-122"/>
              <a:cs typeface="微软雅黑" panose="020B0503020204020204" charset="-122"/>
            </a:endParaRPr>
          </a:p>
        </p:txBody>
      </p:sp>
      <p:sp>
        <p:nvSpPr>
          <p:cNvPr id="6" name="Text 3"/>
          <p:cNvSpPr/>
          <p:nvPr/>
        </p:nvSpPr>
        <p:spPr>
          <a:xfrm>
            <a:off x="3460075" y="4882277"/>
            <a:ext cx="9785866" cy="1107151"/>
          </a:xfrm>
          <a:prstGeom prst="rect">
            <a:avLst/>
          </a:prstGeom>
          <a:noFill/>
        </p:spPr>
        <p:txBody>
          <a:bodyPr wrap="square" lIns="0" tIns="0" rIns="0" bIns="0" rtlCol="0" anchor="t"/>
          <a:lstStyle/>
          <a:p>
            <a:pPr marL="0" indent="0" algn="l">
              <a:lnSpc>
                <a:spcPts val="4350"/>
              </a:lnSpc>
              <a:buNone/>
            </a:pPr>
            <a:r>
              <a:rPr lang="en-US" sz="2700" dirty="0">
                <a:solidFill>
                  <a:srgbClr val="333F70"/>
                </a:solidFill>
                <a:latin typeface="Open Sans" pitchFamily="34" charset="0"/>
                <a:ea typeface="Open Sans" pitchFamily="34" charset="-122"/>
                <a:cs typeface="Open Sans" pitchFamily="34" charset="-120"/>
              </a:rPr>
              <a:t>Integrate directly into family access platforms where parents already check student information and updates</a:t>
            </a:r>
            <a:endParaRPr lang="en-US" sz="2700" dirty="0">
              <a:ea typeface="微软雅黑" panose="020B0503020204020204" charset="-122"/>
              <a:cs typeface="微软雅黑" panose="020B0503020204020204" charset="-122"/>
            </a:endParaRPr>
          </a:p>
        </p:txBody>
      </p:sp>
      <p:pic>
        <p:nvPicPr>
          <p:cNvPr id="7" name="Image 1" descr="preencoded.png"/>
          <p:cNvPicPr>
            <a:picLocks noChangeAspect="1"/>
          </p:cNvPicPr>
          <p:nvPr/>
        </p:nvPicPr>
        <p:blipFill>
          <a:blip r:embed="rId2"/>
          <a:stretch>
            <a:fillRect/>
          </a:stretch>
        </p:blipFill>
        <p:spPr>
          <a:xfrm>
            <a:off x="1384459" y="6335339"/>
            <a:ext cx="1729740" cy="2547115"/>
          </a:xfrm>
          <a:prstGeom prst="rect">
            <a:avLst/>
          </a:prstGeom>
        </p:spPr>
      </p:pic>
      <p:sp>
        <p:nvSpPr>
          <p:cNvPr id="8" name="Text 4"/>
          <p:cNvSpPr/>
          <p:nvPr/>
        </p:nvSpPr>
        <p:spPr>
          <a:xfrm>
            <a:off x="3460075" y="6681249"/>
            <a:ext cx="8210312" cy="540597"/>
          </a:xfrm>
          <a:prstGeom prst="rect">
            <a:avLst/>
          </a:prstGeom>
          <a:noFill/>
        </p:spPr>
        <p:txBody>
          <a:bodyPr wrap="none" lIns="0" tIns="0" rIns="0" bIns="0" rtlCol="0" anchor="t"/>
          <a:lstStyle/>
          <a:p>
            <a:pPr marL="0" indent="0" algn="l">
              <a:lnSpc>
                <a:spcPts val="4250"/>
              </a:lnSpc>
              <a:buNone/>
            </a:pPr>
            <a:r>
              <a:rPr lang="en-US" sz="3400" b="1" dirty="0">
                <a:solidFill>
                  <a:srgbClr val="26A688"/>
                </a:solidFill>
                <a:latin typeface="微软雅黑" panose="020B0503020204020204" charset="-122"/>
                <a:ea typeface="微软雅黑" panose="020B0503020204020204" charset="-122"/>
                <a:cs typeface="微软雅黑" panose="020B0503020204020204" charset="-122"/>
              </a:rPr>
              <a:t>International Support Centers</a:t>
            </a:r>
            <a:endParaRPr lang="en-US" sz="3400" b="1" dirty="0">
              <a:solidFill>
                <a:srgbClr val="26A688"/>
              </a:solidFill>
              <a:latin typeface="微软雅黑" panose="020B0503020204020204" charset="-122"/>
              <a:ea typeface="微软雅黑" panose="020B0503020204020204" charset="-122"/>
              <a:cs typeface="微软雅黑" panose="020B0503020204020204" charset="-122"/>
            </a:endParaRPr>
          </a:p>
        </p:txBody>
      </p:sp>
      <p:sp>
        <p:nvSpPr>
          <p:cNvPr id="9" name="Text 5"/>
          <p:cNvSpPr/>
          <p:nvPr/>
        </p:nvSpPr>
        <p:spPr>
          <a:xfrm>
            <a:off x="3460075" y="7429392"/>
            <a:ext cx="9785866" cy="1107151"/>
          </a:xfrm>
          <a:prstGeom prst="rect">
            <a:avLst/>
          </a:prstGeom>
          <a:noFill/>
        </p:spPr>
        <p:txBody>
          <a:bodyPr wrap="square" lIns="0" tIns="0" rIns="0" bIns="0" rtlCol="0" anchor="t"/>
          <a:lstStyle/>
          <a:p>
            <a:pPr marL="0" indent="0" algn="l">
              <a:lnSpc>
                <a:spcPts val="4350"/>
              </a:lnSpc>
              <a:buNone/>
            </a:pPr>
            <a:r>
              <a:rPr lang="en-US" sz="2700" dirty="0">
                <a:solidFill>
                  <a:srgbClr val="333F70"/>
                </a:solidFill>
                <a:latin typeface="Open Sans" pitchFamily="34" charset="0"/>
                <a:ea typeface="Open Sans" pitchFamily="34" charset="-122"/>
                <a:cs typeface="Open Sans" pitchFamily="34" charset="-120"/>
              </a:rPr>
              <a:t>Enhance international student offices with instant multilingual support for diverse family needs</a:t>
            </a:r>
            <a:endParaRPr lang="en-US" sz="2700" dirty="0">
              <a:ea typeface="微软雅黑" panose="020B0503020204020204" charset="-122"/>
              <a:cs typeface="微软雅黑" panose="020B0503020204020204" charset="-122"/>
            </a:endParaRPr>
          </a:p>
        </p:txBody>
      </p:sp>
      <p:pic>
        <p:nvPicPr>
          <p:cNvPr id="10" name="Image 2" descr="preencoded.png"/>
          <p:cNvPicPr>
            <a:picLocks noChangeAspect="1"/>
          </p:cNvPicPr>
          <p:nvPr/>
        </p:nvPicPr>
        <p:blipFill>
          <a:blip r:embed="rId3"/>
          <a:stretch>
            <a:fillRect/>
          </a:stretch>
        </p:blipFill>
        <p:spPr>
          <a:xfrm>
            <a:off x="1384459" y="8882454"/>
            <a:ext cx="1729740" cy="2547115"/>
          </a:xfrm>
          <a:prstGeom prst="rect">
            <a:avLst/>
          </a:prstGeom>
        </p:spPr>
      </p:pic>
      <p:sp>
        <p:nvSpPr>
          <p:cNvPr id="11" name="Text 6"/>
          <p:cNvSpPr/>
          <p:nvPr/>
        </p:nvSpPr>
        <p:spPr>
          <a:xfrm>
            <a:off x="3460075" y="9228364"/>
            <a:ext cx="5306020" cy="540597"/>
          </a:xfrm>
          <a:prstGeom prst="rect">
            <a:avLst/>
          </a:prstGeom>
          <a:noFill/>
        </p:spPr>
        <p:txBody>
          <a:bodyPr wrap="none" lIns="0" tIns="0" rIns="0" bIns="0" rtlCol="0" anchor="t"/>
          <a:lstStyle/>
          <a:p>
            <a:pPr marL="0" indent="0" algn="l">
              <a:lnSpc>
                <a:spcPts val="4250"/>
              </a:lnSpc>
              <a:buNone/>
            </a:pPr>
            <a:r>
              <a:rPr lang="en-US" sz="3400" b="1" dirty="0">
                <a:solidFill>
                  <a:srgbClr val="26A688"/>
                </a:solidFill>
                <a:latin typeface="微软雅黑" panose="020B0503020204020204" charset="-122"/>
                <a:ea typeface="微软雅黑" panose="020B0503020204020204" charset="-122"/>
                <a:cs typeface="微软雅黑" panose="020B0503020204020204" charset="-122"/>
              </a:rPr>
              <a:t>Orientation Periods</a:t>
            </a:r>
            <a:endParaRPr lang="en-US" sz="3400" b="1" dirty="0">
              <a:solidFill>
                <a:srgbClr val="26A688"/>
              </a:solidFill>
              <a:latin typeface="微软雅黑" panose="020B0503020204020204" charset="-122"/>
              <a:ea typeface="微软雅黑" panose="020B0503020204020204" charset="-122"/>
              <a:cs typeface="微软雅黑" panose="020B0503020204020204" charset="-122"/>
            </a:endParaRPr>
          </a:p>
        </p:txBody>
      </p:sp>
      <p:sp>
        <p:nvSpPr>
          <p:cNvPr id="12" name="Text 7"/>
          <p:cNvSpPr/>
          <p:nvPr/>
        </p:nvSpPr>
        <p:spPr>
          <a:xfrm>
            <a:off x="3460075" y="9976507"/>
            <a:ext cx="9785866" cy="1107151"/>
          </a:xfrm>
          <a:prstGeom prst="rect">
            <a:avLst/>
          </a:prstGeom>
          <a:noFill/>
        </p:spPr>
        <p:txBody>
          <a:bodyPr wrap="square" lIns="0" tIns="0" rIns="0" bIns="0" rtlCol="0" anchor="t"/>
          <a:lstStyle/>
          <a:p>
            <a:pPr marL="0" indent="0" algn="l">
              <a:lnSpc>
                <a:spcPts val="4350"/>
              </a:lnSpc>
              <a:buNone/>
            </a:pPr>
            <a:r>
              <a:rPr lang="en-US" sz="2700" dirty="0">
                <a:solidFill>
                  <a:srgbClr val="333F70"/>
                </a:solidFill>
                <a:latin typeface="Open Sans" pitchFamily="34" charset="0"/>
                <a:ea typeface="Open Sans" pitchFamily="34" charset="-122"/>
                <a:cs typeface="Open Sans" pitchFamily="34" charset="-120"/>
              </a:rPr>
              <a:t>Provide on-demand assistance during high-volume enrollment and orientation seasons</a:t>
            </a:r>
            <a:endParaRPr lang="en-US" sz="2700" dirty="0">
              <a:ea typeface="微软雅黑" panose="020B0503020204020204" charset="-122"/>
              <a:cs typeface="微软雅黑" panose="020B0503020204020204" charset="-122"/>
            </a:endParaRPr>
          </a:p>
        </p:txBody>
      </p:sp>
      <p:sp>
        <p:nvSpPr>
          <p:cNvPr id="13" name="Shape 8"/>
          <p:cNvSpPr/>
          <p:nvPr/>
        </p:nvSpPr>
        <p:spPr>
          <a:xfrm>
            <a:off x="1384459" y="11991648"/>
            <a:ext cx="11861483" cy="50845"/>
          </a:xfrm>
          <a:prstGeom prst="rect">
            <a:avLst/>
          </a:prstGeom>
          <a:solidFill>
            <a:srgbClr val="333F70">
              <a:alpha val="50000"/>
            </a:srgbClr>
          </a:solidFill>
        </p:spPr>
      </p:sp>
      <p:sp>
        <p:nvSpPr>
          <p:cNvPr id="14" name="Text 9"/>
          <p:cNvSpPr/>
          <p:nvPr/>
        </p:nvSpPr>
        <p:spPr>
          <a:xfrm>
            <a:off x="1384459" y="12393477"/>
            <a:ext cx="11861483" cy="1660727"/>
          </a:xfrm>
          <a:prstGeom prst="rect">
            <a:avLst/>
          </a:prstGeom>
          <a:noFill/>
        </p:spPr>
        <p:txBody>
          <a:bodyPr wrap="square" lIns="0" tIns="0" rIns="0" bIns="0" rtlCol="0" anchor="t"/>
          <a:lstStyle/>
          <a:p>
            <a:pPr marL="0" indent="0" algn="l">
              <a:lnSpc>
                <a:spcPts val="4350"/>
              </a:lnSpc>
              <a:buNone/>
            </a:pPr>
            <a:r>
              <a:rPr lang="en-US" sz="2700" b="1" dirty="0">
                <a:solidFill>
                  <a:srgbClr val="333F70"/>
                </a:solidFill>
                <a:latin typeface="Open Sans" pitchFamily="34" charset="0"/>
                <a:ea typeface="Open Sans" pitchFamily="34" charset="-122"/>
                <a:cs typeface="Open Sans" pitchFamily="34" charset="-120"/>
              </a:rPr>
              <a:t>Ready to transform parent communication at your institution?</a:t>
            </a:r>
            <a:r>
              <a:rPr lang="en-US" sz="2700" dirty="0">
                <a:solidFill>
                  <a:srgbClr val="333F70"/>
                </a:solidFill>
                <a:latin typeface="Open Sans" pitchFamily="34" charset="0"/>
                <a:ea typeface="Open Sans" pitchFamily="34" charset="-122"/>
                <a:cs typeface="Open Sans" pitchFamily="34" charset="-120"/>
              </a:rPr>
              <a:t> Share this with your admissions team or tag someone who works in international student services!</a:t>
            </a:r>
            <a:endParaRPr lang="en-US" sz="2700" dirty="0">
              <a:ea typeface="微软雅黑" panose="020B0503020204020204" charset="-122"/>
              <a:cs typeface="微软雅黑" panose="020B0503020204020204" charset="-122"/>
            </a:endParaRPr>
          </a:p>
        </p:txBody>
      </p:sp>
    </p:spTree>
  </p:cSld>
  <p:clrMapOvr>
    <a:masterClrMapping/>
  </p:clrMapOvr>
</p:sld>
</file>

<file path=ppt/tags/tag1.xml><?xml version="1.0" encoding="utf-8"?>
<p:tagLst xmlns:p="http://schemas.openxmlformats.org/presentationml/2006/main">
  <p:tag name="KSO_WM_DIAGRAM_VIRTUALLY_FRAME" val="{&quot;height&quot;:494.0700787401576,&quot;left&quot;:109.01251968503934,&quot;top&quot;:368.8610236220471,&quot;width&quot;:933.975039370079}"/>
</p:tagLst>
</file>

<file path=ppt/tags/tag2.xml><?xml version="1.0" encoding="utf-8"?>
<p:tagLst xmlns:p="http://schemas.openxmlformats.org/presentationml/2006/main">
  <p:tag name="KSO_WM_DIAGRAM_VIRTUALLY_FRAME" val="{&quot;height&quot;:494.0700787401576,&quot;left&quot;:109.01251968503934,&quot;top&quot;:368.8610236220471,&quot;width&quot;:933.975039370079}"/>
</p:tagLst>
</file>

<file path=ppt/tags/tag3.xml><?xml version="1.0" encoding="utf-8"?>
<p:tagLst xmlns:p="http://schemas.openxmlformats.org/presentationml/2006/main">
  <p:tag name="KSO_WM_DIAGRAM_VIRTUALLY_FRAME" val="{&quot;height&quot;:494.0700787401576,&quot;left&quot;:109.01251968503934,&quot;top&quot;:368.8610236220471,&quot;width&quot;:933.975039370079}"/>
</p:tagLst>
</file>

<file path=ppt/tags/tag4.xml><?xml version="1.0" encoding="utf-8"?>
<p:tagLst xmlns:p="http://schemas.openxmlformats.org/presentationml/2006/main">
  <p:tag name="KSO_WM_DIAGRAM_VIRTUALLY_FRAME" val="{&quot;height&quot;:494.0700787401576,&quot;left&quot;:109.01251968503934,&quot;top&quot;:368.8610236220471,&quot;width&quot;:933.975039370079}"/>
</p:tagLst>
</file>

<file path=ppt/tags/tag5.xml><?xml version="1.0" encoding="utf-8"?>
<p:tagLst xmlns:p="http://schemas.openxmlformats.org/presentationml/2006/main">
  <p:tag name="KSO_WM_DIAGRAM_VIRTUALLY_FRAME" val="{&quot;height&quot;:494.0700787401576,&quot;left&quot;:109.01251968503934,&quot;top&quot;:368.8610236220471,&quot;width&quot;:933.975039370079}"/>
</p:tagLst>
</file>

<file path=ppt/tags/tag6.xml><?xml version="1.0" encoding="utf-8"?>
<p:tagLst xmlns:p="http://schemas.openxmlformats.org/presentationml/2006/main">
  <p:tag name="KSO_WM_DIAGRAM_VIRTUALLY_FRAME" val="{&quot;height&quot;:494.0700787401576,&quot;left&quot;:109.01251968503934,&quot;top&quot;:368.8610236220471,&quot;width&quot;:933.975039370079}"/>
</p:tagLst>
</file>

<file path=ppt/tags/tag7.xml><?xml version="1.0" encoding="utf-8"?>
<p:tagLst xmlns:p="http://schemas.openxmlformats.org/presentationml/2006/main">
  <p:tag name="KSO_WM_DIAGRAM_VIRTUALLY_FRAME" val="{&quot;height&quot;:494.0700787401576,&quot;left&quot;:109.01251968503934,&quot;top&quot;:368.8610236220471,&quot;width&quot;:933.975039370079}"/>
</p:tagLst>
</file>

<file path=ppt/tags/tag8.xml><?xml version="1.0" encoding="utf-8"?>
<p:tagLst xmlns:p="http://schemas.openxmlformats.org/presentationml/2006/main">
  <p:tag name="KSO_WM_DIAGRAM_VIRTUALLY_FRAME" val="{&quot;height&quot;:494.0700787401576,&quot;left&quot;:109.01251968503934,&quot;top&quot;:368.8610236220471,&quot;width&quot;:933.97503937007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4158</Words>
  <Application>WPS 演示</Application>
  <PresentationFormat>On-screen Show (16:9)</PresentationFormat>
  <Paragraphs>155</Paragraphs>
  <Slides>7</Slides>
  <Notes>7</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7</vt:i4>
      </vt:variant>
    </vt:vector>
  </HeadingPairs>
  <TitlesOfParts>
    <vt:vector size="28" baseType="lpstr">
      <vt:lpstr>Arial</vt:lpstr>
      <vt:lpstr>宋体</vt:lpstr>
      <vt:lpstr>Wingdings</vt:lpstr>
      <vt:lpstr>Unbounded Bold</vt:lpstr>
      <vt:lpstr>魂心</vt:lpstr>
      <vt:lpstr>Unbounded Bold</vt:lpstr>
      <vt:lpstr>Unbounded Bold</vt:lpstr>
      <vt:lpstr>Open Sans</vt:lpstr>
      <vt:lpstr>Open Sans</vt:lpstr>
      <vt:lpstr>Open Sans</vt:lpstr>
      <vt:lpstr>Unbounded Light</vt:lpstr>
      <vt:lpstr>Unbounded Light</vt:lpstr>
      <vt:lpstr>Unbounded Light</vt:lpstr>
      <vt:lpstr>Calibri</vt:lpstr>
      <vt:lpstr>微软雅黑</vt:lpstr>
      <vt:lpstr>Arial Unicode MS</vt:lpstr>
      <vt:lpstr>等线</vt:lpstr>
      <vt:lpstr>古越軒粗明體</vt:lpstr>
      <vt:lpstr>方正清仿宋 简 Bold</vt:lpstr>
      <vt:lpstr>Stymie Std Light Italic</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Z。</cp:lastModifiedBy>
  <cp:revision>3</cp:revision>
  <dcterms:created xsi:type="dcterms:W3CDTF">2025-11-14T09:03:00Z</dcterms:created>
  <dcterms:modified xsi:type="dcterms:W3CDTF">2025-11-17T05:46:30Z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8722074254FE4F4183111F909D7E1CD3_12</vt:lpwstr>
  </property>
  <property fmtid="{D5CDD505-2E9C-101B-9397-08002B2CF9AE}" pid="3" name="KSOProductBuildVer">
    <vt:lpwstr>2052-12.1.0.23542</vt:lpwstr>
  </property>
</Properties>
</file>