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handoutMasters/handoutMaster1.xml" ContentType="application/vnd.openxmlformats-officedocument.presentationml.handoutMaster+xml"/>
  <Override PartName="/ppt/media/image5.svg" ContentType="image/svg+xml"/>
  <Override PartName="/ppt/media/image6.svg" ContentType="image/svg+xml"/>
  <Override PartName="/ppt/media/image7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4"/>
  </p:notesMasterIdLst>
  <p:handoutMasterIdLst>
    <p:handoutMasterId r:id="rId11"/>
  </p:handoutMasterIdLst>
  <p:sldIdLst>
    <p:sldId id="256" r:id="rId3"/>
    <p:sldId id="257" r:id="rId5"/>
    <p:sldId id="258" r:id="rId6"/>
    <p:sldId id="259" r:id="rId7"/>
    <p:sldId id="260" r:id="rId8"/>
    <p:sldId id="261" r:id="rId9"/>
    <p:sldId id="262" r:id="rId10"/>
  </p:sldIdLst>
  <p:sldSz cx="14630400" cy="26009600"/>
  <p:notesSz cx="26009600" cy="14630400"/>
  <p:embeddedFontLst>
    <p:embeddedFont>
      <p:font typeface="Outfit Extra Bold" pitchFamily="34" charset="0"/>
      <p:regular r:id="rId15"/>
    </p:embeddedFont>
    <p:embeddedFont>
      <p:font typeface="Outfit Extra Bold" pitchFamily="34" charset="-122"/>
      <p:regular r:id="rId16"/>
    </p:embeddedFont>
    <p:embeddedFont>
      <p:font typeface="Outfit Extra Bold" pitchFamily="34" charset="-120"/>
      <p:regular r:id="rId17"/>
    </p:embeddedFont>
    <p:embeddedFont>
      <p:font typeface="Calibri" panose="020F0502020204030204" charset="0"/>
      <p:regular r:id="rId18"/>
      <p:bold r:id="rId19"/>
      <p:italic r:id="rId20"/>
      <p:boldItalic r:id="rId21"/>
    </p:embeddedFont>
    <p:embeddedFont>
      <p:font typeface="微软雅黑" panose="020B0503020204020204" charset="-122"/>
      <p:regular r:id="rId22"/>
    </p:embeddedFont>
  </p:embeddedFontLst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2" Type="http://schemas.openxmlformats.org/officeDocument/2006/relationships/font" Target="fonts/font8.fntdata"/><Relationship Id="rId21" Type="http://schemas.openxmlformats.org/officeDocument/2006/relationships/font" Target="fonts/font7.fntdata"/><Relationship Id="rId20" Type="http://schemas.openxmlformats.org/officeDocument/2006/relationships/font" Target="fonts/font6.fntdata"/><Relationship Id="rId2" Type="http://schemas.openxmlformats.org/officeDocument/2006/relationships/theme" Target="theme/theme1.xml"/><Relationship Id="rId19" Type="http://schemas.openxmlformats.org/officeDocument/2006/relationships/font" Target="fonts/font5.fntdata"/><Relationship Id="rId18" Type="http://schemas.openxmlformats.org/officeDocument/2006/relationships/font" Target="fonts/font4.fntdata"/><Relationship Id="rId17" Type="http://schemas.openxmlformats.org/officeDocument/2006/relationships/font" Target="fonts/font3.fntdata"/><Relationship Id="rId16" Type="http://schemas.openxmlformats.org/officeDocument/2006/relationships/font" Target="fonts/font2.fntdata"/><Relationship Id="rId15" Type="http://schemas.openxmlformats.org/officeDocument/2006/relationships/font" Target="fonts/font1.fntdata"/><Relationship Id="rId14" Type="http://schemas.openxmlformats.org/officeDocument/2006/relationships/tableStyles" Target="tableStyles.xml"/><Relationship Id="rId13" Type="http://schemas.openxmlformats.org/officeDocument/2006/relationships/viewProps" Target="viewProps.xml"/><Relationship Id="rId12" Type="http://schemas.openxmlformats.org/officeDocument/2006/relationships/presProps" Target="presProps.xml"/><Relationship Id="rId11" Type="http://schemas.openxmlformats.org/officeDocument/2006/relationships/handoutMaster" Target="handoutMasters/handoutMaster1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11270827" cy="73406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92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14732754" y="0"/>
            <a:ext cx="11270827" cy="73406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92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13896341"/>
            <a:ext cx="11270827" cy="73405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92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14732754" y="13896341"/>
            <a:ext cx="11270827" cy="73405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92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" y="0"/>
            <a:ext cx="14628971" cy="2600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714" y="0"/>
            <a:ext cx="14628971" cy="26009600"/>
          </a:xfrm>
          <a:prstGeom prst="rect">
            <a:avLst/>
          </a:prstGeom>
          <a:solidFill>
            <a:srgbClr val="FAFAFA">
              <a:alpha val="95000"/>
            </a:srgbClr>
          </a:solidFill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" y="0"/>
            <a:ext cx="14628971" cy="2600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714" y="0"/>
            <a:ext cx="14628971" cy="26009600"/>
          </a:xfrm>
          <a:prstGeom prst="rect">
            <a:avLst/>
          </a:prstGeom>
          <a:solidFill>
            <a:srgbClr val="FAFAFA">
              <a:alpha val="95000"/>
            </a:srgbClr>
          </a:solidFill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" y="0"/>
            <a:ext cx="14628971" cy="2600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714" y="0"/>
            <a:ext cx="14628971" cy="26009600"/>
          </a:xfrm>
          <a:prstGeom prst="rect">
            <a:avLst/>
          </a:prstGeom>
          <a:solidFill>
            <a:srgbClr val="FAFAFA">
              <a:alpha val="95000"/>
            </a:srgbClr>
          </a:solidFill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" y="0"/>
            <a:ext cx="14628971" cy="2600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714" y="0"/>
            <a:ext cx="14628971" cy="26009600"/>
          </a:xfrm>
          <a:prstGeom prst="rect">
            <a:avLst/>
          </a:prstGeom>
          <a:solidFill>
            <a:srgbClr val="FAFAFA">
              <a:alpha val="95000"/>
            </a:srgbClr>
          </a:solidFill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" y="0"/>
            <a:ext cx="14628971" cy="2600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714" y="0"/>
            <a:ext cx="14628971" cy="26009600"/>
          </a:xfrm>
          <a:prstGeom prst="rect">
            <a:avLst/>
          </a:prstGeom>
          <a:solidFill>
            <a:srgbClr val="FAFAFA">
              <a:alpha val="95000"/>
            </a:srgbClr>
          </a:solidFill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" y="0"/>
            <a:ext cx="14628971" cy="2600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714" y="0"/>
            <a:ext cx="14628971" cy="26009600"/>
          </a:xfrm>
          <a:prstGeom prst="rect">
            <a:avLst/>
          </a:prstGeom>
          <a:solidFill>
            <a:srgbClr val="FAFAFA">
              <a:alpha val="95000"/>
            </a:srgbClr>
          </a:solidFill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" y="0"/>
            <a:ext cx="14628971" cy="2600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714" y="0"/>
            <a:ext cx="14628971" cy="26009600"/>
          </a:xfrm>
          <a:prstGeom prst="rect">
            <a:avLst/>
          </a:prstGeom>
          <a:solidFill>
            <a:srgbClr val="FAFAFA">
              <a:alpha val="95000"/>
            </a:srgbClr>
          </a:solidFill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theme" Target="../theme/theme1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tags" Target="../tags/tag9.xml"/><Relationship Id="rId8" Type="http://schemas.openxmlformats.org/officeDocument/2006/relationships/tags" Target="../tags/tag8.xml"/><Relationship Id="rId7" Type="http://schemas.openxmlformats.org/officeDocument/2006/relationships/tags" Target="../tags/tag7.xml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4" Type="http://schemas.openxmlformats.org/officeDocument/2006/relationships/tags" Target="../tags/tag4.xml"/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8" Type="http://schemas.openxmlformats.org/officeDocument/2006/relationships/notesSlide" Target="../notesSlides/notesSlide3.xml"/><Relationship Id="rId17" Type="http://schemas.openxmlformats.org/officeDocument/2006/relationships/slideLayout" Target="../slideLayouts/slideLayout4.xml"/><Relationship Id="rId16" Type="http://schemas.openxmlformats.org/officeDocument/2006/relationships/tags" Target="../tags/tag16.xml"/><Relationship Id="rId15" Type="http://schemas.openxmlformats.org/officeDocument/2006/relationships/tags" Target="../tags/tag15.xml"/><Relationship Id="rId14" Type="http://schemas.openxmlformats.org/officeDocument/2006/relationships/tags" Target="../tags/tag14.xml"/><Relationship Id="rId13" Type="http://schemas.openxmlformats.org/officeDocument/2006/relationships/tags" Target="../tags/tag13.xml"/><Relationship Id="rId12" Type="http://schemas.openxmlformats.org/officeDocument/2006/relationships/tags" Target="../tags/tag12.xml"/><Relationship Id="rId11" Type="http://schemas.openxmlformats.org/officeDocument/2006/relationships/tags" Target="../tags/tag11.xml"/><Relationship Id="rId10" Type="http://schemas.openxmlformats.org/officeDocument/2006/relationships/tags" Target="../tags/tag10.xml"/><Relationship Id="rId1" Type="http://schemas.openxmlformats.org/officeDocument/2006/relationships/tags" Target="../tags/tag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5.xml"/><Relationship Id="rId5" Type="http://schemas.openxmlformats.org/officeDocument/2006/relationships/slideLayout" Target="../slideLayouts/slideLayout6.xml"/><Relationship Id="rId4" Type="http://schemas.openxmlformats.org/officeDocument/2006/relationships/image" Target="../media/image7.svg"/><Relationship Id="rId3" Type="http://schemas.openxmlformats.org/officeDocument/2006/relationships/image" Target="../media/image6.svg"/><Relationship Id="rId2" Type="http://schemas.openxmlformats.org/officeDocument/2006/relationships/image" Target="../media/image5.svg"/><Relationship Id="rId1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6.xml"/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11.png"/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8.xml"/><Relationship Id="rId1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14" y="0"/>
            <a:ext cx="14628971" cy="2600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714" y="0"/>
            <a:ext cx="14628971" cy="26009600"/>
          </a:xfrm>
          <a:prstGeom prst="rect">
            <a:avLst/>
          </a:prstGeom>
          <a:solidFill>
            <a:srgbClr val="FAFAFA">
              <a:alpha val="10000"/>
            </a:srgbClr>
          </a:solidFill>
        </p:spPr>
      </p:sp>
      <p:sp>
        <p:nvSpPr>
          <p:cNvPr id="6" name="矩形 5"/>
          <p:cNvSpPr/>
          <p:nvPr/>
        </p:nvSpPr>
        <p:spPr>
          <a:xfrm>
            <a:off x="635" y="0"/>
            <a:ext cx="14629130" cy="26009600"/>
          </a:xfrm>
          <a:prstGeom prst="rect">
            <a:avLst/>
          </a:prstGeom>
          <a:solidFill>
            <a:schemeClr val="bg1">
              <a:alpha val="65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Text 1"/>
          <p:cNvSpPr/>
          <p:nvPr/>
        </p:nvSpPr>
        <p:spPr>
          <a:xfrm>
            <a:off x="1489393" y="5208320"/>
            <a:ext cx="12750165" cy="2097134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ct val="80000"/>
              </a:lnSpc>
              <a:buNone/>
            </a:pPr>
            <a:r>
              <a:rPr lang="en-US" sz="11500" b="1" dirty="0">
                <a:solidFill>
                  <a:srgbClr val="231971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Scholarship &amp; Application Guide Assistant</a:t>
            </a:r>
            <a:endParaRPr lang="en-US" sz="11500" b="1" dirty="0">
              <a:solidFill>
                <a:srgbClr val="231971"/>
              </a:solidFill>
              <a:latin typeface="Outfit Extra Bold" pitchFamily="34" charset="0"/>
              <a:ea typeface="Outfit Extra Bold" pitchFamily="34" charset="-122"/>
              <a:cs typeface="Outfit Extra Bold" pitchFamily="34" charset="-120"/>
            </a:endParaRPr>
          </a:p>
        </p:txBody>
      </p:sp>
      <p:sp>
        <p:nvSpPr>
          <p:cNvPr id="5" name="Text 2"/>
          <p:cNvSpPr/>
          <p:nvPr/>
        </p:nvSpPr>
        <p:spPr>
          <a:xfrm>
            <a:off x="1489393" y="9619165"/>
            <a:ext cx="12750165" cy="536786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ct val="90000"/>
              </a:lnSpc>
              <a:buNone/>
            </a:pPr>
            <a:r>
              <a:rPr lang="en-US" sz="5400" dirty="0">
                <a:solidFill>
                  <a:srgbClr val="2A274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Clear steps, transparent criteria, </a:t>
            </a:r>
            <a:endParaRPr lang="en-US" sz="5400" dirty="0">
              <a:solidFill>
                <a:srgbClr val="2A2742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0" indent="0" algn="l">
              <a:lnSpc>
                <a:spcPct val="90000"/>
              </a:lnSpc>
              <a:buNone/>
            </a:pPr>
            <a:r>
              <a:rPr lang="en-US" sz="5400" dirty="0">
                <a:solidFill>
                  <a:srgbClr val="2A274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smarter applications.</a:t>
            </a:r>
            <a:endParaRPr lang="en-US" sz="5400" dirty="0">
              <a:solidFill>
                <a:srgbClr val="2A2742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3702685" y="16470630"/>
            <a:ext cx="7293610" cy="14954250"/>
            <a:chOff x="5831" y="25938"/>
            <a:chExt cx="11486" cy="23550"/>
          </a:xfrm>
          <a:solidFill>
            <a:srgbClr val="FAFAFA">
              <a:alpha val="25000"/>
            </a:srgbClr>
          </a:solidFill>
        </p:grpSpPr>
        <p:sp>
          <p:nvSpPr>
            <p:cNvPr id="8" name="椭圆 7"/>
            <p:cNvSpPr/>
            <p:nvPr/>
          </p:nvSpPr>
          <p:spPr>
            <a:xfrm>
              <a:off x="5831" y="31522"/>
              <a:ext cx="11487" cy="17967"/>
            </a:xfrm>
            <a:prstGeom prst="ellipse">
              <a:avLst/>
            </a:prstGeom>
            <a:solidFill>
              <a:schemeClr val="tx1">
                <a:alpha val="9000"/>
              </a:schemeClr>
            </a:solidFill>
            <a:ln w="25400">
              <a:solidFill>
                <a:schemeClr val="bg2"/>
              </a:solidFill>
              <a:prstDash val="sysDash"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7" name="椭圆 6"/>
            <p:cNvSpPr/>
            <p:nvPr/>
          </p:nvSpPr>
          <p:spPr>
            <a:xfrm>
              <a:off x="8783" y="25938"/>
              <a:ext cx="5584" cy="5584"/>
            </a:xfrm>
            <a:prstGeom prst="ellipse">
              <a:avLst/>
            </a:prstGeom>
            <a:solidFill>
              <a:schemeClr val="tx1">
                <a:alpha val="9000"/>
              </a:schemeClr>
            </a:solidFill>
            <a:ln w="25400">
              <a:solidFill>
                <a:schemeClr val="bg2"/>
              </a:solidFill>
              <a:prstDash val="sysDash"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sp>
        <p:nvSpPr>
          <p:cNvPr id="10" name="Text 2"/>
          <p:cNvSpPr/>
          <p:nvPr/>
        </p:nvSpPr>
        <p:spPr>
          <a:xfrm>
            <a:off x="5828665" y="21404580"/>
            <a:ext cx="3042920" cy="877570"/>
          </a:xfrm>
          <a:prstGeom prst="rect">
            <a:avLst/>
          </a:prstGeom>
          <a:noFill/>
        </p:spPr>
        <p:txBody>
          <a:bodyPr wrap="square" lIns="0" tIns="0" rIns="0" bIns="0" rtlCol="0" anchor="t"/>
          <a:p>
            <a:pPr marL="0" indent="0" algn="ctr">
              <a:lnSpc>
                <a:spcPct val="100000"/>
              </a:lnSpc>
              <a:buNone/>
            </a:pPr>
            <a:r>
              <a:rPr lang="en-US" altLang="zh-CN" sz="4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3D AVATAR</a:t>
            </a:r>
            <a:endParaRPr lang="en-US" altLang="zh-CN" sz="40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图片 10" descr="HelloDay.AI-logo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9370" y="747395"/>
            <a:ext cx="4519295" cy="944245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940118" y="922705"/>
            <a:ext cx="10552271" cy="838877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6600"/>
              </a:lnSpc>
              <a:buNone/>
            </a:pPr>
            <a:r>
              <a:rPr lang="en-US" sz="5400" b="1" dirty="0">
                <a:solidFill>
                  <a:srgbClr val="231971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The Problem Students Face Today</a:t>
            </a:r>
            <a:endParaRPr lang="en-US" sz="5400" b="1" dirty="0">
              <a:solidFill>
                <a:srgbClr val="231971"/>
              </a:solidFill>
              <a:latin typeface="Outfit Extra Bold" pitchFamily="34" charset="0"/>
              <a:ea typeface="Outfit Extra Bold" pitchFamily="34" charset="-122"/>
              <a:cs typeface="Outfit Extra Bold" pitchFamily="34" charset="-120"/>
            </a:endParaRPr>
          </a:p>
        </p:txBody>
      </p:sp>
      <p:sp>
        <p:nvSpPr>
          <p:cNvPr id="3" name="Text 1"/>
          <p:cNvSpPr/>
          <p:nvPr/>
        </p:nvSpPr>
        <p:spPr>
          <a:xfrm>
            <a:off x="940118" y="2566881"/>
            <a:ext cx="5965746" cy="2683931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4200"/>
              </a:lnSpc>
              <a:buNone/>
            </a:pPr>
            <a:r>
              <a:rPr lang="en-US" sz="2400" b="1" dirty="0">
                <a:solidFill>
                  <a:srgbClr val="2A274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Navigating scholarship applications can feel overwhelming. Students face multiple barriers that prevent them from accessing funding opportunities they deserve.</a:t>
            </a:r>
            <a:endParaRPr lang="en-US" sz="2400" b="1" dirty="0">
              <a:solidFill>
                <a:srgbClr val="2A2742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4" name="Text 2"/>
          <p:cNvSpPr/>
          <p:nvPr/>
        </p:nvSpPr>
        <p:spPr>
          <a:xfrm>
            <a:off x="940118" y="5552784"/>
            <a:ext cx="5965746" cy="1610359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4200"/>
              </a:lnSpc>
              <a:buNone/>
            </a:pPr>
            <a:r>
              <a:rPr lang="en-US" sz="2400" b="1" dirty="0">
                <a:solidFill>
                  <a:srgbClr val="2A274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These challenges often result in missed deadlines, incomplete applications, and lost opportunities for financial support.</a:t>
            </a:r>
            <a:endParaRPr lang="en-US" sz="2400" b="1" dirty="0">
              <a:solidFill>
                <a:srgbClr val="2A2742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5" name="Shape 3"/>
          <p:cNvSpPr/>
          <p:nvPr/>
        </p:nvSpPr>
        <p:spPr>
          <a:xfrm>
            <a:off x="7732157" y="2642374"/>
            <a:ext cx="5965746" cy="3232744"/>
          </a:xfrm>
          <a:prstGeom prst="roundRect">
            <a:avLst>
              <a:gd name="adj" fmla="val 6789"/>
            </a:avLst>
          </a:prstGeom>
          <a:solidFill>
            <a:srgbClr val="FAFAFA">
              <a:alpha val="95000"/>
            </a:srgbClr>
          </a:solidFill>
          <a:ln w="45720">
            <a:solidFill>
              <a:srgbClr val="BDB8DF"/>
            </a:solidFill>
            <a:prstDash val="solid"/>
          </a:ln>
        </p:spPr>
      </p:sp>
      <p:sp>
        <p:nvSpPr>
          <p:cNvPr id="6" name="Shape 4"/>
          <p:cNvSpPr/>
          <p:nvPr/>
        </p:nvSpPr>
        <p:spPr>
          <a:xfrm>
            <a:off x="7686437" y="2642374"/>
            <a:ext cx="182880" cy="3232744"/>
          </a:xfrm>
          <a:prstGeom prst="roundRect">
            <a:avLst>
              <a:gd name="adj" fmla="val 77057"/>
            </a:avLst>
          </a:prstGeom>
          <a:solidFill>
            <a:srgbClr val="5E4CE6"/>
          </a:solidFill>
        </p:spPr>
      </p:sp>
      <p:sp>
        <p:nvSpPr>
          <p:cNvPr id="7" name="Text 5"/>
          <p:cNvSpPr/>
          <p:nvPr/>
        </p:nvSpPr>
        <p:spPr>
          <a:xfrm>
            <a:off x="8250555" y="3023649"/>
            <a:ext cx="4193977" cy="524283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4100"/>
              </a:lnSpc>
              <a:buNone/>
            </a:pPr>
            <a:r>
              <a:rPr lang="en-US" sz="330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Eligibility Confusion</a:t>
            </a:r>
            <a:endParaRPr lang="en-US" sz="3300" dirty="0"/>
          </a:p>
        </p:txBody>
      </p:sp>
      <p:sp>
        <p:nvSpPr>
          <p:cNvPr id="8" name="Text 6"/>
          <p:cNvSpPr/>
          <p:nvPr/>
        </p:nvSpPr>
        <p:spPr>
          <a:xfrm>
            <a:off x="8250555" y="3883484"/>
            <a:ext cx="5066109" cy="1610359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4200"/>
              </a:lnSpc>
              <a:buNone/>
            </a:pPr>
            <a:r>
              <a:rPr lang="en-US" sz="2600" dirty="0">
                <a:solidFill>
                  <a:srgbClr val="2A274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Complex requirements are hard to interpret and understand clearly</a:t>
            </a:r>
            <a:endParaRPr lang="en-US" sz="2600" dirty="0"/>
          </a:p>
        </p:txBody>
      </p:sp>
      <p:sp>
        <p:nvSpPr>
          <p:cNvPr id="9" name="Shape 7"/>
          <p:cNvSpPr/>
          <p:nvPr/>
        </p:nvSpPr>
        <p:spPr>
          <a:xfrm>
            <a:off x="7732157" y="6210668"/>
            <a:ext cx="5965746" cy="2695957"/>
          </a:xfrm>
          <a:prstGeom prst="roundRect">
            <a:avLst>
              <a:gd name="adj" fmla="val 8140"/>
            </a:avLst>
          </a:prstGeom>
          <a:solidFill>
            <a:srgbClr val="FAFAFA">
              <a:alpha val="95000"/>
            </a:srgbClr>
          </a:solidFill>
          <a:ln w="45720">
            <a:solidFill>
              <a:srgbClr val="BDB8DF"/>
            </a:solidFill>
            <a:prstDash val="solid"/>
          </a:ln>
        </p:spPr>
      </p:sp>
      <p:sp>
        <p:nvSpPr>
          <p:cNvPr id="10" name="Shape 8"/>
          <p:cNvSpPr/>
          <p:nvPr/>
        </p:nvSpPr>
        <p:spPr>
          <a:xfrm>
            <a:off x="7686437" y="6210668"/>
            <a:ext cx="182880" cy="2695957"/>
          </a:xfrm>
          <a:prstGeom prst="roundRect">
            <a:avLst>
              <a:gd name="adj" fmla="val 77057"/>
            </a:avLst>
          </a:prstGeom>
          <a:solidFill>
            <a:srgbClr val="5E4CE6"/>
          </a:solidFill>
        </p:spPr>
      </p:sp>
      <p:sp>
        <p:nvSpPr>
          <p:cNvPr id="11" name="Text 9"/>
          <p:cNvSpPr/>
          <p:nvPr/>
        </p:nvSpPr>
        <p:spPr>
          <a:xfrm>
            <a:off x="8250555" y="6591944"/>
            <a:ext cx="4193977" cy="524283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4100"/>
              </a:lnSpc>
              <a:buNone/>
            </a:pPr>
            <a:r>
              <a:rPr lang="en-US" sz="330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Missing Documents</a:t>
            </a:r>
            <a:endParaRPr lang="en-US" sz="3300" dirty="0"/>
          </a:p>
        </p:txBody>
      </p:sp>
      <p:sp>
        <p:nvSpPr>
          <p:cNvPr id="12" name="Text 10"/>
          <p:cNvSpPr/>
          <p:nvPr/>
        </p:nvSpPr>
        <p:spPr>
          <a:xfrm>
            <a:off x="8250555" y="7451778"/>
            <a:ext cx="5066109" cy="1073572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4200"/>
              </a:lnSpc>
              <a:buNone/>
            </a:pPr>
            <a:r>
              <a:rPr lang="en-US" sz="2600" dirty="0">
                <a:solidFill>
                  <a:srgbClr val="2A274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Students lose track of what's needed and when to submit it</a:t>
            </a:r>
            <a:endParaRPr lang="en-US" sz="2600" dirty="0"/>
          </a:p>
        </p:txBody>
      </p:sp>
      <p:sp>
        <p:nvSpPr>
          <p:cNvPr id="13" name="Shape 11"/>
          <p:cNvSpPr/>
          <p:nvPr/>
        </p:nvSpPr>
        <p:spPr>
          <a:xfrm>
            <a:off x="940197" y="8734177"/>
            <a:ext cx="5965746" cy="3232744"/>
          </a:xfrm>
          <a:prstGeom prst="roundRect">
            <a:avLst>
              <a:gd name="adj" fmla="val 6789"/>
            </a:avLst>
          </a:prstGeom>
          <a:solidFill>
            <a:srgbClr val="FAFAFA">
              <a:alpha val="95000"/>
            </a:srgbClr>
          </a:solidFill>
          <a:ln w="45720">
            <a:solidFill>
              <a:srgbClr val="BDB8DF"/>
            </a:solidFill>
            <a:prstDash val="solid"/>
          </a:ln>
        </p:spPr>
      </p:sp>
      <p:sp>
        <p:nvSpPr>
          <p:cNvPr id="14" name="Shape 12"/>
          <p:cNvSpPr/>
          <p:nvPr/>
        </p:nvSpPr>
        <p:spPr>
          <a:xfrm>
            <a:off x="894477" y="8734177"/>
            <a:ext cx="182880" cy="3232744"/>
          </a:xfrm>
          <a:prstGeom prst="roundRect">
            <a:avLst>
              <a:gd name="adj" fmla="val 77057"/>
            </a:avLst>
          </a:prstGeom>
          <a:solidFill>
            <a:srgbClr val="5E4CE6"/>
          </a:solidFill>
        </p:spPr>
      </p:sp>
      <p:sp>
        <p:nvSpPr>
          <p:cNvPr id="15" name="Text 13"/>
          <p:cNvSpPr/>
          <p:nvPr/>
        </p:nvSpPr>
        <p:spPr>
          <a:xfrm>
            <a:off x="1458595" y="9115452"/>
            <a:ext cx="4193977" cy="524283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4100"/>
              </a:lnSpc>
              <a:buNone/>
            </a:pPr>
            <a:r>
              <a:rPr lang="en-US" sz="330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Complex Forms</a:t>
            </a:r>
            <a:endParaRPr lang="en-US" sz="3300" dirty="0"/>
          </a:p>
        </p:txBody>
      </p:sp>
      <p:sp>
        <p:nvSpPr>
          <p:cNvPr id="16" name="Text 14"/>
          <p:cNvSpPr/>
          <p:nvPr/>
        </p:nvSpPr>
        <p:spPr>
          <a:xfrm>
            <a:off x="1458595" y="9975286"/>
            <a:ext cx="5066109" cy="1610359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4200"/>
              </a:lnSpc>
              <a:buNone/>
            </a:pPr>
            <a:r>
              <a:rPr lang="en-US" sz="2600" dirty="0">
                <a:solidFill>
                  <a:srgbClr val="2A274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Application forms use technical language that's difficult to navigate</a:t>
            </a:r>
            <a:endParaRPr lang="en-US" sz="2600" dirty="0"/>
          </a:p>
        </p:txBody>
      </p:sp>
      <p:sp>
        <p:nvSpPr>
          <p:cNvPr id="17" name="Shape 15"/>
          <p:cNvSpPr/>
          <p:nvPr/>
        </p:nvSpPr>
        <p:spPr>
          <a:xfrm>
            <a:off x="7732157" y="9270981"/>
            <a:ext cx="5965746" cy="2695957"/>
          </a:xfrm>
          <a:prstGeom prst="roundRect">
            <a:avLst>
              <a:gd name="adj" fmla="val 8140"/>
            </a:avLst>
          </a:prstGeom>
          <a:solidFill>
            <a:srgbClr val="FAFAFA">
              <a:alpha val="95000"/>
            </a:srgbClr>
          </a:solidFill>
          <a:ln w="45720">
            <a:solidFill>
              <a:srgbClr val="BDB8DF"/>
            </a:solidFill>
            <a:prstDash val="solid"/>
          </a:ln>
        </p:spPr>
      </p:sp>
      <p:sp>
        <p:nvSpPr>
          <p:cNvPr id="18" name="Shape 16"/>
          <p:cNvSpPr/>
          <p:nvPr/>
        </p:nvSpPr>
        <p:spPr>
          <a:xfrm>
            <a:off x="7686437" y="9270981"/>
            <a:ext cx="182880" cy="2695957"/>
          </a:xfrm>
          <a:prstGeom prst="roundRect">
            <a:avLst>
              <a:gd name="adj" fmla="val 77057"/>
            </a:avLst>
          </a:prstGeom>
          <a:solidFill>
            <a:srgbClr val="5E4CE6"/>
          </a:solidFill>
        </p:spPr>
      </p:sp>
      <p:sp>
        <p:nvSpPr>
          <p:cNvPr id="19" name="Text 17"/>
          <p:cNvSpPr/>
          <p:nvPr/>
        </p:nvSpPr>
        <p:spPr>
          <a:xfrm>
            <a:off x="8250555" y="9652256"/>
            <a:ext cx="4336375" cy="524283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4100"/>
              </a:lnSpc>
              <a:buNone/>
            </a:pPr>
            <a:r>
              <a:rPr lang="en-US" sz="330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Unclear Requirements</a:t>
            </a:r>
            <a:endParaRPr lang="en-US" sz="3300" dirty="0"/>
          </a:p>
        </p:txBody>
      </p:sp>
      <p:sp>
        <p:nvSpPr>
          <p:cNvPr id="20" name="Text 18"/>
          <p:cNvSpPr/>
          <p:nvPr/>
        </p:nvSpPr>
        <p:spPr>
          <a:xfrm>
            <a:off x="8250555" y="10512091"/>
            <a:ext cx="5066109" cy="1073572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4200"/>
              </a:lnSpc>
              <a:buNone/>
            </a:pPr>
            <a:r>
              <a:rPr lang="en-US" sz="2600" dirty="0">
                <a:solidFill>
                  <a:srgbClr val="2A274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Scholarship criteria vary widely and aren't always transparent</a:t>
            </a:r>
            <a:endParaRPr lang="en-US" sz="26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940118" y="922705"/>
            <a:ext cx="7696795" cy="838877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6600"/>
              </a:lnSpc>
              <a:buNone/>
            </a:pPr>
            <a:r>
              <a:rPr lang="en-US" sz="5400" b="1" dirty="0">
                <a:solidFill>
                  <a:srgbClr val="231971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What the Assistant Does</a:t>
            </a:r>
            <a:endParaRPr lang="en-US" sz="5400" b="1" dirty="0">
              <a:solidFill>
                <a:srgbClr val="231971"/>
              </a:solidFill>
              <a:latin typeface="Outfit Extra Bold" pitchFamily="34" charset="0"/>
              <a:ea typeface="Outfit Extra Bold" pitchFamily="34" charset="-122"/>
              <a:cs typeface="Outfit Extra Bold" pitchFamily="34" charset="-120"/>
            </a:endParaRPr>
          </a:p>
        </p:txBody>
      </p:sp>
      <p:sp>
        <p:nvSpPr>
          <p:cNvPr id="3" name="Text 1"/>
          <p:cNvSpPr/>
          <p:nvPr/>
        </p:nvSpPr>
        <p:spPr>
          <a:xfrm>
            <a:off x="940118" y="1887854"/>
            <a:ext cx="12750165" cy="1610359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4200"/>
              </a:lnSpc>
              <a:buNone/>
            </a:pPr>
            <a:r>
              <a:rPr lang="en-US" sz="2600" dirty="0">
                <a:solidFill>
                  <a:srgbClr val="2A274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Our intelligent assistant transforms the scholarship application process into a clear, step-by-step journey. It serves as a knowledgeable guide that's available 24/7 to support students through every stage.</a:t>
            </a:r>
            <a:endParaRPr lang="en-US" sz="2600" dirty="0"/>
          </a:p>
        </p:txBody>
      </p:sp>
      <p:sp>
        <p:nvSpPr>
          <p:cNvPr id="4" name="Text 2"/>
          <p:cNvSpPr/>
          <p:nvPr>
            <p:custDataLst>
              <p:tags r:id="rId1"/>
            </p:custDataLst>
          </p:nvPr>
        </p:nvSpPr>
        <p:spPr>
          <a:xfrm>
            <a:off x="940118" y="4420508"/>
            <a:ext cx="335518" cy="419379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4200"/>
              </a:lnSpc>
              <a:buNone/>
            </a:pPr>
            <a:r>
              <a:rPr lang="en-US" sz="3600" b="1" dirty="0">
                <a:solidFill>
                  <a:srgbClr val="2A2742"/>
                </a:solidFill>
                <a:latin typeface="微软雅黑" panose="020B0503020204020204" charset="-122"/>
                <a:ea typeface="微软雅黑" panose="020B0503020204020204" charset="-122"/>
                <a:cs typeface="Outfit Light" pitchFamily="34" charset="-120"/>
              </a:rPr>
              <a:t>01</a:t>
            </a:r>
            <a:endParaRPr lang="en-US" sz="3600" b="1" dirty="0">
              <a:solidFill>
                <a:srgbClr val="2A2742"/>
              </a:solidFill>
              <a:latin typeface="微软雅黑" panose="020B0503020204020204" charset="-122"/>
              <a:ea typeface="微软雅黑" panose="020B0503020204020204" charset="-122"/>
              <a:cs typeface="Outfit Light" pitchFamily="34" charset="-120"/>
            </a:endParaRPr>
          </a:p>
        </p:txBody>
      </p:sp>
      <p:sp>
        <p:nvSpPr>
          <p:cNvPr id="5" name="Shape 3"/>
          <p:cNvSpPr/>
          <p:nvPr>
            <p:custDataLst>
              <p:tags r:id="rId2"/>
            </p:custDataLst>
          </p:nvPr>
        </p:nvSpPr>
        <p:spPr>
          <a:xfrm>
            <a:off x="940118" y="4945029"/>
            <a:ext cx="6207323" cy="45724"/>
          </a:xfrm>
          <a:prstGeom prst="rect">
            <a:avLst/>
          </a:prstGeom>
          <a:solidFill>
            <a:srgbClr val="5E4CE6"/>
          </a:solidFill>
        </p:spPr>
      </p:sp>
      <p:sp>
        <p:nvSpPr>
          <p:cNvPr id="6" name="Text 4"/>
          <p:cNvSpPr/>
          <p:nvPr>
            <p:custDataLst>
              <p:tags r:id="rId3"/>
            </p:custDataLst>
          </p:nvPr>
        </p:nvSpPr>
        <p:spPr>
          <a:xfrm>
            <a:off x="940118" y="5204254"/>
            <a:ext cx="6207323" cy="1048567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4100"/>
              </a:lnSpc>
              <a:buNone/>
            </a:pPr>
            <a:r>
              <a:rPr lang="en-US" sz="330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Explains Scholarship Categories</a:t>
            </a:r>
            <a:endParaRPr lang="en-US" sz="3300" dirty="0"/>
          </a:p>
        </p:txBody>
      </p:sp>
      <p:sp>
        <p:nvSpPr>
          <p:cNvPr id="7" name="Text 5"/>
          <p:cNvSpPr/>
          <p:nvPr>
            <p:custDataLst>
              <p:tags r:id="rId4"/>
            </p:custDataLst>
          </p:nvPr>
        </p:nvSpPr>
        <p:spPr>
          <a:xfrm>
            <a:off x="940118" y="6454056"/>
            <a:ext cx="6207323" cy="2683931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4200"/>
              </a:lnSpc>
              <a:buNone/>
            </a:pPr>
            <a:r>
              <a:rPr lang="en-US" sz="2600" dirty="0">
                <a:solidFill>
                  <a:srgbClr val="2A274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Breaks down different types of scholarships—merit-based, need-based, field-specific—so students understand what's available and which ones match their profile</a:t>
            </a:r>
            <a:endParaRPr lang="en-US" sz="2600" dirty="0"/>
          </a:p>
        </p:txBody>
      </p:sp>
      <p:sp>
        <p:nvSpPr>
          <p:cNvPr id="8" name="Text 6"/>
          <p:cNvSpPr/>
          <p:nvPr>
            <p:custDataLst>
              <p:tags r:id="rId5"/>
            </p:custDataLst>
          </p:nvPr>
        </p:nvSpPr>
        <p:spPr>
          <a:xfrm>
            <a:off x="7482959" y="4420508"/>
            <a:ext cx="335518" cy="419379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4200"/>
              </a:lnSpc>
              <a:buNone/>
            </a:pPr>
            <a:r>
              <a:rPr lang="en-US" sz="3600" b="1" dirty="0">
                <a:solidFill>
                  <a:srgbClr val="2A2742"/>
                </a:solidFill>
                <a:latin typeface="微软雅黑" panose="020B0503020204020204" charset="-122"/>
                <a:ea typeface="微软雅黑" panose="020B0503020204020204" charset="-122"/>
                <a:cs typeface="Outfit Light" pitchFamily="34" charset="-120"/>
              </a:rPr>
              <a:t>02</a:t>
            </a:r>
            <a:endParaRPr lang="en-US" sz="3600" b="1" dirty="0">
              <a:solidFill>
                <a:srgbClr val="2A2742"/>
              </a:solidFill>
              <a:latin typeface="微软雅黑" panose="020B0503020204020204" charset="-122"/>
              <a:ea typeface="微软雅黑" panose="020B0503020204020204" charset="-122"/>
              <a:cs typeface="Outfit Light" pitchFamily="34" charset="-120"/>
            </a:endParaRPr>
          </a:p>
        </p:txBody>
      </p:sp>
      <p:sp>
        <p:nvSpPr>
          <p:cNvPr id="9" name="Shape 7"/>
          <p:cNvSpPr/>
          <p:nvPr>
            <p:custDataLst>
              <p:tags r:id="rId6"/>
            </p:custDataLst>
          </p:nvPr>
        </p:nvSpPr>
        <p:spPr>
          <a:xfrm>
            <a:off x="7482959" y="4945029"/>
            <a:ext cx="6207323" cy="45724"/>
          </a:xfrm>
          <a:prstGeom prst="rect">
            <a:avLst/>
          </a:prstGeom>
          <a:solidFill>
            <a:srgbClr val="5E4CE6"/>
          </a:solidFill>
        </p:spPr>
      </p:sp>
      <p:sp>
        <p:nvSpPr>
          <p:cNvPr id="10" name="Text 8"/>
          <p:cNvSpPr/>
          <p:nvPr>
            <p:custDataLst>
              <p:tags r:id="rId7"/>
            </p:custDataLst>
          </p:nvPr>
        </p:nvSpPr>
        <p:spPr>
          <a:xfrm>
            <a:off x="7482959" y="5204254"/>
            <a:ext cx="5239703" cy="524283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4100"/>
              </a:lnSpc>
              <a:buNone/>
            </a:pPr>
            <a:r>
              <a:rPr lang="en-US" sz="330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Clarifies Eligibility Criteria</a:t>
            </a:r>
            <a:endParaRPr lang="en-US" sz="3300" dirty="0"/>
          </a:p>
        </p:txBody>
      </p:sp>
      <p:sp>
        <p:nvSpPr>
          <p:cNvPr id="11" name="Text 9"/>
          <p:cNvSpPr/>
          <p:nvPr>
            <p:custDataLst>
              <p:tags r:id="rId8"/>
            </p:custDataLst>
          </p:nvPr>
        </p:nvSpPr>
        <p:spPr>
          <a:xfrm>
            <a:off x="7482959" y="5929773"/>
            <a:ext cx="6207323" cy="214714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4200"/>
              </a:lnSpc>
              <a:buNone/>
            </a:pPr>
            <a:r>
              <a:rPr lang="en-US" sz="2600" dirty="0">
                <a:solidFill>
                  <a:srgbClr val="2A274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Translates complex requirements into plain language, helping students quickly determine if they qualify before investing time in an application</a:t>
            </a:r>
            <a:endParaRPr lang="en-US" sz="2600" dirty="0"/>
          </a:p>
        </p:txBody>
      </p:sp>
      <p:sp>
        <p:nvSpPr>
          <p:cNvPr id="12" name="Text 10"/>
          <p:cNvSpPr/>
          <p:nvPr>
            <p:custDataLst>
              <p:tags r:id="rId9"/>
            </p:custDataLst>
          </p:nvPr>
        </p:nvSpPr>
        <p:spPr>
          <a:xfrm>
            <a:off x="940118" y="9725141"/>
            <a:ext cx="335518" cy="419379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4200"/>
              </a:lnSpc>
              <a:buNone/>
            </a:pPr>
            <a:r>
              <a:rPr lang="en-US" sz="3600" b="1" dirty="0">
                <a:solidFill>
                  <a:srgbClr val="2A2742"/>
                </a:solidFill>
                <a:latin typeface="微软雅黑" panose="020B0503020204020204" charset="-122"/>
                <a:ea typeface="微软雅黑" panose="020B0503020204020204" charset="-122"/>
                <a:cs typeface="Outfit Light" pitchFamily="34" charset="-120"/>
              </a:rPr>
              <a:t>03</a:t>
            </a:r>
            <a:endParaRPr lang="en-US" sz="3600" b="1" dirty="0">
              <a:solidFill>
                <a:srgbClr val="2A2742"/>
              </a:solidFill>
              <a:latin typeface="微软雅黑" panose="020B0503020204020204" charset="-122"/>
              <a:ea typeface="微软雅黑" panose="020B0503020204020204" charset="-122"/>
              <a:cs typeface="Outfit Light" pitchFamily="34" charset="-120"/>
            </a:endParaRPr>
          </a:p>
        </p:txBody>
      </p:sp>
      <p:sp>
        <p:nvSpPr>
          <p:cNvPr id="13" name="Shape 11"/>
          <p:cNvSpPr/>
          <p:nvPr>
            <p:custDataLst>
              <p:tags r:id="rId10"/>
            </p:custDataLst>
          </p:nvPr>
        </p:nvSpPr>
        <p:spPr>
          <a:xfrm>
            <a:off x="940118" y="10249663"/>
            <a:ext cx="6207323" cy="45724"/>
          </a:xfrm>
          <a:prstGeom prst="rect">
            <a:avLst/>
          </a:prstGeom>
          <a:solidFill>
            <a:srgbClr val="5E4CE6"/>
          </a:solidFill>
        </p:spPr>
      </p:sp>
      <p:sp>
        <p:nvSpPr>
          <p:cNvPr id="14" name="Text 12"/>
          <p:cNvSpPr/>
          <p:nvPr>
            <p:custDataLst>
              <p:tags r:id="rId11"/>
            </p:custDataLst>
          </p:nvPr>
        </p:nvSpPr>
        <p:spPr>
          <a:xfrm>
            <a:off x="940118" y="10508887"/>
            <a:ext cx="6207323" cy="1048567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4100"/>
              </a:lnSpc>
              <a:buNone/>
            </a:pPr>
            <a:r>
              <a:rPr lang="en-US" sz="330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Guides Through Application Steps</a:t>
            </a:r>
            <a:endParaRPr lang="en-US" sz="3300" dirty="0"/>
          </a:p>
        </p:txBody>
      </p:sp>
      <p:sp>
        <p:nvSpPr>
          <p:cNvPr id="15" name="Text 13"/>
          <p:cNvSpPr/>
          <p:nvPr>
            <p:custDataLst>
              <p:tags r:id="rId12"/>
            </p:custDataLst>
          </p:nvPr>
        </p:nvSpPr>
        <p:spPr>
          <a:xfrm>
            <a:off x="940118" y="11758689"/>
            <a:ext cx="6207323" cy="1610359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4200"/>
              </a:lnSpc>
              <a:buNone/>
            </a:pPr>
            <a:r>
              <a:rPr lang="en-US" sz="2600" dirty="0">
                <a:solidFill>
                  <a:srgbClr val="2A274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Provides a clear roadmap from start to finish, ensuring students complete every required section accurately and on time</a:t>
            </a:r>
            <a:endParaRPr lang="en-US" sz="2600" dirty="0"/>
          </a:p>
        </p:txBody>
      </p:sp>
      <p:sp>
        <p:nvSpPr>
          <p:cNvPr id="16" name="Text 14"/>
          <p:cNvSpPr/>
          <p:nvPr>
            <p:custDataLst>
              <p:tags r:id="rId13"/>
            </p:custDataLst>
          </p:nvPr>
        </p:nvSpPr>
        <p:spPr>
          <a:xfrm>
            <a:off x="7482959" y="9725141"/>
            <a:ext cx="335518" cy="419379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4200"/>
              </a:lnSpc>
              <a:buNone/>
            </a:pPr>
            <a:r>
              <a:rPr lang="en-US" sz="3600" b="1" dirty="0">
                <a:solidFill>
                  <a:srgbClr val="2A2742"/>
                </a:solidFill>
                <a:latin typeface="微软雅黑" panose="020B0503020204020204" charset="-122"/>
                <a:ea typeface="微软雅黑" panose="020B0503020204020204" charset="-122"/>
                <a:cs typeface="Outfit Light" pitchFamily="34" charset="-120"/>
              </a:rPr>
              <a:t>04</a:t>
            </a:r>
            <a:endParaRPr lang="en-US" sz="3600" b="1" dirty="0">
              <a:solidFill>
                <a:srgbClr val="2A2742"/>
              </a:solidFill>
              <a:latin typeface="微软雅黑" panose="020B0503020204020204" charset="-122"/>
              <a:ea typeface="微软雅黑" panose="020B0503020204020204" charset="-122"/>
              <a:cs typeface="Outfit Light" pitchFamily="34" charset="-120"/>
            </a:endParaRPr>
          </a:p>
        </p:txBody>
      </p:sp>
      <p:sp>
        <p:nvSpPr>
          <p:cNvPr id="17" name="Shape 15"/>
          <p:cNvSpPr/>
          <p:nvPr>
            <p:custDataLst>
              <p:tags r:id="rId14"/>
            </p:custDataLst>
          </p:nvPr>
        </p:nvSpPr>
        <p:spPr>
          <a:xfrm>
            <a:off x="7482959" y="10249663"/>
            <a:ext cx="6207323" cy="45724"/>
          </a:xfrm>
          <a:prstGeom prst="rect">
            <a:avLst/>
          </a:prstGeom>
          <a:solidFill>
            <a:srgbClr val="5E4CE6"/>
          </a:solidFill>
        </p:spPr>
      </p:sp>
      <p:sp>
        <p:nvSpPr>
          <p:cNvPr id="18" name="Text 16"/>
          <p:cNvSpPr/>
          <p:nvPr>
            <p:custDataLst>
              <p:tags r:id="rId15"/>
            </p:custDataLst>
          </p:nvPr>
        </p:nvSpPr>
        <p:spPr>
          <a:xfrm>
            <a:off x="7482959" y="10508887"/>
            <a:ext cx="5793224" cy="524283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4100"/>
              </a:lnSpc>
              <a:buNone/>
            </a:pPr>
            <a:r>
              <a:rPr lang="en-US" sz="330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Assists with Form Completion</a:t>
            </a:r>
            <a:endParaRPr lang="en-US" sz="3300" dirty="0"/>
          </a:p>
        </p:txBody>
      </p:sp>
      <p:sp>
        <p:nvSpPr>
          <p:cNvPr id="19" name="Text 17"/>
          <p:cNvSpPr/>
          <p:nvPr>
            <p:custDataLst>
              <p:tags r:id="rId16"/>
            </p:custDataLst>
          </p:nvPr>
        </p:nvSpPr>
        <p:spPr>
          <a:xfrm>
            <a:off x="7482959" y="11234406"/>
            <a:ext cx="6207323" cy="214714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4200"/>
              </a:lnSpc>
              <a:buNone/>
            </a:pPr>
            <a:r>
              <a:rPr lang="en-US" sz="2600" dirty="0">
                <a:solidFill>
                  <a:srgbClr val="2A274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Offers guidance on filling out Form 25 and other school-specific documents, explaining what information is needed and why</a:t>
            </a:r>
            <a:endParaRPr lang="en-US" sz="26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940118" y="922705"/>
            <a:ext cx="12750165" cy="1677754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6600"/>
              </a:lnSpc>
              <a:buNone/>
            </a:pPr>
            <a:r>
              <a:rPr lang="en-US" sz="6000" b="1" dirty="0">
                <a:solidFill>
                  <a:srgbClr val="231971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Powerful Features That Make a Difference</a:t>
            </a:r>
            <a:endParaRPr lang="en-US" sz="6000" b="1" dirty="0">
              <a:solidFill>
                <a:srgbClr val="231971"/>
              </a:solidFill>
              <a:latin typeface="Outfit Extra Bold" pitchFamily="34" charset="0"/>
              <a:ea typeface="Outfit Extra Bold" pitchFamily="34" charset="-122"/>
              <a:cs typeface="Outfit Extra Bold" pitchFamily="34" charset="-120"/>
            </a:endParaRPr>
          </a:p>
        </p:txBody>
      </p:sp>
      <p:sp>
        <p:nvSpPr>
          <p:cNvPr id="11" name="Text 1"/>
          <p:cNvSpPr/>
          <p:nvPr/>
        </p:nvSpPr>
        <p:spPr>
          <a:xfrm>
            <a:off x="940435" y="3559175"/>
            <a:ext cx="7700645" cy="104838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4100"/>
              </a:lnSpc>
              <a:buNone/>
            </a:pPr>
            <a:r>
              <a:rPr lang="en-US" sz="360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Checklist Generation</a:t>
            </a:r>
            <a:endParaRPr lang="en-US" sz="3600" b="1" dirty="0">
              <a:solidFill>
                <a:srgbClr val="2A2742"/>
              </a:solidFill>
              <a:latin typeface="Outfit Extra Bold" pitchFamily="34" charset="0"/>
              <a:ea typeface="Outfit Extra Bold" pitchFamily="34" charset="-122"/>
              <a:cs typeface="Outfit Extra Bold" pitchFamily="34" charset="-120"/>
            </a:endParaRPr>
          </a:p>
        </p:txBody>
      </p:sp>
      <p:sp>
        <p:nvSpPr>
          <p:cNvPr id="12" name="Text 2"/>
          <p:cNvSpPr/>
          <p:nvPr/>
        </p:nvSpPr>
        <p:spPr>
          <a:xfrm>
            <a:off x="940435" y="4185285"/>
            <a:ext cx="12699365" cy="159829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4200"/>
              </a:lnSpc>
              <a:buNone/>
            </a:pPr>
            <a:r>
              <a:rPr lang="en-US" sz="2800" dirty="0">
                <a:solidFill>
                  <a:srgbClr val="2A274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Creates personalized to-do lists tailored to each scholarship, ensuring nothing falls through the cracks</a:t>
            </a:r>
            <a:endParaRPr lang="en-US" sz="2800" dirty="0">
              <a:solidFill>
                <a:srgbClr val="2A2742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3" name="Text 3"/>
          <p:cNvSpPr/>
          <p:nvPr/>
        </p:nvSpPr>
        <p:spPr>
          <a:xfrm>
            <a:off x="938530" y="5891530"/>
            <a:ext cx="7701915" cy="104838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4100"/>
              </a:lnSpc>
              <a:buNone/>
            </a:pPr>
            <a:r>
              <a:rPr lang="en-US" sz="360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Deadline Reminders</a:t>
            </a:r>
            <a:endParaRPr lang="en-US" sz="3600" b="1" dirty="0">
              <a:solidFill>
                <a:srgbClr val="2A2742"/>
              </a:solidFill>
              <a:latin typeface="Outfit Extra Bold" pitchFamily="34" charset="0"/>
              <a:ea typeface="Outfit Extra Bold" pitchFamily="34" charset="-122"/>
              <a:cs typeface="Outfit Extra Bold" pitchFamily="34" charset="-120"/>
            </a:endParaRPr>
          </a:p>
        </p:txBody>
      </p:sp>
      <p:sp>
        <p:nvSpPr>
          <p:cNvPr id="14" name="Text 4"/>
          <p:cNvSpPr/>
          <p:nvPr/>
        </p:nvSpPr>
        <p:spPr>
          <a:xfrm>
            <a:off x="938530" y="6517640"/>
            <a:ext cx="12702540" cy="148018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4200"/>
              </a:lnSpc>
              <a:buNone/>
            </a:pPr>
            <a:r>
              <a:rPr lang="en-US" sz="2800" dirty="0">
                <a:solidFill>
                  <a:srgbClr val="2A274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Sends timely alerts so students never miss important submission dates or document requirements</a:t>
            </a:r>
            <a:endParaRPr lang="en-US" sz="2800" dirty="0">
              <a:solidFill>
                <a:srgbClr val="2A2742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5" name="Text 5"/>
          <p:cNvSpPr/>
          <p:nvPr/>
        </p:nvSpPr>
        <p:spPr>
          <a:xfrm>
            <a:off x="938530" y="8223885"/>
            <a:ext cx="7700645" cy="157289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4100"/>
              </a:lnSpc>
              <a:buNone/>
            </a:pPr>
            <a:r>
              <a:rPr lang="en-US" sz="360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Plain-Language Explanations</a:t>
            </a:r>
            <a:endParaRPr lang="en-US" sz="3600" b="1" dirty="0">
              <a:solidFill>
                <a:srgbClr val="2A2742"/>
              </a:solidFill>
              <a:latin typeface="Outfit Extra Bold" pitchFamily="34" charset="0"/>
              <a:ea typeface="Outfit Extra Bold" pitchFamily="34" charset="-122"/>
              <a:cs typeface="Outfit Extra Bold" pitchFamily="34" charset="-120"/>
            </a:endParaRPr>
          </a:p>
        </p:txBody>
      </p:sp>
      <p:sp>
        <p:nvSpPr>
          <p:cNvPr id="16" name="Text 6"/>
          <p:cNvSpPr/>
          <p:nvPr/>
        </p:nvSpPr>
        <p:spPr>
          <a:xfrm>
            <a:off x="938530" y="8928100"/>
            <a:ext cx="12699365" cy="168592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4200"/>
              </a:lnSpc>
              <a:buNone/>
            </a:pPr>
            <a:r>
              <a:rPr lang="en-US" sz="2800" dirty="0">
                <a:solidFill>
                  <a:srgbClr val="2A274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Translates academic jargon and complex terms into everyday language that anyone can understand</a:t>
            </a:r>
            <a:endParaRPr lang="en-US" sz="2800" dirty="0">
              <a:solidFill>
                <a:srgbClr val="2A2742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7" name="Text 7"/>
          <p:cNvSpPr/>
          <p:nvPr/>
        </p:nvSpPr>
        <p:spPr>
          <a:xfrm>
            <a:off x="938530" y="10540365"/>
            <a:ext cx="7701915" cy="104838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4100"/>
              </a:lnSpc>
              <a:buNone/>
            </a:pPr>
            <a:r>
              <a:rPr lang="en-US" sz="360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Multilingual Support</a:t>
            </a:r>
            <a:endParaRPr lang="en-US" sz="3600" b="1" dirty="0">
              <a:solidFill>
                <a:srgbClr val="2A2742"/>
              </a:solidFill>
              <a:latin typeface="Outfit Extra Bold" pitchFamily="34" charset="0"/>
              <a:ea typeface="Outfit Extra Bold" pitchFamily="34" charset="-122"/>
              <a:cs typeface="Outfit Extra Bold" pitchFamily="34" charset="-120"/>
            </a:endParaRPr>
          </a:p>
        </p:txBody>
      </p:sp>
      <p:sp>
        <p:nvSpPr>
          <p:cNvPr id="18" name="Text 8"/>
          <p:cNvSpPr/>
          <p:nvPr/>
        </p:nvSpPr>
        <p:spPr>
          <a:xfrm>
            <a:off x="938530" y="11166475"/>
            <a:ext cx="12702540" cy="15684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4200"/>
              </a:lnSpc>
              <a:buNone/>
            </a:pPr>
            <a:r>
              <a:rPr lang="en-US" sz="2800" dirty="0">
                <a:solidFill>
                  <a:srgbClr val="2A274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Offers assistance in multiple languages, making scholarships accessible to students from diverse backgrounds</a:t>
            </a:r>
            <a:endParaRPr lang="en-US" sz="2800" dirty="0">
              <a:solidFill>
                <a:srgbClr val="2A2742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1"/>
          <p:cNvSpPr/>
          <p:nvPr/>
        </p:nvSpPr>
        <p:spPr>
          <a:xfrm>
            <a:off x="7404735" y="2642235"/>
            <a:ext cx="6292850" cy="4951730"/>
          </a:xfrm>
          <a:prstGeom prst="roundRect">
            <a:avLst>
              <a:gd name="adj" fmla="val 3543"/>
            </a:avLst>
          </a:prstGeom>
          <a:solidFill>
            <a:srgbClr val="E9E6FA"/>
          </a:solidFill>
          <a:ln w="15240">
            <a:solidFill>
              <a:srgbClr val="BDB8DF"/>
            </a:solidFill>
            <a:prstDash val="solid"/>
          </a:ln>
        </p:spPr>
      </p:sp>
      <p:sp>
        <p:nvSpPr>
          <p:cNvPr id="2" name="Text 0"/>
          <p:cNvSpPr/>
          <p:nvPr/>
        </p:nvSpPr>
        <p:spPr>
          <a:xfrm>
            <a:off x="940118" y="922705"/>
            <a:ext cx="6710482" cy="838877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6600"/>
              </a:lnSpc>
              <a:buNone/>
            </a:pPr>
            <a:r>
              <a:rPr lang="en-US" sz="6000" b="1" dirty="0">
                <a:solidFill>
                  <a:srgbClr val="231971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Benefits for Students</a:t>
            </a:r>
            <a:endParaRPr lang="en-US" sz="6000" b="1" dirty="0">
              <a:solidFill>
                <a:srgbClr val="231971"/>
              </a:solidFill>
              <a:latin typeface="Outfit Extra Bold" pitchFamily="34" charset="0"/>
              <a:ea typeface="Outfit Extra Bold" pitchFamily="34" charset="-122"/>
              <a:cs typeface="Outfit Extra Bold" pitchFamily="34" charset="-120"/>
            </a:endParaRPr>
          </a:p>
        </p:txBody>
      </p:sp>
      <p:sp>
        <p:nvSpPr>
          <p:cNvPr id="4" name="Shape 1"/>
          <p:cNvSpPr/>
          <p:nvPr/>
        </p:nvSpPr>
        <p:spPr>
          <a:xfrm>
            <a:off x="940435" y="2642235"/>
            <a:ext cx="6292850" cy="4951730"/>
          </a:xfrm>
          <a:prstGeom prst="roundRect">
            <a:avLst>
              <a:gd name="adj" fmla="val 3543"/>
            </a:avLst>
          </a:prstGeom>
          <a:solidFill>
            <a:srgbClr val="E9E6FA"/>
          </a:solidFill>
          <a:ln w="15240">
            <a:solidFill>
              <a:srgbClr val="BDB8DF"/>
            </a:solidFill>
            <a:prstDash val="solid"/>
          </a:ln>
        </p:spPr>
      </p:sp>
      <p:sp>
        <p:nvSpPr>
          <p:cNvPr id="5" name="Shape 2"/>
          <p:cNvSpPr/>
          <p:nvPr/>
        </p:nvSpPr>
        <p:spPr>
          <a:xfrm>
            <a:off x="1291392" y="2993166"/>
            <a:ext cx="1006554" cy="1006653"/>
          </a:xfrm>
          <a:prstGeom prst="roundRect">
            <a:avLst>
              <a:gd name="adj" fmla="val 9083552"/>
            </a:avLst>
          </a:prstGeom>
          <a:solidFill>
            <a:srgbClr val="5E4CE6"/>
          </a:solidFill>
        </p:spPr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568212" y="3269895"/>
            <a:ext cx="452914" cy="452958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1291392" y="4335370"/>
            <a:ext cx="4422458" cy="524283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4100"/>
              </a:lnSpc>
              <a:buNone/>
            </a:pPr>
            <a:r>
              <a:rPr lang="en-US" sz="330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Apply with Confidence</a:t>
            </a:r>
            <a:endParaRPr lang="en-US" sz="3300" dirty="0"/>
          </a:p>
        </p:txBody>
      </p:sp>
      <p:sp>
        <p:nvSpPr>
          <p:cNvPr id="8" name="Text 4"/>
          <p:cNvSpPr/>
          <p:nvPr/>
        </p:nvSpPr>
        <p:spPr>
          <a:xfrm>
            <a:off x="1291590" y="5194935"/>
            <a:ext cx="5812790" cy="107378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4200"/>
              </a:lnSpc>
              <a:buNone/>
            </a:pPr>
            <a:r>
              <a:rPr lang="en-US" sz="2600" dirty="0">
                <a:solidFill>
                  <a:srgbClr val="2A274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Know exactly what's required and feel prepared at every step of the application process</a:t>
            </a:r>
            <a:endParaRPr lang="en-US" sz="2600" dirty="0"/>
          </a:p>
        </p:txBody>
      </p:sp>
      <p:sp>
        <p:nvSpPr>
          <p:cNvPr id="10" name="Shape 6"/>
          <p:cNvSpPr/>
          <p:nvPr/>
        </p:nvSpPr>
        <p:spPr>
          <a:xfrm>
            <a:off x="7952542" y="2992992"/>
            <a:ext cx="1006554" cy="1006653"/>
          </a:xfrm>
          <a:prstGeom prst="roundRect">
            <a:avLst>
              <a:gd name="adj" fmla="val 9083552"/>
            </a:avLst>
          </a:prstGeom>
          <a:solidFill>
            <a:srgbClr val="5E4CE6"/>
          </a:solidFill>
        </p:spPr>
      </p:sp>
      <p:pic>
        <p:nvPicPr>
          <p:cNvPr id="11" name="Image 2" descr="preencoded.png"/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229362" y="3269720"/>
            <a:ext cx="452914" cy="452958"/>
          </a:xfrm>
          <a:prstGeom prst="rect">
            <a:avLst/>
          </a:prstGeom>
        </p:spPr>
      </p:pic>
      <p:sp>
        <p:nvSpPr>
          <p:cNvPr id="12" name="Text 7"/>
          <p:cNvSpPr/>
          <p:nvPr/>
        </p:nvSpPr>
        <p:spPr>
          <a:xfrm>
            <a:off x="7952542" y="4335196"/>
            <a:ext cx="4193977" cy="524283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4100"/>
              </a:lnSpc>
              <a:buNone/>
            </a:pPr>
            <a:r>
              <a:rPr lang="en-US" sz="330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Fewer Mistakes</a:t>
            </a:r>
            <a:endParaRPr lang="en-US" sz="3300" dirty="0"/>
          </a:p>
        </p:txBody>
      </p:sp>
      <p:sp>
        <p:nvSpPr>
          <p:cNvPr id="13" name="Text 8"/>
          <p:cNvSpPr/>
          <p:nvPr/>
        </p:nvSpPr>
        <p:spPr>
          <a:xfrm>
            <a:off x="7952740" y="5194935"/>
            <a:ext cx="5744210" cy="107378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4200"/>
              </a:lnSpc>
              <a:buNone/>
            </a:pPr>
            <a:r>
              <a:rPr lang="en-US" sz="2600" dirty="0">
                <a:solidFill>
                  <a:srgbClr val="2A274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Reduce errors with guided assistance that catches common problems before submission</a:t>
            </a:r>
            <a:endParaRPr lang="en-US" sz="2600" dirty="0"/>
          </a:p>
        </p:txBody>
      </p:sp>
      <p:sp>
        <p:nvSpPr>
          <p:cNvPr id="14" name="Shape 9"/>
          <p:cNvSpPr/>
          <p:nvPr/>
        </p:nvSpPr>
        <p:spPr>
          <a:xfrm>
            <a:off x="940435" y="7756525"/>
            <a:ext cx="12756515" cy="2902585"/>
          </a:xfrm>
          <a:prstGeom prst="roundRect">
            <a:avLst>
              <a:gd name="adj" fmla="val 3543"/>
            </a:avLst>
          </a:prstGeom>
          <a:solidFill>
            <a:srgbClr val="E9E6FA"/>
          </a:solidFill>
          <a:ln w="15240">
            <a:solidFill>
              <a:srgbClr val="BDB8DF"/>
            </a:solidFill>
            <a:prstDash val="solid"/>
          </a:ln>
        </p:spPr>
      </p:sp>
      <p:sp>
        <p:nvSpPr>
          <p:cNvPr id="15" name="Shape 10"/>
          <p:cNvSpPr/>
          <p:nvPr/>
        </p:nvSpPr>
        <p:spPr>
          <a:xfrm>
            <a:off x="1291392" y="8221408"/>
            <a:ext cx="1006554" cy="1006653"/>
          </a:xfrm>
          <a:prstGeom prst="roundRect">
            <a:avLst>
              <a:gd name="adj" fmla="val 9083552"/>
            </a:avLst>
          </a:prstGeom>
          <a:solidFill>
            <a:srgbClr val="5E4CE6"/>
          </a:solidFill>
        </p:spPr>
      </p:sp>
      <p:pic>
        <p:nvPicPr>
          <p:cNvPr id="16" name="Image 3" descr="preencoded.png"/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568212" y="8498136"/>
            <a:ext cx="452914" cy="452958"/>
          </a:xfrm>
          <a:prstGeom prst="rect">
            <a:avLst/>
          </a:prstGeom>
        </p:spPr>
      </p:pic>
      <p:sp>
        <p:nvSpPr>
          <p:cNvPr id="17" name="Text 11"/>
          <p:cNvSpPr/>
          <p:nvPr/>
        </p:nvSpPr>
        <p:spPr>
          <a:xfrm>
            <a:off x="2783007" y="8259322"/>
            <a:ext cx="6129576" cy="524283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4100"/>
              </a:lnSpc>
              <a:buNone/>
            </a:pPr>
            <a:r>
              <a:rPr lang="en-US" sz="330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Understand Every Requirement</a:t>
            </a:r>
            <a:endParaRPr lang="en-US" sz="3300" dirty="0"/>
          </a:p>
        </p:txBody>
      </p:sp>
      <p:sp>
        <p:nvSpPr>
          <p:cNvPr id="18" name="Text 12"/>
          <p:cNvSpPr/>
          <p:nvPr/>
        </p:nvSpPr>
        <p:spPr>
          <a:xfrm>
            <a:off x="2783205" y="8976360"/>
            <a:ext cx="10812145" cy="107378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4200"/>
              </a:lnSpc>
              <a:buNone/>
            </a:pPr>
            <a:r>
              <a:rPr lang="en-US" sz="2600" dirty="0">
                <a:solidFill>
                  <a:srgbClr val="2A274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Get clear explanations of what each criterion means and how to demonstrate you meet it</a:t>
            </a:r>
            <a:endParaRPr lang="en-US" sz="2600" dirty="0"/>
          </a:p>
        </p:txBody>
      </p:sp>
      <p:sp>
        <p:nvSpPr>
          <p:cNvPr id="19" name="Text 13"/>
          <p:cNvSpPr/>
          <p:nvPr/>
        </p:nvSpPr>
        <p:spPr>
          <a:xfrm>
            <a:off x="940633" y="11180701"/>
            <a:ext cx="8001000" cy="1073572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4200"/>
              </a:lnSpc>
              <a:buNone/>
            </a:pPr>
            <a:r>
              <a:rPr lang="en-US" sz="2600" dirty="0">
                <a:solidFill>
                  <a:srgbClr val="2A274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Students gain the clarity and support they need to present their best selves in every application.</a:t>
            </a:r>
            <a:endParaRPr lang="en-US" sz="26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14" y="0"/>
            <a:ext cx="14628971" cy="4194386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940118" y="5117092"/>
            <a:ext cx="9212342" cy="838877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6600"/>
              </a:lnSpc>
              <a:buNone/>
            </a:pPr>
            <a:r>
              <a:rPr lang="en-US" sz="5400" b="1" dirty="0">
                <a:solidFill>
                  <a:srgbClr val="231971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Benefits for Admissions Staff</a:t>
            </a:r>
            <a:endParaRPr lang="en-US" sz="5400" b="1" dirty="0">
              <a:solidFill>
                <a:srgbClr val="231971"/>
              </a:solidFill>
              <a:latin typeface="Outfit Extra Bold" pitchFamily="34" charset="0"/>
              <a:ea typeface="Outfit Extra Bold" pitchFamily="34" charset="-122"/>
              <a:cs typeface="Outfit Extra Bold" pitchFamily="34" charset="-120"/>
            </a:endParaRPr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0118" y="6459295"/>
            <a:ext cx="1677591" cy="2470193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2953226" y="6794846"/>
            <a:ext cx="5473303" cy="524283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4100"/>
              </a:lnSpc>
              <a:buNone/>
            </a:pPr>
            <a:r>
              <a:rPr lang="en-US" sz="360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Higher-Quality Submissions</a:t>
            </a:r>
            <a:endParaRPr lang="en-US" sz="3600" b="1" dirty="0">
              <a:solidFill>
                <a:srgbClr val="2A2742"/>
              </a:solidFill>
              <a:latin typeface="Outfit Extra Bold" pitchFamily="34" charset="0"/>
              <a:ea typeface="Outfit Extra Bold" pitchFamily="34" charset="-122"/>
              <a:cs typeface="Outfit Extra Bold" pitchFamily="34" charset="-120"/>
            </a:endParaRPr>
          </a:p>
        </p:txBody>
      </p:sp>
      <p:sp>
        <p:nvSpPr>
          <p:cNvPr id="6" name="Text 2"/>
          <p:cNvSpPr/>
          <p:nvPr/>
        </p:nvSpPr>
        <p:spPr>
          <a:xfrm>
            <a:off x="2953226" y="7520365"/>
            <a:ext cx="10737056" cy="1073572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4200"/>
              </a:lnSpc>
              <a:buNone/>
            </a:pPr>
            <a:r>
              <a:rPr lang="en-US" sz="2600" dirty="0">
                <a:solidFill>
                  <a:srgbClr val="2A274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Receive complete, accurate applications that meet all requirements from the start</a:t>
            </a:r>
            <a:endParaRPr lang="en-US" sz="2600" dirty="0"/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0118" y="8929488"/>
            <a:ext cx="1677591" cy="2470193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2953226" y="9265039"/>
            <a:ext cx="5819656" cy="524283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4100"/>
              </a:lnSpc>
              <a:buNone/>
            </a:pPr>
            <a:r>
              <a:rPr lang="en-US" sz="360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Reduced Repetitive Questions</a:t>
            </a:r>
            <a:endParaRPr lang="en-US" sz="3600" b="1" dirty="0">
              <a:solidFill>
                <a:srgbClr val="2A2742"/>
              </a:solidFill>
              <a:latin typeface="Outfit Extra Bold" pitchFamily="34" charset="0"/>
              <a:ea typeface="Outfit Extra Bold" pitchFamily="34" charset="-122"/>
              <a:cs typeface="Outfit Extra Bold" pitchFamily="34" charset="-120"/>
            </a:endParaRPr>
          </a:p>
        </p:txBody>
      </p:sp>
      <p:sp>
        <p:nvSpPr>
          <p:cNvPr id="9" name="Text 4"/>
          <p:cNvSpPr/>
          <p:nvPr/>
        </p:nvSpPr>
        <p:spPr>
          <a:xfrm>
            <a:off x="2953226" y="9990558"/>
            <a:ext cx="10737056" cy="1073572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4200"/>
              </a:lnSpc>
              <a:buNone/>
            </a:pPr>
            <a:r>
              <a:rPr lang="en-US" sz="2600" dirty="0">
                <a:solidFill>
                  <a:srgbClr val="2A274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Free up staff time as the assistant handles common inquiries automatically</a:t>
            </a:r>
            <a:endParaRPr lang="en-US" sz="2600" dirty="0"/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0118" y="11399681"/>
            <a:ext cx="1677591" cy="2470193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2953226" y="11735232"/>
            <a:ext cx="4688681" cy="524283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4100"/>
              </a:lnSpc>
              <a:buNone/>
            </a:pPr>
            <a:r>
              <a:rPr lang="en-US" sz="360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Smooth Communication</a:t>
            </a:r>
            <a:endParaRPr lang="en-US" sz="3600" b="1" dirty="0">
              <a:solidFill>
                <a:srgbClr val="2A2742"/>
              </a:solidFill>
              <a:latin typeface="Outfit Extra Bold" pitchFamily="34" charset="0"/>
              <a:ea typeface="Outfit Extra Bold" pitchFamily="34" charset="-122"/>
              <a:cs typeface="Outfit Extra Bold" pitchFamily="34" charset="-120"/>
            </a:endParaRPr>
          </a:p>
        </p:txBody>
      </p:sp>
      <p:sp>
        <p:nvSpPr>
          <p:cNvPr id="12" name="Text 6"/>
          <p:cNvSpPr/>
          <p:nvPr/>
        </p:nvSpPr>
        <p:spPr>
          <a:xfrm>
            <a:off x="2953226" y="12460750"/>
            <a:ext cx="10737056" cy="1073572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4200"/>
              </a:lnSpc>
              <a:buNone/>
            </a:pPr>
            <a:r>
              <a:rPr lang="en-US" sz="2600" dirty="0">
                <a:solidFill>
                  <a:srgbClr val="2A274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Improve the applicant experience with consistent, helpful information available on demand</a:t>
            </a:r>
            <a:endParaRPr lang="en-US" sz="2600" dirty="0"/>
          </a:p>
        </p:txBody>
      </p:sp>
      <p:sp>
        <p:nvSpPr>
          <p:cNvPr id="13" name="Text 7"/>
          <p:cNvSpPr/>
          <p:nvPr/>
        </p:nvSpPr>
        <p:spPr>
          <a:xfrm>
            <a:off x="940118" y="14247339"/>
            <a:ext cx="12750165" cy="1610359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4200"/>
              </a:lnSpc>
              <a:buNone/>
            </a:pPr>
            <a:r>
              <a:rPr lang="en-US" sz="2600" dirty="0">
                <a:solidFill>
                  <a:srgbClr val="2A274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Staff can focus on meaningful student interactions rather than answering the same questions repeatedly. The result is a more efficient process that benefits everyone involved.</a:t>
            </a:r>
            <a:endParaRPr lang="en-US" sz="26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14" y="0"/>
            <a:ext cx="14628971" cy="6291639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940118" y="6794609"/>
            <a:ext cx="8064460" cy="838877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6600"/>
              </a:lnSpc>
              <a:buNone/>
            </a:pPr>
            <a:r>
              <a:rPr lang="en-US" sz="5250" b="1" dirty="0">
                <a:solidFill>
                  <a:srgbClr val="231971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Real-World Use Scenarios</a:t>
            </a:r>
            <a:endParaRPr lang="en-US" sz="5250" dirty="0"/>
          </a:p>
        </p:txBody>
      </p:sp>
      <p:sp>
        <p:nvSpPr>
          <p:cNvPr id="4" name="Text 1"/>
          <p:cNvSpPr/>
          <p:nvPr/>
        </p:nvSpPr>
        <p:spPr>
          <a:xfrm>
            <a:off x="940118" y="7863763"/>
            <a:ext cx="12750165" cy="1073572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4200"/>
              </a:lnSpc>
              <a:buNone/>
            </a:pPr>
            <a:r>
              <a:rPr lang="en-US" sz="2600" dirty="0">
                <a:solidFill>
                  <a:srgbClr val="2A274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The Scholarship &amp; Application Guide Assistant seamlessly integrates into your existing infrastructure to provide support wherever students need it most.</a:t>
            </a:r>
            <a:endParaRPr lang="en-US" sz="2600" dirty="0"/>
          </a:p>
        </p:txBody>
      </p:sp>
      <p:sp>
        <p:nvSpPr>
          <p:cNvPr id="5" name="Shape 2"/>
          <p:cNvSpPr/>
          <p:nvPr/>
        </p:nvSpPr>
        <p:spPr>
          <a:xfrm>
            <a:off x="940118" y="10129276"/>
            <a:ext cx="4026337" cy="5690672"/>
          </a:xfrm>
          <a:prstGeom prst="roundRect">
            <a:avLst>
              <a:gd name="adj" fmla="val 5451"/>
            </a:avLst>
          </a:prstGeom>
          <a:solidFill>
            <a:srgbClr val="FAFAFA">
              <a:alpha val="95000"/>
            </a:srgbClr>
          </a:solidFill>
        </p:spPr>
      </p:sp>
      <p:sp>
        <p:nvSpPr>
          <p:cNvPr id="6" name="Shape 3"/>
          <p:cNvSpPr/>
          <p:nvPr/>
        </p:nvSpPr>
        <p:spPr>
          <a:xfrm>
            <a:off x="940118" y="10083552"/>
            <a:ext cx="4026337" cy="182898"/>
          </a:xfrm>
          <a:prstGeom prst="roundRect">
            <a:avLst>
              <a:gd name="adj" fmla="val 77049"/>
            </a:avLst>
          </a:prstGeom>
          <a:solidFill>
            <a:srgbClr val="5E4CE6"/>
          </a:solidFill>
        </p:spPr>
      </p:sp>
      <p:sp>
        <p:nvSpPr>
          <p:cNvPr id="7" name="Shape 4"/>
          <p:cNvSpPr/>
          <p:nvPr/>
        </p:nvSpPr>
        <p:spPr>
          <a:xfrm>
            <a:off x="2449949" y="9625950"/>
            <a:ext cx="1006554" cy="1006653"/>
          </a:xfrm>
          <a:prstGeom prst="roundRect">
            <a:avLst>
              <a:gd name="adj" fmla="val 90845"/>
            </a:avLst>
          </a:prstGeom>
          <a:solidFill>
            <a:srgbClr val="5E4CE6"/>
          </a:solidFill>
        </p:spPr>
      </p:sp>
      <p:sp>
        <p:nvSpPr>
          <p:cNvPr id="8" name="Text 5"/>
          <p:cNvSpPr/>
          <p:nvPr/>
        </p:nvSpPr>
        <p:spPr>
          <a:xfrm>
            <a:off x="2751892" y="9821674"/>
            <a:ext cx="402550" cy="503326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ctr">
              <a:lnSpc>
                <a:spcPts val="5050"/>
              </a:lnSpc>
              <a:buNone/>
            </a:pPr>
            <a:r>
              <a:rPr lang="en-US" sz="4000" b="1" dirty="0">
                <a:solidFill>
                  <a:srgbClr val="FFFFFF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1</a:t>
            </a:r>
            <a:endParaRPr lang="en-US" sz="4000" b="1" dirty="0">
              <a:solidFill>
                <a:srgbClr val="FFFFFF"/>
              </a:solidFill>
              <a:latin typeface="Outfit Extra Bold" pitchFamily="34" charset="0"/>
              <a:ea typeface="Outfit Extra Bold" pitchFamily="34" charset="-122"/>
              <a:cs typeface="Outfit Extra Bold" pitchFamily="34" charset="-120"/>
            </a:endParaRPr>
          </a:p>
        </p:txBody>
      </p:sp>
      <p:sp>
        <p:nvSpPr>
          <p:cNvPr id="9" name="Text 6"/>
          <p:cNvSpPr/>
          <p:nvPr/>
        </p:nvSpPr>
        <p:spPr>
          <a:xfrm>
            <a:off x="1321356" y="10968154"/>
            <a:ext cx="3263860" cy="1048567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4100"/>
              </a:lnSpc>
              <a:buNone/>
            </a:pPr>
            <a:r>
              <a:rPr lang="en-US" sz="330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Scholarship Webpages</a:t>
            </a:r>
            <a:endParaRPr lang="en-US" sz="3300" dirty="0"/>
          </a:p>
        </p:txBody>
      </p:sp>
      <p:sp>
        <p:nvSpPr>
          <p:cNvPr id="10" name="Text 7"/>
          <p:cNvSpPr/>
          <p:nvPr/>
        </p:nvSpPr>
        <p:spPr>
          <a:xfrm>
            <a:off x="1321356" y="12217956"/>
            <a:ext cx="3263860" cy="3220717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4200"/>
              </a:lnSpc>
              <a:buNone/>
            </a:pPr>
            <a:r>
              <a:rPr lang="en-US" sz="2600" dirty="0">
                <a:solidFill>
                  <a:srgbClr val="2A274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Embed the assistant directly on scholarship pages to answer questions in real-time as students browse opportunities</a:t>
            </a:r>
            <a:endParaRPr lang="en-US" sz="2600" dirty="0"/>
          </a:p>
        </p:txBody>
      </p:sp>
      <p:sp>
        <p:nvSpPr>
          <p:cNvPr id="11" name="Shape 8"/>
          <p:cNvSpPr/>
          <p:nvPr/>
        </p:nvSpPr>
        <p:spPr>
          <a:xfrm>
            <a:off x="5301972" y="10129276"/>
            <a:ext cx="4026337" cy="5690672"/>
          </a:xfrm>
          <a:prstGeom prst="roundRect">
            <a:avLst>
              <a:gd name="adj" fmla="val 5451"/>
            </a:avLst>
          </a:prstGeom>
          <a:solidFill>
            <a:srgbClr val="FAFAFA">
              <a:alpha val="95000"/>
            </a:srgbClr>
          </a:solidFill>
        </p:spPr>
      </p:sp>
      <p:sp>
        <p:nvSpPr>
          <p:cNvPr id="12" name="Shape 9"/>
          <p:cNvSpPr/>
          <p:nvPr/>
        </p:nvSpPr>
        <p:spPr>
          <a:xfrm>
            <a:off x="5301972" y="10083552"/>
            <a:ext cx="4026337" cy="182898"/>
          </a:xfrm>
          <a:prstGeom prst="roundRect">
            <a:avLst>
              <a:gd name="adj" fmla="val 77049"/>
            </a:avLst>
          </a:prstGeom>
          <a:solidFill>
            <a:srgbClr val="5E4CE6"/>
          </a:solidFill>
        </p:spPr>
      </p:sp>
      <p:sp>
        <p:nvSpPr>
          <p:cNvPr id="13" name="Shape 10"/>
          <p:cNvSpPr/>
          <p:nvPr/>
        </p:nvSpPr>
        <p:spPr>
          <a:xfrm>
            <a:off x="6811804" y="9625950"/>
            <a:ext cx="1006554" cy="1006653"/>
          </a:xfrm>
          <a:prstGeom prst="roundRect">
            <a:avLst>
              <a:gd name="adj" fmla="val 90845"/>
            </a:avLst>
          </a:prstGeom>
          <a:solidFill>
            <a:srgbClr val="5E4CE6"/>
          </a:solidFill>
        </p:spPr>
      </p:sp>
      <p:sp>
        <p:nvSpPr>
          <p:cNvPr id="14" name="Text 11"/>
          <p:cNvSpPr/>
          <p:nvPr/>
        </p:nvSpPr>
        <p:spPr>
          <a:xfrm>
            <a:off x="7113746" y="9821674"/>
            <a:ext cx="402550" cy="503326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ctr">
              <a:lnSpc>
                <a:spcPts val="5050"/>
              </a:lnSpc>
              <a:buNone/>
            </a:pPr>
            <a:r>
              <a:rPr lang="en-US" sz="4000" b="1" dirty="0">
                <a:solidFill>
                  <a:srgbClr val="FFFFFF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2</a:t>
            </a:r>
            <a:endParaRPr lang="en-US" sz="4000" b="1" dirty="0">
              <a:solidFill>
                <a:srgbClr val="FFFFFF"/>
              </a:solidFill>
              <a:latin typeface="Outfit Extra Bold" pitchFamily="34" charset="0"/>
              <a:ea typeface="Outfit Extra Bold" pitchFamily="34" charset="-122"/>
              <a:cs typeface="Outfit Extra Bold" pitchFamily="34" charset="-120"/>
            </a:endParaRPr>
          </a:p>
        </p:txBody>
      </p:sp>
      <p:sp>
        <p:nvSpPr>
          <p:cNvPr id="15" name="Text 12"/>
          <p:cNvSpPr/>
          <p:nvPr/>
        </p:nvSpPr>
        <p:spPr>
          <a:xfrm>
            <a:off x="5683210" y="10968154"/>
            <a:ext cx="3263860" cy="1048567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4100"/>
              </a:lnSpc>
              <a:buNone/>
            </a:pPr>
            <a:r>
              <a:rPr lang="en-US" sz="330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Application Portals</a:t>
            </a:r>
            <a:endParaRPr lang="en-US" sz="3300" dirty="0"/>
          </a:p>
        </p:txBody>
      </p:sp>
      <p:sp>
        <p:nvSpPr>
          <p:cNvPr id="16" name="Text 13"/>
          <p:cNvSpPr/>
          <p:nvPr/>
        </p:nvSpPr>
        <p:spPr>
          <a:xfrm>
            <a:off x="5683210" y="12217956"/>
            <a:ext cx="3263860" cy="2683931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4200"/>
              </a:lnSpc>
              <a:buNone/>
            </a:pPr>
            <a:r>
              <a:rPr lang="en-US" sz="2600" dirty="0">
                <a:solidFill>
                  <a:srgbClr val="2A274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Integrate into online application systems to provide step-by-step guidance during form completion</a:t>
            </a:r>
            <a:endParaRPr lang="en-US" sz="2600" dirty="0"/>
          </a:p>
        </p:txBody>
      </p:sp>
      <p:sp>
        <p:nvSpPr>
          <p:cNvPr id="17" name="Shape 14"/>
          <p:cNvSpPr/>
          <p:nvPr/>
        </p:nvSpPr>
        <p:spPr>
          <a:xfrm>
            <a:off x="9663827" y="10129276"/>
            <a:ext cx="4026456" cy="5690672"/>
          </a:xfrm>
          <a:prstGeom prst="roundRect">
            <a:avLst>
              <a:gd name="adj" fmla="val 5450"/>
            </a:avLst>
          </a:prstGeom>
          <a:solidFill>
            <a:srgbClr val="FAFAFA">
              <a:alpha val="95000"/>
            </a:srgbClr>
          </a:solidFill>
        </p:spPr>
      </p:sp>
      <p:sp>
        <p:nvSpPr>
          <p:cNvPr id="18" name="Shape 15"/>
          <p:cNvSpPr/>
          <p:nvPr/>
        </p:nvSpPr>
        <p:spPr>
          <a:xfrm>
            <a:off x="9663827" y="10083552"/>
            <a:ext cx="4026456" cy="182898"/>
          </a:xfrm>
          <a:prstGeom prst="roundRect">
            <a:avLst>
              <a:gd name="adj" fmla="val 77049"/>
            </a:avLst>
          </a:prstGeom>
          <a:solidFill>
            <a:srgbClr val="5E4CE6"/>
          </a:solidFill>
        </p:spPr>
      </p:sp>
      <p:sp>
        <p:nvSpPr>
          <p:cNvPr id="19" name="Shape 16"/>
          <p:cNvSpPr/>
          <p:nvPr/>
        </p:nvSpPr>
        <p:spPr>
          <a:xfrm>
            <a:off x="11173778" y="9625950"/>
            <a:ext cx="1006554" cy="1006653"/>
          </a:xfrm>
          <a:prstGeom prst="roundRect">
            <a:avLst>
              <a:gd name="adj" fmla="val 90845"/>
            </a:avLst>
          </a:prstGeom>
          <a:solidFill>
            <a:srgbClr val="5E4CE6"/>
          </a:solidFill>
        </p:spPr>
      </p:sp>
      <p:sp>
        <p:nvSpPr>
          <p:cNvPr id="20" name="Text 17"/>
          <p:cNvSpPr/>
          <p:nvPr/>
        </p:nvSpPr>
        <p:spPr>
          <a:xfrm>
            <a:off x="11475720" y="9821674"/>
            <a:ext cx="402550" cy="503326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ctr">
              <a:lnSpc>
                <a:spcPts val="5050"/>
              </a:lnSpc>
              <a:buNone/>
            </a:pPr>
            <a:r>
              <a:rPr lang="en-US" sz="4000" b="1" dirty="0">
                <a:solidFill>
                  <a:srgbClr val="FFFFFF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3</a:t>
            </a:r>
            <a:endParaRPr lang="en-US" sz="4000" b="1" dirty="0">
              <a:solidFill>
                <a:srgbClr val="FFFFFF"/>
              </a:solidFill>
              <a:latin typeface="Outfit Extra Bold" pitchFamily="34" charset="0"/>
              <a:ea typeface="Outfit Extra Bold" pitchFamily="34" charset="-122"/>
              <a:cs typeface="Outfit Extra Bold" pitchFamily="34" charset="-120"/>
            </a:endParaRPr>
          </a:p>
        </p:txBody>
      </p:sp>
      <p:sp>
        <p:nvSpPr>
          <p:cNvPr id="21" name="Text 18"/>
          <p:cNvSpPr/>
          <p:nvPr/>
        </p:nvSpPr>
        <p:spPr>
          <a:xfrm>
            <a:off x="10045065" y="10968154"/>
            <a:ext cx="3263979" cy="1048567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4100"/>
              </a:lnSpc>
              <a:buNone/>
            </a:pPr>
            <a:r>
              <a:rPr lang="en-US" sz="330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Admission Support Teams</a:t>
            </a:r>
            <a:endParaRPr lang="en-US" sz="3300" dirty="0"/>
          </a:p>
        </p:txBody>
      </p:sp>
      <p:sp>
        <p:nvSpPr>
          <p:cNvPr id="22" name="Text 19"/>
          <p:cNvSpPr/>
          <p:nvPr/>
        </p:nvSpPr>
        <p:spPr>
          <a:xfrm>
            <a:off x="10045065" y="12217956"/>
            <a:ext cx="3263979" cy="3220717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4200"/>
              </a:lnSpc>
              <a:buNone/>
            </a:pPr>
            <a:r>
              <a:rPr lang="en-US" sz="2600" dirty="0">
                <a:solidFill>
                  <a:srgbClr val="2A274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Equip staff with a powerful tool that helps them respond quickly and accurately to student inquiries</a:t>
            </a:r>
            <a:endParaRPr lang="en-US" sz="2600" dirty="0"/>
          </a:p>
        </p:txBody>
      </p:sp>
    </p:spTree>
  </p:cSld>
  <p:clrMapOvr>
    <a:masterClrMapping/>
  </p:clrMapOvr>
</p:sld>
</file>

<file path=ppt/tags/tag1.xml><?xml version="1.0" encoding="utf-8"?>
<p:tagLst xmlns:p="http://schemas.openxmlformats.org/presentationml/2006/main">
  <p:tag name="KSO_WM_DIAGRAM_VIRTUALLY_FRAME" val="{&quot;height&quot;:705.593937007874,&quot;left&quot;:74.02503937007874,&quot;top&quot;:348.07149606299214,&quot;width&quot;:1003.9499212598427}"/>
</p:tagLst>
</file>

<file path=ppt/tags/tag10.xml><?xml version="1.0" encoding="utf-8"?>
<p:tagLst xmlns:p="http://schemas.openxmlformats.org/presentationml/2006/main">
  <p:tag name="KSO_WM_DIAGRAM_VIRTUALLY_FRAME" val="{&quot;height&quot;:705.593937007874,&quot;left&quot;:74.02503937007874,&quot;top&quot;:348.07149606299214,&quot;width&quot;:1003.9499212598427}"/>
</p:tagLst>
</file>

<file path=ppt/tags/tag11.xml><?xml version="1.0" encoding="utf-8"?>
<p:tagLst xmlns:p="http://schemas.openxmlformats.org/presentationml/2006/main">
  <p:tag name="KSO_WM_DIAGRAM_VIRTUALLY_FRAME" val="{&quot;height&quot;:705.593937007874,&quot;left&quot;:74.02503937007874,&quot;top&quot;:348.07149606299214,&quot;width&quot;:1003.9499212598427}"/>
</p:tagLst>
</file>

<file path=ppt/tags/tag12.xml><?xml version="1.0" encoding="utf-8"?>
<p:tagLst xmlns:p="http://schemas.openxmlformats.org/presentationml/2006/main">
  <p:tag name="KSO_WM_DIAGRAM_VIRTUALLY_FRAME" val="{&quot;height&quot;:705.593937007874,&quot;left&quot;:74.02503937007874,&quot;top&quot;:348.07149606299214,&quot;width&quot;:1003.9499212598427}"/>
</p:tagLst>
</file>

<file path=ppt/tags/tag13.xml><?xml version="1.0" encoding="utf-8"?>
<p:tagLst xmlns:p="http://schemas.openxmlformats.org/presentationml/2006/main">
  <p:tag name="KSO_WM_DIAGRAM_VIRTUALLY_FRAME" val="{&quot;height&quot;:705.593937007874,&quot;left&quot;:74.02503937007874,&quot;top&quot;:348.07149606299214,&quot;width&quot;:1003.9499212598427}"/>
</p:tagLst>
</file>

<file path=ppt/tags/tag14.xml><?xml version="1.0" encoding="utf-8"?>
<p:tagLst xmlns:p="http://schemas.openxmlformats.org/presentationml/2006/main">
  <p:tag name="KSO_WM_DIAGRAM_VIRTUALLY_FRAME" val="{&quot;height&quot;:705.593937007874,&quot;left&quot;:74.02503937007874,&quot;top&quot;:348.07149606299214,&quot;width&quot;:1003.9499212598427}"/>
</p:tagLst>
</file>

<file path=ppt/tags/tag15.xml><?xml version="1.0" encoding="utf-8"?>
<p:tagLst xmlns:p="http://schemas.openxmlformats.org/presentationml/2006/main">
  <p:tag name="KSO_WM_DIAGRAM_VIRTUALLY_FRAME" val="{&quot;height&quot;:705.593937007874,&quot;left&quot;:74.02503937007874,&quot;top&quot;:348.07149606299214,&quot;width&quot;:1003.9499212598427}"/>
</p:tagLst>
</file>

<file path=ppt/tags/tag16.xml><?xml version="1.0" encoding="utf-8"?>
<p:tagLst xmlns:p="http://schemas.openxmlformats.org/presentationml/2006/main">
  <p:tag name="KSO_WM_DIAGRAM_VIRTUALLY_FRAME" val="{&quot;height&quot;:705.593937007874,&quot;left&quot;:74.02503937007874,&quot;top&quot;:348.07149606299214,&quot;width&quot;:1003.9499212598427}"/>
</p:tagLst>
</file>

<file path=ppt/tags/tag2.xml><?xml version="1.0" encoding="utf-8"?>
<p:tagLst xmlns:p="http://schemas.openxmlformats.org/presentationml/2006/main">
  <p:tag name="KSO_WM_DIAGRAM_VIRTUALLY_FRAME" val="{&quot;height&quot;:705.593937007874,&quot;left&quot;:74.02503937007874,&quot;top&quot;:348.07149606299214,&quot;width&quot;:1003.9499212598427}"/>
</p:tagLst>
</file>

<file path=ppt/tags/tag3.xml><?xml version="1.0" encoding="utf-8"?>
<p:tagLst xmlns:p="http://schemas.openxmlformats.org/presentationml/2006/main">
  <p:tag name="KSO_WM_DIAGRAM_VIRTUALLY_FRAME" val="{&quot;height&quot;:705.593937007874,&quot;left&quot;:74.02503937007874,&quot;top&quot;:348.07149606299214,&quot;width&quot;:1003.9499212598427}"/>
</p:tagLst>
</file>

<file path=ppt/tags/tag4.xml><?xml version="1.0" encoding="utf-8"?>
<p:tagLst xmlns:p="http://schemas.openxmlformats.org/presentationml/2006/main">
  <p:tag name="KSO_WM_DIAGRAM_VIRTUALLY_FRAME" val="{&quot;height&quot;:705.593937007874,&quot;left&quot;:74.02503937007874,&quot;top&quot;:348.07149606299214,&quot;width&quot;:1003.9499212598427}"/>
</p:tagLst>
</file>

<file path=ppt/tags/tag5.xml><?xml version="1.0" encoding="utf-8"?>
<p:tagLst xmlns:p="http://schemas.openxmlformats.org/presentationml/2006/main">
  <p:tag name="KSO_WM_DIAGRAM_VIRTUALLY_FRAME" val="{&quot;height&quot;:705.593937007874,&quot;left&quot;:74.02503937007874,&quot;top&quot;:348.07149606299214,&quot;width&quot;:1003.9499212598427}"/>
</p:tagLst>
</file>

<file path=ppt/tags/tag6.xml><?xml version="1.0" encoding="utf-8"?>
<p:tagLst xmlns:p="http://schemas.openxmlformats.org/presentationml/2006/main">
  <p:tag name="KSO_WM_DIAGRAM_VIRTUALLY_FRAME" val="{&quot;height&quot;:705.593937007874,&quot;left&quot;:74.02503937007874,&quot;top&quot;:348.07149606299214,&quot;width&quot;:1003.9499212598427}"/>
</p:tagLst>
</file>

<file path=ppt/tags/tag7.xml><?xml version="1.0" encoding="utf-8"?>
<p:tagLst xmlns:p="http://schemas.openxmlformats.org/presentationml/2006/main">
  <p:tag name="KSO_WM_DIAGRAM_VIRTUALLY_FRAME" val="{&quot;height&quot;:705.593937007874,&quot;left&quot;:74.02503937007874,&quot;top&quot;:348.07149606299214,&quot;width&quot;:1003.9499212598427}"/>
</p:tagLst>
</file>

<file path=ppt/tags/tag8.xml><?xml version="1.0" encoding="utf-8"?>
<p:tagLst xmlns:p="http://schemas.openxmlformats.org/presentationml/2006/main">
  <p:tag name="KSO_WM_DIAGRAM_VIRTUALLY_FRAME" val="{&quot;height&quot;:705.593937007874,&quot;left&quot;:74.02503937007874,&quot;top&quot;:348.07149606299214,&quot;width&quot;:1003.9499212598427}"/>
</p:tagLst>
</file>

<file path=ppt/tags/tag9.xml><?xml version="1.0" encoding="utf-8"?>
<p:tagLst xmlns:p="http://schemas.openxmlformats.org/presentationml/2006/main">
  <p:tag name="KSO_WM_DIAGRAM_VIRTUALLY_FRAME" val="{&quot;height&quot;:705.593937007874,&quot;left&quot;:74.02503937007874,&quot;top&quot;:348.07149606299214,&quot;width&quot;:1003.9499212598427}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3679</Words>
  <Application>WPS 演示</Application>
  <PresentationFormat>On-screen Show (16:9)</PresentationFormat>
  <Paragraphs>129</Paragraphs>
  <Slides>7</Slides>
  <Notes>7</Notes>
  <HiddenSlides>0</HiddenSlides>
  <MMClips>0</MMClips>
  <ScaleCrop>false</ScaleCrop>
  <HeadingPairs>
    <vt:vector size="6" baseType="variant">
      <vt:variant>
        <vt:lpstr>已用的字体</vt:lpstr>
      </vt:variant>
      <vt:variant>
        <vt:i4>19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7</vt:i4>
      </vt:variant>
    </vt:vector>
  </HeadingPairs>
  <TitlesOfParts>
    <vt:vector size="27" baseType="lpstr">
      <vt:lpstr>Arial</vt:lpstr>
      <vt:lpstr>宋体</vt:lpstr>
      <vt:lpstr>Wingdings</vt:lpstr>
      <vt:lpstr>Outfit Extra Bold</vt:lpstr>
      <vt:lpstr>Outfit Extra Bold</vt:lpstr>
      <vt:lpstr>Outfit Extra Bold</vt:lpstr>
      <vt:lpstr>Arimo</vt:lpstr>
      <vt:lpstr>Arimo</vt:lpstr>
      <vt:lpstr>Arimo</vt:lpstr>
      <vt:lpstr>Outfit Light</vt:lpstr>
      <vt:lpstr>魂心</vt:lpstr>
      <vt:lpstr>Outfit Light</vt:lpstr>
      <vt:lpstr>Outfit Light</vt:lpstr>
      <vt:lpstr>Calibri</vt:lpstr>
      <vt:lpstr>微软雅黑</vt:lpstr>
      <vt:lpstr>Arial Unicode MS</vt:lpstr>
      <vt:lpstr>古越軒粗明體</vt:lpstr>
      <vt:lpstr>等线</vt:lpstr>
      <vt:lpstr>Stymie Std Light Italic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Z。</cp:lastModifiedBy>
  <cp:revision>3</cp:revision>
  <dcterms:created xsi:type="dcterms:W3CDTF">2025-11-14T08:01:00Z</dcterms:created>
  <dcterms:modified xsi:type="dcterms:W3CDTF">2025-11-17T05:52:50Z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D5F1FC96EC46445987FF488D6F027F5B_12</vt:lpwstr>
  </property>
  <property fmtid="{D5CDD505-2E9C-101B-9397-08002B2CF9AE}" pid="3" name="KSOProductBuildVer">
    <vt:lpwstr>2052-12.1.0.23542</vt:lpwstr>
  </property>
</Properties>
</file>