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embeddedFontLst>
    <p:embeddedFont>
      <p:font typeface="微软雅黑" panose="020B0503020204020204" charset="-122"/>
      <p:regular r:id="rId19"/>
    </p:embeddedFont>
    <p:embeddedFont>
      <p:font typeface="Source Han Sans CN Bold" panose="020B0800000000000000"/>
      <p:bold r:id="rId20"/>
    </p:embeddedFont>
    <p:embeddedFont>
      <p:font typeface="OPPOSans H" panose="00020600040101010101"/>
      <p:regular r:id="rId21"/>
    </p:embeddedFont>
    <p:embeddedFont>
      <p:font typeface="OPPOSans R" panose="00020600040101010101"/>
      <p:regular r:id="rId22"/>
    </p:embeddedFont>
    <p:embeddedFont>
      <p:font typeface="Source Han Sans" panose="020B0500000000000000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大家好呀，今天我们将深入探讨文学翻译这一充满魅力却又充满挑战的领域。文学翻译不仅是语言的转换，更是文化的桥梁，它连接着不同文化背景的读者，让世界文学经典得以跨越语言障碍，绽放光彩。接下来，让我们一起走进文学翻译的世界，感受它的独特魅力，直面它的重重挑战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将分成三个部分进行深入讲解，文学翻译的定义与重要性，文学翻译的方法与技巧，文学翻译的困境与展望。让我们走进文学世界，了解文学翻译面临的挑战，领悟文学翻译的魅力，努力改进文学翻译的技巧，一起促进文学翻译的蓬勃发展，保护人类文明的结晶吧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首先进入第一部分：文学翻译的定义与重要性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文学翻译是一种特殊的翻译活动。它不仅是语言的转换，更是文化内涵、情感意境和艺术风格的传递。与普通翻译相比，文学翻译更具艺术性，需要兼顾语言美和文化深度。它的重要性不言而喻，是文化交流的桥梁，推动文化多样性发展，促进不同文化之间的相互理解和尊重。优秀的文学翻译还能提升作品的国际影响力，激发跨文化创作灵感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接下来，是第二部分：文学翻译的方法与技巧。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在文学翻译中，归化和异化是两种重要的翻译策略。归化翻译使译文贴近目标语言文化，让读者更容易理解，但需注意保留原作的文化特色。异化翻译则保留源语言的文化元素，有助于传播源语言文化，但对译者的跨文化能力要求较高。译者需要根据文本内容和读者需求灵活选择归化与异化，以实现文化传递与读者接受的双重目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语境和意境是文学翻译的关键要素。译者需要深入理解作品的历史、社会和文化背景，准确再现语境，让读者更好地理解作品的内涵。意境则是文学作品的灵魂，译者通过语言技巧传达原文的意境，需要具备深厚的文化底蕴和艺术修养。将语境与意境相结合，能让译文更具感染力，使读者在阅读译文时能够感受到原作的魅力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文学翻译需要保持原作的风格，同时进行自然流畅的语言转换。译者要深入理解原作的语言特点和情感表达，避免生硬翻译。语言转换需根据目标语言的习惯进行调整，同时保留原作的韵味。风格与语言的统一能让译文更具整体性，使译文既忠实于原文，又通顺自然，让读者在阅读时能够感受到原作的精神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最后，是第三部分：文学翻译的困境与展望。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文学翻译面临着诸多困境。文化差异是最大的挑战，它可能导致误解和误译。语言表达的局限性也会影响翻译的准确性，某些方言和俗语难以准确翻译。此外，译者的主观性也可能干扰翻译的客观性。面对这些挑战，译者需要深入研究文化背景，通过创新方法弥补语言表达的不足，并保持客观和中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随着技术的发展，人工智能和机器翻译为文学翻译带来了新的机遇，提高了翻译的效率和准确性。跨文化合作也为文学翻译提供了新思路，中外译者合作能够更好地处理文化差异。未来，文学翻译将更加注重文化多样性和读者需求，不断探索新方法和新途径，推动文学翻译的发展，让更多的文学作品跨越文化障碍，走向世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今天的分享到此结束，感谢各位的聆听！文学翻译是一门充满挑战与魅力的艺术，它跨越语言的障碍，连接不同的文化与心灵。每一位译者都像是文化的摆渡人，用他们的智慧和热情，将一部部文学经典从一种语言的彼岸带到另一种语言的此岸。虽然过程中充满了艰难险阻，但正是这些挑战，让文学翻译的意义更加非凡。</a:t>
            </a:r>
            <a:endParaRPr lang="zh-CN" altLang="en-US"/>
          </a:p>
          <a:p>
            <a:r>
              <a:rPr lang="zh-CN" altLang="en-US"/>
              <a:t>在未来的道路上，文学翻译将继续承载着文化交流的使命，不断探索前行。它将帮助我们更好地理解彼此，让世界变得更加多元而包容。愿我们都能尊重和珍惜这些跨越文化的桥梁，期待在文学翻译的助力下，人类的精神世界能够更加丰富多彩，文化的光芒能够照亮每一个角落。再次感谢大家，希望今天的探讨能为大家带来一些启发，让我们共同期待文学翻译更加美好的未来！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flipH="1">
            <a:off x="0" y="-1088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90000"/>
                </a:schemeClr>
              </a:gs>
              <a:gs pos="100000">
                <a:schemeClr val="accent2">
                  <a:lumMod val="20000"/>
                  <a:lumOff val="80000"/>
                  <a:alpha val="9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2214893"/>
            <a:ext cx="4790364" cy="4790364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2556180">
            <a:off x="10785862" y="-889485"/>
            <a:ext cx="2314702" cy="2314702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471269" y="2281755"/>
            <a:ext cx="6276529" cy="24722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47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文学翻译的魅力与挑战</a:t>
            </a:r>
            <a:endParaRPr kumimoji="1" lang="en-US" altLang="zh-CN" sz="4700" b="1">
              <a:ln w="34925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7004551" y="853477"/>
            <a:ext cx="6153714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9600" b="1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2025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231783" y="1860326"/>
            <a:ext cx="6446872" cy="4450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 flipH="1">
            <a:off x="6048799" y="1396573"/>
            <a:ext cx="287382" cy="1367332"/>
          </a:xfrm>
          <a:custGeom>
            <a:avLst/>
            <a:gdLst>
              <a:gd name="connsiteX0" fmla="*/ 90634 w 181269"/>
              <a:gd name="connsiteY0" fmla="*/ 766099 h 862458"/>
              <a:gd name="connsiteX1" fmla="*/ 181269 w 181269"/>
              <a:gd name="connsiteY1" fmla="*/ 828112 h 862458"/>
              <a:gd name="connsiteX2" fmla="*/ 181269 w 181269"/>
              <a:gd name="connsiteY2" fmla="*/ 862458 h 862458"/>
              <a:gd name="connsiteX3" fmla="*/ 90634 w 181269"/>
              <a:gd name="connsiteY3" fmla="*/ 800444 h 862458"/>
              <a:gd name="connsiteX4" fmla="*/ 0 w 181269"/>
              <a:gd name="connsiteY4" fmla="*/ 862458 h 862458"/>
              <a:gd name="connsiteX5" fmla="*/ 0 w 181269"/>
              <a:gd name="connsiteY5" fmla="*/ 828112 h 862458"/>
              <a:gd name="connsiteX6" fmla="*/ 90634 w 181269"/>
              <a:gd name="connsiteY6" fmla="*/ 612497 h 862458"/>
              <a:gd name="connsiteX7" fmla="*/ 181269 w 181269"/>
              <a:gd name="connsiteY7" fmla="*/ 674510 h 862458"/>
              <a:gd name="connsiteX8" fmla="*/ 181269 w 181269"/>
              <a:gd name="connsiteY8" fmla="*/ 709810 h 862458"/>
              <a:gd name="connsiteX9" fmla="*/ 90634 w 181269"/>
              <a:gd name="connsiteY9" fmla="*/ 647797 h 862458"/>
              <a:gd name="connsiteX10" fmla="*/ 0 w 181269"/>
              <a:gd name="connsiteY10" fmla="*/ 709810 h 862458"/>
              <a:gd name="connsiteX11" fmla="*/ 0 w 181269"/>
              <a:gd name="connsiteY11" fmla="*/ 674510 h 862458"/>
              <a:gd name="connsiteX12" fmla="*/ 90634 w 181269"/>
              <a:gd name="connsiteY12" fmla="*/ 459850 h 862458"/>
              <a:gd name="connsiteX13" fmla="*/ 181269 w 181269"/>
              <a:gd name="connsiteY13" fmla="*/ 521863 h 862458"/>
              <a:gd name="connsiteX14" fmla="*/ 181269 w 181269"/>
              <a:gd name="connsiteY14" fmla="*/ 556209 h 862458"/>
              <a:gd name="connsiteX15" fmla="*/ 90634 w 181269"/>
              <a:gd name="connsiteY15" fmla="*/ 494196 h 862458"/>
              <a:gd name="connsiteX16" fmla="*/ 0 w 181269"/>
              <a:gd name="connsiteY16" fmla="*/ 556209 h 862458"/>
              <a:gd name="connsiteX17" fmla="*/ 0 w 181269"/>
              <a:gd name="connsiteY17" fmla="*/ 521863 h 862458"/>
              <a:gd name="connsiteX18" fmla="*/ 90634 w 181269"/>
              <a:gd name="connsiteY18" fmla="*/ 306248 h 862458"/>
              <a:gd name="connsiteX19" fmla="*/ 181269 w 181269"/>
              <a:gd name="connsiteY19" fmla="*/ 368261 h 862458"/>
              <a:gd name="connsiteX20" fmla="*/ 181269 w 181269"/>
              <a:gd name="connsiteY20" fmla="*/ 403561 h 862458"/>
              <a:gd name="connsiteX21" fmla="*/ 90634 w 181269"/>
              <a:gd name="connsiteY21" fmla="*/ 341548 h 862458"/>
              <a:gd name="connsiteX22" fmla="*/ 0 w 181269"/>
              <a:gd name="connsiteY22" fmla="*/ 403561 h 862458"/>
              <a:gd name="connsiteX23" fmla="*/ 0 w 181269"/>
              <a:gd name="connsiteY23" fmla="*/ 368261 h 862458"/>
              <a:gd name="connsiteX24" fmla="*/ 90634 w 181269"/>
              <a:gd name="connsiteY24" fmla="*/ 153601 h 862458"/>
              <a:gd name="connsiteX25" fmla="*/ 181269 w 181269"/>
              <a:gd name="connsiteY25" fmla="*/ 215614 h 862458"/>
              <a:gd name="connsiteX26" fmla="*/ 181269 w 181269"/>
              <a:gd name="connsiteY26" fmla="*/ 249960 h 862458"/>
              <a:gd name="connsiteX27" fmla="*/ 90634 w 181269"/>
              <a:gd name="connsiteY27" fmla="*/ 187946 h 862458"/>
              <a:gd name="connsiteX28" fmla="*/ 0 w 181269"/>
              <a:gd name="connsiteY28" fmla="*/ 249960 h 862458"/>
              <a:gd name="connsiteX29" fmla="*/ 0 w 181269"/>
              <a:gd name="connsiteY29" fmla="*/ 215614 h 862458"/>
              <a:gd name="connsiteX30" fmla="*/ 90634 w 181269"/>
              <a:gd name="connsiteY30" fmla="*/ 0 h 862458"/>
              <a:gd name="connsiteX31" fmla="*/ 181269 w 181269"/>
              <a:gd name="connsiteY31" fmla="*/ 62013 h 862458"/>
              <a:gd name="connsiteX32" fmla="*/ 181269 w 181269"/>
              <a:gd name="connsiteY32" fmla="*/ 97312 h 862458"/>
              <a:gd name="connsiteX33" fmla="*/ 90634 w 181269"/>
              <a:gd name="connsiteY33" fmla="*/ 35299 h 862458"/>
              <a:gd name="connsiteX34" fmla="*/ 0 w 181269"/>
              <a:gd name="connsiteY34" fmla="*/ 97312 h 862458"/>
              <a:gd name="connsiteX35" fmla="*/ 0 w 181269"/>
              <a:gd name="connsiteY35" fmla="*/ 62013 h 862458"/>
            </a:gdLst>
            <a:ahLst/>
            <a:cxnLst/>
            <a:rect l="l" t="t" r="r" b="b"/>
            <a:pathLst>
              <a:path w="181269" h="862458">
                <a:moveTo>
                  <a:pt x="90634" y="766099"/>
                </a:moveTo>
                <a:lnTo>
                  <a:pt x="181269" y="828112"/>
                </a:lnTo>
                <a:lnTo>
                  <a:pt x="181269" y="862458"/>
                </a:lnTo>
                <a:lnTo>
                  <a:pt x="90634" y="800444"/>
                </a:lnTo>
                <a:lnTo>
                  <a:pt x="0" y="862458"/>
                </a:lnTo>
                <a:lnTo>
                  <a:pt x="0" y="828112"/>
                </a:lnTo>
                <a:close/>
                <a:moveTo>
                  <a:pt x="90634" y="612497"/>
                </a:moveTo>
                <a:lnTo>
                  <a:pt x="181269" y="674510"/>
                </a:lnTo>
                <a:lnTo>
                  <a:pt x="181269" y="709810"/>
                </a:lnTo>
                <a:lnTo>
                  <a:pt x="90634" y="647797"/>
                </a:lnTo>
                <a:lnTo>
                  <a:pt x="0" y="709810"/>
                </a:lnTo>
                <a:lnTo>
                  <a:pt x="0" y="674510"/>
                </a:lnTo>
                <a:close/>
                <a:moveTo>
                  <a:pt x="90634" y="459850"/>
                </a:moveTo>
                <a:lnTo>
                  <a:pt x="181269" y="521863"/>
                </a:lnTo>
                <a:lnTo>
                  <a:pt x="181269" y="556209"/>
                </a:lnTo>
                <a:lnTo>
                  <a:pt x="90634" y="494196"/>
                </a:lnTo>
                <a:lnTo>
                  <a:pt x="0" y="556209"/>
                </a:lnTo>
                <a:lnTo>
                  <a:pt x="0" y="521863"/>
                </a:lnTo>
                <a:close/>
                <a:moveTo>
                  <a:pt x="90634" y="306248"/>
                </a:moveTo>
                <a:lnTo>
                  <a:pt x="181269" y="368261"/>
                </a:lnTo>
                <a:lnTo>
                  <a:pt x="181269" y="403561"/>
                </a:lnTo>
                <a:lnTo>
                  <a:pt x="90634" y="341548"/>
                </a:lnTo>
                <a:lnTo>
                  <a:pt x="0" y="403561"/>
                </a:lnTo>
                <a:lnTo>
                  <a:pt x="0" y="368261"/>
                </a:lnTo>
                <a:close/>
                <a:moveTo>
                  <a:pt x="90634" y="153601"/>
                </a:moveTo>
                <a:lnTo>
                  <a:pt x="181269" y="215614"/>
                </a:lnTo>
                <a:lnTo>
                  <a:pt x="181269" y="249960"/>
                </a:lnTo>
                <a:lnTo>
                  <a:pt x="90634" y="187946"/>
                </a:lnTo>
                <a:lnTo>
                  <a:pt x="0" y="249960"/>
                </a:lnTo>
                <a:lnTo>
                  <a:pt x="0" y="215614"/>
                </a:lnTo>
                <a:close/>
                <a:moveTo>
                  <a:pt x="90634" y="0"/>
                </a:moveTo>
                <a:lnTo>
                  <a:pt x="181269" y="62013"/>
                </a:lnTo>
                <a:lnTo>
                  <a:pt x="181269" y="97312"/>
                </a:lnTo>
                <a:lnTo>
                  <a:pt x="90634" y="35299"/>
                </a:lnTo>
                <a:lnTo>
                  <a:pt x="0" y="97312"/>
                </a:lnTo>
                <a:lnTo>
                  <a:pt x="0" y="6201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3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478845" y="5511074"/>
            <a:ext cx="2122650" cy="3990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chemeClr val="accent2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329692" y="5398353"/>
            <a:ext cx="608476" cy="608476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accent2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956946" y="5549537"/>
            <a:ext cx="1712789" cy="3331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时间：2025.4.5</a:t>
            </a:r>
            <a:endParaRPr kumimoji="1" lang="en-US" altLang="zh-CN" sz="16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9465848" y="5561124"/>
            <a:ext cx="315997" cy="305802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60400" y="597400"/>
            <a:ext cx="1075709" cy="167088"/>
          </a:xfrm>
          <a:custGeom>
            <a:avLst/>
            <a:gdLst>
              <a:gd name="connsiteX0" fmla="*/ 992165 w 1075709"/>
              <a:gd name="connsiteY0" fmla="*/ 0 h 167088"/>
              <a:gd name="connsiteX1" fmla="*/ 1075709 w 1075709"/>
              <a:gd name="connsiteY1" fmla="*/ 83544 h 167088"/>
              <a:gd name="connsiteX2" fmla="*/ 992165 w 1075709"/>
              <a:gd name="connsiteY2" fmla="*/ 167088 h 167088"/>
              <a:gd name="connsiteX3" fmla="*/ 908621 w 1075709"/>
              <a:gd name="connsiteY3" fmla="*/ 83544 h 167088"/>
              <a:gd name="connsiteX4" fmla="*/ 992165 w 1075709"/>
              <a:gd name="connsiteY4" fmla="*/ 0 h 167088"/>
              <a:gd name="connsiteX5" fmla="*/ 689292 w 1075709"/>
              <a:gd name="connsiteY5" fmla="*/ 0 h 167088"/>
              <a:gd name="connsiteX6" fmla="*/ 772836 w 1075709"/>
              <a:gd name="connsiteY6" fmla="*/ 83544 h 167088"/>
              <a:gd name="connsiteX7" fmla="*/ 689292 w 1075709"/>
              <a:gd name="connsiteY7" fmla="*/ 167088 h 167088"/>
              <a:gd name="connsiteX8" fmla="*/ 605748 w 1075709"/>
              <a:gd name="connsiteY8" fmla="*/ 83544 h 167088"/>
              <a:gd name="connsiteX9" fmla="*/ 689292 w 1075709"/>
              <a:gd name="connsiteY9" fmla="*/ 0 h 167088"/>
              <a:gd name="connsiteX10" fmla="*/ 386418 w 1075709"/>
              <a:gd name="connsiteY10" fmla="*/ 0 h 167088"/>
              <a:gd name="connsiteX11" fmla="*/ 469962 w 1075709"/>
              <a:gd name="connsiteY11" fmla="*/ 83544 h 167088"/>
              <a:gd name="connsiteX12" fmla="*/ 386418 w 1075709"/>
              <a:gd name="connsiteY12" fmla="*/ 167088 h 167088"/>
              <a:gd name="connsiteX13" fmla="*/ 302874 w 1075709"/>
              <a:gd name="connsiteY13" fmla="*/ 83544 h 167088"/>
              <a:gd name="connsiteX14" fmla="*/ 386418 w 1075709"/>
              <a:gd name="connsiteY14" fmla="*/ 0 h 167088"/>
              <a:gd name="connsiteX15" fmla="*/ 83544 w 1075709"/>
              <a:gd name="connsiteY15" fmla="*/ 0 h 167088"/>
              <a:gd name="connsiteX16" fmla="*/ 167088 w 1075709"/>
              <a:gd name="connsiteY16" fmla="*/ 83544 h 167088"/>
              <a:gd name="connsiteX17" fmla="*/ 83544 w 1075709"/>
              <a:gd name="connsiteY17" fmla="*/ 167088 h 167088"/>
              <a:gd name="connsiteX18" fmla="*/ 0 w 1075709"/>
              <a:gd name="connsiteY18" fmla="*/ 83544 h 167088"/>
              <a:gd name="connsiteX19" fmla="*/ 83544 w 1075709"/>
              <a:gd name="connsiteY19" fmla="*/ 0 h 167088"/>
            </a:gdLst>
            <a:ahLst/>
            <a:cxnLst/>
            <a:rect l="l" t="t" r="r" b="b"/>
            <a:pathLst>
              <a:path w="1075709" h="167088">
                <a:moveTo>
                  <a:pt x="992165" y="0"/>
                </a:moveTo>
                <a:cubicBezTo>
                  <a:pt x="1038305" y="0"/>
                  <a:pt x="1075709" y="37404"/>
                  <a:pt x="1075709" y="83544"/>
                </a:cubicBezTo>
                <a:cubicBezTo>
                  <a:pt x="1075709" y="129684"/>
                  <a:pt x="1038305" y="167088"/>
                  <a:pt x="992165" y="167088"/>
                </a:cubicBezTo>
                <a:cubicBezTo>
                  <a:pt x="946025" y="167088"/>
                  <a:pt x="908621" y="129684"/>
                  <a:pt x="908621" y="83544"/>
                </a:cubicBezTo>
                <a:cubicBezTo>
                  <a:pt x="908621" y="37404"/>
                  <a:pt x="946025" y="0"/>
                  <a:pt x="992165" y="0"/>
                </a:cubicBezTo>
                <a:close/>
                <a:moveTo>
                  <a:pt x="689292" y="0"/>
                </a:moveTo>
                <a:cubicBezTo>
                  <a:pt x="735432" y="0"/>
                  <a:pt x="772836" y="37404"/>
                  <a:pt x="772836" y="83544"/>
                </a:cubicBezTo>
                <a:cubicBezTo>
                  <a:pt x="772836" y="129684"/>
                  <a:pt x="735432" y="167088"/>
                  <a:pt x="689292" y="167088"/>
                </a:cubicBezTo>
                <a:cubicBezTo>
                  <a:pt x="643152" y="167088"/>
                  <a:pt x="605748" y="129684"/>
                  <a:pt x="605748" y="83544"/>
                </a:cubicBezTo>
                <a:cubicBezTo>
                  <a:pt x="605748" y="37404"/>
                  <a:pt x="643152" y="0"/>
                  <a:pt x="689292" y="0"/>
                </a:cubicBezTo>
                <a:close/>
                <a:moveTo>
                  <a:pt x="386418" y="0"/>
                </a:moveTo>
                <a:cubicBezTo>
                  <a:pt x="432558" y="0"/>
                  <a:pt x="469962" y="37404"/>
                  <a:pt x="469962" y="83544"/>
                </a:cubicBezTo>
                <a:cubicBezTo>
                  <a:pt x="469962" y="129684"/>
                  <a:pt x="432558" y="167088"/>
                  <a:pt x="386418" y="167088"/>
                </a:cubicBezTo>
                <a:cubicBezTo>
                  <a:pt x="340278" y="167088"/>
                  <a:pt x="302874" y="129684"/>
                  <a:pt x="302874" y="83544"/>
                </a:cubicBezTo>
                <a:cubicBezTo>
                  <a:pt x="302874" y="37404"/>
                  <a:pt x="340278" y="0"/>
                  <a:pt x="386418" y="0"/>
                </a:cubicBezTo>
                <a:close/>
                <a:moveTo>
                  <a:pt x="83544" y="0"/>
                </a:moveTo>
                <a:cubicBezTo>
                  <a:pt x="129684" y="0"/>
                  <a:pt x="167088" y="37404"/>
                  <a:pt x="167088" y="83544"/>
                </a:cubicBezTo>
                <a:cubicBezTo>
                  <a:pt x="167088" y="129684"/>
                  <a:pt x="129684" y="167088"/>
                  <a:pt x="83544" y="167088"/>
                </a:cubicBezTo>
                <a:cubicBezTo>
                  <a:pt x="37404" y="167088"/>
                  <a:pt x="0" y="129684"/>
                  <a:pt x="0" y="83544"/>
                </a:cubicBezTo>
                <a:cubicBezTo>
                  <a:pt x="0" y="37404"/>
                  <a:pt x="37404" y="0"/>
                  <a:pt x="83544" y="0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2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2556180">
            <a:off x="3322010" y="1814414"/>
            <a:ext cx="954692" cy="954692"/>
          </a:xfrm>
          <a:prstGeom prst="donu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2556180">
            <a:off x="4073894" y="5738240"/>
            <a:ext cx="627095" cy="627095"/>
          </a:xfrm>
          <a:prstGeom prst="donu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2556180">
            <a:off x="127871" y="2864134"/>
            <a:ext cx="627095" cy="627095"/>
          </a:xfrm>
          <a:prstGeom prst="donu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>
            <a:off x="3521" y="3400"/>
            <a:ext cx="12192000" cy="3322828"/>
          </a:xfrm>
          <a:prstGeom prst="round2SameRect">
            <a:avLst>
              <a:gd name="adj1" fmla="val 2468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737674" y="6302799"/>
            <a:ext cx="899532" cy="69155"/>
            <a:chOff x="5646234" y="6304704"/>
            <a:chExt cx="899532" cy="69155"/>
          </a:xfrm>
        </p:grpSpPr>
        <p:sp>
          <p:nvSpPr>
            <p:cNvPr id="5" name="标题 1"/>
            <p:cNvSpPr txBox="1"/>
            <p:nvPr/>
          </p:nvSpPr>
          <p:spPr>
            <a:xfrm>
              <a:off x="5646234" y="6304704"/>
              <a:ext cx="69155" cy="6915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5784630" y="6304704"/>
              <a:ext cx="69155" cy="69155"/>
            </a:xfrm>
            <a:prstGeom prst="ellipse">
              <a:avLst/>
            </a:prstGeom>
            <a:noFill/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5923026" y="6304704"/>
              <a:ext cx="69155" cy="6915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6061422" y="6304704"/>
              <a:ext cx="69155" cy="69155"/>
            </a:xfrm>
            <a:prstGeom prst="ellipse">
              <a:avLst/>
            </a:prstGeom>
            <a:noFill/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6199819" y="6304704"/>
              <a:ext cx="69155" cy="6915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6338215" y="6304704"/>
              <a:ext cx="69155" cy="69155"/>
            </a:xfrm>
            <a:prstGeom prst="ellipse">
              <a:avLst/>
            </a:prstGeom>
            <a:noFill/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>
              <a:off x="6476611" y="6304704"/>
              <a:ext cx="69155" cy="6915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sq">
              <a:solidFill>
                <a:schemeClr val="accent1"/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1146579" y="2573305"/>
            <a:ext cx="3087254" cy="3260711"/>
          </a:xfrm>
          <a:prstGeom prst="roundRect">
            <a:avLst>
              <a:gd name="adj" fmla="val 3979"/>
            </a:avLst>
          </a:prstGeom>
          <a:solidFill>
            <a:srgbClr val="FFFFFF">
              <a:alpha val="100000"/>
            </a:srgbClr>
          </a:solidFill>
          <a:ln w="19050" cap="sq">
            <a:noFill/>
            <a:miter/>
          </a:ln>
          <a:effectLst>
            <a:outerShdw blurRad="228600" sx="102000" sy="102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10800000">
            <a:off x="1145945" y="5618568"/>
            <a:ext cx="3087252" cy="2154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726998" y="2573303"/>
            <a:ext cx="3087254" cy="3260711"/>
          </a:xfrm>
          <a:prstGeom prst="roundRect">
            <a:avLst>
              <a:gd name="adj" fmla="val 3979"/>
            </a:avLst>
          </a:prstGeom>
          <a:solidFill>
            <a:srgbClr val="FFFFFF">
              <a:alpha val="100000"/>
            </a:srgbClr>
          </a:solidFill>
          <a:ln w="19050" cap="sq">
            <a:noFill/>
            <a:miter/>
          </a:ln>
          <a:effectLst>
            <a:outerShdw blurRad="228600" sx="102000" sy="102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4765100" y="5618566"/>
            <a:ext cx="3087252" cy="2154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285192" y="2573303"/>
            <a:ext cx="3087254" cy="3260711"/>
          </a:xfrm>
          <a:prstGeom prst="roundRect">
            <a:avLst>
              <a:gd name="adj" fmla="val 3979"/>
            </a:avLst>
          </a:prstGeom>
          <a:solidFill>
            <a:srgbClr val="FFFFFF">
              <a:alpha val="100000"/>
            </a:srgbClr>
          </a:solidFill>
          <a:ln w="19050" cap="sq">
            <a:noFill/>
            <a:miter/>
          </a:ln>
          <a:effectLst>
            <a:outerShdw blurRad="228600" sx="102000" sy="102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0800000">
            <a:off x="8285193" y="5618566"/>
            <a:ext cx="3087252" cy="2154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10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142111" y="637687"/>
            <a:ext cx="2257028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目录</a:t>
            </a:r>
            <a:endParaRPr kumimoji="1" lang="en-US" altLang="zh-CN" sz="80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4699091" y="1898421"/>
            <a:ext cx="2699839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dist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/>
                <a:ea typeface="OPPOSans R" panose="00020600040101010101"/>
                <a:cs typeface="OPPOSans R" panose="00020600040101010101"/>
              </a:rPr>
              <a:t>CONTENTS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2385636" y="2831668"/>
            <a:ext cx="609141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36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01</a:t>
            </a:r>
            <a:endParaRPr kumimoji="1" lang="en-US" altLang="zh-CN" sz="36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1308448" y="3777918"/>
            <a:ext cx="2762246" cy="160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4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文学翻译的定义与重要性</a:t>
            </a:r>
            <a:endParaRPr kumimoji="1" lang="en-US" altLang="zh-CN" sz="24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5960874" y="2831666"/>
            <a:ext cx="695703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40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02</a:t>
            </a:r>
            <a:endParaRPr kumimoji="1" lang="en-US" altLang="zh-CN" sz="40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4927602" y="3777916"/>
            <a:ext cx="2762246" cy="160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4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文学翻译的方法与技巧</a:t>
            </a:r>
            <a:endParaRPr kumimoji="1" lang="en-US" altLang="zh-CN" sz="24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9480968" y="2831666"/>
            <a:ext cx="695703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40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03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标题 1"/>
          <p:cNvSpPr txBox="1"/>
          <p:nvPr/>
        </p:nvSpPr>
        <p:spPr>
          <a:xfrm>
            <a:off x="8448331" y="3777916"/>
            <a:ext cx="2762246" cy="160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4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OPPOSans H" panose="00020600040101010101"/>
              </a:rPr>
              <a:t>文学翻译的困境与展望</a:t>
            </a:r>
            <a:endParaRPr kumimoji="1" lang="en-US" altLang="zh-CN" sz="24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OPPOSans H" panose="0002060004010101010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flipH="1">
            <a:off x="0" y="-1088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90000"/>
                </a:schemeClr>
              </a:gs>
              <a:gs pos="100000">
                <a:schemeClr val="accent2">
                  <a:lumMod val="20000"/>
                  <a:lumOff val="80000"/>
                  <a:alpha val="9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2214893"/>
            <a:ext cx="4790364" cy="4790364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2556180">
            <a:off x="10785862" y="-889485"/>
            <a:ext cx="2314702" cy="2314702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669280" y="2104165"/>
            <a:ext cx="6021566" cy="839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 flipH="1">
            <a:off x="6573055" y="1847677"/>
            <a:ext cx="287382" cy="1367332"/>
          </a:xfrm>
          <a:custGeom>
            <a:avLst/>
            <a:gdLst>
              <a:gd name="connsiteX0" fmla="*/ 90634 w 181269"/>
              <a:gd name="connsiteY0" fmla="*/ 766099 h 862458"/>
              <a:gd name="connsiteX1" fmla="*/ 181269 w 181269"/>
              <a:gd name="connsiteY1" fmla="*/ 828112 h 862458"/>
              <a:gd name="connsiteX2" fmla="*/ 181269 w 181269"/>
              <a:gd name="connsiteY2" fmla="*/ 862458 h 862458"/>
              <a:gd name="connsiteX3" fmla="*/ 90634 w 181269"/>
              <a:gd name="connsiteY3" fmla="*/ 800444 h 862458"/>
              <a:gd name="connsiteX4" fmla="*/ 0 w 181269"/>
              <a:gd name="connsiteY4" fmla="*/ 862458 h 862458"/>
              <a:gd name="connsiteX5" fmla="*/ 0 w 181269"/>
              <a:gd name="connsiteY5" fmla="*/ 828112 h 862458"/>
              <a:gd name="connsiteX6" fmla="*/ 90634 w 181269"/>
              <a:gd name="connsiteY6" fmla="*/ 612497 h 862458"/>
              <a:gd name="connsiteX7" fmla="*/ 181269 w 181269"/>
              <a:gd name="connsiteY7" fmla="*/ 674510 h 862458"/>
              <a:gd name="connsiteX8" fmla="*/ 181269 w 181269"/>
              <a:gd name="connsiteY8" fmla="*/ 709810 h 862458"/>
              <a:gd name="connsiteX9" fmla="*/ 90634 w 181269"/>
              <a:gd name="connsiteY9" fmla="*/ 647797 h 862458"/>
              <a:gd name="connsiteX10" fmla="*/ 0 w 181269"/>
              <a:gd name="connsiteY10" fmla="*/ 709810 h 862458"/>
              <a:gd name="connsiteX11" fmla="*/ 0 w 181269"/>
              <a:gd name="connsiteY11" fmla="*/ 674510 h 862458"/>
              <a:gd name="connsiteX12" fmla="*/ 90634 w 181269"/>
              <a:gd name="connsiteY12" fmla="*/ 459850 h 862458"/>
              <a:gd name="connsiteX13" fmla="*/ 181269 w 181269"/>
              <a:gd name="connsiteY13" fmla="*/ 521863 h 862458"/>
              <a:gd name="connsiteX14" fmla="*/ 181269 w 181269"/>
              <a:gd name="connsiteY14" fmla="*/ 556209 h 862458"/>
              <a:gd name="connsiteX15" fmla="*/ 90634 w 181269"/>
              <a:gd name="connsiteY15" fmla="*/ 494196 h 862458"/>
              <a:gd name="connsiteX16" fmla="*/ 0 w 181269"/>
              <a:gd name="connsiteY16" fmla="*/ 556209 h 862458"/>
              <a:gd name="connsiteX17" fmla="*/ 0 w 181269"/>
              <a:gd name="connsiteY17" fmla="*/ 521863 h 862458"/>
              <a:gd name="connsiteX18" fmla="*/ 90634 w 181269"/>
              <a:gd name="connsiteY18" fmla="*/ 306248 h 862458"/>
              <a:gd name="connsiteX19" fmla="*/ 181269 w 181269"/>
              <a:gd name="connsiteY19" fmla="*/ 368261 h 862458"/>
              <a:gd name="connsiteX20" fmla="*/ 181269 w 181269"/>
              <a:gd name="connsiteY20" fmla="*/ 403561 h 862458"/>
              <a:gd name="connsiteX21" fmla="*/ 90634 w 181269"/>
              <a:gd name="connsiteY21" fmla="*/ 341548 h 862458"/>
              <a:gd name="connsiteX22" fmla="*/ 0 w 181269"/>
              <a:gd name="connsiteY22" fmla="*/ 403561 h 862458"/>
              <a:gd name="connsiteX23" fmla="*/ 0 w 181269"/>
              <a:gd name="connsiteY23" fmla="*/ 368261 h 862458"/>
              <a:gd name="connsiteX24" fmla="*/ 90634 w 181269"/>
              <a:gd name="connsiteY24" fmla="*/ 153601 h 862458"/>
              <a:gd name="connsiteX25" fmla="*/ 181269 w 181269"/>
              <a:gd name="connsiteY25" fmla="*/ 215614 h 862458"/>
              <a:gd name="connsiteX26" fmla="*/ 181269 w 181269"/>
              <a:gd name="connsiteY26" fmla="*/ 249960 h 862458"/>
              <a:gd name="connsiteX27" fmla="*/ 90634 w 181269"/>
              <a:gd name="connsiteY27" fmla="*/ 187946 h 862458"/>
              <a:gd name="connsiteX28" fmla="*/ 0 w 181269"/>
              <a:gd name="connsiteY28" fmla="*/ 249960 h 862458"/>
              <a:gd name="connsiteX29" fmla="*/ 0 w 181269"/>
              <a:gd name="connsiteY29" fmla="*/ 215614 h 862458"/>
              <a:gd name="connsiteX30" fmla="*/ 90634 w 181269"/>
              <a:gd name="connsiteY30" fmla="*/ 0 h 862458"/>
              <a:gd name="connsiteX31" fmla="*/ 181269 w 181269"/>
              <a:gd name="connsiteY31" fmla="*/ 62013 h 862458"/>
              <a:gd name="connsiteX32" fmla="*/ 181269 w 181269"/>
              <a:gd name="connsiteY32" fmla="*/ 97312 h 862458"/>
              <a:gd name="connsiteX33" fmla="*/ 90634 w 181269"/>
              <a:gd name="connsiteY33" fmla="*/ 35299 h 862458"/>
              <a:gd name="connsiteX34" fmla="*/ 0 w 181269"/>
              <a:gd name="connsiteY34" fmla="*/ 97312 h 862458"/>
              <a:gd name="connsiteX35" fmla="*/ 0 w 181269"/>
              <a:gd name="connsiteY35" fmla="*/ 62013 h 862458"/>
            </a:gdLst>
            <a:ahLst/>
            <a:cxnLst/>
            <a:rect l="l" t="t" r="r" b="b"/>
            <a:pathLst>
              <a:path w="181269" h="862458">
                <a:moveTo>
                  <a:pt x="90634" y="766099"/>
                </a:moveTo>
                <a:lnTo>
                  <a:pt x="181269" y="828112"/>
                </a:lnTo>
                <a:lnTo>
                  <a:pt x="181269" y="862458"/>
                </a:lnTo>
                <a:lnTo>
                  <a:pt x="90634" y="800444"/>
                </a:lnTo>
                <a:lnTo>
                  <a:pt x="0" y="862458"/>
                </a:lnTo>
                <a:lnTo>
                  <a:pt x="0" y="828112"/>
                </a:lnTo>
                <a:close/>
                <a:moveTo>
                  <a:pt x="90634" y="612497"/>
                </a:moveTo>
                <a:lnTo>
                  <a:pt x="181269" y="674510"/>
                </a:lnTo>
                <a:lnTo>
                  <a:pt x="181269" y="709810"/>
                </a:lnTo>
                <a:lnTo>
                  <a:pt x="90634" y="647797"/>
                </a:lnTo>
                <a:lnTo>
                  <a:pt x="0" y="709810"/>
                </a:lnTo>
                <a:lnTo>
                  <a:pt x="0" y="674510"/>
                </a:lnTo>
                <a:close/>
                <a:moveTo>
                  <a:pt x="90634" y="459850"/>
                </a:moveTo>
                <a:lnTo>
                  <a:pt x="181269" y="521863"/>
                </a:lnTo>
                <a:lnTo>
                  <a:pt x="181269" y="556209"/>
                </a:lnTo>
                <a:lnTo>
                  <a:pt x="90634" y="494196"/>
                </a:lnTo>
                <a:lnTo>
                  <a:pt x="0" y="556209"/>
                </a:lnTo>
                <a:lnTo>
                  <a:pt x="0" y="521863"/>
                </a:lnTo>
                <a:close/>
                <a:moveTo>
                  <a:pt x="90634" y="306248"/>
                </a:moveTo>
                <a:lnTo>
                  <a:pt x="181269" y="368261"/>
                </a:lnTo>
                <a:lnTo>
                  <a:pt x="181269" y="403561"/>
                </a:lnTo>
                <a:lnTo>
                  <a:pt x="90634" y="341548"/>
                </a:lnTo>
                <a:lnTo>
                  <a:pt x="0" y="403561"/>
                </a:lnTo>
                <a:lnTo>
                  <a:pt x="0" y="368261"/>
                </a:lnTo>
                <a:close/>
                <a:moveTo>
                  <a:pt x="90634" y="153601"/>
                </a:moveTo>
                <a:lnTo>
                  <a:pt x="181269" y="215614"/>
                </a:lnTo>
                <a:lnTo>
                  <a:pt x="181269" y="249960"/>
                </a:lnTo>
                <a:lnTo>
                  <a:pt x="90634" y="187946"/>
                </a:lnTo>
                <a:lnTo>
                  <a:pt x="0" y="249960"/>
                </a:lnTo>
                <a:lnTo>
                  <a:pt x="0" y="215614"/>
                </a:lnTo>
                <a:close/>
                <a:moveTo>
                  <a:pt x="90634" y="0"/>
                </a:moveTo>
                <a:lnTo>
                  <a:pt x="181269" y="62013"/>
                </a:lnTo>
                <a:lnTo>
                  <a:pt x="181269" y="97312"/>
                </a:lnTo>
                <a:lnTo>
                  <a:pt x="90634" y="35299"/>
                </a:lnTo>
                <a:lnTo>
                  <a:pt x="0" y="97312"/>
                </a:lnTo>
                <a:lnTo>
                  <a:pt x="0" y="6201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3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2556180">
            <a:off x="3322010" y="1814414"/>
            <a:ext cx="954692" cy="954692"/>
          </a:xfrm>
          <a:prstGeom prst="donu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2556180">
            <a:off x="4073894" y="5738240"/>
            <a:ext cx="627095" cy="627095"/>
          </a:xfrm>
          <a:prstGeom prst="donu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2556180">
            <a:off x="127871" y="2864134"/>
            <a:ext cx="627095" cy="627095"/>
          </a:xfrm>
          <a:prstGeom prst="donu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6999696" y="5379151"/>
            <a:ext cx="756095" cy="1509897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400" y="597400"/>
            <a:ext cx="1075709" cy="167088"/>
          </a:xfrm>
          <a:custGeom>
            <a:avLst/>
            <a:gdLst>
              <a:gd name="connsiteX0" fmla="*/ 992165 w 1075709"/>
              <a:gd name="connsiteY0" fmla="*/ 0 h 167088"/>
              <a:gd name="connsiteX1" fmla="*/ 1075709 w 1075709"/>
              <a:gd name="connsiteY1" fmla="*/ 83544 h 167088"/>
              <a:gd name="connsiteX2" fmla="*/ 992165 w 1075709"/>
              <a:gd name="connsiteY2" fmla="*/ 167088 h 167088"/>
              <a:gd name="connsiteX3" fmla="*/ 908621 w 1075709"/>
              <a:gd name="connsiteY3" fmla="*/ 83544 h 167088"/>
              <a:gd name="connsiteX4" fmla="*/ 992165 w 1075709"/>
              <a:gd name="connsiteY4" fmla="*/ 0 h 167088"/>
              <a:gd name="connsiteX5" fmla="*/ 689292 w 1075709"/>
              <a:gd name="connsiteY5" fmla="*/ 0 h 167088"/>
              <a:gd name="connsiteX6" fmla="*/ 772836 w 1075709"/>
              <a:gd name="connsiteY6" fmla="*/ 83544 h 167088"/>
              <a:gd name="connsiteX7" fmla="*/ 689292 w 1075709"/>
              <a:gd name="connsiteY7" fmla="*/ 167088 h 167088"/>
              <a:gd name="connsiteX8" fmla="*/ 605748 w 1075709"/>
              <a:gd name="connsiteY8" fmla="*/ 83544 h 167088"/>
              <a:gd name="connsiteX9" fmla="*/ 689292 w 1075709"/>
              <a:gd name="connsiteY9" fmla="*/ 0 h 167088"/>
              <a:gd name="connsiteX10" fmla="*/ 386418 w 1075709"/>
              <a:gd name="connsiteY10" fmla="*/ 0 h 167088"/>
              <a:gd name="connsiteX11" fmla="*/ 469962 w 1075709"/>
              <a:gd name="connsiteY11" fmla="*/ 83544 h 167088"/>
              <a:gd name="connsiteX12" fmla="*/ 386418 w 1075709"/>
              <a:gd name="connsiteY12" fmla="*/ 167088 h 167088"/>
              <a:gd name="connsiteX13" fmla="*/ 302874 w 1075709"/>
              <a:gd name="connsiteY13" fmla="*/ 83544 h 167088"/>
              <a:gd name="connsiteX14" fmla="*/ 386418 w 1075709"/>
              <a:gd name="connsiteY14" fmla="*/ 0 h 167088"/>
              <a:gd name="connsiteX15" fmla="*/ 83544 w 1075709"/>
              <a:gd name="connsiteY15" fmla="*/ 0 h 167088"/>
              <a:gd name="connsiteX16" fmla="*/ 167088 w 1075709"/>
              <a:gd name="connsiteY16" fmla="*/ 83544 h 167088"/>
              <a:gd name="connsiteX17" fmla="*/ 83544 w 1075709"/>
              <a:gd name="connsiteY17" fmla="*/ 167088 h 167088"/>
              <a:gd name="connsiteX18" fmla="*/ 0 w 1075709"/>
              <a:gd name="connsiteY18" fmla="*/ 83544 h 167088"/>
              <a:gd name="connsiteX19" fmla="*/ 83544 w 1075709"/>
              <a:gd name="connsiteY19" fmla="*/ 0 h 167088"/>
            </a:gdLst>
            <a:ahLst/>
            <a:cxnLst/>
            <a:rect l="l" t="t" r="r" b="b"/>
            <a:pathLst>
              <a:path w="1075709" h="167088">
                <a:moveTo>
                  <a:pt x="992165" y="0"/>
                </a:moveTo>
                <a:cubicBezTo>
                  <a:pt x="1038305" y="0"/>
                  <a:pt x="1075709" y="37404"/>
                  <a:pt x="1075709" y="83544"/>
                </a:cubicBezTo>
                <a:cubicBezTo>
                  <a:pt x="1075709" y="129684"/>
                  <a:pt x="1038305" y="167088"/>
                  <a:pt x="992165" y="167088"/>
                </a:cubicBezTo>
                <a:cubicBezTo>
                  <a:pt x="946025" y="167088"/>
                  <a:pt x="908621" y="129684"/>
                  <a:pt x="908621" y="83544"/>
                </a:cubicBezTo>
                <a:cubicBezTo>
                  <a:pt x="908621" y="37404"/>
                  <a:pt x="946025" y="0"/>
                  <a:pt x="992165" y="0"/>
                </a:cubicBezTo>
                <a:close/>
                <a:moveTo>
                  <a:pt x="689292" y="0"/>
                </a:moveTo>
                <a:cubicBezTo>
                  <a:pt x="735432" y="0"/>
                  <a:pt x="772836" y="37404"/>
                  <a:pt x="772836" y="83544"/>
                </a:cubicBezTo>
                <a:cubicBezTo>
                  <a:pt x="772836" y="129684"/>
                  <a:pt x="735432" y="167088"/>
                  <a:pt x="689292" y="167088"/>
                </a:cubicBezTo>
                <a:cubicBezTo>
                  <a:pt x="643152" y="167088"/>
                  <a:pt x="605748" y="129684"/>
                  <a:pt x="605748" y="83544"/>
                </a:cubicBezTo>
                <a:cubicBezTo>
                  <a:pt x="605748" y="37404"/>
                  <a:pt x="643152" y="0"/>
                  <a:pt x="689292" y="0"/>
                </a:cubicBezTo>
                <a:close/>
                <a:moveTo>
                  <a:pt x="386418" y="0"/>
                </a:moveTo>
                <a:cubicBezTo>
                  <a:pt x="432558" y="0"/>
                  <a:pt x="469962" y="37404"/>
                  <a:pt x="469962" y="83544"/>
                </a:cubicBezTo>
                <a:cubicBezTo>
                  <a:pt x="469962" y="129684"/>
                  <a:pt x="432558" y="167088"/>
                  <a:pt x="386418" y="167088"/>
                </a:cubicBezTo>
                <a:cubicBezTo>
                  <a:pt x="340278" y="167088"/>
                  <a:pt x="302874" y="129684"/>
                  <a:pt x="302874" y="83544"/>
                </a:cubicBezTo>
                <a:cubicBezTo>
                  <a:pt x="302874" y="37404"/>
                  <a:pt x="340278" y="0"/>
                  <a:pt x="386418" y="0"/>
                </a:cubicBezTo>
                <a:close/>
                <a:moveTo>
                  <a:pt x="83544" y="0"/>
                </a:moveTo>
                <a:cubicBezTo>
                  <a:pt x="129684" y="0"/>
                  <a:pt x="167088" y="37404"/>
                  <a:pt x="167088" y="83544"/>
                </a:cubicBezTo>
                <a:cubicBezTo>
                  <a:pt x="167088" y="129684"/>
                  <a:pt x="129684" y="167088"/>
                  <a:pt x="83544" y="167088"/>
                </a:cubicBezTo>
                <a:cubicBezTo>
                  <a:pt x="37404" y="167088"/>
                  <a:pt x="0" y="129684"/>
                  <a:pt x="0" y="83544"/>
                </a:cubicBezTo>
                <a:cubicBezTo>
                  <a:pt x="0" y="37404"/>
                  <a:pt x="37404" y="0"/>
                  <a:pt x="83544" y="0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2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004551" y="853477"/>
            <a:ext cx="6153714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8800" b="1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2025</a:t>
            </a:r>
            <a:endParaRPr kumimoji="1" lang="en-US" altLang="zh-CN" sz="8800" b="1">
              <a:ln w="12700">
                <a:solidFill>
                  <a:srgbClr val="000000">
                    <a:alpha val="100000"/>
                  </a:srgbClr>
                </a:solidFill>
              </a:ln>
              <a:noFill/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5791200" y="3075069"/>
            <a:ext cx="6009373" cy="230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8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</a:t>
            </a:r>
            <a:endParaRPr kumimoji="1" lang="en-US" altLang="zh-CN" sz="4800" b="1">
              <a:ln w="34925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  <a:p>
            <a:pPr algn="r">
              <a:lnSpc>
                <a:spcPct val="130000"/>
              </a:lnSpc>
            </a:pPr>
            <a:r>
              <a:rPr kumimoji="1" lang="en-US" altLang="zh-CN" sz="48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定义与重要性</a:t>
            </a:r>
            <a:endParaRPr kumimoji="1" lang="en-US" altLang="zh-CN" sz="4800" b="1">
              <a:ln w="34925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8399328" y="2078765"/>
            <a:ext cx="2097984" cy="853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PART</a:t>
            </a:r>
            <a:endParaRPr kumimoji="1" lang="en-US" altLang="zh-CN" sz="5400" b="1">
              <a:ln w="34925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0290048" y="1462053"/>
            <a:ext cx="1503172" cy="1488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01</a:t>
            </a:r>
            <a:endParaRPr kumimoji="1" lang="en-US" altLang="zh-CN" sz="5400" b="1">
              <a:ln w="34925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4553002" y="2718033"/>
            <a:ext cx="1920700" cy="1920694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w="5584459" h="5584460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839628" y="5076395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w="5584459" h="5584460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735488" y="1023766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w="5584459" h="5584460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326505" y="672465"/>
            <a:ext cx="3600450" cy="6464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chemeClr val="tx2">
                    <a:lumMod val="60000"/>
                    <a:lumOff val="4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文学翻译的重要性</a:t>
            </a:r>
            <a:endParaRPr kumimoji="1" lang="en-US" altLang="zh-CN" sz="2000" b="1">
              <a:ln w="12700">
                <a:noFill/>
              </a:ln>
              <a:solidFill>
                <a:schemeClr val="tx2">
                  <a:lumMod val="60000"/>
                  <a:lumOff val="4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326262" y="1453996"/>
            <a:ext cx="3558696" cy="164279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文学翻译是文化交流的桥梁，让不同文化背景的读者欣赏到世界文学经典，如《百年孤独》的翻译让中国读者领略拉美魔幻现实主义。
文学翻译推动文化多样性发展，促进不同文化相互理解和尊重</a:t>
            </a: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326263" y="4099707"/>
            <a:ext cx="3600640" cy="6463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chemeClr val="tx2">
                    <a:lumMod val="60000"/>
                    <a:lumOff val="4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文学翻译的影响力</a:t>
            </a:r>
            <a:endParaRPr kumimoji="1" lang="en-US" altLang="zh-CN" sz="2000" b="1">
              <a:ln w="12700">
                <a:noFill/>
              </a:ln>
              <a:solidFill>
                <a:schemeClr val="tx2">
                  <a:lumMod val="60000"/>
                  <a:lumOff val="4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326262" y="4812815"/>
            <a:ext cx="3558696" cy="164279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优秀的文学翻译能提升作品的国际影响力，如林语堂的英文作品让西方了解中国传统文化。
文学翻译可激发跨文化创作灵感，促进文学艺术的融合与发展。</a:t>
            </a:r>
            <a:endParaRPr kumimoji="1" lang="en-US" altLang="zh-CN" sz="16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5165708" y="1453985"/>
            <a:ext cx="486682" cy="486682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289183" y="5390409"/>
            <a:ext cx="449282" cy="48668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088137" y="3257480"/>
            <a:ext cx="850430" cy="841800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2760" y="2717800"/>
            <a:ext cx="3917315" cy="21196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16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文学翻译不仅是语言转换，更是文化传递。它要传达作品的情感、意境和风格，如将《红楼梦》中细腻的情感译成英文，让西方读者感受中国古典文学的魅力。
文学翻译需兼顾语言美与文化内涵，比普通翻译更具艺术性。</a:t>
            </a:r>
            <a:endParaRPr kumimoji="1" lang="en-US" altLang="zh-CN" sz="16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660458" y="1534161"/>
            <a:ext cx="3582138" cy="118364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24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文学翻译的特殊性</a:t>
            </a:r>
            <a:endParaRPr kumimoji="1" lang="en-US" altLang="zh-CN" sz="24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文学翻译的定义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flipH="1">
            <a:off x="0" y="-1088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90000"/>
                </a:schemeClr>
              </a:gs>
              <a:gs pos="100000">
                <a:schemeClr val="accent2">
                  <a:lumMod val="20000"/>
                  <a:lumOff val="80000"/>
                  <a:alpha val="9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2214893"/>
            <a:ext cx="4790364" cy="4790364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2556180">
            <a:off x="10785862" y="-889485"/>
            <a:ext cx="2314702" cy="2314702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669280" y="2104165"/>
            <a:ext cx="6021566" cy="839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 flipH="1">
            <a:off x="6573055" y="1847677"/>
            <a:ext cx="287382" cy="1367332"/>
          </a:xfrm>
          <a:custGeom>
            <a:avLst/>
            <a:gdLst>
              <a:gd name="connsiteX0" fmla="*/ 90634 w 181269"/>
              <a:gd name="connsiteY0" fmla="*/ 766099 h 862458"/>
              <a:gd name="connsiteX1" fmla="*/ 181269 w 181269"/>
              <a:gd name="connsiteY1" fmla="*/ 828112 h 862458"/>
              <a:gd name="connsiteX2" fmla="*/ 181269 w 181269"/>
              <a:gd name="connsiteY2" fmla="*/ 862458 h 862458"/>
              <a:gd name="connsiteX3" fmla="*/ 90634 w 181269"/>
              <a:gd name="connsiteY3" fmla="*/ 800444 h 862458"/>
              <a:gd name="connsiteX4" fmla="*/ 0 w 181269"/>
              <a:gd name="connsiteY4" fmla="*/ 862458 h 862458"/>
              <a:gd name="connsiteX5" fmla="*/ 0 w 181269"/>
              <a:gd name="connsiteY5" fmla="*/ 828112 h 862458"/>
              <a:gd name="connsiteX6" fmla="*/ 90634 w 181269"/>
              <a:gd name="connsiteY6" fmla="*/ 612497 h 862458"/>
              <a:gd name="connsiteX7" fmla="*/ 181269 w 181269"/>
              <a:gd name="connsiteY7" fmla="*/ 674510 h 862458"/>
              <a:gd name="connsiteX8" fmla="*/ 181269 w 181269"/>
              <a:gd name="connsiteY8" fmla="*/ 709810 h 862458"/>
              <a:gd name="connsiteX9" fmla="*/ 90634 w 181269"/>
              <a:gd name="connsiteY9" fmla="*/ 647797 h 862458"/>
              <a:gd name="connsiteX10" fmla="*/ 0 w 181269"/>
              <a:gd name="connsiteY10" fmla="*/ 709810 h 862458"/>
              <a:gd name="connsiteX11" fmla="*/ 0 w 181269"/>
              <a:gd name="connsiteY11" fmla="*/ 674510 h 862458"/>
              <a:gd name="connsiteX12" fmla="*/ 90634 w 181269"/>
              <a:gd name="connsiteY12" fmla="*/ 459850 h 862458"/>
              <a:gd name="connsiteX13" fmla="*/ 181269 w 181269"/>
              <a:gd name="connsiteY13" fmla="*/ 521863 h 862458"/>
              <a:gd name="connsiteX14" fmla="*/ 181269 w 181269"/>
              <a:gd name="connsiteY14" fmla="*/ 556209 h 862458"/>
              <a:gd name="connsiteX15" fmla="*/ 90634 w 181269"/>
              <a:gd name="connsiteY15" fmla="*/ 494196 h 862458"/>
              <a:gd name="connsiteX16" fmla="*/ 0 w 181269"/>
              <a:gd name="connsiteY16" fmla="*/ 556209 h 862458"/>
              <a:gd name="connsiteX17" fmla="*/ 0 w 181269"/>
              <a:gd name="connsiteY17" fmla="*/ 521863 h 862458"/>
              <a:gd name="connsiteX18" fmla="*/ 90634 w 181269"/>
              <a:gd name="connsiteY18" fmla="*/ 306248 h 862458"/>
              <a:gd name="connsiteX19" fmla="*/ 181269 w 181269"/>
              <a:gd name="connsiteY19" fmla="*/ 368261 h 862458"/>
              <a:gd name="connsiteX20" fmla="*/ 181269 w 181269"/>
              <a:gd name="connsiteY20" fmla="*/ 403561 h 862458"/>
              <a:gd name="connsiteX21" fmla="*/ 90634 w 181269"/>
              <a:gd name="connsiteY21" fmla="*/ 341548 h 862458"/>
              <a:gd name="connsiteX22" fmla="*/ 0 w 181269"/>
              <a:gd name="connsiteY22" fmla="*/ 403561 h 862458"/>
              <a:gd name="connsiteX23" fmla="*/ 0 w 181269"/>
              <a:gd name="connsiteY23" fmla="*/ 368261 h 862458"/>
              <a:gd name="connsiteX24" fmla="*/ 90634 w 181269"/>
              <a:gd name="connsiteY24" fmla="*/ 153601 h 862458"/>
              <a:gd name="connsiteX25" fmla="*/ 181269 w 181269"/>
              <a:gd name="connsiteY25" fmla="*/ 215614 h 862458"/>
              <a:gd name="connsiteX26" fmla="*/ 181269 w 181269"/>
              <a:gd name="connsiteY26" fmla="*/ 249960 h 862458"/>
              <a:gd name="connsiteX27" fmla="*/ 90634 w 181269"/>
              <a:gd name="connsiteY27" fmla="*/ 187946 h 862458"/>
              <a:gd name="connsiteX28" fmla="*/ 0 w 181269"/>
              <a:gd name="connsiteY28" fmla="*/ 249960 h 862458"/>
              <a:gd name="connsiteX29" fmla="*/ 0 w 181269"/>
              <a:gd name="connsiteY29" fmla="*/ 215614 h 862458"/>
              <a:gd name="connsiteX30" fmla="*/ 90634 w 181269"/>
              <a:gd name="connsiteY30" fmla="*/ 0 h 862458"/>
              <a:gd name="connsiteX31" fmla="*/ 181269 w 181269"/>
              <a:gd name="connsiteY31" fmla="*/ 62013 h 862458"/>
              <a:gd name="connsiteX32" fmla="*/ 181269 w 181269"/>
              <a:gd name="connsiteY32" fmla="*/ 97312 h 862458"/>
              <a:gd name="connsiteX33" fmla="*/ 90634 w 181269"/>
              <a:gd name="connsiteY33" fmla="*/ 35299 h 862458"/>
              <a:gd name="connsiteX34" fmla="*/ 0 w 181269"/>
              <a:gd name="connsiteY34" fmla="*/ 97312 h 862458"/>
              <a:gd name="connsiteX35" fmla="*/ 0 w 181269"/>
              <a:gd name="connsiteY35" fmla="*/ 62013 h 862458"/>
            </a:gdLst>
            <a:ahLst/>
            <a:cxnLst/>
            <a:rect l="l" t="t" r="r" b="b"/>
            <a:pathLst>
              <a:path w="181269" h="862458">
                <a:moveTo>
                  <a:pt x="90634" y="766099"/>
                </a:moveTo>
                <a:lnTo>
                  <a:pt x="181269" y="828112"/>
                </a:lnTo>
                <a:lnTo>
                  <a:pt x="181269" y="862458"/>
                </a:lnTo>
                <a:lnTo>
                  <a:pt x="90634" y="800444"/>
                </a:lnTo>
                <a:lnTo>
                  <a:pt x="0" y="862458"/>
                </a:lnTo>
                <a:lnTo>
                  <a:pt x="0" y="828112"/>
                </a:lnTo>
                <a:close/>
                <a:moveTo>
                  <a:pt x="90634" y="612497"/>
                </a:moveTo>
                <a:lnTo>
                  <a:pt x="181269" y="674510"/>
                </a:lnTo>
                <a:lnTo>
                  <a:pt x="181269" y="709810"/>
                </a:lnTo>
                <a:lnTo>
                  <a:pt x="90634" y="647797"/>
                </a:lnTo>
                <a:lnTo>
                  <a:pt x="0" y="709810"/>
                </a:lnTo>
                <a:lnTo>
                  <a:pt x="0" y="674510"/>
                </a:lnTo>
                <a:close/>
                <a:moveTo>
                  <a:pt x="90634" y="459850"/>
                </a:moveTo>
                <a:lnTo>
                  <a:pt x="181269" y="521863"/>
                </a:lnTo>
                <a:lnTo>
                  <a:pt x="181269" y="556209"/>
                </a:lnTo>
                <a:lnTo>
                  <a:pt x="90634" y="494196"/>
                </a:lnTo>
                <a:lnTo>
                  <a:pt x="0" y="556209"/>
                </a:lnTo>
                <a:lnTo>
                  <a:pt x="0" y="521863"/>
                </a:lnTo>
                <a:close/>
                <a:moveTo>
                  <a:pt x="90634" y="306248"/>
                </a:moveTo>
                <a:lnTo>
                  <a:pt x="181269" y="368261"/>
                </a:lnTo>
                <a:lnTo>
                  <a:pt x="181269" y="403561"/>
                </a:lnTo>
                <a:lnTo>
                  <a:pt x="90634" y="341548"/>
                </a:lnTo>
                <a:lnTo>
                  <a:pt x="0" y="403561"/>
                </a:lnTo>
                <a:lnTo>
                  <a:pt x="0" y="368261"/>
                </a:lnTo>
                <a:close/>
                <a:moveTo>
                  <a:pt x="90634" y="153601"/>
                </a:moveTo>
                <a:lnTo>
                  <a:pt x="181269" y="215614"/>
                </a:lnTo>
                <a:lnTo>
                  <a:pt x="181269" y="249960"/>
                </a:lnTo>
                <a:lnTo>
                  <a:pt x="90634" y="187946"/>
                </a:lnTo>
                <a:lnTo>
                  <a:pt x="0" y="249960"/>
                </a:lnTo>
                <a:lnTo>
                  <a:pt x="0" y="215614"/>
                </a:lnTo>
                <a:close/>
                <a:moveTo>
                  <a:pt x="90634" y="0"/>
                </a:moveTo>
                <a:lnTo>
                  <a:pt x="181269" y="62013"/>
                </a:lnTo>
                <a:lnTo>
                  <a:pt x="181269" y="97312"/>
                </a:lnTo>
                <a:lnTo>
                  <a:pt x="90634" y="35299"/>
                </a:lnTo>
                <a:lnTo>
                  <a:pt x="0" y="97312"/>
                </a:lnTo>
                <a:lnTo>
                  <a:pt x="0" y="6201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3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2556180">
            <a:off x="3322010" y="1814414"/>
            <a:ext cx="954692" cy="954692"/>
          </a:xfrm>
          <a:prstGeom prst="donu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2556180">
            <a:off x="4073894" y="5738240"/>
            <a:ext cx="627095" cy="627095"/>
          </a:xfrm>
          <a:prstGeom prst="donu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2556180">
            <a:off x="127871" y="2864134"/>
            <a:ext cx="627095" cy="627095"/>
          </a:xfrm>
          <a:prstGeom prst="donu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6999696" y="5379151"/>
            <a:ext cx="756095" cy="1509897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400" y="597400"/>
            <a:ext cx="1075709" cy="167088"/>
          </a:xfrm>
          <a:custGeom>
            <a:avLst/>
            <a:gdLst>
              <a:gd name="connsiteX0" fmla="*/ 992165 w 1075709"/>
              <a:gd name="connsiteY0" fmla="*/ 0 h 167088"/>
              <a:gd name="connsiteX1" fmla="*/ 1075709 w 1075709"/>
              <a:gd name="connsiteY1" fmla="*/ 83544 h 167088"/>
              <a:gd name="connsiteX2" fmla="*/ 992165 w 1075709"/>
              <a:gd name="connsiteY2" fmla="*/ 167088 h 167088"/>
              <a:gd name="connsiteX3" fmla="*/ 908621 w 1075709"/>
              <a:gd name="connsiteY3" fmla="*/ 83544 h 167088"/>
              <a:gd name="connsiteX4" fmla="*/ 992165 w 1075709"/>
              <a:gd name="connsiteY4" fmla="*/ 0 h 167088"/>
              <a:gd name="connsiteX5" fmla="*/ 689292 w 1075709"/>
              <a:gd name="connsiteY5" fmla="*/ 0 h 167088"/>
              <a:gd name="connsiteX6" fmla="*/ 772836 w 1075709"/>
              <a:gd name="connsiteY6" fmla="*/ 83544 h 167088"/>
              <a:gd name="connsiteX7" fmla="*/ 689292 w 1075709"/>
              <a:gd name="connsiteY7" fmla="*/ 167088 h 167088"/>
              <a:gd name="connsiteX8" fmla="*/ 605748 w 1075709"/>
              <a:gd name="connsiteY8" fmla="*/ 83544 h 167088"/>
              <a:gd name="connsiteX9" fmla="*/ 689292 w 1075709"/>
              <a:gd name="connsiteY9" fmla="*/ 0 h 167088"/>
              <a:gd name="connsiteX10" fmla="*/ 386418 w 1075709"/>
              <a:gd name="connsiteY10" fmla="*/ 0 h 167088"/>
              <a:gd name="connsiteX11" fmla="*/ 469962 w 1075709"/>
              <a:gd name="connsiteY11" fmla="*/ 83544 h 167088"/>
              <a:gd name="connsiteX12" fmla="*/ 386418 w 1075709"/>
              <a:gd name="connsiteY12" fmla="*/ 167088 h 167088"/>
              <a:gd name="connsiteX13" fmla="*/ 302874 w 1075709"/>
              <a:gd name="connsiteY13" fmla="*/ 83544 h 167088"/>
              <a:gd name="connsiteX14" fmla="*/ 386418 w 1075709"/>
              <a:gd name="connsiteY14" fmla="*/ 0 h 167088"/>
              <a:gd name="connsiteX15" fmla="*/ 83544 w 1075709"/>
              <a:gd name="connsiteY15" fmla="*/ 0 h 167088"/>
              <a:gd name="connsiteX16" fmla="*/ 167088 w 1075709"/>
              <a:gd name="connsiteY16" fmla="*/ 83544 h 167088"/>
              <a:gd name="connsiteX17" fmla="*/ 83544 w 1075709"/>
              <a:gd name="connsiteY17" fmla="*/ 167088 h 167088"/>
              <a:gd name="connsiteX18" fmla="*/ 0 w 1075709"/>
              <a:gd name="connsiteY18" fmla="*/ 83544 h 167088"/>
              <a:gd name="connsiteX19" fmla="*/ 83544 w 1075709"/>
              <a:gd name="connsiteY19" fmla="*/ 0 h 167088"/>
            </a:gdLst>
            <a:ahLst/>
            <a:cxnLst/>
            <a:rect l="l" t="t" r="r" b="b"/>
            <a:pathLst>
              <a:path w="1075709" h="167088">
                <a:moveTo>
                  <a:pt x="992165" y="0"/>
                </a:moveTo>
                <a:cubicBezTo>
                  <a:pt x="1038305" y="0"/>
                  <a:pt x="1075709" y="37404"/>
                  <a:pt x="1075709" y="83544"/>
                </a:cubicBezTo>
                <a:cubicBezTo>
                  <a:pt x="1075709" y="129684"/>
                  <a:pt x="1038305" y="167088"/>
                  <a:pt x="992165" y="167088"/>
                </a:cubicBezTo>
                <a:cubicBezTo>
                  <a:pt x="946025" y="167088"/>
                  <a:pt x="908621" y="129684"/>
                  <a:pt x="908621" y="83544"/>
                </a:cubicBezTo>
                <a:cubicBezTo>
                  <a:pt x="908621" y="37404"/>
                  <a:pt x="946025" y="0"/>
                  <a:pt x="992165" y="0"/>
                </a:cubicBezTo>
                <a:close/>
                <a:moveTo>
                  <a:pt x="689292" y="0"/>
                </a:moveTo>
                <a:cubicBezTo>
                  <a:pt x="735432" y="0"/>
                  <a:pt x="772836" y="37404"/>
                  <a:pt x="772836" y="83544"/>
                </a:cubicBezTo>
                <a:cubicBezTo>
                  <a:pt x="772836" y="129684"/>
                  <a:pt x="735432" y="167088"/>
                  <a:pt x="689292" y="167088"/>
                </a:cubicBezTo>
                <a:cubicBezTo>
                  <a:pt x="643152" y="167088"/>
                  <a:pt x="605748" y="129684"/>
                  <a:pt x="605748" y="83544"/>
                </a:cubicBezTo>
                <a:cubicBezTo>
                  <a:pt x="605748" y="37404"/>
                  <a:pt x="643152" y="0"/>
                  <a:pt x="689292" y="0"/>
                </a:cubicBezTo>
                <a:close/>
                <a:moveTo>
                  <a:pt x="386418" y="0"/>
                </a:moveTo>
                <a:cubicBezTo>
                  <a:pt x="432558" y="0"/>
                  <a:pt x="469962" y="37404"/>
                  <a:pt x="469962" y="83544"/>
                </a:cubicBezTo>
                <a:cubicBezTo>
                  <a:pt x="469962" y="129684"/>
                  <a:pt x="432558" y="167088"/>
                  <a:pt x="386418" y="167088"/>
                </a:cubicBezTo>
                <a:cubicBezTo>
                  <a:pt x="340278" y="167088"/>
                  <a:pt x="302874" y="129684"/>
                  <a:pt x="302874" y="83544"/>
                </a:cubicBezTo>
                <a:cubicBezTo>
                  <a:pt x="302874" y="37404"/>
                  <a:pt x="340278" y="0"/>
                  <a:pt x="386418" y="0"/>
                </a:cubicBezTo>
                <a:close/>
                <a:moveTo>
                  <a:pt x="83544" y="0"/>
                </a:moveTo>
                <a:cubicBezTo>
                  <a:pt x="129684" y="0"/>
                  <a:pt x="167088" y="37404"/>
                  <a:pt x="167088" y="83544"/>
                </a:cubicBezTo>
                <a:cubicBezTo>
                  <a:pt x="167088" y="129684"/>
                  <a:pt x="129684" y="167088"/>
                  <a:pt x="83544" y="167088"/>
                </a:cubicBezTo>
                <a:cubicBezTo>
                  <a:pt x="37404" y="167088"/>
                  <a:pt x="0" y="129684"/>
                  <a:pt x="0" y="83544"/>
                </a:cubicBezTo>
                <a:cubicBezTo>
                  <a:pt x="0" y="37404"/>
                  <a:pt x="37404" y="0"/>
                  <a:pt x="83544" y="0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2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004551" y="853477"/>
            <a:ext cx="6153714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9600" b="1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2025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5791200" y="3075069"/>
            <a:ext cx="6009373" cy="230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文学翻译的方法与技巧</a:t>
            </a:r>
            <a:endParaRPr kumimoji="1" lang="en-US" altLang="zh-CN" sz="4400" b="1">
              <a:ln w="34925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8399328" y="2078765"/>
            <a:ext cx="2097984" cy="853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PART</a:t>
            </a:r>
            <a:endParaRPr kumimoji="1" lang="en-US" altLang="zh-CN" sz="5400" b="1">
              <a:ln w="34925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0290048" y="1462053"/>
            <a:ext cx="1503172" cy="1488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02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180924" y="1403047"/>
            <a:ext cx="1327484" cy="13274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002790" y="2916555"/>
            <a:ext cx="2234565" cy="51435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524000" y="3690620"/>
            <a:ext cx="3068320" cy="16097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归化翻译使译文贴近目标语言文化，如将“面子”译为“face”，让英语读者易于理解。
归化翻译可减少文化隔阂，但需注意保留原作的文化特色。</a:t>
            </a:r>
            <a:endParaRPr kumimoji="1" lang="en-US" altLang="zh-CN" sz="1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1524065" y="2968941"/>
            <a:ext cx="3192382" cy="4092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归化翻译的实践</a:t>
            </a:r>
            <a:endParaRPr kumimoji="1" lang="en-US" altLang="zh-CN" sz="2000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2575961" y="1823418"/>
            <a:ext cx="537410" cy="53741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078220" y="1403047"/>
            <a:ext cx="1327484" cy="13274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660390" y="2935605"/>
            <a:ext cx="2164080" cy="513080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056505" y="3690620"/>
            <a:ext cx="3373120" cy="13195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异化翻译保留源语言文化特色，如“功夫”译为“Kungfu”，保留中国文化元素。
异化翻译有助于传播源语言文化，但对译者的跨文化能力要求较高。</a:t>
            </a:r>
            <a:endParaRPr kumimoji="1" lang="en-US" altLang="zh-CN" sz="1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502275" y="2802890"/>
            <a:ext cx="2480945" cy="5429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异化翻译的魅力</a:t>
            </a:r>
            <a:endParaRPr kumimoji="1" lang="en-US" altLang="zh-CN" sz="2000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6473257" y="1823746"/>
            <a:ext cx="537410" cy="487224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9396397" y="1344627"/>
            <a:ext cx="1327484" cy="13274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828405" y="2847975"/>
            <a:ext cx="2464435" cy="45212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779510" y="3560445"/>
            <a:ext cx="2513330" cy="19799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翻译中需根据文本内容和读者需求灵活选择归化与异化，如文学名著可适当异化以保留原味，通俗读物可多归化以便理解。
平衡归化与异化能实现文化传递与读者接受的双重目标。</a:t>
            </a:r>
            <a:endParaRPr kumimoji="1" lang="en-US" altLang="zh-CN" sz="1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8520430" y="2879725"/>
            <a:ext cx="2877820" cy="38862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归化与异化的平衡</a:t>
            </a:r>
            <a:endParaRPr kumimoji="1" lang="en-US" altLang="zh-CN" sz="2000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9791434" y="1789565"/>
            <a:ext cx="537410" cy="470495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归化与异化的运用</a:t>
            </a:r>
            <a:endParaRPr kumimoji="1" lang="en-US" altLang="zh-CN" sz="3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9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894834" y="1721160"/>
            <a:ext cx="2979460" cy="34300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语境是文学翻译的关键，译者需理解作品的历史、社会和文化背景，如翻译《战争与和平》需了解俄国的历史背景。
准确的语境再现能让读者更好地理解作品的内涵。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894834" y="1359808"/>
            <a:ext cx="2979460" cy="3610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C71D2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语境的重要性</a:t>
            </a:r>
            <a:endParaRPr kumimoji="1" lang="en-US" altLang="zh-CN" sz="2000" b="1">
              <a:ln w="12700">
                <a:noFill/>
              </a:ln>
              <a:solidFill>
                <a:srgbClr val="C71D2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7872055" y="1721160"/>
            <a:ext cx="2979460" cy="34300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语境与意境的结合能让译文更具感染力，如翻译《悲惨世界》时，既传达当时法国社会的背景，又展现作品的悲壮意境。
译者需在语境与意境之间找到平衡，使译文既忠实又生动。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7872055" y="1359808"/>
            <a:ext cx="2979460" cy="3610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C71D2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语境与意境的结合</a:t>
            </a:r>
            <a:endParaRPr kumimoji="1" lang="en-US" altLang="zh-CN" sz="2000" b="1">
              <a:ln w="12700">
                <a:noFill/>
              </a:ln>
              <a:solidFill>
                <a:srgbClr val="C71D2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357825" y="1721160"/>
            <a:ext cx="2979460" cy="34300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意境是文学作品的灵魂，译者需通过语言技巧传达原文的意境，如翻译唐诗宋词时，保留其韵律和意境。
意境的传达需译者具备深厚的文化底蕴和艺术修养。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4357825" y="1359808"/>
            <a:ext cx="2979460" cy="3610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C71D2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意境的传达</a:t>
            </a:r>
            <a:endParaRPr kumimoji="1" lang="en-US" altLang="zh-CN" sz="2000" b="1">
              <a:ln w="12700">
                <a:noFill/>
              </a:ln>
              <a:solidFill>
                <a:srgbClr val="C71D2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语境与意境的再现</a:t>
            </a:r>
            <a:endParaRPr kumimoji="1" lang="en-US" altLang="zh-CN" sz="3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0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399" y="1162983"/>
            <a:ext cx="3529009" cy="3856172"/>
          </a:xfrm>
          <a:prstGeom prst="roundRect">
            <a:avLst>
              <a:gd name="adj" fmla="val 435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61794" y="1601122"/>
            <a:ext cx="3126218" cy="34470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文学翻译需保持原作的风格，如翻译《简·爱》时，保留其浪漫主义风格。
风格的保持需译者深入理解原作的语言特点和情感表达。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830718" y="1172721"/>
            <a:ext cx="3188370" cy="276999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1880" y="1157481"/>
            <a:ext cx="3166047" cy="2867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风格的保持</a:t>
            </a:r>
            <a:endParaRPr kumimoji="1" lang="en-US" altLang="zh-CN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325145" y="1162983"/>
            <a:ext cx="3529009" cy="3856172"/>
          </a:xfrm>
          <a:prstGeom prst="roundRect">
            <a:avLst>
              <a:gd name="adj" fmla="val 435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495425" y="1601122"/>
            <a:ext cx="3126218" cy="34470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语言转换需自然流畅，避免生硬翻译，如将“山清水秀”译为“mountains green and waters clear”。
语言转换需根据目标语言的习惯进行调整，同时保留原作的韵味。</a:t>
            </a:r>
            <a:endParaRPr kumimoji="1" lang="en-US" altLang="zh-CN" sz="1400" b="1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4495464" y="1172721"/>
            <a:ext cx="3188370" cy="276999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506626" y="1172721"/>
            <a:ext cx="3166047" cy="2867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语言的转换</a:t>
            </a:r>
            <a:endParaRPr kumimoji="1" lang="en-US" altLang="zh-CN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7989256" y="1162983"/>
            <a:ext cx="3529009" cy="3856172"/>
          </a:xfrm>
          <a:prstGeom prst="roundRect">
            <a:avLst>
              <a:gd name="adj" fmla="val 435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171372" y="1572546"/>
            <a:ext cx="3166047" cy="34470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风格与语言的统一能让译文更具整体性，如翻译《老人与海》时，既保持其简洁有力的语言风格，又传达其坚韧不拔的精神。
译者需在风格与语言之间找到平衡，使译文既忠实又通顺。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8160210" y="1167641"/>
            <a:ext cx="3188370" cy="276999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82802" y="1172721"/>
            <a:ext cx="3166047" cy="2867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风格与语言的统一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风格与语言的转换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flipH="1">
            <a:off x="0" y="-1088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90000"/>
                </a:schemeClr>
              </a:gs>
              <a:gs pos="100000">
                <a:schemeClr val="accent2">
                  <a:lumMod val="20000"/>
                  <a:lumOff val="80000"/>
                  <a:alpha val="9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2214893"/>
            <a:ext cx="4790364" cy="4790364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2556180">
            <a:off x="10785862" y="-889485"/>
            <a:ext cx="2314702" cy="2314702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669280" y="2104165"/>
            <a:ext cx="6021566" cy="839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 flipH="1">
            <a:off x="6573055" y="1847677"/>
            <a:ext cx="287382" cy="1367332"/>
          </a:xfrm>
          <a:custGeom>
            <a:avLst/>
            <a:gdLst>
              <a:gd name="connsiteX0" fmla="*/ 90634 w 181269"/>
              <a:gd name="connsiteY0" fmla="*/ 766099 h 862458"/>
              <a:gd name="connsiteX1" fmla="*/ 181269 w 181269"/>
              <a:gd name="connsiteY1" fmla="*/ 828112 h 862458"/>
              <a:gd name="connsiteX2" fmla="*/ 181269 w 181269"/>
              <a:gd name="connsiteY2" fmla="*/ 862458 h 862458"/>
              <a:gd name="connsiteX3" fmla="*/ 90634 w 181269"/>
              <a:gd name="connsiteY3" fmla="*/ 800444 h 862458"/>
              <a:gd name="connsiteX4" fmla="*/ 0 w 181269"/>
              <a:gd name="connsiteY4" fmla="*/ 862458 h 862458"/>
              <a:gd name="connsiteX5" fmla="*/ 0 w 181269"/>
              <a:gd name="connsiteY5" fmla="*/ 828112 h 862458"/>
              <a:gd name="connsiteX6" fmla="*/ 90634 w 181269"/>
              <a:gd name="connsiteY6" fmla="*/ 612497 h 862458"/>
              <a:gd name="connsiteX7" fmla="*/ 181269 w 181269"/>
              <a:gd name="connsiteY7" fmla="*/ 674510 h 862458"/>
              <a:gd name="connsiteX8" fmla="*/ 181269 w 181269"/>
              <a:gd name="connsiteY8" fmla="*/ 709810 h 862458"/>
              <a:gd name="connsiteX9" fmla="*/ 90634 w 181269"/>
              <a:gd name="connsiteY9" fmla="*/ 647797 h 862458"/>
              <a:gd name="connsiteX10" fmla="*/ 0 w 181269"/>
              <a:gd name="connsiteY10" fmla="*/ 709810 h 862458"/>
              <a:gd name="connsiteX11" fmla="*/ 0 w 181269"/>
              <a:gd name="connsiteY11" fmla="*/ 674510 h 862458"/>
              <a:gd name="connsiteX12" fmla="*/ 90634 w 181269"/>
              <a:gd name="connsiteY12" fmla="*/ 459850 h 862458"/>
              <a:gd name="connsiteX13" fmla="*/ 181269 w 181269"/>
              <a:gd name="connsiteY13" fmla="*/ 521863 h 862458"/>
              <a:gd name="connsiteX14" fmla="*/ 181269 w 181269"/>
              <a:gd name="connsiteY14" fmla="*/ 556209 h 862458"/>
              <a:gd name="connsiteX15" fmla="*/ 90634 w 181269"/>
              <a:gd name="connsiteY15" fmla="*/ 494196 h 862458"/>
              <a:gd name="connsiteX16" fmla="*/ 0 w 181269"/>
              <a:gd name="connsiteY16" fmla="*/ 556209 h 862458"/>
              <a:gd name="connsiteX17" fmla="*/ 0 w 181269"/>
              <a:gd name="connsiteY17" fmla="*/ 521863 h 862458"/>
              <a:gd name="connsiteX18" fmla="*/ 90634 w 181269"/>
              <a:gd name="connsiteY18" fmla="*/ 306248 h 862458"/>
              <a:gd name="connsiteX19" fmla="*/ 181269 w 181269"/>
              <a:gd name="connsiteY19" fmla="*/ 368261 h 862458"/>
              <a:gd name="connsiteX20" fmla="*/ 181269 w 181269"/>
              <a:gd name="connsiteY20" fmla="*/ 403561 h 862458"/>
              <a:gd name="connsiteX21" fmla="*/ 90634 w 181269"/>
              <a:gd name="connsiteY21" fmla="*/ 341548 h 862458"/>
              <a:gd name="connsiteX22" fmla="*/ 0 w 181269"/>
              <a:gd name="connsiteY22" fmla="*/ 403561 h 862458"/>
              <a:gd name="connsiteX23" fmla="*/ 0 w 181269"/>
              <a:gd name="connsiteY23" fmla="*/ 368261 h 862458"/>
              <a:gd name="connsiteX24" fmla="*/ 90634 w 181269"/>
              <a:gd name="connsiteY24" fmla="*/ 153601 h 862458"/>
              <a:gd name="connsiteX25" fmla="*/ 181269 w 181269"/>
              <a:gd name="connsiteY25" fmla="*/ 215614 h 862458"/>
              <a:gd name="connsiteX26" fmla="*/ 181269 w 181269"/>
              <a:gd name="connsiteY26" fmla="*/ 249960 h 862458"/>
              <a:gd name="connsiteX27" fmla="*/ 90634 w 181269"/>
              <a:gd name="connsiteY27" fmla="*/ 187946 h 862458"/>
              <a:gd name="connsiteX28" fmla="*/ 0 w 181269"/>
              <a:gd name="connsiteY28" fmla="*/ 249960 h 862458"/>
              <a:gd name="connsiteX29" fmla="*/ 0 w 181269"/>
              <a:gd name="connsiteY29" fmla="*/ 215614 h 862458"/>
              <a:gd name="connsiteX30" fmla="*/ 90634 w 181269"/>
              <a:gd name="connsiteY30" fmla="*/ 0 h 862458"/>
              <a:gd name="connsiteX31" fmla="*/ 181269 w 181269"/>
              <a:gd name="connsiteY31" fmla="*/ 62013 h 862458"/>
              <a:gd name="connsiteX32" fmla="*/ 181269 w 181269"/>
              <a:gd name="connsiteY32" fmla="*/ 97312 h 862458"/>
              <a:gd name="connsiteX33" fmla="*/ 90634 w 181269"/>
              <a:gd name="connsiteY33" fmla="*/ 35299 h 862458"/>
              <a:gd name="connsiteX34" fmla="*/ 0 w 181269"/>
              <a:gd name="connsiteY34" fmla="*/ 97312 h 862458"/>
              <a:gd name="connsiteX35" fmla="*/ 0 w 181269"/>
              <a:gd name="connsiteY35" fmla="*/ 62013 h 862458"/>
            </a:gdLst>
            <a:ahLst/>
            <a:cxnLst/>
            <a:rect l="l" t="t" r="r" b="b"/>
            <a:pathLst>
              <a:path w="181269" h="862458">
                <a:moveTo>
                  <a:pt x="90634" y="766099"/>
                </a:moveTo>
                <a:lnTo>
                  <a:pt x="181269" y="828112"/>
                </a:lnTo>
                <a:lnTo>
                  <a:pt x="181269" y="862458"/>
                </a:lnTo>
                <a:lnTo>
                  <a:pt x="90634" y="800444"/>
                </a:lnTo>
                <a:lnTo>
                  <a:pt x="0" y="862458"/>
                </a:lnTo>
                <a:lnTo>
                  <a:pt x="0" y="828112"/>
                </a:lnTo>
                <a:close/>
                <a:moveTo>
                  <a:pt x="90634" y="612497"/>
                </a:moveTo>
                <a:lnTo>
                  <a:pt x="181269" y="674510"/>
                </a:lnTo>
                <a:lnTo>
                  <a:pt x="181269" y="709810"/>
                </a:lnTo>
                <a:lnTo>
                  <a:pt x="90634" y="647797"/>
                </a:lnTo>
                <a:lnTo>
                  <a:pt x="0" y="709810"/>
                </a:lnTo>
                <a:lnTo>
                  <a:pt x="0" y="674510"/>
                </a:lnTo>
                <a:close/>
                <a:moveTo>
                  <a:pt x="90634" y="459850"/>
                </a:moveTo>
                <a:lnTo>
                  <a:pt x="181269" y="521863"/>
                </a:lnTo>
                <a:lnTo>
                  <a:pt x="181269" y="556209"/>
                </a:lnTo>
                <a:lnTo>
                  <a:pt x="90634" y="494196"/>
                </a:lnTo>
                <a:lnTo>
                  <a:pt x="0" y="556209"/>
                </a:lnTo>
                <a:lnTo>
                  <a:pt x="0" y="521863"/>
                </a:lnTo>
                <a:close/>
                <a:moveTo>
                  <a:pt x="90634" y="306248"/>
                </a:moveTo>
                <a:lnTo>
                  <a:pt x="181269" y="368261"/>
                </a:lnTo>
                <a:lnTo>
                  <a:pt x="181269" y="403561"/>
                </a:lnTo>
                <a:lnTo>
                  <a:pt x="90634" y="341548"/>
                </a:lnTo>
                <a:lnTo>
                  <a:pt x="0" y="403561"/>
                </a:lnTo>
                <a:lnTo>
                  <a:pt x="0" y="368261"/>
                </a:lnTo>
                <a:close/>
                <a:moveTo>
                  <a:pt x="90634" y="153601"/>
                </a:moveTo>
                <a:lnTo>
                  <a:pt x="181269" y="215614"/>
                </a:lnTo>
                <a:lnTo>
                  <a:pt x="181269" y="249960"/>
                </a:lnTo>
                <a:lnTo>
                  <a:pt x="90634" y="187946"/>
                </a:lnTo>
                <a:lnTo>
                  <a:pt x="0" y="249960"/>
                </a:lnTo>
                <a:lnTo>
                  <a:pt x="0" y="215614"/>
                </a:lnTo>
                <a:close/>
                <a:moveTo>
                  <a:pt x="90634" y="0"/>
                </a:moveTo>
                <a:lnTo>
                  <a:pt x="181269" y="62013"/>
                </a:lnTo>
                <a:lnTo>
                  <a:pt x="181269" y="97312"/>
                </a:lnTo>
                <a:lnTo>
                  <a:pt x="90634" y="35299"/>
                </a:lnTo>
                <a:lnTo>
                  <a:pt x="0" y="97312"/>
                </a:lnTo>
                <a:lnTo>
                  <a:pt x="0" y="6201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3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2556180">
            <a:off x="3322010" y="1814414"/>
            <a:ext cx="954692" cy="954692"/>
          </a:xfrm>
          <a:prstGeom prst="donu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2556180">
            <a:off x="4073894" y="5738240"/>
            <a:ext cx="627095" cy="627095"/>
          </a:xfrm>
          <a:prstGeom prst="donu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2556180">
            <a:off x="127871" y="2864134"/>
            <a:ext cx="627095" cy="627095"/>
          </a:xfrm>
          <a:prstGeom prst="donu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6999696" y="5379151"/>
            <a:ext cx="756095" cy="1509897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400" y="597400"/>
            <a:ext cx="1075709" cy="167088"/>
          </a:xfrm>
          <a:custGeom>
            <a:avLst/>
            <a:gdLst>
              <a:gd name="connsiteX0" fmla="*/ 992165 w 1075709"/>
              <a:gd name="connsiteY0" fmla="*/ 0 h 167088"/>
              <a:gd name="connsiteX1" fmla="*/ 1075709 w 1075709"/>
              <a:gd name="connsiteY1" fmla="*/ 83544 h 167088"/>
              <a:gd name="connsiteX2" fmla="*/ 992165 w 1075709"/>
              <a:gd name="connsiteY2" fmla="*/ 167088 h 167088"/>
              <a:gd name="connsiteX3" fmla="*/ 908621 w 1075709"/>
              <a:gd name="connsiteY3" fmla="*/ 83544 h 167088"/>
              <a:gd name="connsiteX4" fmla="*/ 992165 w 1075709"/>
              <a:gd name="connsiteY4" fmla="*/ 0 h 167088"/>
              <a:gd name="connsiteX5" fmla="*/ 689292 w 1075709"/>
              <a:gd name="connsiteY5" fmla="*/ 0 h 167088"/>
              <a:gd name="connsiteX6" fmla="*/ 772836 w 1075709"/>
              <a:gd name="connsiteY6" fmla="*/ 83544 h 167088"/>
              <a:gd name="connsiteX7" fmla="*/ 689292 w 1075709"/>
              <a:gd name="connsiteY7" fmla="*/ 167088 h 167088"/>
              <a:gd name="connsiteX8" fmla="*/ 605748 w 1075709"/>
              <a:gd name="connsiteY8" fmla="*/ 83544 h 167088"/>
              <a:gd name="connsiteX9" fmla="*/ 689292 w 1075709"/>
              <a:gd name="connsiteY9" fmla="*/ 0 h 167088"/>
              <a:gd name="connsiteX10" fmla="*/ 386418 w 1075709"/>
              <a:gd name="connsiteY10" fmla="*/ 0 h 167088"/>
              <a:gd name="connsiteX11" fmla="*/ 469962 w 1075709"/>
              <a:gd name="connsiteY11" fmla="*/ 83544 h 167088"/>
              <a:gd name="connsiteX12" fmla="*/ 386418 w 1075709"/>
              <a:gd name="connsiteY12" fmla="*/ 167088 h 167088"/>
              <a:gd name="connsiteX13" fmla="*/ 302874 w 1075709"/>
              <a:gd name="connsiteY13" fmla="*/ 83544 h 167088"/>
              <a:gd name="connsiteX14" fmla="*/ 386418 w 1075709"/>
              <a:gd name="connsiteY14" fmla="*/ 0 h 167088"/>
              <a:gd name="connsiteX15" fmla="*/ 83544 w 1075709"/>
              <a:gd name="connsiteY15" fmla="*/ 0 h 167088"/>
              <a:gd name="connsiteX16" fmla="*/ 167088 w 1075709"/>
              <a:gd name="connsiteY16" fmla="*/ 83544 h 167088"/>
              <a:gd name="connsiteX17" fmla="*/ 83544 w 1075709"/>
              <a:gd name="connsiteY17" fmla="*/ 167088 h 167088"/>
              <a:gd name="connsiteX18" fmla="*/ 0 w 1075709"/>
              <a:gd name="connsiteY18" fmla="*/ 83544 h 167088"/>
              <a:gd name="connsiteX19" fmla="*/ 83544 w 1075709"/>
              <a:gd name="connsiteY19" fmla="*/ 0 h 167088"/>
            </a:gdLst>
            <a:ahLst/>
            <a:cxnLst/>
            <a:rect l="l" t="t" r="r" b="b"/>
            <a:pathLst>
              <a:path w="1075709" h="167088">
                <a:moveTo>
                  <a:pt x="992165" y="0"/>
                </a:moveTo>
                <a:cubicBezTo>
                  <a:pt x="1038305" y="0"/>
                  <a:pt x="1075709" y="37404"/>
                  <a:pt x="1075709" y="83544"/>
                </a:cubicBezTo>
                <a:cubicBezTo>
                  <a:pt x="1075709" y="129684"/>
                  <a:pt x="1038305" y="167088"/>
                  <a:pt x="992165" y="167088"/>
                </a:cubicBezTo>
                <a:cubicBezTo>
                  <a:pt x="946025" y="167088"/>
                  <a:pt x="908621" y="129684"/>
                  <a:pt x="908621" y="83544"/>
                </a:cubicBezTo>
                <a:cubicBezTo>
                  <a:pt x="908621" y="37404"/>
                  <a:pt x="946025" y="0"/>
                  <a:pt x="992165" y="0"/>
                </a:cubicBezTo>
                <a:close/>
                <a:moveTo>
                  <a:pt x="689292" y="0"/>
                </a:moveTo>
                <a:cubicBezTo>
                  <a:pt x="735432" y="0"/>
                  <a:pt x="772836" y="37404"/>
                  <a:pt x="772836" y="83544"/>
                </a:cubicBezTo>
                <a:cubicBezTo>
                  <a:pt x="772836" y="129684"/>
                  <a:pt x="735432" y="167088"/>
                  <a:pt x="689292" y="167088"/>
                </a:cubicBezTo>
                <a:cubicBezTo>
                  <a:pt x="643152" y="167088"/>
                  <a:pt x="605748" y="129684"/>
                  <a:pt x="605748" y="83544"/>
                </a:cubicBezTo>
                <a:cubicBezTo>
                  <a:pt x="605748" y="37404"/>
                  <a:pt x="643152" y="0"/>
                  <a:pt x="689292" y="0"/>
                </a:cubicBezTo>
                <a:close/>
                <a:moveTo>
                  <a:pt x="386418" y="0"/>
                </a:moveTo>
                <a:cubicBezTo>
                  <a:pt x="432558" y="0"/>
                  <a:pt x="469962" y="37404"/>
                  <a:pt x="469962" y="83544"/>
                </a:cubicBezTo>
                <a:cubicBezTo>
                  <a:pt x="469962" y="129684"/>
                  <a:pt x="432558" y="167088"/>
                  <a:pt x="386418" y="167088"/>
                </a:cubicBezTo>
                <a:cubicBezTo>
                  <a:pt x="340278" y="167088"/>
                  <a:pt x="302874" y="129684"/>
                  <a:pt x="302874" y="83544"/>
                </a:cubicBezTo>
                <a:cubicBezTo>
                  <a:pt x="302874" y="37404"/>
                  <a:pt x="340278" y="0"/>
                  <a:pt x="386418" y="0"/>
                </a:cubicBezTo>
                <a:close/>
                <a:moveTo>
                  <a:pt x="83544" y="0"/>
                </a:moveTo>
                <a:cubicBezTo>
                  <a:pt x="129684" y="0"/>
                  <a:pt x="167088" y="37404"/>
                  <a:pt x="167088" y="83544"/>
                </a:cubicBezTo>
                <a:cubicBezTo>
                  <a:pt x="167088" y="129684"/>
                  <a:pt x="129684" y="167088"/>
                  <a:pt x="83544" y="167088"/>
                </a:cubicBezTo>
                <a:cubicBezTo>
                  <a:pt x="37404" y="167088"/>
                  <a:pt x="0" y="129684"/>
                  <a:pt x="0" y="83544"/>
                </a:cubicBezTo>
                <a:cubicBezTo>
                  <a:pt x="0" y="37404"/>
                  <a:pt x="37404" y="0"/>
                  <a:pt x="83544" y="0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2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004551" y="853477"/>
            <a:ext cx="6153714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9600" b="1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2025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5791200" y="3075069"/>
            <a:ext cx="6009373" cy="230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文学翻译的困境与展望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8399328" y="2078765"/>
            <a:ext cx="2097984" cy="853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PART</a:t>
            </a:r>
            <a:endParaRPr kumimoji="1" lang="en-US" altLang="zh-CN" sz="5400" b="1">
              <a:ln w="34925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0290048" y="1462053"/>
            <a:ext cx="1503172" cy="14885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 b="1">
                <a:ln w="34925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03</a:t>
            </a:r>
            <a:endParaRPr kumimoji="1" lang="en-US" altLang="zh-CN" sz="5400" b="1">
              <a:ln w="34925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711226" y="1490107"/>
            <a:ext cx="2325468" cy="2885440"/>
          </a:xfrm>
          <a:prstGeom prst="roundRect">
            <a:avLst>
              <a:gd name="adj" fmla="val 7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4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78789" y="1271741"/>
            <a:ext cx="636608" cy="86061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36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" panose="020B0500000000000000"/>
              </a:rPr>
              <a:t>01</a:t>
            </a:r>
            <a:endParaRPr kumimoji="1" lang="en-US" altLang="zh-CN" sz="36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" panose="020B0500000000000000"/>
            </a:endParaRPr>
          </a:p>
        </p:txBody>
      </p:sp>
      <p:sp>
        <p:nvSpPr>
          <p:cNvPr id="5" name="标题 1"/>
          <p:cNvSpPr txBox="1"/>
          <p:nvPr/>
        </p:nvSpPr>
        <p:spPr>
          <a:xfrm rot="5400000">
            <a:off x="1491912" y="1701614"/>
            <a:ext cx="172720" cy="10849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5400000">
            <a:off x="1383206" y="1701614"/>
            <a:ext cx="172720" cy="108494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624732" y="1490742"/>
            <a:ext cx="2325468" cy="2885440"/>
          </a:xfrm>
          <a:prstGeom prst="roundRect">
            <a:avLst>
              <a:gd name="adj" fmla="val 7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4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92320" y="1989455"/>
            <a:ext cx="3181985" cy="2531110"/>
          </a:xfrm>
          <a:prstGeom prst="roundRect">
            <a:avLst>
              <a:gd name="adj" fmla="val 5366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607917" y="1491272"/>
            <a:ext cx="2342516" cy="53020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语言表达的局限</a:t>
            </a:r>
            <a:endParaRPr kumimoji="1" lang="en-US" altLang="zh-CN" sz="2000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792372" y="2132091"/>
            <a:ext cx="2734251" cy="21026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语言表达的局限性影响文学翻译的准确性，如某些方言和俗语难以准确翻译。
语言表达的局限性需译者通过创新方法弥补，如采用注释和解释。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4632605" y="1271741"/>
            <a:ext cx="636608" cy="86061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Source Han Sans" panose="020B0500000000000000"/>
                <a:ea typeface="Source Han Sans" panose="020B0500000000000000"/>
                <a:cs typeface="Source Han Sans" panose="020B0500000000000000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5345728" y="1702884"/>
            <a:ext cx="172720" cy="10849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400000">
            <a:off x="5237022" y="1702884"/>
            <a:ext cx="172720" cy="108494"/>
          </a:xfrm>
          <a:prstGeom prst="triangle">
            <a:avLst>
              <a:gd name="adj" fmla="val 66494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336942" y="1490742"/>
            <a:ext cx="2325468" cy="2885440"/>
          </a:xfrm>
          <a:prstGeom prst="roundRect">
            <a:avLst>
              <a:gd name="adj" fmla="val 7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4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52156" y="2020725"/>
            <a:ext cx="3133692" cy="2531351"/>
          </a:xfrm>
          <a:prstGeom prst="roundRect">
            <a:avLst>
              <a:gd name="adj" fmla="val 5366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410933" y="1491907"/>
            <a:ext cx="2342516" cy="53020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译者主观性的干扰</a:t>
            </a:r>
            <a:endParaRPr kumimoji="1" lang="en-US" altLang="zh-CN" sz="2000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8552207" y="2021601"/>
            <a:ext cx="2734251" cy="21026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译者的主观性可能影响文学翻译的客观性，如译者对作品的理解和情感倾向可能影响译文。
译者需保持客观和中立，尽量减少主观性对翻译的干扰。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8352435" y="1271741"/>
            <a:ext cx="636608" cy="860611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36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" panose="020B0500000000000000"/>
              </a:rPr>
              <a:t>03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 rot="5400000">
            <a:off x="9052223" y="1702884"/>
            <a:ext cx="172720" cy="10849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5400000">
            <a:off x="8926372" y="1702884"/>
            <a:ext cx="172720" cy="108494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60400" y="2020725"/>
            <a:ext cx="3133692" cy="2531351"/>
          </a:xfrm>
          <a:prstGeom prst="roundRect">
            <a:avLst>
              <a:gd name="adj" fmla="val 5366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711556" y="1490637"/>
            <a:ext cx="2342516" cy="53020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b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文化差异的挑战</a:t>
            </a:r>
            <a:endParaRPr kumimoji="1" lang="en-US" altLang="zh-CN" b="1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841402" y="2132091"/>
            <a:ext cx="2734251" cy="21026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文化差异是文学翻译的最大挑战，如中西方对“龙”的理解不同，西方的“dragon”多为邪恶象征。
文化差异可能导致误解和误译，需译者深入研究文化背景。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3148965" y="3709035"/>
            <a:ext cx="558800" cy="525780"/>
          </a:xfrm>
          <a:prstGeom prst="frame">
            <a:avLst>
              <a:gd name="adj1" fmla="val 10850"/>
            </a:avLst>
          </a:prstGeom>
          <a:solidFill>
            <a:schemeClr val="accent1">
              <a:lumMod val="40000"/>
              <a:lumOff val="60000"/>
              <a:alpha val="24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2857000" y="3992635"/>
            <a:ext cx="718594" cy="718594"/>
          </a:xfrm>
          <a:prstGeom prst="roundRect">
            <a:avLst>
              <a:gd name="adj" fmla="val 13008"/>
            </a:avLst>
          </a:prstGeom>
          <a:solidFill>
            <a:schemeClr val="bg1"/>
          </a:solidFill>
          <a:ln w="34925" cap="sq">
            <a:solidFill>
              <a:schemeClr val="accent1"/>
            </a:solidFill>
            <a:miter/>
          </a:ln>
          <a:effectLst>
            <a:outerShdw blurRad="50800" dist="38100" dir="5400000" algn="t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030821" y="4183777"/>
            <a:ext cx="370952" cy="336310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7112233" y="3658235"/>
            <a:ext cx="558800" cy="525780"/>
          </a:xfrm>
          <a:prstGeom prst="frame">
            <a:avLst>
              <a:gd name="adj1" fmla="val 10850"/>
            </a:avLst>
          </a:prstGeom>
          <a:solidFill>
            <a:schemeClr val="accent1">
              <a:lumMod val="40000"/>
              <a:lumOff val="60000"/>
              <a:alpha val="24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813881" y="3658870"/>
            <a:ext cx="558800" cy="525780"/>
          </a:xfrm>
          <a:prstGeom prst="frame">
            <a:avLst>
              <a:gd name="adj1" fmla="val 10850"/>
            </a:avLst>
          </a:prstGeom>
          <a:solidFill>
            <a:schemeClr val="accent1">
              <a:lumMod val="40000"/>
              <a:lumOff val="60000"/>
              <a:alpha val="24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6784340" y="3993515"/>
            <a:ext cx="690245" cy="718820"/>
          </a:xfrm>
          <a:prstGeom prst="roundRect">
            <a:avLst>
              <a:gd name="adj" fmla="val 13008"/>
            </a:avLst>
          </a:prstGeom>
          <a:solidFill>
            <a:schemeClr val="bg1"/>
          </a:solidFill>
          <a:ln w="34925" cap="sq">
            <a:solidFill>
              <a:schemeClr val="accent1"/>
            </a:solidFill>
            <a:miter/>
          </a:ln>
          <a:effectLst>
            <a:outerShdw blurRad="50800" dist="38100" dir="5400000" algn="t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0513196" y="3992635"/>
            <a:ext cx="718594" cy="718594"/>
          </a:xfrm>
          <a:prstGeom prst="roundRect">
            <a:avLst>
              <a:gd name="adj" fmla="val 13008"/>
            </a:avLst>
          </a:prstGeom>
          <a:solidFill>
            <a:schemeClr val="bg1"/>
          </a:solidFill>
          <a:ln w="34925" cap="sq">
            <a:solidFill>
              <a:schemeClr val="accent1"/>
            </a:solidFill>
            <a:miter/>
          </a:ln>
          <a:effectLst>
            <a:outerShdw blurRad="50800" dist="38100" dir="5400000" algn="t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6968166" y="4184493"/>
            <a:ext cx="323272" cy="336148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704419" y="4234794"/>
            <a:ext cx="336148" cy="31682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文学翻译的困境</a:t>
            </a:r>
            <a:endParaRPr kumimoji="1" lang="en-US" altLang="zh-CN" sz="3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34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6000"/>
                </a:schemeClr>
              </a:gs>
              <a:gs pos="90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708086" y="2011018"/>
            <a:ext cx="4341013" cy="1650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随着人工智能和机器翻译技术的发展，文学翻译的效率和准确性将得到提升，如翻译记忆库和术语库的应用。
技术助力翻译需译者掌握相关工具和技术，提高翻译效率。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1708086" y="1416422"/>
            <a:ext cx="4341013" cy="663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2400" b="1">
                <a:ln w="12700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技术助力翻译</a:t>
            </a:r>
            <a:endParaRPr kumimoji="1" lang="en-US" altLang="zh-CN" sz="2400" b="1">
              <a:ln w="12700">
                <a:noFill/>
              </a:ln>
              <a:solidFill>
                <a:srgbClr val="E54B5A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7177976" y="4126164"/>
            <a:ext cx="4341013" cy="1650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文学翻译将更加注重文化多样性和读者需求，如翻译更多小众文学作品，满足不同读者的兴趣。
文学翻译将不断探索新方法和新途径，推动文学翻译的发展。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7264336" y="3502660"/>
            <a:ext cx="4341013" cy="663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8C9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文学翻译的未来趋势</a:t>
            </a:r>
            <a:endParaRPr kumimoji="1" lang="en-US" altLang="zh-CN" sz="2000" b="1">
              <a:ln w="12700">
                <a:noFill/>
              </a:ln>
              <a:solidFill>
                <a:srgbClr val="FF8C9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7177886" y="2004883"/>
            <a:ext cx="4341013" cy="1650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跨文化合作为文学翻译提供了新机遇，如中外译者合作翻译文学作品，可更好地处理文化差异。
跨文化合作需译者具备跨文化沟通能力和团队合作精神。</a:t>
            </a:r>
            <a:endParaRPr kumimoji="1" lang="en-US" altLang="zh-CN" sz="14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7177885" y="1410287"/>
            <a:ext cx="4341013" cy="663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2000" b="1">
                <a:ln w="12700">
                  <a:noFill/>
                </a:ln>
                <a:solidFill>
                  <a:srgbClr val="FF8C9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跨文化合作的潜力</a:t>
            </a:r>
            <a:endParaRPr kumimoji="1" lang="en-US" altLang="zh-CN" sz="2000" b="1">
              <a:ln w="12700">
                <a:noFill/>
              </a:ln>
              <a:solidFill>
                <a:srgbClr val="FF8C9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9" name="标题 1"/>
          <p:cNvSpPr txBox="1"/>
          <p:nvPr/>
        </p:nvSpPr>
        <p:spPr>
          <a:xfrm rot="18812611">
            <a:off x="820965" y="1741610"/>
            <a:ext cx="686901" cy="686901"/>
          </a:xfrm>
          <a:prstGeom prst="roundRect">
            <a:avLst>
              <a:gd name="adj" fmla="val 1519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79895" y="1885180"/>
            <a:ext cx="369041" cy="399761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8812611">
            <a:off x="6349507" y="3644612"/>
            <a:ext cx="686901" cy="686901"/>
          </a:xfrm>
          <a:prstGeom prst="roundRect">
            <a:avLst>
              <a:gd name="adj" fmla="val 151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8812611">
            <a:off x="6278099" y="1741610"/>
            <a:ext cx="686901" cy="686901"/>
          </a:xfrm>
          <a:prstGeom prst="roundRect">
            <a:avLst>
              <a:gd name="adj" fmla="val 151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41867" y="3815513"/>
            <a:ext cx="302180" cy="345099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ahLst/>
            <a:cxnLst/>
            <a:rect l="l" t="t" r="r" b="b"/>
            <a:pathLst>
              <a:path w="630455" h="720001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33233" y="1914329"/>
            <a:ext cx="376633" cy="341462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文学翻译的展望</a:t>
            </a:r>
            <a:endParaRPr kumimoji="1" lang="en-US" altLang="zh-CN" sz="32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 CN Bold" panose="020B0800000000000000"/>
            </a:endParaRPr>
          </a:p>
        </p:txBody>
      </p:sp>
      <p:sp>
        <p:nvSpPr>
          <p:cNvPr id="16" name="标题 1"/>
          <p:cNvSpPr txBox="1"/>
          <p:nvPr/>
        </p:nvSpPr>
        <p:spPr>
          <a:xfrm rot="540000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ahLst/>
            <a:cxnLst/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flipH="1">
            <a:off x="0" y="-1088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90000"/>
                </a:schemeClr>
              </a:gs>
              <a:gs pos="100000">
                <a:schemeClr val="accent2">
                  <a:lumMod val="20000"/>
                  <a:lumOff val="80000"/>
                  <a:alpha val="9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2214893"/>
            <a:ext cx="4790364" cy="4790364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2556180">
            <a:off x="10785862" y="-889485"/>
            <a:ext cx="2314702" cy="2314702"/>
          </a:xfrm>
          <a:prstGeom prst="donu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127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471269" y="2281755"/>
            <a:ext cx="6276529" cy="24722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4800" b="1">
                <a:ln w="34925">
                  <a:noFill/>
                </a:ln>
                <a:solidFill>
                  <a:srgbClr val="E54B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谢谢大家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7004551" y="853477"/>
            <a:ext cx="6153714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9600" b="1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  <a:cs typeface="Source Han Sans CN Bold" panose="020B0800000000000000"/>
              </a:rPr>
              <a:t>2025</a:t>
            </a:r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231783" y="1860326"/>
            <a:ext cx="6446872" cy="4450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 flipH="1">
            <a:off x="6048799" y="1396573"/>
            <a:ext cx="287382" cy="1367332"/>
          </a:xfrm>
          <a:custGeom>
            <a:avLst/>
            <a:gdLst>
              <a:gd name="connsiteX0" fmla="*/ 90634 w 181269"/>
              <a:gd name="connsiteY0" fmla="*/ 766099 h 862458"/>
              <a:gd name="connsiteX1" fmla="*/ 181269 w 181269"/>
              <a:gd name="connsiteY1" fmla="*/ 828112 h 862458"/>
              <a:gd name="connsiteX2" fmla="*/ 181269 w 181269"/>
              <a:gd name="connsiteY2" fmla="*/ 862458 h 862458"/>
              <a:gd name="connsiteX3" fmla="*/ 90634 w 181269"/>
              <a:gd name="connsiteY3" fmla="*/ 800444 h 862458"/>
              <a:gd name="connsiteX4" fmla="*/ 0 w 181269"/>
              <a:gd name="connsiteY4" fmla="*/ 862458 h 862458"/>
              <a:gd name="connsiteX5" fmla="*/ 0 w 181269"/>
              <a:gd name="connsiteY5" fmla="*/ 828112 h 862458"/>
              <a:gd name="connsiteX6" fmla="*/ 90634 w 181269"/>
              <a:gd name="connsiteY6" fmla="*/ 612497 h 862458"/>
              <a:gd name="connsiteX7" fmla="*/ 181269 w 181269"/>
              <a:gd name="connsiteY7" fmla="*/ 674510 h 862458"/>
              <a:gd name="connsiteX8" fmla="*/ 181269 w 181269"/>
              <a:gd name="connsiteY8" fmla="*/ 709810 h 862458"/>
              <a:gd name="connsiteX9" fmla="*/ 90634 w 181269"/>
              <a:gd name="connsiteY9" fmla="*/ 647797 h 862458"/>
              <a:gd name="connsiteX10" fmla="*/ 0 w 181269"/>
              <a:gd name="connsiteY10" fmla="*/ 709810 h 862458"/>
              <a:gd name="connsiteX11" fmla="*/ 0 w 181269"/>
              <a:gd name="connsiteY11" fmla="*/ 674510 h 862458"/>
              <a:gd name="connsiteX12" fmla="*/ 90634 w 181269"/>
              <a:gd name="connsiteY12" fmla="*/ 459850 h 862458"/>
              <a:gd name="connsiteX13" fmla="*/ 181269 w 181269"/>
              <a:gd name="connsiteY13" fmla="*/ 521863 h 862458"/>
              <a:gd name="connsiteX14" fmla="*/ 181269 w 181269"/>
              <a:gd name="connsiteY14" fmla="*/ 556209 h 862458"/>
              <a:gd name="connsiteX15" fmla="*/ 90634 w 181269"/>
              <a:gd name="connsiteY15" fmla="*/ 494196 h 862458"/>
              <a:gd name="connsiteX16" fmla="*/ 0 w 181269"/>
              <a:gd name="connsiteY16" fmla="*/ 556209 h 862458"/>
              <a:gd name="connsiteX17" fmla="*/ 0 w 181269"/>
              <a:gd name="connsiteY17" fmla="*/ 521863 h 862458"/>
              <a:gd name="connsiteX18" fmla="*/ 90634 w 181269"/>
              <a:gd name="connsiteY18" fmla="*/ 306248 h 862458"/>
              <a:gd name="connsiteX19" fmla="*/ 181269 w 181269"/>
              <a:gd name="connsiteY19" fmla="*/ 368261 h 862458"/>
              <a:gd name="connsiteX20" fmla="*/ 181269 w 181269"/>
              <a:gd name="connsiteY20" fmla="*/ 403561 h 862458"/>
              <a:gd name="connsiteX21" fmla="*/ 90634 w 181269"/>
              <a:gd name="connsiteY21" fmla="*/ 341548 h 862458"/>
              <a:gd name="connsiteX22" fmla="*/ 0 w 181269"/>
              <a:gd name="connsiteY22" fmla="*/ 403561 h 862458"/>
              <a:gd name="connsiteX23" fmla="*/ 0 w 181269"/>
              <a:gd name="connsiteY23" fmla="*/ 368261 h 862458"/>
              <a:gd name="connsiteX24" fmla="*/ 90634 w 181269"/>
              <a:gd name="connsiteY24" fmla="*/ 153601 h 862458"/>
              <a:gd name="connsiteX25" fmla="*/ 181269 w 181269"/>
              <a:gd name="connsiteY25" fmla="*/ 215614 h 862458"/>
              <a:gd name="connsiteX26" fmla="*/ 181269 w 181269"/>
              <a:gd name="connsiteY26" fmla="*/ 249960 h 862458"/>
              <a:gd name="connsiteX27" fmla="*/ 90634 w 181269"/>
              <a:gd name="connsiteY27" fmla="*/ 187946 h 862458"/>
              <a:gd name="connsiteX28" fmla="*/ 0 w 181269"/>
              <a:gd name="connsiteY28" fmla="*/ 249960 h 862458"/>
              <a:gd name="connsiteX29" fmla="*/ 0 w 181269"/>
              <a:gd name="connsiteY29" fmla="*/ 215614 h 862458"/>
              <a:gd name="connsiteX30" fmla="*/ 90634 w 181269"/>
              <a:gd name="connsiteY30" fmla="*/ 0 h 862458"/>
              <a:gd name="connsiteX31" fmla="*/ 181269 w 181269"/>
              <a:gd name="connsiteY31" fmla="*/ 62013 h 862458"/>
              <a:gd name="connsiteX32" fmla="*/ 181269 w 181269"/>
              <a:gd name="connsiteY32" fmla="*/ 97312 h 862458"/>
              <a:gd name="connsiteX33" fmla="*/ 90634 w 181269"/>
              <a:gd name="connsiteY33" fmla="*/ 35299 h 862458"/>
              <a:gd name="connsiteX34" fmla="*/ 0 w 181269"/>
              <a:gd name="connsiteY34" fmla="*/ 97312 h 862458"/>
              <a:gd name="connsiteX35" fmla="*/ 0 w 181269"/>
              <a:gd name="connsiteY35" fmla="*/ 62013 h 862458"/>
            </a:gdLst>
            <a:ahLst/>
            <a:cxnLst/>
            <a:rect l="l" t="t" r="r" b="b"/>
            <a:pathLst>
              <a:path w="181269" h="862458">
                <a:moveTo>
                  <a:pt x="90634" y="766099"/>
                </a:moveTo>
                <a:lnTo>
                  <a:pt x="181269" y="828112"/>
                </a:lnTo>
                <a:lnTo>
                  <a:pt x="181269" y="862458"/>
                </a:lnTo>
                <a:lnTo>
                  <a:pt x="90634" y="800444"/>
                </a:lnTo>
                <a:lnTo>
                  <a:pt x="0" y="862458"/>
                </a:lnTo>
                <a:lnTo>
                  <a:pt x="0" y="828112"/>
                </a:lnTo>
                <a:close/>
                <a:moveTo>
                  <a:pt x="90634" y="612497"/>
                </a:moveTo>
                <a:lnTo>
                  <a:pt x="181269" y="674510"/>
                </a:lnTo>
                <a:lnTo>
                  <a:pt x="181269" y="709810"/>
                </a:lnTo>
                <a:lnTo>
                  <a:pt x="90634" y="647797"/>
                </a:lnTo>
                <a:lnTo>
                  <a:pt x="0" y="709810"/>
                </a:lnTo>
                <a:lnTo>
                  <a:pt x="0" y="674510"/>
                </a:lnTo>
                <a:close/>
                <a:moveTo>
                  <a:pt x="90634" y="459850"/>
                </a:moveTo>
                <a:lnTo>
                  <a:pt x="181269" y="521863"/>
                </a:lnTo>
                <a:lnTo>
                  <a:pt x="181269" y="556209"/>
                </a:lnTo>
                <a:lnTo>
                  <a:pt x="90634" y="494196"/>
                </a:lnTo>
                <a:lnTo>
                  <a:pt x="0" y="556209"/>
                </a:lnTo>
                <a:lnTo>
                  <a:pt x="0" y="521863"/>
                </a:lnTo>
                <a:close/>
                <a:moveTo>
                  <a:pt x="90634" y="306248"/>
                </a:moveTo>
                <a:lnTo>
                  <a:pt x="181269" y="368261"/>
                </a:lnTo>
                <a:lnTo>
                  <a:pt x="181269" y="403561"/>
                </a:lnTo>
                <a:lnTo>
                  <a:pt x="90634" y="341548"/>
                </a:lnTo>
                <a:lnTo>
                  <a:pt x="0" y="403561"/>
                </a:lnTo>
                <a:lnTo>
                  <a:pt x="0" y="368261"/>
                </a:lnTo>
                <a:close/>
                <a:moveTo>
                  <a:pt x="90634" y="153601"/>
                </a:moveTo>
                <a:lnTo>
                  <a:pt x="181269" y="215614"/>
                </a:lnTo>
                <a:lnTo>
                  <a:pt x="181269" y="249960"/>
                </a:lnTo>
                <a:lnTo>
                  <a:pt x="90634" y="187946"/>
                </a:lnTo>
                <a:lnTo>
                  <a:pt x="0" y="249960"/>
                </a:lnTo>
                <a:lnTo>
                  <a:pt x="0" y="215614"/>
                </a:lnTo>
                <a:close/>
                <a:moveTo>
                  <a:pt x="90634" y="0"/>
                </a:moveTo>
                <a:lnTo>
                  <a:pt x="181269" y="62013"/>
                </a:lnTo>
                <a:lnTo>
                  <a:pt x="181269" y="97312"/>
                </a:lnTo>
                <a:lnTo>
                  <a:pt x="90634" y="35299"/>
                </a:lnTo>
                <a:lnTo>
                  <a:pt x="0" y="97312"/>
                </a:lnTo>
                <a:lnTo>
                  <a:pt x="0" y="6201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3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817523" y="5511074"/>
            <a:ext cx="2122650" cy="3990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chemeClr val="accent1">
                <a:lumMod val="50000"/>
                <a:lumOff val="5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611112" y="5398353"/>
            <a:ext cx="608476" cy="608476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478845" y="5511074"/>
            <a:ext cx="2122650" cy="3990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chemeClr val="accent2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329692" y="5398353"/>
            <a:ext cx="608476" cy="608476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accent2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264161" y="5551273"/>
            <a:ext cx="1712789" cy="3331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7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" panose="020B0500000000000000"/>
              </a:rPr>
              <a:t>主讲人：</a:t>
            </a:r>
            <a:r>
              <a:rPr kumimoji="1" lang="zh-CN" altLang="en-US" sz="17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Source Han Sans" panose="020B0500000000000000"/>
              </a:rPr>
              <a:t>虚拟人</a:t>
            </a:r>
            <a:endParaRPr kumimoji="1" lang="zh-CN" altLang="en-US" sz="17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Source Han Sans" panose="020B050000000000000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9956946" y="5549537"/>
            <a:ext cx="1712789" cy="3331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b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时间：2025.4.5</a:t>
            </a:r>
            <a:endParaRPr kumimoji="1" lang="en-US" altLang="zh-CN" sz="1600" b="1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9465848" y="5561124"/>
            <a:ext cx="315997" cy="305802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771768" y="5544094"/>
            <a:ext cx="282305" cy="30580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60400" y="597400"/>
            <a:ext cx="1075709" cy="167088"/>
          </a:xfrm>
          <a:custGeom>
            <a:avLst/>
            <a:gdLst>
              <a:gd name="connsiteX0" fmla="*/ 992165 w 1075709"/>
              <a:gd name="connsiteY0" fmla="*/ 0 h 167088"/>
              <a:gd name="connsiteX1" fmla="*/ 1075709 w 1075709"/>
              <a:gd name="connsiteY1" fmla="*/ 83544 h 167088"/>
              <a:gd name="connsiteX2" fmla="*/ 992165 w 1075709"/>
              <a:gd name="connsiteY2" fmla="*/ 167088 h 167088"/>
              <a:gd name="connsiteX3" fmla="*/ 908621 w 1075709"/>
              <a:gd name="connsiteY3" fmla="*/ 83544 h 167088"/>
              <a:gd name="connsiteX4" fmla="*/ 992165 w 1075709"/>
              <a:gd name="connsiteY4" fmla="*/ 0 h 167088"/>
              <a:gd name="connsiteX5" fmla="*/ 689292 w 1075709"/>
              <a:gd name="connsiteY5" fmla="*/ 0 h 167088"/>
              <a:gd name="connsiteX6" fmla="*/ 772836 w 1075709"/>
              <a:gd name="connsiteY6" fmla="*/ 83544 h 167088"/>
              <a:gd name="connsiteX7" fmla="*/ 689292 w 1075709"/>
              <a:gd name="connsiteY7" fmla="*/ 167088 h 167088"/>
              <a:gd name="connsiteX8" fmla="*/ 605748 w 1075709"/>
              <a:gd name="connsiteY8" fmla="*/ 83544 h 167088"/>
              <a:gd name="connsiteX9" fmla="*/ 689292 w 1075709"/>
              <a:gd name="connsiteY9" fmla="*/ 0 h 167088"/>
              <a:gd name="connsiteX10" fmla="*/ 386418 w 1075709"/>
              <a:gd name="connsiteY10" fmla="*/ 0 h 167088"/>
              <a:gd name="connsiteX11" fmla="*/ 469962 w 1075709"/>
              <a:gd name="connsiteY11" fmla="*/ 83544 h 167088"/>
              <a:gd name="connsiteX12" fmla="*/ 386418 w 1075709"/>
              <a:gd name="connsiteY12" fmla="*/ 167088 h 167088"/>
              <a:gd name="connsiteX13" fmla="*/ 302874 w 1075709"/>
              <a:gd name="connsiteY13" fmla="*/ 83544 h 167088"/>
              <a:gd name="connsiteX14" fmla="*/ 386418 w 1075709"/>
              <a:gd name="connsiteY14" fmla="*/ 0 h 167088"/>
              <a:gd name="connsiteX15" fmla="*/ 83544 w 1075709"/>
              <a:gd name="connsiteY15" fmla="*/ 0 h 167088"/>
              <a:gd name="connsiteX16" fmla="*/ 167088 w 1075709"/>
              <a:gd name="connsiteY16" fmla="*/ 83544 h 167088"/>
              <a:gd name="connsiteX17" fmla="*/ 83544 w 1075709"/>
              <a:gd name="connsiteY17" fmla="*/ 167088 h 167088"/>
              <a:gd name="connsiteX18" fmla="*/ 0 w 1075709"/>
              <a:gd name="connsiteY18" fmla="*/ 83544 h 167088"/>
              <a:gd name="connsiteX19" fmla="*/ 83544 w 1075709"/>
              <a:gd name="connsiteY19" fmla="*/ 0 h 167088"/>
            </a:gdLst>
            <a:ahLst/>
            <a:cxnLst/>
            <a:rect l="l" t="t" r="r" b="b"/>
            <a:pathLst>
              <a:path w="1075709" h="167088">
                <a:moveTo>
                  <a:pt x="992165" y="0"/>
                </a:moveTo>
                <a:cubicBezTo>
                  <a:pt x="1038305" y="0"/>
                  <a:pt x="1075709" y="37404"/>
                  <a:pt x="1075709" y="83544"/>
                </a:cubicBezTo>
                <a:cubicBezTo>
                  <a:pt x="1075709" y="129684"/>
                  <a:pt x="1038305" y="167088"/>
                  <a:pt x="992165" y="167088"/>
                </a:cubicBezTo>
                <a:cubicBezTo>
                  <a:pt x="946025" y="167088"/>
                  <a:pt x="908621" y="129684"/>
                  <a:pt x="908621" y="83544"/>
                </a:cubicBezTo>
                <a:cubicBezTo>
                  <a:pt x="908621" y="37404"/>
                  <a:pt x="946025" y="0"/>
                  <a:pt x="992165" y="0"/>
                </a:cubicBezTo>
                <a:close/>
                <a:moveTo>
                  <a:pt x="689292" y="0"/>
                </a:moveTo>
                <a:cubicBezTo>
                  <a:pt x="735432" y="0"/>
                  <a:pt x="772836" y="37404"/>
                  <a:pt x="772836" y="83544"/>
                </a:cubicBezTo>
                <a:cubicBezTo>
                  <a:pt x="772836" y="129684"/>
                  <a:pt x="735432" y="167088"/>
                  <a:pt x="689292" y="167088"/>
                </a:cubicBezTo>
                <a:cubicBezTo>
                  <a:pt x="643152" y="167088"/>
                  <a:pt x="605748" y="129684"/>
                  <a:pt x="605748" y="83544"/>
                </a:cubicBezTo>
                <a:cubicBezTo>
                  <a:pt x="605748" y="37404"/>
                  <a:pt x="643152" y="0"/>
                  <a:pt x="689292" y="0"/>
                </a:cubicBezTo>
                <a:close/>
                <a:moveTo>
                  <a:pt x="386418" y="0"/>
                </a:moveTo>
                <a:cubicBezTo>
                  <a:pt x="432558" y="0"/>
                  <a:pt x="469962" y="37404"/>
                  <a:pt x="469962" y="83544"/>
                </a:cubicBezTo>
                <a:cubicBezTo>
                  <a:pt x="469962" y="129684"/>
                  <a:pt x="432558" y="167088"/>
                  <a:pt x="386418" y="167088"/>
                </a:cubicBezTo>
                <a:cubicBezTo>
                  <a:pt x="340278" y="167088"/>
                  <a:pt x="302874" y="129684"/>
                  <a:pt x="302874" y="83544"/>
                </a:cubicBezTo>
                <a:cubicBezTo>
                  <a:pt x="302874" y="37404"/>
                  <a:pt x="340278" y="0"/>
                  <a:pt x="386418" y="0"/>
                </a:cubicBezTo>
                <a:close/>
                <a:moveTo>
                  <a:pt x="83544" y="0"/>
                </a:moveTo>
                <a:cubicBezTo>
                  <a:pt x="129684" y="0"/>
                  <a:pt x="167088" y="37404"/>
                  <a:pt x="167088" y="83544"/>
                </a:cubicBezTo>
                <a:cubicBezTo>
                  <a:pt x="167088" y="129684"/>
                  <a:pt x="129684" y="167088"/>
                  <a:pt x="83544" y="167088"/>
                </a:cubicBezTo>
                <a:cubicBezTo>
                  <a:pt x="37404" y="167088"/>
                  <a:pt x="0" y="129684"/>
                  <a:pt x="0" y="83544"/>
                </a:cubicBezTo>
                <a:cubicBezTo>
                  <a:pt x="0" y="37404"/>
                  <a:pt x="37404" y="0"/>
                  <a:pt x="83544" y="0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2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2556180">
            <a:off x="3322010" y="1814414"/>
            <a:ext cx="954692" cy="954692"/>
          </a:xfrm>
          <a:prstGeom prst="donu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2556180">
            <a:off x="4073894" y="5738240"/>
            <a:ext cx="627095" cy="627095"/>
          </a:xfrm>
          <a:prstGeom prst="donu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2556180">
            <a:off x="127871" y="2864134"/>
            <a:ext cx="627095" cy="627095"/>
          </a:xfrm>
          <a:prstGeom prst="donu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54B5A"/>
      </a:accent1>
      <a:accent2>
        <a:srgbClr val="FF8C9D"/>
      </a:accent2>
      <a:accent3>
        <a:srgbClr val="C1E3EB"/>
      </a:accent3>
      <a:accent4>
        <a:srgbClr val="B0CEFF"/>
      </a:accent4>
      <a:accent5>
        <a:srgbClr val="FF9ED8"/>
      </a:accent5>
      <a:accent6>
        <a:srgbClr val="F283CB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1685</Words>
  <Application>WPS 演示</Application>
  <PresentationFormat/>
  <Paragraphs>145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Source Han Sans CN Bold</vt:lpstr>
      <vt:lpstr>OPPOSans H</vt:lpstr>
      <vt:lpstr>OPPOSans R</vt:lpstr>
      <vt:lpstr>Source Han Sans</vt:lpstr>
      <vt:lpstr>等线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微信用户</cp:lastModifiedBy>
  <cp:revision>4</cp:revision>
  <dcterms:created xsi:type="dcterms:W3CDTF">2025-04-05T10:00:14Z</dcterms:created>
  <dcterms:modified xsi:type="dcterms:W3CDTF">2025-04-05T14:53:41Z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