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5" r:id="rId2"/>
  </p:sldMasterIdLst>
  <p:notesMasterIdLst>
    <p:notesMasterId r:id="rId15"/>
  </p:notesMasterIdLst>
  <p:sldIdLst>
    <p:sldId id="3626" r:id="rId3"/>
    <p:sldId id="3627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76572" autoAdjust="0"/>
  </p:normalViewPr>
  <p:slideViewPr>
    <p:cSldViewPr snapToGrid="0">
      <p:cViewPr>
        <p:scale>
          <a:sx n="119" d="100"/>
          <a:sy n="119" d="100"/>
        </p:scale>
        <p:origin x="96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FD722-44C4-4ADF-8C39-E13E049B6865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61180-DD1E-4419-AE8A-21DF2ABFB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7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roadmap of the 10-Page Pitch storyline. </a:t>
            </a:r>
          </a:p>
          <a:p>
            <a:endParaRPr lang="en-US" dirty="0"/>
          </a:p>
          <a:p>
            <a:r>
              <a:rPr lang="en-US" dirty="0"/>
              <a:t>It is the schematic diagram showing the “ten-turn persuasion journey” that will emerge as you fill in the following pages.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5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10 pages of the 10-Page Pitch, shown in order from BEGINNING to MIDDLE to END.</a:t>
            </a:r>
          </a:p>
          <a:p>
            <a:endParaRPr lang="en-US" dirty="0"/>
          </a:p>
          <a:p>
            <a:r>
              <a:rPr lang="en-US" dirty="0"/>
              <a:t>On the following pages, you will fill-in-the-blanks to create your own 10-Page Pitch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33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a good title, just state who you’re talking to and what you’re talking about: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Keep it to a single sentence that contains 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who (your audience),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(the benefit they want),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(the action they want to take).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Remember: it isn’t about you: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a persuasive pitch the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who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title isn’t you; it’s your audience. Make sure they can see themselves in your title.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your title isn’t the product or feature you’re hoping to sell; it’s the positive outcome your audience will receive from taking the action you suggest. Make sure they can clearly see a benefit that matters to them.</a:t>
            </a:r>
          </a:p>
          <a:p>
            <a:endParaRPr lang="en-US" dirty="0"/>
          </a:p>
          <a:p>
            <a:endParaRPr lang="en-US" dirty="0"/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Title page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Who is your target audience for this presentation?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"My target audience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_(insert name, group, role, demographic, etc.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)__."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is the #1 payoff your target audience wants in the topic you’re presenting?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"My target audience really wants to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_(insert a verb that describes what your audience wants to accomplish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.)__."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What do you want your audience to do once they have heard your pitch?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"I want them to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_(insert the action you want them to take.)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____."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Title page sketch from your Visual Decoder: No sketch yet – just text is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49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is your opportunity to introduce yourself by showing that you have real knowledge of and empathy for your audience’s realities, their objectives, and their hopes. </a:t>
            </a:r>
          </a:p>
          <a:p>
            <a:endParaRPr lang="en-US" dirty="0"/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“Our Common Ground”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We’re in this together and we know these things are true...</a:t>
            </a: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“Our Common Ground”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is the common ground we all share right now? What do you and your audience share in your work, your life, or your situation?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"Our common ground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_(What do we have in common; what do we share?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)__."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do you know about your audience that they don't know that you know?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"Something I know about my audience that they don’t know I know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_(What is a goal, opportunity, or challenge they face that might not be obvious to you – or even to them?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_."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What is an experience that you've had that you believe your audience has also had? 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"Something that I suspect we’ve both experienced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_(Write down a memorable experience that you believe you’ve both shared.)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74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Coming Problem” trigger phrase: “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wakes you up in the middle of the night...”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Coming Problem”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is the BIG problem on the horizon that we simply can’t deny any longer – because it’s about to kick us in the face?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big problem coming up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__(summarize the coming problem in a single thought.)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Is there an emerging challenge coming right at us that we have no clue how to solve for?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“We might not want to think about this now, but we have to: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__(state in a single sentence a truly menacing threat that you haven’t yet seriously planned for.)___”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6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Emotional Win”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“Imagine a world...”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Emotional Win”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does it feel like when this problem is solved, once and for all?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“When this is all over: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__(summarize the feeling of living in a world without this problem.)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will it look like when you’ve reached the light at the end of the tunnel?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“When we’ve passed into the light on the other side, we will: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__(share the joy and relief of knowing we beat the dragon.)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False Hope”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“What got us here won’t get us there...”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False Hope”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are the usual solutions we’re relying on that won’t actually work?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“Despite what people might think,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__(fill in the business-as-usual non-solution)_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 won't solve this problem.”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easy answer here that everyone wants to default to – but that never actually works in the long term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___(summarize the false hope / misplaced trust in a single thought.)___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is it about this problem that guarantees that the easy old solutions are not going to work?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“What makes this problem bigger / thornier / more complex than usual is:___(summarize in a single sentence what makes this problem unique)___.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usual solutions won’t solve this problem because: ___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(write in the salvation that people are depending on that just plain won't work)_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 .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76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Fairly Audacious Reality”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“Wait a second... what if we could…”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Fairly Audacious Reality”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does your bold new reality look like? 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“Instead of the old way, here's what we need to do instead: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(Summarize the BOLD new path or solution in a single thought)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is the name of this audacious solution?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 name of this product, solution, etc. is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_(insert the name of your bold solution / product / offering / concept)__.”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What is it about this audacious solution that makes it unique compared to every other alternative?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“What makes this solution unique is: __(insert two or three ‘features’ that make this solution unique)___.”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8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“we can do this for real”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“We’ve done this before…”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“we can do this for real”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reasons / rationale / data can you give that this audacious solution will work?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is actually achievable because:__(insert sentence on how this has been done before)___.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approach makes sense because: __(summarize new data / insight / process / technical breakthrough that directly supports your bold approach)___.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Why do you know in your gut you / we / the team can do this?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 know we can do this because _(summarize why your audience can take courage from your plan)____.”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makes absolute sense that, if we pull together, we can make this our bold new reality because: __(summarize your and your audiences’ collective experience in achieving amazing things before)___.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41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“our call to action”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“Here’s all you need to do to get started…”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“our call to action”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is this new path we’re committing to?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we proceed, this new path we’re committing to includes:___(insert the 3-5 big steps ahead, stated as large but well-defined chunks)___.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are the steps we need to commit to in order to begin to reach the solution?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first 3/4/5 things we would need to do are:__(insert 3-5 one-line next-step action items – perhaps with proposed owners and dates)___.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78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“early reward”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“Just by getting started, we already gain…”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“early reward”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What is an immediate reward for all of us for taking even one action now?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 early benefit we will see from taking this action now is:__(insert one measurable potential early win)___.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What are we going to see right away that will prove this is the right way to go?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 near-term payoff that might happily surprise us is: ______(insert one unexpected benefit that will begin to accrue right away and that might help pay for the program later on down the line)____.”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67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“long win” trigger phrase: </a:t>
            </a:r>
            <a:r>
              <a:rPr lang="en-US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“Opportunities we can’t even imagine right </a:t>
            </a:r>
            <a:r>
              <a:rPr lang="en-US" sz="1800" b="1" i="1" u="sng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now…”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“long win” fill-in-the-blanks: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Why do we need to do this amazing thing?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Summarize the long win in a single statement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:__(insert sentence describing the long-win benefit of solving this problem now – and why it helps us well into the future)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Then flip it around: by doing this amazing thing, what additional unexpected payoff might we one day earn?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amazing long term payoff we might gain when we commit and take action is: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__(summarize a potentially unexpected and gloriously aspiration win )____.”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that’s why we really need to do this now; just think what it will mean when we can finally: </a:t>
            </a:r>
            <a:r>
              <a:rPr lang="en-US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__(write in one world-changing aspiration that you’d truly love to participate in making real.)__.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1180-DD1E-4419-AE8A-21DF2ABFB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67E51-EE8F-416E-8AA8-F5CAF882D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1FEE5-61B4-4501-BE53-2E0C86DA6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8813D-91EF-48C7-AEFF-498ADEA9A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DE1E-87D4-4356-BE0C-6832961FC5CD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0B9C4-4C8A-42F4-B175-F9EE1BA95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84CD2-E2A3-4569-A6C3-6A2D93E6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4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BBF8-44AD-40AA-8143-CBA06CC8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990BB-A712-4F4A-BA42-6F696DECE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B2149-5591-425F-8B9C-ADD6D55E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5D2DD-372E-4E5E-B0A1-7CF02FFD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F55FC-BC3A-4798-8E9A-2A840A755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3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4BB4-8380-43A1-B09E-A5E26D61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1F17B-2190-4AC8-A332-2254F08211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301BA-0CCC-4654-885B-2416DF4F9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797A8-0165-45B9-BE43-76F8B8515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3B64-0530-405E-A745-09C4C4CA8E7A}" type="datetime1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BDFED-EE68-4546-BF99-31872E5E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BD852-F054-4D79-AB33-C1FF1BEAC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28FD-8A86-4C1C-97BA-8B555C6FB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582BF-55B4-45F4-AB57-C2A07BF73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FFFE-357E-4A57-9C82-E2BA329D7FAD}" type="datetime1">
              <a:rPr lang="en-US" smtClean="0"/>
              <a:t>4/12/2025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A996E-58D2-4BEF-8B91-F9A9EAF2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39405-8B5A-4B1B-A3AE-B23E1BFA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7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4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1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62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93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24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5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87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18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49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4"/>
          </a:xfrm>
          <a:prstGeom prst="rect">
            <a:avLst/>
          </a:prstGeom>
        </p:spPr>
        <p:txBody>
          <a:bodyPr/>
          <a:lstStyle/>
          <a:p>
            <a:fld id="{CCBE77B1-DA98-4FE4-AA44-3F269DC21505}" type="datetimeFigureOut">
              <a:rPr lang="en-US" sz="1304" smtClean="0">
                <a:solidFill>
                  <a:prstClr val="black"/>
                </a:solidFill>
              </a:rPr>
              <a:pPr/>
              <a:t>4/12/2025</a:t>
            </a:fld>
            <a:endParaRPr lang="en-US" sz="1304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4"/>
          </a:xfrm>
          <a:prstGeom prst="rect">
            <a:avLst/>
          </a:prstGeom>
        </p:spPr>
        <p:txBody>
          <a:bodyPr/>
          <a:lstStyle/>
          <a:p>
            <a:endParaRPr lang="en-US" sz="1304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4"/>
          </a:xfrm>
          <a:prstGeom prst="rect">
            <a:avLst/>
          </a:prstGeom>
        </p:spPr>
        <p:txBody>
          <a:bodyPr/>
          <a:lstStyle/>
          <a:p>
            <a:fld id="{200A9CDC-7055-4146-82A3-E470D98C0BB8}" type="slidenum">
              <a:rPr lang="en-US" sz="1304" smtClean="0">
                <a:solidFill>
                  <a:prstClr val="black"/>
                </a:solidFill>
              </a:rPr>
              <a:pPr/>
              <a:t>‹#›</a:t>
            </a:fld>
            <a:endParaRPr lang="en-US" sz="13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2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55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10972800" cy="579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4375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FFA2C8-2162-4FD4-9405-50AB326B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01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0B9EF-7C43-44D8-AADD-E10B1E018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13297"/>
            <a:ext cx="10515600" cy="446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D5D6B-DAD0-4EFC-8CB4-9BFDEC4D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06CCF-5329-453D-91F7-CE4CBFC83257}" type="datetime1">
              <a:rPr lang="en-US" smtClean="0"/>
              <a:pPr/>
              <a:t>4/12/2025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DD5A7-6BA6-40F5-98BC-71522A530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A60D5-1695-41A4-8FEA-F41B54607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D20CC-B9FE-473A-AF4E-64CB25FC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8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4631A8-065B-4628-AF75-1D59F5230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>
            <a:solidFill>
              <a:schemeClr val="accent6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2345" tIns="31173" rIns="62345" bIns="3117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36"/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 flipH="1">
            <a:off x="1186249" y="457200"/>
            <a:ext cx="11005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"/>
          <p:cNvSpPr txBox="1">
            <a:spLocks/>
          </p:cNvSpPr>
          <p:nvPr userDrawn="1"/>
        </p:nvSpPr>
        <p:spPr>
          <a:xfrm>
            <a:off x="1186250" y="152402"/>
            <a:ext cx="2791028" cy="245271"/>
          </a:xfrm>
          <a:prstGeom prst="rect">
            <a:avLst/>
          </a:prstGeom>
        </p:spPr>
        <p:txBody>
          <a:bodyPr vert="horz" wrap="square" lIns="66243" tIns="33121" rIns="66243" bIns="33121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</a:pPr>
            <a:r>
              <a:rPr lang="en-US" sz="1159" dirty="0">
                <a:solidFill>
                  <a:schemeClr val="accent6"/>
                </a:solidFill>
                <a:latin typeface="Berlin Sans FB Demi" panose="020E0802020502020306" pitchFamily="34" charset="0"/>
              </a:rPr>
              <a:t>Pop-Up Pitch </a:t>
            </a:r>
            <a:r>
              <a:rPr lang="en-US" sz="1159" dirty="0">
                <a:latin typeface="Berlin Sans FB Demi" panose="020E0802020502020306" pitchFamily="34" charset="0"/>
              </a:rPr>
              <a:t>Tools</a:t>
            </a:r>
            <a:endParaRPr lang="en-US" sz="797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Content Placeholder 1"/>
          <p:cNvSpPr txBox="1">
            <a:spLocks/>
          </p:cNvSpPr>
          <p:nvPr userDrawn="1"/>
        </p:nvSpPr>
        <p:spPr>
          <a:xfrm>
            <a:off x="3723277" y="190098"/>
            <a:ext cx="2627087" cy="200643"/>
          </a:xfrm>
          <a:prstGeom prst="rect">
            <a:avLst/>
          </a:prstGeom>
        </p:spPr>
        <p:txBody>
          <a:bodyPr vert="horz" wrap="square" lIns="66243" tIns="33121" rIns="66243" bIns="33121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</a:pPr>
            <a:r>
              <a:rPr lang="en-US" sz="869" dirty="0">
                <a:latin typeface="Berlin Sans FB" panose="020E0602020502020306" pitchFamily="34" charset="0"/>
              </a:rPr>
              <a:t>Popup-pitch.com</a:t>
            </a:r>
            <a:endParaRPr lang="en-US" sz="869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4BDCE00-6317-4A86-A894-A243D3A76C5B}"/>
              </a:ext>
            </a:extLst>
          </p:cNvPr>
          <p:cNvSpPr txBox="1">
            <a:spLocks/>
          </p:cNvSpPr>
          <p:nvPr userDrawn="1"/>
        </p:nvSpPr>
        <p:spPr>
          <a:xfrm>
            <a:off x="10160000" y="175483"/>
            <a:ext cx="1945277" cy="200643"/>
          </a:xfrm>
          <a:prstGeom prst="rect">
            <a:avLst/>
          </a:prstGeom>
        </p:spPr>
        <p:txBody>
          <a:bodyPr vert="horz" wrap="square" lIns="66243" tIns="33121" rIns="66243" bIns="33121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</a:pPr>
            <a:r>
              <a:rPr lang="en-US" sz="869" dirty="0">
                <a:solidFill>
                  <a:schemeClr val="tx1"/>
                </a:solidFill>
                <a:latin typeface="Berlin Sans FB" panose="020E0602020502020306" pitchFamily="34" charset="0"/>
              </a:rPr>
              <a:t>Dan Roam </a:t>
            </a:r>
            <a:r>
              <a:rPr lang="en-US" sz="869" dirty="0">
                <a:solidFill>
                  <a:schemeClr val="accent6"/>
                </a:solidFill>
                <a:latin typeface="Berlin Sans FB" panose="020E0602020502020306" pitchFamily="34" charset="0"/>
              </a:rPr>
              <a:t>www.danroam.com</a:t>
            </a:r>
          </a:p>
        </p:txBody>
      </p:sp>
      <p:pic>
        <p:nvPicPr>
          <p:cNvPr id="7" name="Picture 6" descr="A picture containing text, sign, outdoor&#10;&#10;Description automatically generated">
            <a:extLst>
              <a:ext uri="{FF2B5EF4-FFF2-40B4-BE49-F238E27FC236}">
                <a16:creationId xmlns:a16="http://schemas.microsoft.com/office/drawing/2014/main" id="{93235EAC-5DA2-4516-95AB-7754BBC1BF0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26" y="129550"/>
            <a:ext cx="781124" cy="8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6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algn="l" defTabSz="662435" rtl="0" eaLnBrk="1" latinLnBrk="0" hangingPunct="1">
        <a:spcBef>
          <a:spcPct val="0"/>
        </a:spcBef>
        <a:buNone/>
        <a:defRPr sz="31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8414" indent="-248414" algn="l" defTabSz="662435" rtl="0" eaLnBrk="1" latinLnBrk="0" hangingPunct="1">
        <a:spcBef>
          <a:spcPct val="20000"/>
        </a:spcBef>
        <a:buFont typeface="Arial" pitchFamily="34" charset="0"/>
        <a:buNone/>
        <a:defRPr sz="2319" kern="1200">
          <a:solidFill>
            <a:schemeClr val="tx1"/>
          </a:solidFill>
          <a:latin typeface="+mn-lt"/>
          <a:ea typeface="+mn-ea"/>
          <a:cs typeface="+mn-cs"/>
        </a:defRPr>
      </a:lvl1pPr>
      <a:lvl2pPr marL="538228" indent="-207011" algn="l" defTabSz="662435" rtl="0" eaLnBrk="1" latinLnBrk="0" hangingPunct="1">
        <a:spcBef>
          <a:spcPct val="20000"/>
        </a:spcBef>
        <a:buFont typeface="Arial" pitchFamily="34" charset="0"/>
        <a:buChar char="–"/>
        <a:defRPr sz="2028" kern="1200">
          <a:solidFill>
            <a:schemeClr val="tx1"/>
          </a:solidFill>
          <a:latin typeface="+mn-lt"/>
          <a:ea typeface="+mn-ea"/>
          <a:cs typeface="+mn-cs"/>
        </a:defRPr>
      </a:lvl2pPr>
      <a:lvl3pPr marL="828043" indent="-165608" algn="l" defTabSz="662435" rtl="0" eaLnBrk="1" latinLnBrk="0" hangingPunct="1">
        <a:spcBef>
          <a:spcPct val="20000"/>
        </a:spcBef>
        <a:buFont typeface="Arial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3pPr>
      <a:lvl4pPr marL="1159260" indent="-165608" algn="l" defTabSz="662435" rtl="0" eaLnBrk="1" latinLnBrk="0" hangingPunct="1">
        <a:spcBef>
          <a:spcPct val="20000"/>
        </a:spcBef>
        <a:buFont typeface="Arial" pitchFamily="34" charset="0"/>
        <a:buChar char="–"/>
        <a:defRPr sz="1449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7" indent="-165608" algn="l" defTabSz="662435" rtl="0" eaLnBrk="1" latinLnBrk="0" hangingPunct="1">
        <a:spcBef>
          <a:spcPct val="20000"/>
        </a:spcBef>
        <a:buFont typeface="Arial" pitchFamily="34" charset="0"/>
        <a:buChar char="»"/>
        <a:defRPr sz="1449" kern="1200">
          <a:solidFill>
            <a:schemeClr val="tx1"/>
          </a:solidFill>
          <a:latin typeface="+mn-lt"/>
          <a:ea typeface="+mn-ea"/>
          <a:cs typeface="+mn-cs"/>
        </a:defRPr>
      </a:lvl5pPr>
      <a:lvl6pPr marL="1821694" indent="-165608" algn="l" defTabSz="662435" rtl="0" eaLnBrk="1" latinLnBrk="0" hangingPunct="1">
        <a:spcBef>
          <a:spcPct val="20000"/>
        </a:spcBef>
        <a:buFont typeface="Arial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6pPr>
      <a:lvl7pPr marL="2152913" indent="-165608" algn="l" defTabSz="662435" rtl="0" eaLnBrk="1" latinLnBrk="0" hangingPunct="1">
        <a:spcBef>
          <a:spcPct val="20000"/>
        </a:spcBef>
        <a:buFont typeface="Arial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7pPr>
      <a:lvl8pPr marL="2484130" indent="-165608" algn="l" defTabSz="662435" rtl="0" eaLnBrk="1" latinLnBrk="0" hangingPunct="1">
        <a:spcBef>
          <a:spcPct val="20000"/>
        </a:spcBef>
        <a:buFont typeface="Arial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8pPr>
      <a:lvl9pPr marL="2815346" indent="-165608" algn="l" defTabSz="662435" rtl="0" eaLnBrk="1" latinLnBrk="0" hangingPunct="1">
        <a:spcBef>
          <a:spcPct val="20000"/>
        </a:spcBef>
        <a:buFont typeface="Arial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1pPr>
      <a:lvl2pPr marL="331217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2pPr>
      <a:lvl3pPr marL="662435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3pPr>
      <a:lvl4pPr marL="993652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324868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656085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1987304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318521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649738" algn="l" defTabSz="662435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1">
            <a:extLst>
              <a:ext uri="{FF2B5EF4-FFF2-40B4-BE49-F238E27FC236}">
                <a16:creationId xmlns:a16="http://schemas.microsoft.com/office/drawing/2014/main" id="{FEE61FE1-4975-4E25-9394-2DE21A9E8FFB}"/>
              </a:ext>
            </a:extLst>
          </p:cNvPr>
          <p:cNvSpPr txBox="1">
            <a:spLocks/>
          </p:cNvSpPr>
          <p:nvPr/>
        </p:nvSpPr>
        <p:spPr>
          <a:xfrm>
            <a:off x="9242497" y="6650184"/>
            <a:ext cx="2031424" cy="133830"/>
          </a:xfrm>
          <a:prstGeom prst="rect">
            <a:avLst/>
          </a:prstGeom>
        </p:spPr>
        <p:txBody>
          <a:bodyPr vert="horz" wrap="square" lIns="66243" tIns="33121" rIns="66243" bIns="33121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23483">
              <a:spcBef>
                <a:spcPts val="0"/>
              </a:spcBef>
            </a:pPr>
            <a:r>
              <a:rPr lang="en-US" sz="435" dirty="0">
                <a:solidFill>
                  <a:prstClr val="black"/>
                </a:solidFill>
                <a:latin typeface="Calibri"/>
              </a:rPr>
              <a:t>Copyright 2021 © Digital Roam Inc</a:t>
            </a:r>
            <a:endParaRPr lang="en-US" sz="435" dirty="0">
              <a:solidFill>
                <a:srgbClr val="FF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CE7A9C-AF40-419F-A8C5-12AD54BBF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2154"/>
          <a:stretch/>
        </p:blipFill>
        <p:spPr>
          <a:xfrm>
            <a:off x="1037968" y="711422"/>
            <a:ext cx="10379534" cy="463534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F6D703AE-AFA1-4A3B-A248-F2326CB11501}"/>
              </a:ext>
            </a:extLst>
          </p:cNvPr>
          <p:cNvGrpSpPr/>
          <p:nvPr/>
        </p:nvGrpSpPr>
        <p:grpSpPr>
          <a:xfrm>
            <a:off x="2041383" y="5403795"/>
            <a:ext cx="8954277" cy="1200329"/>
            <a:chOff x="1673993" y="4013886"/>
            <a:chExt cx="6871065" cy="90024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82CBB0-D1A5-4A65-B0B1-CF5872DED7B3}"/>
                </a:ext>
              </a:extLst>
            </p:cNvPr>
            <p:cNvSpPr txBox="1"/>
            <p:nvPr/>
          </p:nvSpPr>
          <p:spPr>
            <a:xfrm>
              <a:off x="1673993" y="4013886"/>
              <a:ext cx="686916" cy="3462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Give your pitch a WHO &amp; WHY title. (Clarity)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0AF940-F489-42C0-BDCE-DB0530B021AC}"/>
                </a:ext>
              </a:extLst>
            </p:cNvPr>
            <p:cNvSpPr txBox="1"/>
            <p:nvPr/>
          </p:nvSpPr>
          <p:spPr>
            <a:xfrm>
              <a:off x="2360909" y="4013886"/>
              <a:ext cx="686916" cy="7155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Establish an authentic connection to your audience and the issues that concern them. Show them you know them, for real. (Trust)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F9D80F-47D0-4D5E-83CD-13F2D0F97B2D}"/>
                </a:ext>
              </a:extLst>
            </p:cNvPr>
            <p:cNvSpPr txBox="1"/>
            <p:nvPr/>
          </p:nvSpPr>
          <p:spPr>
            <a:xfrm>
              <a:off x="3047825" y="4013886"/>
              <a:ext cx="686916" cy="5309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State the facts and numbers that might be so scary that no one really wants to look at them. (Fear)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5154F17-4935-4FCB-A5B6-6A08CE6E6E19}"/>
                </a:ext>
              </a:extLst>
            </p:cNvPr>
            <p:cNvSpPr txBox="1"/>
            <p:nvPr/>
          </p:nvSpPr>
          <p:spPr>
            <a:xfrm>
              <a:off x="3734741" y="4013886"/>
              <a:ext cx="686916" cy="5309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Paint a picture of what it might </a:t>
              </a:r>
              <a:r>
                <a:rPr lang="en-US" sz="800" u="sng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feel like</a:t>
              </a:r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 to have already solved the problem. (Hope)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95D36AE-7C58-4B89-858B-EDBD97D0ED0C}"/>
                </a:ext>
              </a:extLst>
            </p:cNvPr>
            <p:cNvSpPr txBox="1"/>
            <p:nvPr/>
          </p:nvSpPr>
          <p:spPr>
            <a:xfrm>
              <a:off x="4423562" y="4013886"/>
              <a:ext cx="686916" cy="5309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Admit that the hoped-for simple solution won’t really work at all. (Sobering reality)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5D8EA43-5075-4767-B7AE-54A608DCB478}"/>
                </a:ext>
              </a:extLst>
            </p:cNvPr>
            <p:cNvSpPr txBox="1"/>
            <p:nvPr/>
          </p:nvSpPr>
          <p:spPr>
            <a:xfrm>
              <a:off x="5110478" y="4013886"/>
              <a:ext cx="686916" cy="80791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State the bold alternative; the slightly crazy yet potentially viable solution that just might, with courage and commitment, actually work. (Gusto)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3C09875-19F4-49C4-9B4D-E74FAEF3B865}"/>
                </a:ext>
              </a:extLst>
            </p:cNvPr>
            <p:cNvSpPr txBox="1"/>
            <p:nvPr/>
          </p:nvSpPr>
          <p:spPr>
            <a:xfrm>
              <a:off x="5797394" y="4013886"/>
              <a:ext cx="686916" cy="80791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Walk through your bold alternative with a grounding sense of real possibility; get into a few key details to show there’s no real reason to fear them. (Courage)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BA52493-62B9-405D-A36E-2C4B1DCE8202}"/>
                </a:ext>
              </a:extLst>
            </p:cNvPr>
            <p:cNvSpPr txBox="1"/>
            <p:nvPr/>
          </p:nvSpPr>
          <p:spPr>
            <a:xfrm>
              <a:off x="6484310" y="4013886"/>
              <a:ext cx="686916" cy="90024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List the five things that need to get done first to make it happen. Take personal responsibility for two. Request help with the other three. (Commitment)</a:t>
              </a:r>
              <a:r>
                <a:rPr lang="en-US" sz="800" b="1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FD80E38-486B-4A80-8379-ABB8E13C515B}"/>
                </a:ext>
              </a:extLst>
            </p:cNvPr>
            <p:cNvSpPr txBox="1"/>
            <p:nvPr/>
          </p:nvSpPr>
          <p:spPr>
            <a:xfrm>
              <a:off x="7171226" y="4013886"/>
              <a:ext cx="686916" cy="6232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State at least two near-term measurable benefits that getting started now will trigger. (Reward)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E14F5C-A7A7-43D4-8781-41DCD62CA7B9}"/>
                </a:ext>
              </a:extLst>
            </p:cNvPr>
            <p:cNvSpPr txBox="1"/>
            <p:nvPr/>
          </p:nvSpPr>
          <p:spPr>
            <a:xfrm>
              <a:off x="7858142" y="4013886"/>
              <a:ext cx="686916" cy="7155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txBody>
            <a:bodyPr wrap="square" lIns="36576" rIns="36576">
              <a:spAutoFit/>
            </a:bodyPr>
            <a:lstStyle/>
            <a:p>
              <a:pPr defTabSz="1219170" fontAlgn="base"/>
              <a:r>
                <a:rPr lang="en-US" sz="800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Close with an unexpected giant win that could truly come to pass once the new solution becomes the new normal. (Aspiration)</a:t>
              </a:r>
              <a:r>
                <a:rPr lang="en-US" sz="800" b="1" dirty="0">
                  <a:solidFill>
                    <a:prstClr val="black"/>
                  </a:solidFill>
                  <a:latin typeface="Cabin Condensed" panose="00000506000000000000" pitchFamily="2" charset="0"/>
                  <a:ea typeface="Times New Roman" panose="02020603050405020304" pitchFamily="18" charset="0"/>
                  <a:cs typeface="Arial" charset="0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622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Timeline&#10;&#10;Description automatically generated">
            <a:extLst>
              <a:ext uri="{FF2B5EF4-FFF2-40B4-BE49-F238E27FC236}">
                <a16:creationId xmlns:a16="http://schemas.microsoft.com/office/drawing/2014/main" id="{93196E24-690D-4F93-8478-A44D8CB0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78" y="587695"/>
            <a:ext cx="10503243" cy="618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40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56B7-1A63-4DF7-9FCE-CD55EADCB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My Pop-Up Pitch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40B70-6251-4356-A359-7EB08A5004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My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6E7253-65B6-457E-BC23-B355425CD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4" cy="9061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8F30B15-CEAF-4A47-A2E6-AE2AFFBB68E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9730946" cy="3515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/>
              <a:t>The fine situation today…</a:t>
            </a:r>
          </a:p>
        </p:txBody>
      </p:sp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19BCF6F2-987A-4031-AB81-F1859B6DA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5" t="66119" r="83283" b="3553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0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situation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5463746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A937DB-9524-458C-8142-16E0C6E3F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2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0A4ED879-58C2-415D-8F69-1438DBF245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5" t="66224" r="74743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2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there is a problem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5752070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C3A0DA-DBD4-4F27-B857-BA703528E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18C64CCA-37EC-48B2-B153-88B0794853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7" t="66224" r="66221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6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will feel great to beat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5727357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10DE00-61AF-45DC-8CE8-7B4834A6A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2D1CF38C-BB89-49AD-BCF7-EA1B5FF3F8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8" t="66224" r="57640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1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our usual approach won’t work…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073346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4720D3-052D-4844-89E3-4FD6C977C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B7A1D377-A2AA-4D24-9102-5746CF46ED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0" t="66224" r="49118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57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However, what if we tried something new?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386384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6BA46B-37C6-4A24-9C4A-99E73B8B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8523AB04-134F-4D5D-A844-BC682FABF9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2" t="66224" r="40596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5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really can do it. We know how!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468762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744709-5A0D-4D09-B773-2C636E479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38B68BB1-BC20-4C5F-9785-9E846FF6E1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4" t="66224" r="32074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4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are the first things to do to get started…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452286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72184F-1282-469A-850E-B6C0BD705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C1925102-2F25-4E29-8984-2DE9EB79B0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96" t="66224" r="23552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7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quickly reap these early benefits…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584092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C5DBB0-164E-4F83-998E-83130850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0A1B231F-536F-4059-BA0F-DDD563A3C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6" t="66224" r="14972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09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B9AB-5EE9-4B19-8EDA-059A4ADC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in the long-run, our success can be huge.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E3E48-3EFF-4585-BE08-F833B04C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297"/>
            <a:ext cx="6542903" cy="4463666"/>
          </a:xfrm>
        </p:spPr>
        <p:txBody>
          <a:bodyPr/>
          <a:lstStyle/>
          <a:p>
            <a:r>
              <a:rPr lang="en-US" dirty="0"/>
              <a:t>Text &amp;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689A-31B1-47C4-A582-61344AAD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65C1-17B0-4192-A787-BA30BD0523F5}" type="datetime1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6007-D945-48B0-AC3D-DCFFAAA4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Pop-Up Pitch Visual Presentation Practice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EA58-7276-4FEB-8C4F-7747059A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0CC-B9FE-473A-AF4E-64CB25FCB0AF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6D7800-0889-4951-8009-E7D77405F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196" y="0"/>
            <a:ext cx="1226803" cy="906161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91BC7936-B6D3-48F7-A2B1-BDFD424957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98" t="66224" r="6450" b="3448"/>
          <a:stretch/>
        </p:blipFill>
        <p:spPr>
          <a:xfrm>
            <a:off x="10993288" y="960326"/>
            <a:ext cx="119871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514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1FB4089-12E8-4ACF-8301-427439092B8A}" vid="{8D2B3110-BC0F-4F1C-9437-564CAAEACBB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5875">
          <a:solidFill>
            <a:srgbClr val="32AEE3"/>
          </a:solidFill>
          <a:tailEnd type="arrow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31FB4089-12E8-4ACF-8301-427439092B8A}" vid="{F03C164A-F197-4E2B-AC72-38E42C6662C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PopUp_10PP_template_powerpoint_v1</Template>
  <TotalTime>2</TotalTime>
  <Words>2048</Words>
  <Application>Microsoft Office PowerPoint</Application>
  <PresentationFormat>Широкоэкранный</PresentationFormat>
  <Paragraphs>167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Berlin Sans FB</vt:lpstr>
      <vt:lpstr>Berlin Sans FB Demi</vt:lpstr>
      <vt:lpstr>Cabin Condensed</vt:lpstr>
      <vt:lpstr>Calibri</vt:lpstr>
      <vt:lpstr>Symbol</vt:lpstr>
      <vt:lpstr>Times New Roman</vt:lpstr>
      <vt:lpstr>Тема Office</vt:lpstr>
      <vt:lpstr>Custom Design</vt:lpstr>
      <vt:lpstr>Презентация PowerPoint</vt:lpstr>
      <vt:lpstr>Презентация PowerPoint</vt:lpstr>
      <vt:lpstr>My Pop-Up Pitch</vt:lpstr>
      <vt:lpstr>The fine situation today…</vt:lpstr>
      <vt:lpstr>But there is a problem coming!</vt:lpstr>
      <vt:lpstr>It will feel great to beat it!</vt:lpstr>
      <vt:lpstr>But our usual approach won’t work…</vt:lpstr>
      <vt:lpstr>However, what if we tried something new?</vt:lpstr>
      <vt:lpstr>We really can do it. We know how!</vt:lpstr>
      <vt:lpstr>Here are the first things to do to get started…</vt:lpstr>
      <vt:lpstr>We will quickly reap these early benefits…</vt:lpstr>
      <vt:lpstr>And in the long-run, our success can be huge.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Марина Эрштейн</dc:creator>
  <cp:lastModifiedBy>Марина Эрштейн</cp:lastModifiedBy>
  <cp:revision>1</cp:revision>
  <dcterms:created xsi:type="dcterms:W3CDTF">2025-04-12T16:16:46Z</dcterms:created>
  <dcterms:modified xsi:type="dcterms:W3CDTF">2025-04-12T16:19:13Z</dcterms:modified>
</cp:coreProperties>
</file>