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pn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3-1.png"/><Relationship Id="rId2" Type="http://schemas.openxmlformats.org/officeDocument/2006/relationships/image" Target="../media/image-1003-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4-1.png"/><Relationship Id="rId2" Type="http://schemas.openxmlformats.org/officeDocument/2006/relationships/image" Target="../media/image-1004-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5-1.png"/><Relationship Id="rId2" Type="http://schemas.openxmlformats.org/officeDocument/2006/relationships/image" Target="../media/image-1005-2.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6-1.png"/><Relationship Id="rId2" Type="http://schemas.openxmlformats.org/officeDocument/2006/relationships/image" Target="../media/image-1006-2.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7-1.png"/><Relationship Id="rId2" Type="http://schemas.openxmlformats.org/officeDocument/2006/relationships/image" Target="../media/image-1007-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8-1.png"/><Relationship Id="rId2" Type="http://schemas.openxmlformats.org/officeDocument/2006/relationships/image" Target="../media/image-1008-2.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9-1.png"/><Relationship Id="rId2" Type="http://schemas.openxmlformats.org/officeDocument/2006/relationships/image" Target="../media/image-1009-2.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6.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7.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37724" y="1738193"/>
            <a:ext cx="7468553" cy="1408033"/>
          </a:xfrm>
          <a:prstGeom prst="rect">
            <a:avLst/>
          </a:prstGeom>
          <a:noFill/>
          <a:ln/>
        </p:spPr>
        <p:txBody>
          <a:bodyPr wrap="square" lIns="0" tIns="0" rIns="0" bIns="0" rtlCol="0" anchor="t"/>
          <a:lstStyle/>
          <a:p>
            <a:pPr algn="l" indent="0" marL="0">
              <a:lnSpc>
                <a:spcPts val="5500"/>
              </a:lnSpc>
              <a:buNone/>
            </a:pPr>
            <a:r>
              <a:rPr lang="en-US" sz="4400" dirty="0">
                <a:solidFill>
                  <a:srgbClr val="051D3A"/>
                </a:solidFill>
                <a:latin typeface="Funnel Display" pitchFamily="34" charset="0"/>
                <a:ea typeface="Funnel Display" pitchFamily="34" charset="-122"/>
                <a:cs typeface="Funnel Display" pitchFamily="34" charset="-120"/>
              </a:rPr>
              <a:t>Cuộc đời và sự nghiệp cách mạng của Võ Thị Sáu</a:t>
            </a:r>
            <a:endParaRPr lang="en-US" sz="4400" dirty="0"/>
          </a:p>
        </p:txBody>
      </p:sp>
      <p:sp>
        <p:nvSpPr>
          <p:cNvPr id="4" name="Text 1"/>
          <p:cNvSpPr/>
          <p:nvPr/>
        </p:nvSpPr>
        <p:spPr>
          <a:xfrm>
            <a:off x="837724" y="3505200"/>
            <a:ext cx="7468553" cy="2298144"/>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Võ Thị Sáu là một biểu tượng bất khuất của phong trào cách mạng Việt Nam. Sinh khoảng năm 1933 tại xã Phước Thọ, huyện Đất Đỏ, tỉnh Bà Rịa – Vũng Tàu, bà đã hy sinh khi mới 19 tuổi vào ngày 23 tháng 1 năm 1952 tại Côn Đảo. Cuộc đời ngắn ngủi nhưng đầy ý nghĩa của bà đã để lại dấu ấn sâu sắc trong lịch sử đấu tranh giải phóng dân tộc.</a:t>
            </a:r>
            <a:endParaRPr lang="en-US" sz="1850" dirty="0"/>
          </a:p>
        </p:txBody>
      </p:sp>
      <p:sp>
        <p:nvSpPr>
          <p:cNvPr id="5" name="Shape 2"/>
          <p:cNvSpPr/>
          <p:nvPr/>
        </p:nvSpPr>
        <p:spPr>
          <a:xfrm>
            <a:off x="837724" y="6090404"/>
            <a:ext cx="382905" cy="382905"/>
          </a:xfrm>
          <a:prstGeom prst="roundRect">
            <a:avLst>
              <a:gd name="adj" fmla="val 23878209"/>
            </a:avLst>
          </a:prstGeom>
          <a:noFill/>
          <a:ln w="7620">
            <a:solidFill>
              <a:srgbClr val="FFFFFF"/>
            </a:solidFill>
            <a:prstDash val="solid"/>
          </a:ln>
        </p:spPr>
      </p:sp>
      <p:pic>
        <p:nvPicPr>
          <p:cNvPr id="6" name="Image 1" descr="preencoded.png">    </p:cNvPr>
          <p:cNvPicPr>
            <a:picLocks noChangeAspect="1"/>
          </p:cNvPicPr>
          <p:nvPr/>
        </p:nvPicPr>
        <p:blipFill>
          <a:blip r:embed="rId2"/>
          <a:stretch>
            <a:fillRect/>
          </a:stretch>
        </p:blipFill>
        <p:spPr>
          <a:xfrm>
            <a:off x="845344" y="6098024"/>
            <a:ext cx="367665" cy="367665"/>
          </a:xfrm>
          <a:prstGeom prst="rect">
            <a:avLst/>
          </a:prstGeom>
        </p:spPr>
      </p:pic>
      <p:sp>
        <p:nvSpPr>
          <p:cNvPr id="7" name="Text 3"/>
          <p:cNvSpPr/>
          <p:nvPr/>
        </p:nvSpPr>
        <p:spPr>
          <a:xfrm>
            <a:off x="1340287" y="6072545"/>
            <a:ext cx="2673429" cy="418862"/>
          </a:xfrm>
          <a:prstGeom prst="rect">
            <a:avLst/>
          </a:prstGeom>
          <a:noFill/>
          <a:ln/>
        </p:spPr>
        <p:txBody>
          <a:bodyPr wrap="none" lIns="0" tIns="0" rIns="0" bIns="0" rtlCol="0" anchor="t"/>
          <a:lstStyle/>
          <a:p>
            <a:pPr algn="l" indent="0" marL="0">
              <a:lnSpc>
                <a:spcPts val="3250"/>
              </a:lnSpc>
              <a:buNone/>
            </a:pPr>
            <a:r>
              <a:rPr lang="en-US" sz="2350" b="1" dirty="0">
                <a:solidFill>
                  <a:srgbClr val="2B3541"/>
                </a:solidFill>
                <a:latin typeface="Funnel Sans Bold" pitchFamily="34" charset="0"/>
                <a:ea typeface="Funnel Sans Bold" pitchFamily="34" charset="-122"/>
                <a:cs typeface="Funnel Sans Bold" pitchFamily="34" charset="-120"/>
              </a:rPr>
              <a:t>by Hoàng Oanh null</a:t>
            </a:r>
            <a:endParaRPr lang="en-US" sz="2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31743"/>
          </a:xfrm>
          <a:prstGeom prst="rect">
            <a:avLst/>
          </a:prstGeom>
        </p:spPr>
      </p:pic>
      <p:sp>
        <p:nvSpPr>
          <p:cNvPr id="3" name="Text 0"/>
          <p:cNvSpPr/>
          <p:nvPr/>
        </p:nvSpPr>
        <p:spPr>
          <a:xfrm>
            <a:off x="6289238" y="630793"/>
            <a:ext cx="5397579" cy="674608"/>
          </a:xfrm>
          <a:prstGeom prst="rect">
            <a:avLst/>
          </a:prstGeom>
          <a:noFill/>
          <a:ln/>
        </p:spPr>
        <p:txBody>
          <a:bodyPr wrap="none" lIns="0" tIns="0" rIns="0" bIns="0" rtlCol="0" anchor="t"/>
          <a:lstStyle/>
          <a:p>
            <a:pPr algn="l" indent="0" marL="0">
              <a:lnSpc>
                <a:spcPts val="5300"/>
              </a:lnSpc>
              <a:buNone/>
            </a:pPr>
            <a:r>
              <a:rPr lang="en-US" sz="4250" dirty="0">
                <a:solidFill>
                  <a:srgbClr val="051D3A"/>
                </a:solidFill>
                <a:latin typeface="Funnel Display" pitchFamily="34" charset="0"/>
                <a:ea typeface="Funnel Display" pitchFamily="34" charset="-122"/>
                <a:cs typeface="Funnel Display" pitchFamily="34" charset="-120"/>
              </a:rPr>
              <a:t>Tiểu sử và quê quán</a:t>
            </a:r>
            <a:endParaRPr lang="en-US" sz="4250" dirty="0"/>
          </a:p>
        </p:txBody>
      </p:sp>
      <p:sp>
        <p:nvSpPr>
          <p:cNvPr id="4" name="Shape 1"/>
          <p:cNvSpPr/>
          <p:nvPr/>
        </p:nvSpPr>
        <p:spPr>
          <a:xfrm>
            <a:off x="6289238" y="1649492"/>
            <a:ext cx="7538323" cy="1315879"/>
          </a:xfrm>
          <a:prstGeom prst="roundRect">
            <a:avLst>
              <a:gd name="adj" fmla="val 7322"/>
            </a:avLst>
          </a:prstGeom>
          <a:solidFill>
            <a:srgbClr val="FAF5EB"/>
          </a:solidFill>
          <a:ln w="7620">
            <a:solidFill>
              <a:srgbClr val="D5CDBE"/>
            </a:solidFill>
            <a:prstDash val="solid"/>
          </a:ln>
        </p:spPr>
      </p:sp>
      <p:sp>
        <p:nvSpPr>
          <p:cNvPr id="5" name="Text 2"/>
          <p:cNvSpPr/>
          <p:nvPr/>
        </p:nvSpPr>
        <p:spPr>
          <a:xfrm>
            <a:off x="6526173" y="1886426"/>
            <a:ext cx="2698790" cy="337304"/>
          </a:xfrm>
          <a:prstGeom prst="rect">
            <a:avLst/>
          </a:prstGeom>
          <a:noFill/>
          <a:ln/>
        </p:spPr>
        <p:txBody>
          <a:bodyPr wrap="none" lIns="0" tIns="0" rIns="0" bIns="0" rtlCol="0" anchor="t"/>
          <a:lstStyle/>
          <a:p>
            <a:pPr algn="l" indent="0" marL="0">
              <a:lnSpc>
                <a:spcPts val="2650"/>
              </a:lnSpc>
              <a:buNone/>
            </a:pPr>
            <a:r>
              <a:rPr lang="en-US" sz="2100" dirty="0">
                <a:solidFill>
                  <a:srgbClr val="2B3541"/>
                </a:solidFill>
                <a:latin typeface="Funnel Display" pitchFamily="34" charset="0"/>
                <a:ea typeface="Funnel Display" pitchFamily="34" charset="-122"/>
                <a:cs typeface="Funnel Display" pitchFamily="34" charset="-120"/>
              </a:rPr>
              <a:t>Họ tên đầy đủ</a:t>
            </a:r>
            <a:endParaRPr lang="en-US" sz="2100" dirty="0"/>
          </a:p>
        </p:txBody>
      </p:sp>
      <p:sp>
        <p:nvSpPr>
          <p:cNvPr id="6" name="Text 3"/>
          <p:cNvSpPr/>
          <p:nvPr/>
        </p:nvSpPr>
        <p:spPr>
          <a:xfrm>
            <a:off x="6526173" y="2361367"/>
            <a:ext cx="7064454" cy="367070"/>
          </a:xfrm>
          <a:prstGeom prst="rect">
            <a:avLst/>
          </a:prstGeom>
          <a:noFill/>
          <a:ln/>
        </p:spPr>
        <p:txBody>
          <a:bodyPr wrap="none" lIns="0" tIns="0" rIns="0" bIns="0" rtlCol="0" anchor="t"/>
          <a:lstStyle/>
          <a:p>
            <a:pPr algn="l" indent="0" marL="0">
              <a:lnSpc>
                <a:spcPts val="2850"/>
              </a:lnSpc>
              <a:buNone/>
            </a:pPr>
            <a:r>
              <a:rPr lang="en-US" sz="1800" dirty="0">
                <a:solidFill>
                  <a:srgbClr val="2B3541"/>
                </a:solidFill>
                <a:latin typeface="Funnel Sans" pitchFamily="34" charset="0"/>
                <a:ea typeface="Funnel Sans" pitchFamily="34" charset="-122"/>
                <a:cs typeface="Funnel Sans" pitchFamily="34" charset="-120"/>
              </a:rPr>
              <a:t>Võ Thị Sáu</a:t>
            </a:r>
            <a:endParaRPr lang="en-US" sz="1800" dirty="0"/>
          </a:p>
        </p:txBody>
      </p:sp>
      <p:sp>
        <p:nvSpPr>
          <p:cNvPr id="7" name="Shape 4"/>
          <p:cNvSpPr/>
          <p:nvPr/>
        </p:nvSpPr>
        <p:spPr>
          <a:xfrm>
            <a:off x="6289238" y="3194685"/>
            <a:ext cx="7538323" cy="1315879"/>
          </a:xfrm>
          <a:prstGeom prst="roundRect">
            <a:avLst>
              <a:gd name="adj" fmla="val 7322"/>
            </a:avLst>
          </a:prstGeom>
          <a:solidFill>
            <a:srgbClr val="FAF5EB"/>
          </a:solidFill>
          <a:ln w="7620">
            <a:solidFill>
              <a:srgbClr val="D5CDBE"/>
            </a:solidFill>
            <a:prstDash val="solid"/>
          </a:ln>
        </p:spPr>
      </p:sp>
      <p:sp>
        <p:nvSpPr>
          <p:cNvPr id="8" name="Text 5"/>
          <p:cNvSpPr/>
          <p:nvPr/>
        </p:nvSpPr>
        <p:spPr>
          <a:xfrm>
            <a:off x="6526173" y="3431619"/>
            <a:ext cx="2698790" cy="337304"/>
          </a:xfrm>
          <a:prstGeom prst="rect">
            <a:avLst/>
          </a:prstGeom>
          <a:noFill/>
          <a:ln/>
        </p:spPr>
        <p:txBody>
          <a:bodyPr wrap="none" lIns="0" tIns="0" rIns="0" bIns="0" rtlCol="0" anchor="t"/>
          <a:lstStyle/>
          <a:p>
            <a:pPr algn="l" indent="0" marL="0">
              <a:lnSpc>
                <a:spcPts val="2650"/>
              </a:lnSpc>
              <a:buNone/>
            </a:pPr>
            <a:r>
              <a:rPr lang="en-US" sz="2100" dirty="0">
                <a:solidFill>
                  <a:srgbClr val="2B3541"/>
                </a:solidFill>
                <a:latin typeface="Funnel Display" pitchFamily="34" charset="0"/>
                <a:ea typeface="Funnel Display" pitchFamily="34" charset="-122"/>
                <a:cs typeface="Funnel Display" pitchFamily="34" charset="-120"/>
              </a:rPr>
              <a:t>Năm sinh</a:t>
            </a:r>
            <a:endParaRPr lang="en-US" sz="2100" dirty="0"/>
          </a:p>
        </p:txBody>
      </p:sp>
      <p:sp>
        <p:nvSpPr>
          <p:cNvPr id="9" name="Text 6"/>
          <p:cNvSpPr/>
          <p:nvPr/>
        </p:nvSpPr>
        <p:spPr>
          <a:xfrm>
            <a:off x="6526173" y="3906560"/>
            <a:ext cx="7064454" cy="367070"/>
          </a:xfrm>
          <a:prstGeom prst="rect">
            <a:avLst/>
          </a:prstGeom>
          <a:noFill/>
          <a:ln/>
        </p:spPr>
        <p:txBody>
          <a:bodyPr wrap="none" lIns="0" tIns="0" rIns="0" bIns="0" rtlCol="0" anchor="t"/>
          <a:lstStyle/>
          <a:p>
            <a:pPr algn="l" indent="0" marL="0">
              <a:lnSpc>
                <a:spcPts val="2850"/>
              </a:lnSpc>
              <a:buNone/>
            </a:pPr>
            <a:r>
              <a:rPr lang="en-US" sz="1800" dirty="0">
                <a:solidFill>
                  <a:srgbClr val="2B3541"/>
                </a:solidFill>
                <a:latin typeface="Funnel Sans" pitchFamily="34" charset="0"/>
                <a:ea typeface="Funnel Sans" pitchFamily="34" charset="-122"/>
                <a:cs typeface="Funnel Sans" pitchFamily="34" charset="-120"/>
              </a:rPr>
              <a:t>Khoảng năm 1933</a:t>
            </a:r>
            <a:endParaRPr lang="en-US" sz="1800" dirty="0"/>
          </a:p>
        </p:txBody>
      </p:sp>
      <p:sp>
        <p:nvSpPr>
          <p:cNvPr id="10" name="Shape 7"/>
          <p:cNvSpPr/>
          <p:nvPr/>
        </p:nvSpPr>
        <p:spPr>
          <a:xfrm>
            <a:off x="6289238" y="4739878"/>
            <a:ext cx="7538323" cy="1315879"/>
          </a:xfrm>
          <a:prstGeom prst="roundRect">
            <a:avLst>
              <a:gd name="adj" fmla="val 7322"/>
            </a:avLst>
          </a:prstGeom>
          <a:solidFill>
            <a:srgbClr val="FAF5EB"/>
          </a:solidFill>
          <a:ln w="7620">
            <a:solidFill>
              <a:srgbClr val="D5CDBE"/>
            </a:solidFill>
            <a:prstDash val="solid"/>
          </a:ln>
        </p:spPr>
      </p:sp>
      <p:sp>
        <p:nvSpPr>
          <p:cNvPr id="11" name="Text 8"/>
          <p:cNvSpPr/>
          <p:nvPr/>
        </p:nvSpPr>
        <p:spPr>
          <a:xfrm>
            <a:off x="6526173" y="4976813"/>
            <a:ext cx="2698790" cy="337304"/>
          </a:xfrm>
          <a:prstGeom prst="rect">
            <a:avLst/>
          </a:prstGeom>
          <a:noFill/>
          <a:ln/>
        </p:spPr>
        <p:txBody>
          <a:bodyPr wrap="none" lIns="0" tIns="0" rIns="0" bIns="0" rtlCol="0" anchor="t"/>
          <a:lstStyle/>
          <a:p>
            <a:pPr algn="l" indent="0" marL="0">
              <a:lnSpc>
                <a:spcPts val="2650"/>
              </a:lnSpc>
              <a:buNone/>
            </a:pPr>
            <a:r>
              <a:rPr lang="en-US" sz="2100" dirty="0">
                <a:solidFill>
                  <a:srgbClr val="2B3541"/>
                </a:solidFill>
                <a:latin typeface="Funnel Display" pitchFamily="34" charset="0"/>
                <a:ea typeface="Funnel Display" pitchFamily="34" charset="-122"/>
                <a:cs typeface="Funnel Display" pitchFamily="34" charset="-120"/>
              </a:rPr>
              <a:t>Quê quán</a:t>
            </a:r>
            <a:endParaRPr lang="en-US" sz="2100" dirty="0"/>
          </a:p>
        </p:txBody>
      </p:sp>
      <p:sp>
        <p:nvSpPr>
          <p:cNvPr id="12" name="Text 9"/>
          <p:cNvSpPr/>
          <p:nvPr/>
        </p:nvSpPr>
        <p:spPr>
          <a:xfrm>
            <a:off x="6526173" y="5451753"/>
            <a:ext cx="7064454" cy="367070"/>
          </a:xfrm>
          <a:prstGeom prst="rect">
            <a:avLst/>
          </a:prstGeom>
          <a:noFill/>
          <a:ln/>
        </p:spPr>
        <p:txBody>
          <a:bodyPr wrap="none" lIns="0" tIns="0" rIns="0" bIns="0" rtlCol="0" anchor="t"/>
          <a:lstStyle/>
          <a:p>
            <a:pPr algn="l" indent="0" marL="0">
              <a:lnSpc>
                <a:spcPts val="2850"/>
              </a:lnSpc>
              <a:buNone/>
            </a:pPr>
            <a:r>
              <a:rPr lang="en-US" sz="1800" dirty="0">
                <a:solidFill>
                  <a:srgbClr val="2B3541"/>
                </a:solidFill>
                <a:latin typeface="Funnel Sans" pitchFamily="34" charset="0"/>
                <a:ea typeface="Funnel Sans" pitchFamily="34" charset="-122"/>
                <a:cs typeface="Funnel Sans" pitchFamily="34" charset="-120"/>
              </a:rPr>
              <a:t>Xã Phước Thọ, huyện Đất Đỏ, tỉnh Bà Rịa – Vũng Tàu</a:t>
            </a:r>
            <a:endParaRPr lang="en-US" sz="1800" dirty="0"/>
          </a:p>
        </p:txBody>
      </p:sp>
      <p:sp>
        <p:nvSpPr>
          <p:cNvPr id="13" name="Shape 10"/>
          <p:cNvSpPr/>
          <p:nvPr/>
        </p:nvSpPr>
        <p:spPr>
          <a:xfrm>
            <a:off x="6289238" y="6285071"/>
            <a:ext cx="7538323" cy="1315879"/>
          </a:xfrm>
          <a:prstGeom prst="roundRect">
            <a:avLst>
              <a:gd name="adj" fmla="val 7322"/>
            </a:avLst>
          </a:prstGeom>
          <a:solidFill>
            <a:srgbClr val="FAF5EB"/>
          </a:solidFill>
          <a:ln w="7620">
            <a:solidFill>
              <a:srgbClr val="D5CDBE"/>
            </a:solidFill>
            <a:prstDash val="solid"/>
          </a:ln>
        </p:spPr>
      </p:sp>
      <p:sp>
        <p:nvSpPr>
          <p:cNvPr id="14" name="Text 11"/>
          <p:cNvSpPr/>
          <p:nvPr/>
        </p:nvSpPr>
        <p:spPr>
          <a:xfrm>
            <a:off x="6526173" y="6522006"/>
            <a:ext cx="2698790" cy="337304"/>
          </a:xfrm>
          <a:prstGeom prst="rect">
            <a:avLst/>
          </a:prstGeom>
          <a:noFill/>
          <a:ln/>
        </p:spPr>
        <p:txBody>
          <a:bodyPr wrap="none" lIns="0" tIns="0" rIns="0" bIns="0" rtlCol="0" anchor="t"/>
          <a:lstStyle/>
          <a:p>
            <a:pPr algn="l" indent="0" marL="0">
              <a:lnSpc>
                <a:spcPts val="2650"/>
              </a:lnSpc>
              <a:buNone/>
            </a:pPr>
            <a:r>
              <a:rPr lang="en-US" sz="2100" dirty="0">
                <a:solidFill>
                  <a:srgbClr val="2B3541"/>
                </a:solidFill>
                <a:latin typeface="Funnel Display" pitchFamily="34" charset="0"/>
                <a:ea typeface="Funnel Display" pitchFamily="34" charset="-122"/>
                <a:cs typeface="Funnel Display" pitchFamily="34" charset="-120"/>
              </a:rPr>
              <a:t>Tuổi lúc hy sinh</a:t>
            </a:r>
            <a:endParaRPr lang="en-US" sz="2100" dirty="0"/>
          </a:p>
        </p:txBody>
      </p:sp>
      <p:sp>
        <p:nvSpPr>
          <p:cNvPr id="15" name="Text 12"/>
          <p:cNvSpPr/>
          <p:nvPr/>
        </p:nvSpPr>
        <p:spPr>
          <a:xfrm>
            <a:off x="6526173" y="6996946"/>
            <a:ext cx="7064454" cy="367070"/>
          </a:xfrm>
          <a:prstGeom prst="rect">
            <a:avLst/>
          </a:prstGeom>
          <a:noFill/>
          <a:ln/>
        </p:spPr>
        <p:txBody>
          <a:bodyPr wrap="none" lIns="0" tIns="0" rIns="0" bIns="0" rtlCol="0" anchor="t"/>
          <a:lstStyle/>
          <a:p>
            <a:pPr algn="l" indent="0" marL="0">
              <a:lnSpc>
                <a:spcPts val="2850"/>
              </a:lnSpc>
              <a:buNone/>
            </a:pPr>
            <a:r>
              <a:rPr lang="en-US" sz="1800" dirty="0">
                <a:solidFill>
                  <a:srgbClr val="2B3541"/>
                </a:solidFill>
                <a:latin typeface="Funnel Sans" pitchFamily="34" charset="0"/>
                <a:ea typeface="Funnel Sans" pitchFamily="34" charset="-122"/>
                <a:cs typeface="Funnel Sans" pitchFamily="34" charset="-120"/>
              </a:rPr>
              <a:t>Khoảng 19 tuổi, hy sinh ngày 23/1/1952 tại Côn Đảo</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324124" y="1280517"/>
            <a:ext cx="7468553" cy="1408033"/>
          </a:xfrm>
          <a:prstGeom prst="rect">
            <a:avLst/>
          </a:prstGeom>
          <a:noFill/>
          <a:ln/>
        </p:spPr>
        <p:txBody>
          <a:bodyPr wrap="square" lIns="0" tIns="0" rIns="0" bIns="0" rtlCol="0" anchor="t"/>
          <a:lstStyle/>
          <a:p>
            <a:pPr algn="l" indent="0" marL="0">
              <a:lnSpc>
                <a:spcPts val="5500"/>
              </a:lnSpc>
              <a:buNone/>
            </a:pPr>
            <a:r>
              <a:rPr lang="en-US" sz="4400" dirty="0">
                <a:solidFill>
                  <a:srgbClr val="051D3A"/>
                </a:solidFill>
                <a:latin typeface="Funnel Display" pitchFamily="34" charset="0"/>
                <a:ea typeface="Funnel Display" pitchFamily="34" charset="-122"/>
                <a:cs typeface="Funnel Display" pitchFamily="34" charset="-120"/>
              </a:rPr>
              <a:t>Hoạt động cách mạng từ thuở nhỏ</a:t>
            </a:r>
            <a:endParaRPr lang="en-US" sz="4400" dirty="0"/>
          </a:p>
        </p:txBody>
      </p:sp>
      <p:sp>
        <p:nvSpPr>
          <p:cNvPr id="4" name="Shape 1"/>
          <p:cNvSpPr/>
          <p:nvPr/>
        </p:nvSpPr>
        <p:spPr>
          <a:xfrm>
            <a:off x="6324124" y="3047524"/>
            <a:ext cx="538520" cy="538520"/>
          </a:xfrm>
          <a:prstGeom prst="roundRect">
            <a:avLst>
              <a:gd name="adj" fmla="val 18670"/>
            </a:avLst>
          </a:prstGeom>
          <a:solidFill>
            <a:srgbClr val="FAF5EB"/>
          </a:solidFill>
          <a:ln w="7620">
            <a:solidFill>
              <a:srgbClr val="D5CDBE"/>
            </a:solidFill>
            <a:prstDash val="solid"/>
          </a:ln>
        </p:spPr>
      </p:sp>
      <p:sp>
        <p:nvSpPr>
          <p:cNvPr id="5" name="Text 2"/>
          <p:cNvSpPr/>
          <p:nvPr/>
        </p:nvSpPr>
        <p:spPr>
          <a:xfrm>
            <a:off x="7101959" y="3129796"/>
            <a:ext cx="2806898" cy="703898"/>
          </a:xfrm>
          <a:prstGeom prst="rect">
            <a:avLst/>
          </a:prstGeom>
          <a:noFill/>
          <a:ln/>
        </p:spPr>
        <p:txBody>
          <a:bodyPr wrap="square" lIns="0" tIns="0" rIns="0" bIns="0" rtlCol="0" anchor="t"/>
          <a:lstStyle/>
          <a:p>
            <a:pPr algn="l" indent="0" marL="0">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Tham gia cách mạng sớm</a:t>
            </a:r>
            <a:endParaRPr lang="en-US" sz="2200" dirty="0"/>
          </a:p>
        </p:txBody>
      </p:sp>
      <p:sp>
        <p:nvSpPr>
          <p:cNvPr id="6" name="Text 3"/>
          <p:cNvSpPr/>
          <p:nvPr/>
        </p:nvSpPr>
        <p:spPr>
          <a:xfrm>
            <a:off x="7101959" y="3977283"/>
            <a:ext cx="2806898" cy="1149072"/>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Từ nhỏ, Võ Thị Sáu đã làm liên lạc và tiếp tế cho lực lượng kháng chiến.</a:t>
            </a:r>
            <a:endParaRPr lang="en-US" sz="1850" dirty="0"/>
          </a:p>
        </p:txBody>
      </p:sp>
      <p:sp>
        <p:nvSpPr>
          <p:cNvPr id="7" name="Shape 4"/>
          <p:cNvSpPr/>
          <p:nvPr/>
        </p:nvSpPr>
        <p:spPr>
          <a:xfrm>
            <a:off x="10208062" y="3047524"/>
            <a:ext cx="538520" cy="538520"/>
          </a:xfrm>
          <a:prstGeom prst="roundRect">
            <a:avLst>
              <a:gd name="adj" fmla="val 18670"/>
            </a:avLst>
          </a:prstGeom>
          <a:solidFill>
            <a:srgbClr val="FAF5EB"/>
          </a:solidFill>
          <a:ln w="7620">
            <a:solidFill>
              <a:srgbClr val="D5CDBE"/>
            </a:solidFill>
            <a:prstDash val="solid"/>
          </a:ln>
        </p:spPr>
      </p:sp>
      <p:sp>
        <p:nvSpPr>
          <p:cNvPr id="8" name="Text 5"/>
          <p:cNvSpPr/>
          <p:nvPr/>
        </p:nvSpPr>
        <p:spPr>
          <a:xfrm>
            <a:off x="10985897" y="3129796"/>
            <a:ext cx="2806898" cy="703898"/>
          </a:xfrm>
          <a:prstGeom prst="rect">
            <a:avLst/>
          </a:prstGeom>
          <a:noFill/>
          <a:ln/>
        </p:spPr>
        <p:txBody>
          <a:bodyPr wrap="square" lIns="0" tIns="0" rIns="0" bIns="0" rtlCol="0" anchor="t"/>
          <a:lstStyle/>
          <a:p>
            <a:pPr algn="l" indent="0" marL="0">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Đội công an xung phong</a:t>
            </a:r>
            <a:endParaRPr lang="en-US" sz="2200" dirty="0"/>
          </a:p>
        </p:txBody>
      </p:sp>
      <p:sp>
        <p:nvSpPr>
          <p:cNvPr id="9" name="Text 6"/>
          <p:cNvSpPr/>
          <p:nvPr/>
        </p:nvSpPr>
        <p:spPr>
          <a:xfrm>
            <a:off x="10985897" y="3977283"/>
            <a:ext cx="2806898" cy="1149072"/>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Năm 14 tuổi, bà gia nhập đội công an xung phong ở địa phương.</a:t>
            </a:r>
            <a:endParaRPr lang="en-US" sz="1850" dirty="0"/>
          </a:p>
        </p:txBody>
      </p:sp>
      <p:sp>
        <p:nvSpPr>
          <p:cNvPr id="10" name="Shape 7"/>
          <p:cNvSpPr/>
          <p:nvPr/>
        </p:nvSpPr>
        <p:spPr>
          <a:xfrm>
            <a:off x="6324124" y="5605105"/>
            <a:ext cx="538520" cy="538520"/>
          </a:xfrm>
          <a:prstGeom prst="roundRect">
            <a:avLst>
              <a:gd name="adj" fmla="val 18670"/>
            </a:avLst>
          </a:prstGeom>
          <a:solidFill>
            <a:srgbClr val="FAF5EB"/>
          </a:solidFill>
          <a:ln w="7620">
            <a:solidFill>
              <a:srgbClr val="D5CDBE"/>
            </a:solidFill>
            <a:prstDash val="solid"/>
          </a:ln>
        </p:spPr>
      </p:sp>
      <p:sp>
        <p:nvSpPr>
          <p:cNvPr id="11" name="Text 8"/>
          <p:cNvSpPr/>
          <p:nvPr/>
        </p:nvSpPr>
        <p:spPr>
          <a:xfrm>
            <a:off x="7101959" y="5687378"/>
            <a:ext cx="2882384" cy="351949"/>
          </a:xfrm>
          <a:prstGeom prst="rect">
            <a:avLst/>
          </a:prstGeom>
          <a:noFill/>
          <a:ln/>
        </p:spPr>
        <p:txBody>
          <a:bodyPr wrap="none" lIns="0" tIns="0" rIns="0" bIns="0" rtlCol="0" anchor="t"/>
          <a:lstStyle/>
          <a:p>
            <a:pPr algn="l" indent="0" marL="0">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Hành động dũng cảm</a:t>
            </a:r>
            <a:endParaRPr lang="en-US" sz="2200" dirty="0"/>
          </a:p>
        </p:txBody>
      </p:sp>
      <p:sp>
        <p:nvSpPr>
          <p:cNvPr id="12" name="Text 9"/>
          <p:cNvSpPr/>
          <p:nvPr/>
        </p:nvSpPr>
        <p:spPr>
          <a:xfrm>
            <a:off x="7101959" y="6182916"/>
            <a:ext cx="6690717" cy="766048"/>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Bà đã ném lựu đạn vào cuộc mít tinh của lính Pháp và tay sai, gây thương vong cho địch.</a:t>
            </a:r>
            <a:endParaRPr lang="en-US" sz="1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37724" y="2677239"/>
            <a:ext cx="7016591" cy="704017"/>
          </a:xfrm>
          <a:prstGeom prst="rect">
            <a:avLst/>
          </a:prstGeom>
          <a:noFill/>
          <a:ln/>
        </p:spPr>
        <p:txBody>
          <a:bodyPr wrap="none" lIns="0" tIns="0" rIns="0" bIns="0" rtlCol="0" anchor="t"/>
          <a:lstStyle/>
          <a:p>
            <a:pPr algn="l" indent="0" marL="0">
              <a:lnSpc>
                <a:spcPts val="5500"/>
              </a:lnSpc>
              <a:buNone/>
            </a:pPr>
            <a:r>
              <a:rPr lang="en-US" sz="4400" dirty="0">
                <a:solidFill>
                  <a:srgbClr val="051D3A"/>
                </a:solidFill>
                <a:latin typeface="Funnel Display" pitchFamily="34" charset="0"/>
                <a:ea typeface="Funnel Display" pitchFamily="34" charset="-122"/>
                <a:cs typeface="Funnel Display" pitchFamily="34" charset="-120"/>
              </a:rPr>
              <a:t>Bị bắt và chịu đựng tra tấn</a:t>
            </a:r>
            <a:endParaRPr lang="en-US" sz="4400" dirty="0"/>
          </a:p>
        </p:txBody>
      </p:sp>
      <p:sp>
        <p:nvSpPr>
          <p:cNvPr id="3" name="Text 1"/>
          <p:cNvSpPr/>
          <p:nvPr/>
        </p:nvSpPr>
        <p:spPr>
          <a:xfrm>
            <a:off x="837724" y="3979545"/>
            <a:ext cx="3684984" cy="351949"/>
          </a:xfrm>
          <a:prstGeom prst="rect">
            <a:avLst/>
          </a:prstGeom>
          <a:noFill/>
          <a:ln/>
        </p:spPr>
        <p:txBody>
          <a:bodyPr wrap="none" lIns="0" tIns="0" rIns="0" bIns="0" rtlCol="0" anchor="t"/>
          <a:lstStyle/>
          <a:p>
            <a:pPr algn="l" indent="0" marL="0">
              <a:lnSpc>
                <a:spcPts val="2750"/>
              </a:lnSpc>
              <a:buNone/>
            </a:pPr>
            <a:r>
              <a:rPr lang="en-US" sz="2200" dirty="0">
                <a:solidFill>
                  <a:srgbClr val="051D3A"/>
                </a:solidFill>
                <a:latin typeface="Funnel Display" pitchFamily="34" charset="0"/>
                <a:ea typeface="Funnel Display" pitchFamily="34" charset="-122"/>
                <a:cs typeface="Funnel Display" pitchFamily="34" charset="-120"/>
              </a:rPr>
              <a:t>Bị bắt khi chuẩn bị tấn công</a:t>
            </a:r>
            <a:endParaRPr lang="en-US" sz="2200" dirty="0"/>
          </a:p>
        </p:txBody>
      </p:sp>
      <p:sp>
        <p:nvSpPr>
          <p:cNvPr id="4" name="Text 2"/>
          <p:cNvSpPr/>
          <p:nvPr/>
        </p:nvSpPr>
        <p:spPr>
          <a:xfrm>
            <a:off x="837724" y="4570809"/>
            <a:ext cx="6185535" cy="766048"/>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Võ Thị Sáu bị bắt khi đang chuẩn bị cho một cuộc tấn công tiếp theo.</a:t>
            </a:r>
            <a:endParaRPr lang="en-US" sz="1850" dirty="0"/>
          </a:p>
        </p:txBody>
      </p:sp>
      <p:sp>
        <p:nvSpPr>
          <p:cNvPr id="5" name="Text 3"/>
          <p:cNvSpPr/>
          <p:nvPr/>
        </p:nvSpPr>
        <p:spPr>
          <a:xfrm>
            <a:off x="7614761" y="3979545"/>
            <a:ext cx="2816185" cy="351949"/>
          </a:xfrm>
          <a:prstGeom prst="rect">
            <a:avLst/>
          </a:prstGeom>
          <a:noFill/>
          <a:ln/>
        </p:spPr>
        <p:txBody>
          <a:bodyPr wrap="none" lIns="0" tIns="0" rIns="0" bIns="0" rtlCol="0" anchor="t"/>
          <a:lstStyle/>
          <a:p>
            <a:pPr algn="l" indent="0" marL="0">
              <a:lnSpc>
                <a:spcPts val="2750"/>
              </a:lnSpc>
              <a:buNone/>
            </a:pPr>
            <a:r>
              <a:rPr lang="en-US" sz="2200" dirty="0">
                <a:solidFill>
                  <a:srgbClr val="051D3A"/>
                </a:solidFill>
                <a:latin typeface="Funnel Display" pitchFamily="34" charset="0"/>
                <a:ea typeface="Funnel Display" pitchFamily="34" charset="-122"/>
                <a:cs typeface="Funnel Display" pitchFamily="34" charset="-120"/>
              </a:rPr>
              <a:t>Tra tấn dã man</a:t>
            </a:r>
            <a:endParaRPr lang="en-US" sz="2200" dirty="0"/>
          </a:p>
        </p:txBody>
      </p:sp>
      <p:sp>
        <p:nvSpPr>
          <p:cNvPr id="6" name="Text 4"/>
          <p:cNvSpPr/>
          <p:nvPr/>
        </p:nvSpPr>
        <p:spPr>
          <a:xfrm>
            <a:off x="7614761" y="4570809"/>
            <a:ext cx="6185535" cy="766048"/>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Bà bị giam giữ và tra tấn nhưng kiên quyết không khai báo thông tin.</a:t>
            </a:r>
            <a:endParaRPr lang="en-US" sz="1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324124" y="1491020"/>
            <a:ext cx="7468553" cy="1408033"/>
          </a:xfrm>
          <a:prstGeom prst="rect">
            <a:avLst/>
          </a:prstGeom>
          <a:noFill/>
          <a:ln/>
        </p:spPr>
        <p:txBody>
          <a:bodyPr wrap="square" lIns="0" tIns="0" rIns="0" bIns="0" rtlCol="0" anchor="t"/>
          <a:lstStyle/>
          <a:p>
            <a:pPr algn="l" indent="0" marL="0">
              <a:lnSpc>
                <a:spcPts val="5500"/>
              </a:lnSpc>
              <a:buNone/>
            </a:pPr>
            <a:r>
              <a:rPr lang="en-US" sz="4400" dirty="0">
                <a:solidFill>
                  <a:srgbClr val="051D3A"/>
                </a:solidFill>
                <a:latin typeface="Funnel Display" pitchFamily="34" charset="0"/>
                <a:ea typeface="Funnel Display" pitchFamily="34" charset="-122"/>
                <a:cs typeface="Funnel Display" pitchFamily="34" charset="-120"/>
              </a:rPr>
              <a:t>Tinh thần bất khuất trong tù</a:t>
            </a:r>
            <a:endParaRPr lang="en-US" sz="4400" dirty="0"/>
          </a:p>
        </p:txBody>
      </p:sp>
      <p:pic>
        <p:nvPicPr>
          <p:cNvPr id="4" name="Image 1" descr="preencoded.png">    </p:cNvPr>
          <p:cNvPicPr>
            <a:picLocks noChangeAspect="1"/>
          </p:cNvPicPr>
          <p:nvPr/>
        </p:nvPicPr>
        <p:blipFill>
          <a:blip r:embed="rId2"/>
          <a:stretch>
            <a:fillRect/>
          </a:stretch>
        </p:blipFill>
        <p:spPr>
          <a:xfrm>
            <a:off x="6324124" y="3258026"/>
            <a:ext cx="1196816" cy="1740218"/>
          </a:xfrm>
          <a:prstGeom prst="rect">
            <a:avLst/>
          </a:prstGeom>
        </p:spPr>
      </p:pic>
      <p:sp>
        <p:nvSpPr>
          <p:cNvPr id="5" name="Text 1"/>
          <p:cNvSpPr/>
          <p:nvPr/>
        </p:nvSpPr>
        <p:spPr>
          <a:xfrm>
            <a:off x="7879913" y="3497342"/>
            <a:ext cx="3724037" cy="351949"/>
          </a:xfrm>
          <a:prstGeom prst="rect">
            <a:avLst/>
          </a:prstGeom>
          <a:noFill/>
          <a:ln/>
        </p:spPr>
        <p:txBody>
          <a:bodyPr wrap="none" lIns="0" tIns="0" rIns="0" bIns="0" rtlCol="0" anchor="t"/>
          <a:lstStyle/>
          <a:p>
            <a:pPr algn="l" indent="0" marL="0">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Giữ vững khí tiết cách mạng</a:t>
            </a:r>
            <a:endParaRPr lang="en-US" sz="2200" dirty="0"/>
          </a:p>
        </p:txBody>
      </p:sp>
      <p:sp>
        <p:nvSpPr>
          <p:cNvPr id="6" name="Text 2"/>
          <p:cNvSpPr/>
          <p:nvPr/>
        </p:nvSpPr>
        <p:spPr>
          <a:xfrm>
            <a:off x="7879913" y="3992880"/>
            <a:ext cx="5912763" cy="766048"/>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Trong thời gian bị giam ở Khám Chí Hòa và Côn Đảo, bà luôn giữ tinh thần kiên cường.</a:t>
            </a:r>
            <a:endParaRPr lang="en-US" sz="1850" dirty="0"/>
          </a:p>
        </p:txBody>
      </p:sp>
      <p:pic>
        <p:nvPicPr>
          <p:cNvPr id="7" name="Image 2" descr="preencoded.png">    </p:cNvPr>
          <p:cNvPicPr>
            <a:picLocks noChangeAspect="1"/>
          </p:cNvPicPr>
          <p:nvPr/>
        </p:nvPicPr>
        <p:blipFill>
          <a:blip r:embed="rId3"/>
          <a:stretch>
            <a:fillRect/>
          </a:stretch>
        </p:blipFill>
        <p:spPr>
          <a:xfrm>
            <a:off x="6324124" y="4998244"/>
            <a:ext cx="1196816" cy="1740218"/>
          </a:xfrm>
          <a:prstGeom prst="rect">
            <a:avLst/>
          </a:prstGeom>
        </p:spPr>
      </p:pic>
      <p:sp>
        <p:nvSpPr>
          <p:cNvPr id="8" name="Text 3"/>
          <p:cNvSpPr/>
          <p:nvPr/>
        </p:nvSpPr>
        <p:spPr>
          <a:xfrm>
            <a:off x="7879913" y="5237559"/>
            <a:ext cx="2816185" cy="351949"/>
          </a:xfrm>
          <a:prstGeom prst="rect">
            <a:avLst/>
          </a:prstGeom>
          <a:noFill/>
          <a:ln/>
        </p:spPr>
        <p:txBody>
          <a:bodyPr wrap="none" lIns="0" tIns="0" rIns="0" bIns="0" rtlCol="0" anchor="t"/>
          <a:lstStyle/>
          <a:p>
            <a:pPr algn="l" indent="0" marL="0">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Trước khi bị xử bắn</a:t>
            </a:r>
            <a:endParaRPr lang="en-US" sz="2200" dirty="0"/>
          </a:p>
        </p:txBody>
      </p:sp>
      <p:sp>
        <p:nvSpPr>
          <p:cNvPr id="9" name="Text 4"/>
          <p:cNvSpPr/>
          <p:nvPr/>
        </p:nvSpPr>
        <p:spPr>
          <a:xfrm>
            <a:off x="7879913" y="5733098"/>
            <a:ext cx="5912763" cy="766048"/>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Bà lạc quan, hát các bài cách mạng, từ chối bịt mắt và hiên ngang bước ra pháp trường.</a:t>
            </a:r>
            <a:endParaRPr lang="en-US" sz="1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324124" y="1444109"/>
            <a:ext cx="7468553" cy="1408033"/>
          </a:xfrm>
          <a:prstGeom prst="rect">
            <a:avLst/>
          </a:prstGeom>
          <a:noFill/>
          <a:ln/>
        </p:spPr>
        <p:txBody>
          <a:bodyPr wrap="square" lIns="0" tIns="0" rIns="0" bIns="0" rtlCol="0" anchor="t"/>
          <a:lstStyle/>
          <a:p>
            <a:pPr algn="l" indent="0" marL="0">
              <a:lnSpc>
                <a:spcPts val="5500"/>
              </a:lnSpc>
              <a:buNone/>
            </a:pPr>
            <a:r>
              <a:rPr lang="en-US" sz="4400" dirty="0">
                <a:solidFill>
                  <a:srgbClr val="051D3A"/>
                </a:solidFill>
                <a:latin typeface="Funnel Display" pitchFamily="34" charset="0"/>
                <a:ea typeface="Funnel Display" pitchFamily="34" charset="-122"/>
                <a:cs typeface="Funnel Display" pitchFamily="34" charset="-120"/>
              </a:rPr>
              <a:t>Ghi nhận công lao và tưởng nhớ</a:t>
            </a:r>
            <a:endParaRPr lang="en-US" sz="4400" dirty="0"/>
          </a:p>
        </p:txBody>
      </p:sp>
      <p:pic>
        <p:nvPicPr>
          <p:cNvPr id="4" name="Image 1" descr="preencoded.png">    </p:cNvPr>
          <p:cNvPicPr>
            <a:picLocks noChangeAspect="1"/>
          </p:cNvPicPr>
          <p:nvPr/>
        </p:nvPicPr>
        <p:blipFill>
          <a:blip r:embed="rId2"/>
          <a:stretch>
            <a:fillRect/>
          </a:stretch>
        </p:blipFill>
        <p:spPr>
          <a:xfrm>
            <a:off x="6324124" y="3211116"/>
            <a:ext cx="572453" cy="572453"/>
          </a:xfrm>
          <a:prstGeom prst="rect">
            <a:avLst/>
          </a:prstGeom>
        </p:spPr>
      </p:pic>
      <p:sp>
        <p:nvSpPr>
          <p:cNvPr id="5" name="Text 1"/>
          <p:cNvSpPr/>
          <p:nvPr/>
        </p:nvSpPr>
        <p:spPr>
          <a:xfrm>
            <a:off x="6324124" y="4022884"/>
            <a:ext cx="2290048" cy="703898"/>
          </a:xfrm>
          <a:prstGeom prst="rect">
            <a:avLst/>
          </a:prstGeom>
          <a:noFill/>
          <a:ln/>
        </p:spPr>
        <p:txBody>
          <a:bodyPr wrap="square" lIns="0" tIns="0" rIns="0" bIns="0" rtlCol="0" anchor="t"/>
          <a:lstStyle/>
          <a:p>
            <a:pPr algn="l" indent="0" marL="0">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Danh hiệu Anh hùng</a:t>
            </a:r>
            <a:endParaRPr lang="en-US" sz="2200" dirty="0"/>
          </a:p>
        </p:txBody>
      </p:sp>
      <p:sp>
        <p:nvSpPr>
          <p:cNvPr id="6" name="Text 2"/>
          <p:cNvSpPr/>
          <p:nvPr/>
        </p:nvSpPr>
        <p:spPr>
          <a:xfrm>
            <a:off x="6324124" y="4870371"/>
            <a:ext cx="2290048" cy="1532096"/>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Võ Thị Sáu được truy tặng danh hiệu Anh hùng lực lượng vũ trang nhân dân.</a:t>
            </a:r>
            <a:endParaRPr lang="en-US" sz="1850" dirty="0"/>
          </a:p>
        </p:txBody>
      </p:sp>
      <p:pic>
        <p:nvPicPr>
          <p:cNvPr id="7" name="Image 2" descr="preencoded.png">    </p:cNvPr>
          <p:cNvPicPr>
            <a:picLocks noChangeAspect="1"/>
          </p:cNvPicPr>
          <p:nvPr/>
        </p:nvPicPr>
        <p:blipFill>
          <a:blip r:embed="rId3"/>
          <a:stretch>
            <a:fillRect/>
          </a:stretch>
        </p:blipFill>
        <p:spPr>
          <a:xfrm>
            <a:off x="8913376" y="3211116"/>
            <a:ext cx="572453" cy="572453"/>
          </a:xfrm>
          <a:prstGeom prst="rect">
            <a:avLst/>
          </a:prstGeom>
        </p:spPr>
      </p:pic>
      <p:sp>
        <p:nvSpPr>
          <p:cNvPr id="8" name="Text 3"/>
          <p:cNvSpPr/>
          <p:nvPr/>
        </p:nvSpPr>
        <p:spPr>
          <a:xfrm>
            <a:off x="8913376" y="4022884"/>
            <a:ext cx="2290048" cy="703898"/>
          </a:xfrm>
          <a:prstGeom prst="rect">
            <a:avLst/>
          </a:prstGeom>
          <a:noFill/>
          <a:ln/>
        </p:spPr>
        <p:txBody>
          <a:bodyPr wrap="square" lIns="0" tIns="0" rIns="0" bIns="0" rtlCol="0" anchor="t"/>
          <a:lstStyle/>
          <a:p>
            <a:pPr algn="l" indent="0" marL="0">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Tên trường và đường phố</a:t>
            </a:r>
            <a:endParaRPr lang="en-US" sz="2200" dirty="0"/>
          </a:p>
        </p:txBody>
      </p:sp>
      <p:sp>
        <p:nvSpPr>
          <p:cNvPr id="9" name="Text 4"/>
          <p:cNvSpPr/>
          <p:nvPr/>
        </p:nvSpPr>
        <p:spPr>
          <a:xfrm>
            <a:off x="8913376" y="4870371"/>
            <a:ext cx="2290048" cy="1532096"/>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Nhiều trường học, đường phố và công viên được đặt tên bà để tưởng nhớ.</a:t>
            </a:r>
            <a:endParaRPr lang="en-US" sz="1850" dirty="0"/>
          </a:p>
        </p:txBody>
      </p:sp>
      <p:pic>
        <p:nvPicPr>
          <p:cNvPr id="10" name="Image 3" descr="preencoded.png">    </p:cNvPr>
          <p:cNvPicPr>
            <a:picLocks noChangeAspect="1"/>
          </p:cNvPicPr>
          <p:nvPr/>
        </p:nvPicPr>
        <p:blipFill>
          <a:blip r:embed="rId4"/>
          <a:stretch>
            <a:fillRect/>
          </a:stretch>
        </p:blipFill>
        <p:spPr>
          <a:xfrm>
            <a:off x="11502628" y="3211116"/>
            <a:ext cx="572453" cy="572453"/>
          </a:xfrm>
          <a:prstGeom prst="rect">
            <a:avLst/>
          </a:prstGeom>
        </p:spPr>
      </p:pic>
      <p:sp>
        <p:nvSpPr>
          <p:cNvPr id="11" name="Text 5"/>
          <p:cNvSpPr/>
          <p:nvPr/>
        </p:nvSpPr>
        <p:spPr>
          <a:xfrm>
            <a:off x="11502628" y="4022884"/>
            <a:ext cx="2290048" cy="703898"/>
          </a:xfrm>
          <a:prstGeom prst="rect">
            <a:avLst/>
          </a:prstGeom>
          <a:noFill/>
          <a:ln/>
        </p:spPr>
        <p:txBody>
          <a:bodyPr wrap="square" lIns="0" tIns="0" rIns="0" bIns="0" rtlCol="0" anchor="t"/>
          <a:lstStyle/>
          <a:p>
            <a:pPr algn="l" indent="0" marL="0">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Phần mộ linh thiêng</a:t>
            </a:r>
            <a:endParaRPr lang="en-US" sz="2200" dirty="0"/>
          </a:p>
        </p:txBody>
      </p:sp>
      <p:sp>
        <p:nvSpPr>
          <p:cNvPr id="12" name="Text 6"/>
          <p:cNvSpPr/>
          <p:nvPr/>
        </p:nvSpPr>
        <p:spPr>
          <a:xfrm>
            <a:off x="11502628" y="4870371"/>
            <a:ext cx="2290048" cy="1915120"/>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Phần mộ bà tại Nghĩa trang Hàng Dương, Côn Đảo là nơi nhiều người đến viếng.</a:t>
            </a:r>
            <a:endParaRPr lang="en-US" sz="1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37724" y="1564600"/>
            <a:ext cx="7468553" cy="1408033"/>
          </a:xfrm>
          <a:prstGeom prst="rect">
            <a:avLst/>
          </a:prstGeom>
          <a:noFill/>
          <a:ln/>
        </p:spPr>
        <p:txBody>
          <a:bodyPr wrap="square" lIns="0" tIns="0" rIns="0" bIns="0" rtlCol="0" anchor="t"/>
          <a:lstStyle/>
          <a:p>
            <a:pPr algn="l" indent="0" marL="0">
              <a:lnSpc>
                <a:spcPts val="5500"/>
              </a:lnSpc>
              <a:buNone/>
            </a:pPr>
            <a:r>
              <a:rPr lang="en-US" sz="4400" dirty="0">
                <a:solidFill>
                  <a:srgbClr val="051D3A"/>
                </a:solidFill>
                <a:latin typeface="Funnel Display" pitchFamily="34" charset="0"/>
                <a:ea typeface="Funnel Display" pitchFamily="34" charset="-122"/>
                <a:cs typeface="Funnel Display" pitchFamily="34" charset="-120"/>
              </a:rPr>
              <a:t>Ý nghĩa lịch sử của Võ Thị Sáu</a:t>
            </a:r>
            <a:endParaRPr lang="en-US" sz="4400" dirty="0"/>
          </a:p>
        </p:txBody>
      </p:sp>
      <p:sp>
        <p:nvSpPr>
          <p:cNvPr id="4" name="Text 1"/>
          <p:cNvSpPr/>
          <p:nvPr/>
        </p:nvSpPr>
        <p:spPr>
          <a:xfrm>
            <a:off x="837724" y="3331607"/>
            <a:ext cx="7468553" cy="1915120"/>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Võ Thị Sáu là biểu tượng của tinh thần bất khuất, kiên cường trong cuộc đấu tranh giành độc lập dân tộc. Câu chuyện của bà truyền cảm hứng cho nhiều thế hệ người Việt Nam về lòng yêu nước và sự hy sinh cao cả. Tên tuổi và hình ảnh của bà được ghi nhớ sâu sắc trong lịch sử cách mạng Việt Nam.</a:t>
            </a:r>
            <a:endParaRPr lang="en-US" sz="1850" dirty="0"/>
          </a:p>
        </p:txBody>
      </p:sp>
      <p:sp>
        <p:nvSpPr>
          <p:cNvPr id="5" name="Text 2"/>
          <p:cNvSpPr/>
          <p:nvPr/>
        </p:nvSpPr>
        <p:spPr>
          <a:xfrm>
            <a:off x="837724" y="5515928"/>
            <a:ext cx="7468553" cy="1149072"/>
          </a:xfrm>
          <a:prstGeom prst="rect">
            <a:avLst/>
          </a:prstGeom>
          <a:noFill/>
          <a:ln/>
        </p:spPr>
        <p:txBody>
          <a:bodyPr wrap="square" lIns="0" tIns="0" rIns="0" bIns="0" rtlCol="0" anchor="t"/>
          <a:lstStyle/>
          <a:p>
            <a:pPr algn="l" indent="0" marL="0">
              <a:lnSpc>
                <a:spcPts val="3000"/>
              </a:lnSpc>
              <a:buNone/>
            </a:pPr>
            <a:r>
              <a:rPr lang="en-US" sz="1850" dirty="0">
                <a:solidFill>
                  <a:srgbClr val="2B3541"/>
                </a:solidFill>
                <a:latin typeface="Funnel Sans" pitchFamily="34" charset="0"/>
                <a:ea typeface="Funnel Sans" pitchFamily="34" charset="-122"/>
                <a:cs typeface="Funnel Sans" pitchFamily="34" charset="-120"/>
              </a:rPr>
              <a:t>Qua những hành động dũng cảm và tinh thần kiên cường, Võ Thị Sáu đã trở thành biểu tượng của sự hy sinh và lòng quả cảm trong cuộc chiến chống thực dân Pháp.</a:t>
            </a:r>
            <a:endParaRPr lang="en-US" sz="1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6381" y="809982"/>
            <a:ext cx="7544038" cy="1344454"/>
          </a:xfrm>
          <a:prstGeom prst="rect">
            <a:avLst/>
          </a:prstGeom>
          <a:noFill/>
          <a:ln/>
        </p:spPr>
        <p:txBody>
          <a:bodyPr wrap="square" lIns="0" tIns="0" rIns="0" bIns="0" rtlCol="0" anchor="t"/>
          <a:lstStyle/>
          <a:p>
            <a:pPr algn="l" indent="0" marL="0">
              <a:lnSpc>
                <a:spcPts val="5250"/>
              </a:lnSpc>
              <a:buNone/>
            </a:pPr>
            <a:r>
              <a:rPr lang="en-US" sz="4200" dirty="0">
                <a:solidFill>
                  <a:srgbClr val="051D3A"/>
                </a:solidFill>
                <a:latin typeface="Funnel Display" pitchFamily="34" charset="0"/>
                <a:ea typeface="Funnel Display" pitchFamily="34" charset="-122"/>
                <a:cs typeface="Funnel Display" pitchFamily="34" charset="-120"/>
              </a:rPr>
              <a:t>Bài học và di sản của Võ Thị Sáu</a:t>
            </a:r>
            <a:endParaRPr lang="en-US" sz="4200" dirty="0"/>
          </a:p>
        </p:txBody>
      </p:sp>
      <p:sp>
        <p:nvSpPr>
          <p:cNvPr id="4" name="Shape 1"/>
          <p:cNvSpPr/>
          <p:nvPr/>
        </p:nvSpPr>
        <p:spPr>
          <a:xfrm>
            <a:off x="6286381" y="2497217"/>
            <a:ext cx="171331" cy="1204674"/>
          </a:xfrm>
          <a:prstGeom prst="roundRect">
            <a:avLst>
              <a:gd name="adj" fmla="val 56036"/>
            </a:avLst>
          </a:prstGeom>
          <a:solidFill>
            <a:srgbClr val="FAF5EB"/>
          </a:solidFill>
          <a:ln w="7620">
            <a:solidFill>
              <a:srgbClr val="D5CDBE"/>
            </a:solidFill>
            <a:prstDash val="solid"/>
          </a:ln>
        </p:spPr>
      </p:sp>
      <p:sp>
        <p:nvSpPr>
          <p:cNvPr id="5" name="Text 2"/>
          <p:cNvSpPr/>
          <p:nvPr/>
        </p:nvSpPr>
        <p:spPr>
          <a:xfrm>
            <a:off x="6800493" y="2497217"/>
            <a:ext cx="2689146" cy="336113"/>
          </a:xfrm>
          <a:prstGeom prst="rect">
            <a:avLst/>
          </a:prstGeom>
          <a:noFill/>
          <a:ln/>
        </p:spPr>
        <p:txBody>
          <a:bodyPr wrap="none" lIns="0" tIns="0" rIns="0" bIns="0" rtlCol="0" anchor="t"/>
          <a:lstStyle/>
          <a:p>
            <a:pPr algn="l" indent="0" marL="0">
              <a:lnSpc>
                <a:spcPts val="2600"/>
              </a:lnSpc>
              <a:buNone/>
            </a:pPr>
            <a:r>
              <a:rPr lang="en-US" sz="2100" dirty="0">
                <a:solidFill>
                  <a:srgbClr val="2B3541"/>
                </a:solidFill>
                <a:latin typeface="Funnel Display" pitchFamily="34" charset="0"/>
                <a:ea typeface="Funnel Display" pitchFamily="34" charset="-122"/>
                <a:cs typeface="Funnel Display" pitchFamily="34" charset="-120"/>
              </a:rPr>
              <a:t>Tinh thần bất khuất</a:t>
            </a:r>
            <a:endParaRPr lang="en-US" sz="2100" dirty="0"/>
          </a:p>
        </p:txBody>
      </p:sp>
      <p:sp>
        <p:nvSpPr>
          <p:cNvPr id="6" name="Text 3"/>
          <p:cNvSpPr/>
          <p:nvPr/>
        </p:nvSpPr>
        <p:spPr>
          <a:xfrm>
            <a:off x="6800493" y="2970371"/>
            <a:ext cx="7029926" cy="731520"/>
          </a:xfrm>
          <a:prstGeom prst="rect">
            <a:avLst/>
          </a:prstGeom>
          <a:noFill/>
          <a:ln/>
        </p:spPr>
        <p:txBody>
          <a:bodyPr wrap="square" lIns="0" tIns="0" rIns="0" bIns="0" rtlCol="0" anchor="t"/>
          <a:lstStyle/>
          <a:p>
            <a:pPr algn="l" indent="0" marL="0">
              <a:lnSpc>
                <a:spcPts val="2850"/>
              </a:lnSpc>
              <a:buNone/>
            </a:pPr>
            <a:r>
              <a:rPr lang="en-US" sz="1750" dirty="0">
                <a:solidFill>
                  <a:srgbClr val="2B3541"/>
                </a:solidFill>
                <a:latin typeface="Funnel Sans" pitchFamily="34" charset="0"/>
                <a:ea typeface="Funnel Sans" pitchFamily="34" charset="-122"/>
                <a:cs typeface="Funnel Sans" pitchFamily="34" charset="-120"/>
              </a:rPr>
              <a:t>Luôn giữ vững khí tiết và niềm tin cách mạng dù trong hoàn cảnh khó khăn nhất.</a:t>
            </a:r>
            <a:endParaRPr lang="en-US" sz="1750" dirty="0"/>
          </a:p>
        </p:txBody>
      </p:sp>
      <p:sp>
        <p:nvSpPr>
          <p:cNvPr id="7" name="Shape 4"/>
          <p:cNvSpPr/>
          <p:nvPr/>
        </p:nvSpPr>
        <p:spPr>
          <a:xfrm>
            <a:off x="6629162" y="3930372"/>
            <a:ext cx="171331" cy="838914"/>
          </a:xfrm>
          <a:prstGeom prst="roundRect">
            <a:avLst>
              <a:gd name="adj" fmla="val 56036"/>
            </a:avLst>
          </a:prstGeom>
          <a:solidFill>
            <a:srgbClr val="FAF5EB"/>
          </a:solidFill>
          <a:ln w="7620">
            <a:solidFill>
              <a:srgbClr val="D5CDBE"/>
            </a:solidFill>
            <a:prstDash val="solid"/>
          </a:ln>
        </p:spPr>
      </p:sp>
      <p:sp>
        <p:nvSpPr>
          <p:cNvPr id="8" name="Text 5"/>
          <p:cNvSpPr/>
          <p:nvPr/>
        </p:nvSpPr>
        <p:spPr>
          <a:xfrm>
            <a:off x="7143274" y="3930372"/>
            <a:ext cx="2689146" cy="336113"/>
          </a:xfrm>
          <a:prstGeom prst="rect">
            <a:avLst/>
          </a:prstGeom>
          <a:noFill/>
          <a:ln/>
        </p:spPr>
        <p:txBody>
          <a:bodyPr wrap="none" lIns="0" tIns="0" rIns="0" bIns="0" rtlCol="0" anchor="t"/>
          <a:lstStyle/>
          <a:p>
            <a:pPr algn="l" indent="0" marL="0">
              <a:lnSpc>
                <a:spcPts val="2600"/>
              </a:lnSpc>
              <a:buNone/>
            </a:pPr>
            <a:r>
              <a:rPr lang="en-US" sz="2100" dirty="0">
                <a:solidFill>
                  <a:srgbClr val="2B3541"/>
                </a:solidFill>
                <a:latin typeface="Funnel Display" pitchFamily="34" charset="0"/>
                <a:ea typeface="Funnel Display" pitchFamily="34" charset="-122"/>
                <a:cs typeface="Funnel Display" pitchFamily="34" charset="-120"/>
              </a:rPr>
              <a:t>Lòng yêu nước</a:t>
            </a:r>
            <a:endParaRPr lang="en-US" sz="2100" dirty="0"/>
          </a:p>
        </p:txBody>
      </p:sp>
      <p:sp>
        <p:nvSpPr>
          <p:cNvPr id="9" name="Text 6"/>
          <p:cNvSpPr/>
          <p:nvPr/>
        </p:nvSpPr>
        <p:spPr>
          <a:xfrm>
            <a:off x="7143274" y="4403527"/>
            <a:ext cx="6687145" cy="365760"/>
          </a:xfrm>
          <a:prstGeom prst="rect">
            <a:avLst/>
          </a:prstGeom>
          <a:noFill/>
          <a:ln/>
        </p:spPr>
        <p:txBody>
          <a:bodyPr wrap="none" lIns="0" tIns="0" rIns="0" bIns="0" rtlCol="0" anchor="t"/>
          <a:lstStyle/>
          <a:p>
            <a:pPr algn="l" indent="0" marL="0">
              <a:lnSpc>
                <a:spcPts val="2850"/>
              </a:lnSpc>
              <a:buNone/>
            </a:pPr>
            <a:r>
              <a:rPr lang="en-US" sz="1750" dirty="0">
                <a:solidFill>
                  <a:srgbClr val="2B3541"/>
                </a:solidFill>
                <a:latin typeface="Funnel Sans" pitchFamily="34" charset="0"/>
                <a:ea typeface="Funnel Sans" pitchFamily="34" charset="-122"/>
                <a:cs typeface="Funnel Sans" pitchFamily="34" charset="-120"/>
              </a:rPr>
              <a:t>Hy sinh vì độc lập tự do của dân tộc là giá trị cao quý nhất.</a:t>
            </a:r>
            <a:endParaRPr lang="en-US" sz="1750" dirty="0"/>
          </a:p>
        </p:txBody>
      </p:sp>
      <p:sp>
        <p:nvSpPr>
          <p:cNvPr id="10" name="Shape 7"/>
          <p:cNvSpPr/>
          <p:nvPr/>
        </p:nvSpPr>
        <p:spPr>
          <a:xfrm>
            <a:off x="6972062" y="4997768"/>
            <a:ext cx="171331" cy="1204674"/>
          </a:xfrm>
          <a:prstGeom prst="roundRect">
            <a:avLst>
              <a:gd name="adj" fmla="val 56036"/>
            </a:avLst>
          </a:prstGeom>
          <a:solidFill>
            <a:srgbClr val="FAF5EB"/>
          </a:solidFill>
          <a:ln w="7620">
            <a:solidFill>
              <a:srgbClr val="D5CDBE"/>
            </a:solidFill>
            <a:prstDash val="solid"/>
          </a:ln>
        </p:spPr>
      </p:sp>
      <p:sp>
        <p:nvSpPr>
          <p:cNvPr id="11" name="Text 8"/>
          <p:cNvSpPr/>
          <p:nvPr/>
        </p:nvSpPr>
        <p:spPr>
          <a:xfrm>
            <a:off x="7486174" y="4997768"/>
            <a:ext cx="2689146" cy="336113"/>
          </a:xfrm>
          <a:prstGeom prst="rect">
            <a:avLst/>
          </a:prstGeom>
          <a:noFill/>
          <a:ln/>
        </p:spPr>
        <p:txBody>
          <a:bodyPr wrap="none" lIns="0" tIns="0" rIns="0" bIns="0" rtlCol="0" anchor="t"/>
          <a:lstStyle/>
          <a:p>
            <a:pPr algn="l" indent="0" marL="0">
              <a:lnSpc>
                <a:spcPts val="2600"/>
              </a:lnSpc>
              <a:buNone/>
            </a:pPr>
            <a:r>
              <a:rPr lang="en-US" sz="2100" dirty="0">
                <a:solidFill>
                  <a:srgbClr val="2B3541"/>
                </a:solidFill>
                <a:latin typeface="Funnel Display" pitchFamily="34" charset="0"/>
                <a:ea typeface="Funnel Display" pitchFamily="34" charset="-122"/>
                <a:cs typeface="Funnel Display" pitchFamily="34" charset="-120"/>
              </a:rPr>
              <a:t>Truyền cảm hứng</a:t>
            </a:r>
            <a:endParaRPr lang="en-US" sz="2100" dirty="0"/>
          </a:p>
        </p:txBody>
      </p:sp>
      <p:sp>
        <p:nvSpPr>
          <p:cNvPr id="12" name="Text 9"/>
          <p:cNvSpPr/>
          <p:nvPr/>
        </p:nvSpPr>
        <p:spPr>
          <a:xfrm>
            <a:off x="7486174" y="5470922"/>
            <a:ext cx="6344245" cy="731520"/>
          </a:xfrm>
          <a:prstGeom prst="rect">
            <a:avLst/>
          </a:prstGeom>
          <a:noFill/>
          <a:ln/>
        </p:spPr>
        <p:txBody>
          <a:bodyPr wrap="square" lIns="0" tIns="0" rIns="0" bIns="0" rtlCol="0" anchor="t"/>
          <a:lstStyle/>
          <a:p>
            <a:pPr algn="l" indent="0" marL="0">
              <a:lnSpc>
                <a:spcPts val="2850"/>
              </a:lnSpc>
              <a:buNone/>
            </a:pPr>
            <a:r>
              <a:rPr lang="en-US" sz="1750" dirty="0">
                <a:solidFill>
                  <a:srgbClr val="2B3541"/>
                </a:solidFill>
                <a:latin typeface="Funnel Sans" pitchFamily="34" charset="0"/>
                <a:ea typeface="Funnel Sans" pitchFamily="34" charset="-122"/>
                <a:cs typeface="Funnel Sans" pitchFamily="34" charset="-120"/>
              </a:rPr>
              <a:t>Câu chuyện của bà tiếp tục truyền cảm hứng cho thế hệ trẻ Việt Nam hôm nay.</a:t>
            </a:r>
            <a:endParaRPr lang="en-US" sz="1750" dirty="0"/>
          </a:p>
        </p:txBody>
      </p:sp>
      <p:sp>
        <p:nvSpPr>
          <p:cNvPr id="13" name="Text 10"/>
          <p:cNvSpPr/>
          <p:nvPr/>
        </p:nvSpPr>
        <p:spPr>
          <a:xfrm>
            <a:off x="6286381" y="6687979"/>
            <a:ext cx="7544038" cy="731520"/>
          </a:xfrm>
          <a:prstGeom prst="rect">
            <a:avLst/>
          </a:prstGeom>
          <a:noFill/>
          <a:ln/>
        </p:spPr>
        <p:txBody>
          <a:bodyPr wrap="square" lIns="0" tIns="0" rIns="0" bIns="0" rtlCol="0" anchor="t"/>
          <a:lstStyle/>
          <a:p>
            <a:pPr algn="l" indent="0" marL="0">
              <a:lnSpc>
                <a:spcPts val="2850"/>
              </a:lnSpc>
              <a:buNone/>
            </a:pPr>
            <a:r>
              <a:rPr lang="en-US" sz="1750" dirty="0">
                <a:solidFill>
                  <a:srgbClr val="2B3541"/>
                </a:solidFill>
                <a:latin typeface="Funnel Sans" pitchFamily="34" charset="0"/>
                <a:ea typeface="Funnel Sans" pitchFamily="34" charset="-122"/>
                <a:cs typeface="Funnel Sans" pitchFamily="34" charset="-120"/>
              </a:rPr>
              <a:t>Di sản của Võ Thị Sáu không chỉ là những chiến công mà còn là bài học về lòng dũng cảm, sự kiên trì và tinh thần hy sinh vì lý tưởng cao đẹp.</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2025-05-08T12:55:06Z</dcterms:created>
  <dcterms:modified xsi:type="dcterms:W3CDTF">2025-05-08T12:55:06Z</dcterms:modified>
</cp:coreProperties>
</file>