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49" r:id="rId2"/>
    <p:sldMasterId id="2147483650" r:id="rId3"/>
  </p:sldMasterIdLst>
  <p:notesMasterIdLst>
    <p:notesMasterId r:id="rId15"/>
  </p:notesMasterIdLst>
  <p:sldIdLst>
    <p:sldId id="256" r:id="rId4"/>
    <p:sldId id="257" r:id="rId5"/>
    <p:sldId id="258" r:id="rId6"/>
    <p:sldId id="259" r:id="rId7"/>
    <p:sldId id="260" r:id="rId8"/>
    <p:sldId id="261" r:id="rId9"/>
    <p:sldId id="262" r:id="rId10"/>
    <p:sldId id="263" r:id="rId11"/>
    <p:sldId id="264" r:id="rId12"/>
    <p:sldId id="265" r:id="rId13"/>
    <p:sldId id="266" r:id="rId14"/>
  </p:sldIdLst>
  <p:sldSz cx="12192000" cy="6858000"/>
  <p:notesSz cx="6858000" cy="9144000"/>
  <p:defaultTextStyle>
    <a:defPPr>
      <a:defRPr lang="en-US"/>
    </a:defPPr>
    <a:lvl1pPr marL="0" algn="l" defTabSz="914400" rtl="0">
      <a:defRPr sz="1800" kern="1200">
        <a:solidFill>
          <a:schemeClr val="tx1"/>
        </a:solidFill>
        <a:latin typeface="+mn-lt"/>
        <a:ea typeface="+mn-ea"/>
        <a:cs typeface="+mn-cs"/>
      </a:defRPr>
    </a:lvl1pPr>
    <a:lvl2pPr marL="457200" algn="l" defTabSz="914400" rtl="0">
      <a:defRPr sz="1800" kern="1200">
        <a:solidFill>
          <a:schemeClr val="tx1"/>
        </a:solidFill>
        <a:latin typeface="+mn-lt"/>
        <a:ea typeface="+mn-ea"/>
        <a:cs typeface="+mn-cs"/>
      </a:defRPr>
    </a:lvl2pPr>
    <a:lvl3pPr marL="914400" algn="l" defTabSz="914400" rtl="0">
      <a:defRPr sz="1800" kern="1200">
        <a:solidFill>
          <a:schemeClr val="tx1"/>
        </a:solidFill>
        <a:latin typeface="+mn-lt"/>
        <a:ea typeface="+mn-ea"/>
        <a:cs typeface="+mn-cs"/>
      </a:defRPr>
    </a:lvl3pPr>
    <a:lvl4pPr marL="1371600" algn="l" defTabSz="914400" rtl="0">
      <a:defRPr sz="1800" kern="1200">
        <a:solidFill>
          <a:schemeClr val="tx1"/>
        </a:solidFill>
        <a:latin typeface="+mn-lt"/>
        <a:ea typeface="+mn-ea"/>
        <a:cs typeface="+mn-cs"/>
      </a:defRPr>
    </a:lvl4pPr>
    <a:lvl5pPr marL="1828800" algn="l" defTabSz="914400" rtl="0">
      <a:defRPr sz="1800" kern="1200">
        <a:solidFill>
          <a:schemeClr val="tx1"/>
        </a:solidFill>
        <a:latin typeface="+mn-lt"/>
        <a:ea typeface="+mn-ea"/>
        <a:cs typeface="+mn-cs"/>
      </a:defRPr>
    </a:lvl5pPr>
    <a:lvl6pPr marL="2286000" algn="l" defTabSz="914400" rtl="0">
      <a:defRPr sz="1800" kern="1200">
        <a:solidFill>
          <a:schemeClr val="tx1"/>
        </a:solidFill>
        <a:latin typeface="+mn-lt"/>
        <a:ea typeface="+mn-ea"/>
        <a:cs typeface="+mn-cs"/>
      </a:defRPr>
    </a:lvl6pPr>
    <a:lvl7pPr marL="2743200" algn="l" defTabSz="914400" rtl="0">
      <a:defRPr sz="1800" kern="1200">
        <a:solidFill>
          <a:schemeClr val="tx1"/>
        </a:solidFill>
        <a:latin typeface="+mn-lt"/>
        <a:ea typeface="+mn-ea"/>
        <a:cs typeface="+mn-cs"/>
      </a:defRPr>
    </a:lvl7pPr>
    <a:lvl8pPr marL="3200400" algn="l" defTabSz="914400" rtl="0">
      <a:defRPr sz="1800" kern="1200">
        <a:solidFill>
          <a:schemeClr val="tx1"/>
        </a:solidFill>
        <a:latin typeface="+mn-lt"/>
        <a:ea typeface="+mn-ea"/>
        <a:cs typeface="+mn-cs"/>
      </a:defRPr>
    </a:lvl8pPr>
    <a:lvl9pPr marL="3657600" algn="l" defTabSz="914400" rtl="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v Mazin" initials="LM" lastIdx="1" clrIdx="0">
    <p:extLst>
      <p:ext uri="{19B8F6BF-5375-455C-9EA6-DF929625EA0E}">
        <p15:presenceInfo xmlns:p15="http://schemas.microsoft.com/office/powerpoint/2012/main" userId="Lev Maz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right>
            <a:ln>
              <a:noFill/>
            </a:ln>
          </a:right>
        </a:tcBdr>
      </a:tcStyle>
    </a:seCell>
    <a:swCell>
      <a:tcStyle>
        <a:tcBdr>
          <a:left>
            <a:ln>
              <a:noFill/>
            </a:ln>
          </a:left>
        </a:tcBdr>
      </a:tcStyle>
    </a:swCell>
    <a:firstRow>
      <a:tcTxStyle b="on"/>
      <a:tcStyle>
        <a:tcBdr>
          <a:bottom>
            <a:ln w="25400" cmpd="sng">
              <a:solidFill>
                <a:schemeClr val="lt1"/>
              </a:solidFill>
            </a:ln>
          </a:bottom>
        </a:tcBdr>
        <a:fill>
          <a:solidFill>
            <a:schemeClr val="dk1"/>
          </a:solidFill>
        </a:fill>
      </a:tcStyle>
    </a:firstRow>
    <a:neCell>
      <a:tcStyle>
        <a:tcBdr>
          <a:right>
            <a:ln>
              <a:noFill/>
            </a:ln>
          </a:right>
        </a:tcBdr>
      </a:tcStyle>
    </a:neCell>
    <a:nwCell>
      <a:tcStyle>
        <a:tcBdr>
          <a:left>
            <a:ln>
              <a:noFill/>
            </a:ln>
          </a:lef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right>
            <a:ln>
              <a:noFill/>
            </a:ln>
          </a:right>
        </a:tcBdr>
      </a:tcStyle>
    </a:seCell>
    <a:swCell>
      <a:tcStyle>
        <a:tcBdr>
          <a:left>
            <a:ln>
              <a:noFill/>
            </a:ln>
          </a:left>
        </a:tcBdr>
      </a:tcStyle>
    </a:swCell>
    <a:firstRow>
      <a:tcTxStyle b="on"/>
      <a:tcStyle>
        <a:tcBdr>
          <a:bottom>
            <a:ln w="25400" cmpd="sng">
              <a:solidFill>
                <a:schemeClr val="lt1"/>
              </a:solidFill>
            </a:ln>
          </a:bottom>
        </a:tcBdr>
        <a:fill>
          <a:solidFill>
            <a:schemeClr val="dk1"/>
          </a:solidFill>
        </a:fill>
      </a:tcStyle>
    </a:firstRow>
    <a:neCell>
      <a:tcStyle>
        <a:tcBdr>
          <a:right>
            <a:ln>
              <a:noFill/>
            </a:ln>
          </a:right>
        </a:tcBdr>
      </a:tcStyle>
    </a:neCell>
    <a:nwCell>
      <a:tcStyle>
        <a:tcBdr>
          <a:left>
            <a:ln>
              <a:noFill/>
            </a:ln>
          </a:lef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right>
            <a:ln>
              <a:noFill/>
            </a:ln>
          </a:right>
        </a:tcBdr>
      </a:tcStyle>
    </a:seCell>
    <a:swCell>
      <a:tcStyle>
        <a:tcBdr>
          <a:left>
            <a:ln>
              <a:noFill/>
            </a:ln>
          </a:left>
        </a:tcBdr>
      </a:tcStyle>
    </a:swCell>
    <a:firstRow>
      <a:tcTxStyle b="on"/>
      <a:tcStyle>
        <a:tcBdr>
          <a:bottom>
            <a:ln w="25400" cmpd="sng">
              <a:solidFill>
                <a:schemeClr val="lt1"/>
              </a:solidFill>
            </a:ln>
          </a:bottom>
        </a:tcBdr>
        <a:fill>
          <a:solidFill>
            <a:schemeClr val="dk1"/>
          </a:solidFill>
        </a:fill>
      </a:tcStyle>
    </a:firstRow>
    <a:neCell>
      <a:tcStyle>
        <a:tcBdr>
          <a:right>
            <a:ln>
              <a:noFill/>
            </a:ln>
          </a:right>
        </a:tcBdr>
      </a:tcStyle>
    </a:neCell>
    <a:nwCell>
      <a:tcStyle>
        <a:tcBdr>
          <a:left>
            <a:ln>
              <a:noFill/>
            </a:ln>
          </a:lef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right>
            <a:ln>
              <a:noFill/>
            </a:ln>
          </a:right>
        </a:tcBdr>
      </a:tcStyle>
    </a:seCell>
    <a:swCell>
      <a:tcStyle>
        <a:tcBdr>
          <a:left>
            <a:ln>
              <a:noFill/>
            </a:ln>
          </a:left>
        </a:tcBdr>
      </a:tcStyle>
    </a:swCell>
    <a:firstRow>
      <a:tcTxStyle b="on"/>
      <a:tcStyle>
        <a:tcBdr>
          <a:bottom>
            <a:ln w="25400" cmpd="sng">
              <a:solidFill>
                <a:schemeClr val="lt1"/>
              </a:solidFill>
            </a:ln>
          </a:bottom>
        </a:tcBdr>
        <a:fill>
          <a:solidFill>
            <a:schemeClr val="dk1"/>
          </a:solidFill>
        </a:fill>
      </a:tcStyle>
    </a:firstRow>
    <a:neCell>
      <a:tcStyle>
        <a:tcBdr>
          <a:right>
            <a:ln>
              <a:noFill/>
            </a:ln>
          </a:right>
        </a:tcBdr>
      </a:tcStyle>
    </a:neCell>
    <a:nwCell>
      <a:tcStyle>
        <a:tcBdr>
          <a:left>
            <a:ln>
              <a:noFill/>
            </a:ln>
          </a:lef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right>
            <a:ln>
              <a:noFill/>
            </a:ln>
          </a:right>
        </a:tcBdr>
      </a:tcStyle>
    </a:seCell>
    <a:swCell>
      <a:tcStyle>
        <a:tcBdr>
          <a:left>
            <a:ln>
              <a:noFill/>
            </a:ln>
          </a:left>
        </a:tcBdr>
      </a:tcStyle>
    </a:swCell>
    <a:firstRow>
      <a:tcTxStyle b="on"/>
      <a:tcStyle>
        <a:tcBdr>
          <a:bottom>
            <a:ln w="25400" cmpd="sng">
              <a:solidFill>
                <a:schemeClr val="lt1"/>
              </a:solidFill>
            </a:ln>
          </a:bottom>
        </a:tcBdr>
        <a:fill>
          <a:solidFill>
            <a:schemeClr val="dk1"/>
          </a:solidFill>
        </a:fill>
      </a:tcStyle>
    </a:firstRow>
    <a:neCell>
      <a:tcStyle>
        <a:tcBdr>
          <a:right>
            <a:ln>
              <a:noFill/>
            </a:ln>
          </a:right>
        </a:tcBdr>
      </a:tcStyle>
    </a:neCell>
    <a:nwCell>
      <a:tcStyle>
        <a:tcBdr>
          <a:left>
            <a:ln>
              <a:noFill/>
            </a:ln>
          </a:left>
        </a:tcBdr>
      </a:tcStyle>
    </a:nw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right>
            <a:ln>
              <a:noFill/>
            </a:ln>
          </a:right>
        </a:tcBdr>
      </a:tcStyle>
    </a:seCell>
    <a:swCell>
      <a:tcStyle>
        <a:tcBdr>
          <a:left>
            <a:ln>
              <a:noFill/>
            </a:ln>
          </a:left>
        </a:tcBdr>
      </a:tcStyle>
    </a:swCell>
    <a:firstRow>
      <a:tcTxStyle b="on"/>
      <a:tcStyle>
        <a:tcBdr>
          <a:bottom>
            <a:ln w="25400" cmpd="sng">
              <a:solidFill>
                <a:schemeClr val="lt1"/>
              </a:solidFill>
            </a:ln>
          </a:bottom>
        </a:tcBdr>
        <a:fill>
          <a:solidFill>
            <a:schemeClr val="dk1"/>
          </a:solidFill>
        </a:fill>
      </a:tcStyle>
    </a:firstRow>
    <a:neCell>
      <a:tcStyle>
        <a:tcBdr>
          <a:right>
            <a:ln>
              <a:noFill/>
            </a:ln>
          </a:right>
        </a:tcBdr>
      </a:tcStyle>
    </a:neCell>
    <a:nwCell>
      <a:tcStyle>
        <a:tcBdr>
          <a:left>
            <a:ln>
              <a:noFill/>
            </a:ln>
          </a:left>
        </a:tcBdr>
      </a:tcStyle>
    </a:nw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06799F8-075E-4A3A-A7F6-7FBC6576F1A4}" styleName="Themed Style 2 - Accent 3">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right>
            <a:ln>
              <a:noFill/>
            </a:ln>
          </a:right>
          <a:top>
            <a:ln>
              <a:noFill/>
            </a:ln>
          </a:top>
        </a:tcBdr>
      </a:tcStyle>
    </a:seCell>
    <a:swCell>
      <a:tcStyle>
        <a:tcBdr>
          <a:left>
            <a:ln>
              <a:noFill/>
            </a:ln>
          </a:left>
          <a:top>
            <a:ln>
              <a:noFill/>
            </a:ln>
          </a:top>
        </a:tcBdr>
      </a:tcStyle>
    </a:swCell>
    <a:firstRow>
      <a:tcTxStyle b="on"/>
      <a:tcStyle>
        <a:tcBdr>
          <a:bottom>
            <a:lnRef idx="3">
              <a:schemeClr val="lt1"/>
            </a:lnRef>
          </a:bottom>
        </a:tcBdr>
        <a:fill>
          <a:noFill/>
        </a:fill>
      </a:tcStyle>
    </a:firstRow>
    <a:nwCell>
      <a:tcStyle>
        <a:tcBdr>
          <a:bottom>
            <a:ln>
              <a:noFill/>
            </a:ln>
          </a:bottom>
        </a:tcBdr>
      </a:tcStyle>
    </a:nwCell>
  </a:tblStyle>
  <a:tblStyle styleId="{638B1855-1B75-4FBE-930C-398BA8C253C6}" styleName="Themed Style 2 - Accent 6">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right>
            <a:ln>
              <a:noFill/>
            </a:ln>
          </a:right>
          <a:top>
            <a:ln>
              <a:noFill/>
            </a:ln>
          </a:top>
        </a:tcBdr>
      </a:tcStyle>
    </a:seCell>
    <a:swCell>
      <a:tcStyle>
        <a:tcBdr>
          <a:left>
            <a:ln>
              <a:noFill/>
            </a:ln>
          </a:left>
          <a:top>
            <a:ln>
              <a:noFill/>
            </a:ln>
          </a:top>
        </a:tcBdr>
      </a:tcStyle>
    </a:swCell>
    <a:firstRow>
      <a:tcTxStyle b="on"/>
      <a:tcStyle>
        <a:tcBdr>
          <a:bottom>
            <a:lnRef idx="3">
              <a:schemeClr val="lt1"/>
            </a:lnRef>
          </a:bottom>
        </a:tcBdr>
        <a:fill>
          <a:noFill/>
        </a:fill>
      </a:tcStyle>
    </a:firstRow>
    <a:nwCell>
      <a:tcStyle>
        <a:tcBdr>
          <a:bottom>
            <a:ln>
              <a:noFill/>
            </a:ln>
          </a:bottom>
        </a:tcBdr>
      </a:tcStyle>
    </a:nwCell>
  </a:tblStyle>
  <a:tblStyle styleId="{18603FDC-E32A-4AB5-989C-0864C3EAD2B8}" styleName="Themed Style 2 - Accent 2">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right>
            <a:ln>
              <a:noFill/>
            </a:ln>
          </a:right>
          <a:top>
            <a:ln>
              <a:noFill/>
            </a:ln>
          </a:top>
        </a:tcBdr>
      </a:tcStyle>
    </a:seCell>
    <a:swCell>
      <a:tcStyle>
        <a:tcBdr>
          <a:left>
            <a:ln>
              <a:noFill/>
            </a:ln>
          </a:left>
          <a:top>
            <a:ln>
              <a:noFill/>
            </a:ln>
          </a:top>
        </a:tcBdr>
      </a:tcStyle>
    </a:swCell>
    <a:firstRow>
      <a:tcTxStyle b="on"/>
      <a:tcStyle>
        <a:tcBdr>
          <a:bottom>
            <a:lnRef idx="3">
              <a:schemeClr val="lt1"/>
            </a:lnRef>
          </a:bottom>
        </a:tcBdr>
        <a:fill>
          <a:noFill/>
        </a:fill>
      </a:tcStyle>
    </a:firstRow>
    <a:nwCell>
      <a:tcStyle>
        <a:tcBdr>
          <a:bottom>
            <a:ln>
              <a:noFill/>
            </a:ln>
          </a:bottom>
        </a:tcBdr>
      </a:tcStyle>
    </a:nwCell>
  </a:tblStyle>
  <a:tblStyle styleId="{E269D01E-BC32-4049-B463-5C60D7B0CCD2}" styleName="Themed Style 2 - Accent 4">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right>
            <a:ln>
              <a:noFill/>
            </a:ln>
          </a:right>
          <a:top>
            <a:ln>
              <a:noFill/>
            </a:ln>
          </a:top>
        </a:tcBdr>
      </a:tcStyle>
    </a:seCell>
    <a:swCell>
      <a:tcStyle>
        <a:tcBdr>
          <a:left>
            <a:ln>
              <a:noFill/>
            </a:ln>
          </a:left>
          <a:top>
            <a:ln>
              <a:noFill/>
            </a:ln>
          </a:top>
        </a:tcBdr>
      </a:tcStyle>
    </a:swCell>
    <a:firstRow>
      <a:tcTxStyle b="on"/>
      <a:tcStyle>
        <a:tcBdr>
          <a:bottom>
            <a:lnRef idx="3">
              <a:schemeClr val="lt1"/>
            </a:lnRef>
          </a:bottom>
        </a:tcBdr>
        <a:fill>
          <a:noFill/>
        </a:fill>
      </a:tcStyle>
    </a:firstRow>
    <a:nwCell>
      <a:tcStyle>
        <a:tcBdr>
          <a:bottom>
            <a:ln>
              <a:noFill/>
            </a:ln>
          </a:bottom>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28" autoAdjust="0"/>
    <p:restoredTop sz="94937" autoAdjust="0"/>
  </p:normalViewPr>
  <p:slideViewPr>
    <p:cSldViewPr snapToGrid="0">
      <p:cViewPr varScale="1">
        <p:scale>
          <a:sx n="104" d="100"/>
          <a:sy n="104" d="100"/>
        </p:scale>
        <p:origin x="852" y="114"/>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114" d="100"/>
          <a:sy n="114" d="100"/>
        </p:scale>
        <p:origin x="4168"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ontserrat Light" pitchFamily="2"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ontserrat Light" pitchFamily="2" charset="77"/>
              </a:defRPr>
            </a:lvl1pPr>
          </a:lstStyle>
          <a:p>
            <a:fld id="{471DC741-D10A-4516-BD6D-8A0B8680A7FE}" type="datetimeFigureOut">
              <a:rPr lang="en-US" smtClean="0"/>
              <a:t>6/2/2022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ontserrat Light" pitchFamily="2"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ontserrat Light" pitchFamily="2" charset="77"/>
              </a:defRPr>
            </a:lvl1pPr>
          </a:lstStyle>
          <a:p>
            <a:fld id="{20687C05-51DD-4667-820E-7171E3C65496}"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Montserrat Light" pitchFamily="2" charset="77"/>
        <a:ea typeface="+mn-ea"/>
        <a:cs typeface="+mn-cs"/>
      </a:defRPr>
    </a:lvl1pPr>
    <a:lvl2pPr marL="457200" algn="l" defTabSz="914400" rtl="0" eaLnBrk="1" latinLnBrk="0" hangingPunct="1">
      <a:defRPr sz="1200" b="0" i="0" kern="1200">
        <a:solidFill>
          <a:schemeClr val="tx1"/>
        </a:solidFill>
        <a:latin typeface="Montserrat Light" pitchFamily="2" charset="77"/>
        <a:ea typeface="+mn-ea"/>
        <a:cs typeface="+mn-cs"/>
      </a:defRPr>
    </a:lvl2pPr>
    <a:lvl3pPr marL="914400" algn="l" defTabSz="914400" rtl="0" eaLnBrk="1" latinLnBrk="0" hangingPunct="1">
      <a:defRPr sz="1200" b="0" i="0" kern="1200">
        <a:solidFill>
          <a:schemeClr val="tx1"/>
        </a:solidFill>
        <a:latin typeface="Montserrat Light" pitchFamily="2" charset="77"/>
        <a:ea typeface="+mn-ea"/>
        <a:cs typeface="+mn-cs"/>
      </a:defRPr>
    </a:lvl3pPr>
    <a:lvl4pPr marL="1371600" algn="l" defTabSz="914400" rtl="0" eaLnBrk="1" latinLnBrk="0" hangingPunct="1">
      <a:defRPr sz="1200" b="0" i="0" kern="1200">
        <a:solidFill>
          <a:schemeClr val="tx1"/>
        </a:solidFill>
        <a:latin typeface="Montserrat Light" pitchFamily="2" charset="77"/>
        <a:ea typeface="+mn-ea"/>
        <a:cs typeface="+mn-cs"/>
      </a:defRPr>
    </a:lvl4pPr>
    <a:lvl5pPr marL="1828800" algn="l" defTabSz="914400" rtl="0" eaLnBrk="1" latinLnBrk="0" hangingPunct="1">
      <a:defRPr sz="1200" b="0" i="0" kern="1200">
        <a:solidFill>
          <a:schemeClr val="tx1"/>
        </a:solidFill>
        <a:latin typeface="Montserrat Light"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svg"/><Relationship Id="rId2" Type="http://schemas.openxmlformats.org/officeDocument/2006/relationships/hyperlink" Target="https://aytm.com/surveys/596563/stat/5fb77135eaf39589042288fcb9c6ed2e" TargetMode="External"/><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hyperlink" Target="https://aytm.com/surveys/new" TargetMode="External"/><Relationship Id="rId4" Type="http://schemas.openxmlformats.org/officeDocument/2006/relationships/image" Target="../media/image11.png"/><Relationship Id="rId9" Type="http://schemas.openxmlformats.org/officeDocument/2006/relationships/image" Target="../media/image15.sv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png"/><Relationship Id="rId7" Type="http://schemas.openxmlformats.org/officeDocument/2006/relationships/hyperlink" Target="https://aytm.com/surveys/new" TargetMode="External"/><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hyperlink" Target="https://aytm.com/surveys/596563/stat/5fb77135eaf39589042288fcb9c6ed2e" TargetMode="External"/><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5.sv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hyperlink" Target="https://aytm.com/surveys/596563/stat/5fb77135eaf39589042288fcb9c6ed2e" TargetMode="External"/><Relationship Id="rId12" Type="http://schemas.openxmlformats.org/officeDocument/2006/relationships/image" Target="../media/image15.svg"/><Relationship Id="rId2" Type="http://schemas.openxmlformats.org/officeDocument/2006/relationships/hyperlink" Target="https://aytm.com/surveys/new" TargetMode="External"/><Relationship Id="rId1" Type="http://schemas.openxmlformats.org/officeDocument/2006/relationships/slideMaster" Target="../slideMasters/slideMaster3.xml"/><Relationship Id="rId6" Type="http://schemas.openxmlformats.org/officeDocument/2006/relationships/image" Target="../media/image19.svg"/><Relationship Id="rId11" Type="http://schemas.openxmlformats.org/officeDocument/2006/relationships/image" Target="../media/image14.png"/><Relationship Id="rId5" Type="http://schemas.openxmlformats.org/officeDocument/2006/relationships/image" Target="../media/image18.png"/><Relationship Id="rId10" Type="http://schemas.openxmlformats.org/officeDocument/2006/relationships/hyperlink" Target="https://aytm.com/" TargetMode="External"/><Relationship Id="rId4" Type="http://schemas.openxmlformats.org/officeDocument/2006/relationships/image" Target="../media/image17.svg"/><Relationship Id="rId9" Type="http://schemas.openxmlformats.org/officeDocument/2006/relationships/image" Target="../media/image21.sv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hyperlink" Target="https://aytm.com/surveys/596563/stat/5fb77135eaf39589042288fcb9c6ed2e" TargetMode="External"/><Relationship Id="rId12" Type="http://schemas.openxmlformats.org/officeDocument/2006/relationships/image" Target="../media/image15.svg"/><Relationship Id="rId2" Type="http://schemas.openxmlformats.org/officeDocument/2006/relationships/hyperlink" Target="https://aytm.com/surveys/new" TargetMode="External"/><Relationship Id="rId1" Type="http://schemas.openxmlformats.org/officeDocument/2006/relationships/slideMaster" Target="../slideMasters/slideMaster3.xml"/><Relationship Id="rId6" Type="http://schemas.openxmlformats.org/officeDocument/2006/relationships/image" Target="../media/image19.svg"/><Relationship Id="rId11" Type="http://schemas.openxmlformats.org/officeDocument/2006/relationships/image" Target="../media/image14.png"/><Relationship Id="rId5" Type="http://schemas.openxmlformats.org/officeDocument/2006/relationships/image" Target="../media/image18.png"/><Relationship Id="rId10" Type="http://schemas.openxmlformats.org/officeDocument/2006/relationships/hyperlink" Target="https://aytm.com/" TargetMode="External"/><Relationship Id="rId4" Type="http://schemas.openxmlformats.org/officeDocument/2006/relationships/image" Target="../media/image17.svg"/><Relationship Id="rId9" Type="http://schemas.openxmlformats.org/officeDocument/2006/relationships/image" Target="../media/image21.sv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hyperlink" Target="https://aytm.com/surveys/596563/stat/5fb77135eaf39589042288fcb9c6ed2e" TargetMode="External"/><Relationship Id="rId12" Type="http://schemas.openxmlformats.org/officeDocument/2006/relationships/image" Target="../media/image15.svg"/><Relationship Id="rId2" Type="http://schemas.openxmlformats.org/officeDocument/2006/relationships/hyperlink" Target="https://aytm.com/surveys/new" TargetMode="External"/><Relationship Id="rId1" Type="http://schemas.openxmlformats.org/officeDocument/2006/relationships/slideMaster" Target="../slideMasters/slideMaster3.xml"/><Relationship Id="rId6" Type="http://schemas.openxmlformats.org/officeDocument/2006/relationships/image" Target="../media/image19.svg"/><Relationship Id="rId11" Type="http://schemas.openxmlformats.org/officeDocument/2006/relationships/image" Target="../media/image14.png"/><Relationship Id="rId5" Type="http://schemas.openxmlformats.org/officeDocument/2006/relationships/image" Target="../media/image18.png"/><Relationship Id="rId10" Type="http://schemas.openxmlformats.org/officeDocument/2006/relationships/hyperlink" Target="https://aytm.com/" TargetMode="External"/><Relationship Id="rId4" Type="http://schemas.openxmlformats.org/officeDocument/2006/relationships/image" Target="../media/image17.svg"/><Relationship Id="rId9" Type="http://schemas.openxmlformats.org/officeDocument/2006/relationships/image" Target="../media/image21.sv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hyperlink" Target="https://aytm.com/surveys/596563/stat/5fb77135eaf39589042288fcb9c6ed2e" TargetMode="External"/><Relationship Id="rId12" Type="http://schemas.openxmlformats.org/officeDocument/2006/relationships/image" Target="../media/image15.svg"/><Relationship Id="rId2" Type="http://schemas.openxmlformats.org/officeDocument/2006/relationships/hyperlink" Target="https://aytm.com/surveys/new" TargetMode="External"/><Relationship Id="rId1" Type="http://schemas.openxmlformats.org/officeDocument/2006/relationships/slideMaster" Target="../slideMasters/slideMaster3.xml"/><Relationship Id="rId6" Type="http://schemas.openxmlformats.org/officeDocument/2006/relationships/image" Target="../media/image19.svg"/><Relationship Id="rId11" Type="http://schemas.openxmlformats.org/officeDocument/2006/relationships/image" Target="../media/image14.png"/><Relationship Id="rId5" Type="http://schemas.openxmlformats.org/officeDocument/2006/relationships/image" Target="../media/image18.png"/><Relationship Id="rId10" Type="http://schemas.openxmlformats.org/officeDocument/2006/relationships/hyperlink" Target="https://aytm.com/" TargetMode="External"/><Relationship Id="rId4" Type="http://schemas.openxmlformats.org/officeDocument/2006/relationships/image" Target="../media/image17.svg"/><Relationship Id="rId9" Type="http://schemas.openxmlformats.org/officeDocument/2006/relationships/image" Target="../media/image21.sv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hyperlink" Target="https://aytm.com/surveys/596563/stat/5fb77135eaf39589042288fcb9c6ed2e" TargetMode="External"/><Relationship Id="rId12" Type="http://schemas.openxmlformats.org/officeDocument/2006/relationships/image" Target="../media/image15.svg"/><Relationship Id="rId2" Type="http://schemas.openxmlformats.org/officeDocument/2006/relationships/hyperlink" Target="https://aytm.com/surveys/new" TargetMode="External"/><Relationship Id="rId1" Type="http://schemas.openxmlformats.org/officeDocument/2006/relationships/slideMaster" Target="../slideMasters/slideMaster3.xml"/><Relationship Id="rId6" Type="http://schemas.openxmlformats.org/officeDocument/2006/relationships/image" Target="../media/image19.svg"/><Relationship Id="rId11" Type="http://schemas.openxmlformats.org/officeDocument/2006/relationships/image" Target="../media/image14.png"/><Relationship Id="rId5" Type="http://schemas.openxmlformats.org/officeDocument/2006/relationships/image" Target="../media/image18.png"/><Relationship Id="rId10" Type="http://schemas.openxmlformats.org/officeDocument/2006/relationships/hyperlink" Target="https://aytm.com/" TargetMode="External"/><Relationship Id="rId4" Type="http://schemas.openxmlformats.org/officeDocument/2006/relationships/image" Target="../media/image17.svg"/><Relationship Id="rId9" Type="http://schemas.openxmlformats.org/officeDocument/2006/relationships/image" Target="../media/image21.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2">
    <p:spTree>
      <p:nvGrpSpPr>
        <p:cNvPr id="1" name=""/>
        <p:cNvGrpSpPr/>
        <p:nvPr/>
      </p:nvGrpSpPr>
      <p:grpSpPr>
        <a:xfrm>
          <a:off x="0" y="0"/>
          <a:ext cx="0" cy="0"/>
          <a:chOff x="0" y="0"/>
          <a:chExt cx="0" cy="0"/>
        </a:xfrm>
      </p:grpSpPr>
      <p:pic>
        <p:nvPicPr>
          <p:cNvPr id="5" name="Picture 4" descr="A picture containing person, nature&#10;&#10;Description automatically generated"/>
          <p:cNvPicPr>
            <a:picLocks noChangeAspect="1"/>
          </p:cNvPicPr>
          <p:nvPr userDrawn="1"/>
        </p:nvPicPr>
        <p:blipFill rotWithShape="1">
          <a:blip r:embed="rId2" cstate="print"/>
          <a:srcRect l="9827" t="21099" b="11272"/>
          <a:stretch/>
        </p:blipFill>
        <p:spPr>
          <a:xfrm flipH="1">
            <a:off x="0" y="0"/>
            <a:ext cx="12192000" cy="6858000"/>
          </a:xfrm>
          <a:prstGeom prst="rect">
            <a:avLst/>
          </a:prstGeom>
        </p:spPr>
      </p:pic>
      <p:pic>
        <p:nvPicPr>
          <p:cNvPr id="7" name="Picture 6" descr="Background pattern&#10;&#10;Description automatically generated"/>
          <p:cNvPicPr>
            <a:picLocks noChangeAspect="1"/>
          </p:cNvPicPr>
          <p:nvPr userDrawn="1"/>
        </p:nvPicPr>
        <p:blipFill>
          <a:blip r:embed="rId3" cstate="print"/>
          <a:stretch>
            <a:fillRect/>
          </a:stretch>
        </p:blipFill>
        <p:spPr>
          <a:xfrm flipH="1">
            <a:off x="0" y="0"/>
            <a:ext cx="12192000" cy="6858000"/>
          </a:xfrm>
          <a:prstGeom prst="rect">
            <a:avLst/>
          </a:prstGeom>
        </p:spPr>
      </p:pic>
      <p:sp>
        <p:nvSpPr>
          <p:cNvPr id="9" name="Text Placeholder 8"/>
          <p:cNvSpPr txBox="1"/>
          <p:nvPr userDrawn="1"/>
        </p:nvSpPr>
        <p:spPr>
          <a:xfrm>
            <a:off x="9292255" y="2298614"/>
            <a:ext cx="1530792" cy="354651"/>
          </a:xfrm>
          <a:prstGeom prst="rect">
            <a:avLst/>
          </a:prstGeom>
        </p:spPr>
        <p:txBody>
          <a:bodyPr lIns="0" tIns="0" rIns="0" bIns="0" anchor="t"/>
          <a:lstStyle>
            <a:lvl1pPr marL="0" indent="0" algn="l" defTabSz="914400" rtl="0">
              <a:lnSpc>
                <a:spcPct val="90000"/>
              </a:lnSpc>
              <a:spcBef>
                <a:spcPts val="1000"/>
              </a:spcBef>
              <a:buFont typeface="Calibri" panose="020B0604020202020204" pitchFamily="34" charset="0"/>
              <a:buNone/>
              <a:defRPr sz="20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r>
              <a:rPr lang="en-US" sz="1800" b="0" i="0" dirty="0">
                <a:latin typeface="Montserrat Light" pitchFamily="2" charset="77"/>
                <a:ea typeface="Calibri" panose="02000000000000000000" pitchFamily="2" charset="0"/>
              </a:rPr>
              <a:t> </a:t>
            </a:r>
            <a:endParaRPr lang="en-US" sz="1800" b="0" i="0" dirty="0">
              <a:latin typeface="Montserrat Light" pitchFamily="2" charset="77"/>
            </a:endParaRPr>
          </a:p>
        </p:txBody>
      </p:sp>
      <p:pic>
        <p:nvPicPr>
          <p:cNvPr id="12" name="Picture 11"/>
          <p:cNvPicPr>
            <a:picLocks noChangeAspect="1"/>
          </p:cNvPicPr>
          <p:nvPr userDrawn="1"/>
        </p:nvPicPr>
        <p:blipFill>
          <a:blip r:embed="rId4" cstate="print"/>
          <a:srcRect/>
          <a:stretch/>
        </p:blipFill>
        <p:spPr>
          <a:xfrm>
            <a:off x="438392" y="461243"/>
            <a:ext cx="2061921" cy="687307"/>
          </a:xfrm>
          <a:prstGeom prst="rect">
            <a:avLst/>
          </a:prstGeom>
        </p:spPr>
      </p:pic>
      <p:sp>
        <p:nvSpPr>
          <p:cNvPr id="2" name="Title 1"/>
          <p:cNvSpPr>
            <a:spLocks noGrp="1"/>
          </p:cNvSpPr>
          <p:nvPr>
            <p:ph type="title" hasCustomPrompt="1"/>
          </p:nvPr>
        </p:nvSpPr>
        <p:spPr>
          <a:xfrm>
            <a:off x="343659" y="2331894"/>
            <a:ext cx="10479388" cy="1325563"/>
          </a:xfrm>
          <a:prstGeom prst="rect">
            <a:avLst/>
          </a:prstGeom>
        </p:spPr>
        <p:txBody>
          <a:bodyPr anchor="b">
            <a:normAutofit/>
          </a:bodyPr>
          <a:lstStyle>
            <a:lvl1pPr>
              <a:defRPr sz="4800">
                <a:solidFill>
                  <a:schemeClr val="bg1"/>
                </a:solidFill>
              </a:defRPr>
            </a:lvl1pPr>
          </a:lstStyle>
          <a:p>
            <a:r>
              <a:rPr lang="en-US" dirty="0" err="1">
                <a:latin typeface="Merriweather Light" panose="00000400000000000000" pitchFamily="2" charset="0"/>
              </a:rPr>
              <a:t>Breakfast Cookie Xpert Monadic Price Demo</a:t>
            </a:r>
            <a:endParaRPr lang="en-US" dirty="0">
              <a:latin typeface="Merriweather Light" panose="00000400000000000000" pitchFamily="2"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1">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srcRect/>
          <a:stretch/>
        </p:blipFill>
        <p:spPr>
          <a:xfrm flipH="1">
            <a:off x="0" y="0"/>
            <a:ext cx="12192000" cy="6858000"/>
          </a:xfrm>
          <a:prstGeom prst="rect">
            <a:avLst/>
          </a:prstGeom>
        </p:spPr>
      </p:pic>
      <p:pic>
        <p:nvPicPr>
          <p:cNvPr id="9" name="Google Shape;223;p44"/>
          <p:cNvPicPr/>
          <p:nvPr userDrawn="1"/>
        </p:nvPicPr>
        <p:blipFill>
          <a:blip r:embed="rId3"/>
          <a:stretch>
            <a:fillRect/>
          </a:stretch>
        </p:blipFill>
        <p:spPr>
          <a:xfrm>
            <a:off x="3646" y="0"/>
            <a:ext cx="12192000" cy="6858000"/>
          </a:xfrm>
          <a:prstGeom prst="rect">
            <a:avLst/>
          </a:prstGeom>
          <a:noFill/>
          <a:ln>
            <a:noFill/>
          </a:ln>
        </p:spPr>
      </p:pic>
      <p:pic>
        <p:nvPicPr>
          <p:cNvPr id="10" name="Google Shape;224;p44"/>
          <p:cNvPicPr/>
          <p:nvPr userDrawn="1"/>
        </p:nvPicPr>
        <p:blipFill>
          <a:blip r:embed="rId3">
            <a:alphaModFix amt="50000"/>
          </a:blip>
          <a:stretch>
            <a:fillRect/>
          </a:stretch>
        </p:blipFill>
        <p:spPr>
          <a:xfrm>
            <a:off x="3646" y="0"/>
            <a:ext cx="12192000" cy="6858000"/>
          </a:xfrm>
          <a:prstGeom prst="rect">
            <a:avLst/>
          </a:prstGeom>
          <a:noFill/>
          <a:ln>
            <a:noFill/>
          </a:ln>
        </p:spPr>
      </p:pic>
      <p:sp>
        <p:nvSpPr>
          <p:cNvPr id="15" name="Text Placeholder 8"/>
          <p:cNvSpPr txBox="1"/>
          <p:nvPr userDrawn="1"/>
        </p:nvSpPr>
        <p:spPr>
          <a:xfrm>
            <a:off x="9292255" y="2298614"/>
            <a:ext cx="1530792" cy="354651"/>
          </a:xfrm>
          <a:prstGeom prst="rect">
            <a:avLst/>
          </a:prstGeom>
        </p:spPr>
        <p:txBody>
          <a:bodyPr lIns="0" tIns="0" rIns="0" bIns="0" anchor="t"/>
          <a:lstStyle>
            <a:lvl1pPr marL="0" indent="0" algn="l" defTabSz="914400" rtl="0">
              <a:lnSpc>
                <a:spcPct val="90000"/>
              </a:lnSpc>
              <a:spcBef>
                <a:spcPts val="1000"/>
              </a:spcBef>
              <a:buFont typeface="Calibri" panose="020B0604020202020204" pitchFamily="34" charset="0"/>
              <a:buNone/>
              <a:defRPr sz="20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r>
              <a:rPr lang="en-US" sz="1800" b="0" i="0" dirty="0">
                <a:latin typeface="Montserrat Light" pitchFamily="2" charset="77"/>
                <a:ea typeface="Calibri" panose="02000000000000000000" pitchFamily="2" charset="0"/>
              </a:rPr>
              <a:t> </a:t>
            </a:r>
            <a:endParaRPr lang="en-US" sz="1800" b="0" i="0" dirty="0">
              <a:latin typeface="Montserrat Light" pitchFamily="2" charset="77"/>
            </a:endParaRPr>
          </a:p>
        </p:txBody>
      </p:sp>
      <p:pic>
        <p:nvPicPr>
          <p:cNvPr id="19" name="Picture 18"/>
          <p:cNvPicPr>
            <a:picLocks noChangeAspect="1"/>
          </p:cNvPicPr>
          <p:nvPr userDrawn="1"/>
        </p:nvPicPr>
        <p:blipFill>
          <a:blip r:embed="rId4" cstate="print"/>
          <a:srcRect/>
          <a:stretch/>
        </p:blipFill>
        <p:spPr>
          <a:xfrm>
            <a:off x="438392" y="461243"/>
            <a:ext cx="2061921" cy="687307"/>
          </a:xfrm>
          <a:prstGeom prst="rect">
            <a:avLst/>
          </a:prstGeom>
        </p:spPr>
      </p:pic>
      <p:sp>
        <p:nvSpPr>
          <p:cNvPr id="16" name="Title 1"/>
          <p:cNvSpPr>
            <a:spLocks noGrp="1"/>
          </p:cNvSpPr>
          <p:nvPr>
            <p:ph type="title" hasCustomPrompt="1"/>
          </p:nvPr>
        </p:nvSpPr>
        <p:spPr>
          <a:xfrm>
            <a:off x="343659" y="2331894"/>
            <a:ext cx="10479388" cy="1325563"/>
          </a:xfrm>
          <a:prstGeom prst="rect">
            <a:avLst/>
          </a:prstGeom>
        </p:spPr>
        <p:txBody>
          <a:bodyPr anchor="b">
            <a:normAutofit/>
          </a:bodyPr>
          <a:lstStyle>
            <a:lvl1pPr>
              <a:defRPr sz="4800">
                <a:solidFill>
                  <a:schemeClr val="bg1"/>
                </a:solidFill>
              </a:defRPr>
            </a:lvl1pPr>
          </a:lstStyle>
          <a:p>
            <a:r>
              <a:rPr lang="en-US" dirty="0" err="1">
                <a:latin typeface="Merriweather Light" panose="00000400000000000000" pitchFamily="2" charset="0"/>
              </a:rPr>
              <a:t>Breakfast Cookie Xpert Monadic Price Demo</a:t>
            </a:r>
            <a:endParaRPr lang="en-US" dirty="0">
              <a:latin typeface="Merriweather Light" panose="00000400000000000000" pitchFamily="2" charset="0"/>
            </a:endParaRPr>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srcRect/>
          <a:stretch/>
        </p:blipFill>
        <p:spPr>
          <a:xfrm rot="10800000" flipH="1" flipV="1">
            <a:off x="-3646" y="0"/>
            <a:ext cx="12192000" cy="6858000"/>
          </a:xfrm>
          <a:prstGeom prst="rect">
            <a:avLst/>
          </a:prstGeom>
        </p:spPr>
      </p:pic>
      <p:pic>
        <p:nvPicPr>
          <p:cNvPr id="22" name="Google Shape;223;p44"/>
          <p:cNvPicPr/>
          <p:nvPr userDrawn="1"/>
        </p:nvPicPr>
        <p:blipFill>
          <a:blip r:embed="rId3"/>
          <a:stretch>
            <a:fillRect/>
          </a:stretch>
        </p:blipFill>
        <p:spPr>
          <a:xfrm>
            <a:off x="3646" y="0"/>
            <a:ext cx="12192000" cy="6858000"/>
          </a:xfrm>
          <a:prstGeom prst="rect">
            <a:avLst/>
          </a:prstGeom>
          <a:noFill/>
          <a:ln>
            <a:noFill/>
          </a:ln>
        </p:spPr>
      </p:pic>
      <p:pic>
        <p:nvPicPr>
          <p:cNvPr id="23" name="Google Shape;224;p44"/>
          <p:cNvPicPr/>
          <p:nvPr userDrawn="1"/>
        </p:nvPicPr>
        <p:blipFill>
          <a:blip r:embed="rId3">
            <a:alphaModFix amt="50000"/>
          </a:blip>
          <a:stretch>
            <a:fillRect/>
          </a:stretch>
        </p:blipFill>
        <p:spPr>
          <a:xfrm>
            <a:off x="-3646" y="0"/>
            <a:ext cx="12192000" cy="6858000"/>
          </a:xfrm>
          <a:prstGeom prst="rect">
            <a:avLst/>
          </a:prstGeom>
          <a:noFill/>
          <a:ln>
            <a:noFill/>
          </a:ln>
        </p:spPr>
      </p:pic>
      <p:sp>
        <p:nvSpPr>
          <p:cNvPr id="15" name="Text Placeholder 8"/>
          <p:cNvSpPr txBox="1"/>
          <p:nvPr userDrawn="1"/>
        </p:nvSpPr>
        <p:spPr>
          <a:xfrm>
            <a:off x="9292255" y="2298614"/>
            <a:ext cx="1530792" cy="354651"/>
          </a:xfrm>
          <a:prstGeom prst="rect">
            <a:avLst/>
          </a:prstGeom>
        </p:spPr>
        <p:txBody>
          <a:bodyPr lIns="0" tIns="0" rIns="0" bIns="0" anchor="t"/>
          <a:lstStyle>
            <a:lvl1pPr marL="0" indent="0" algn="l" defTabSz="914400" rtl="0">
              <a:lnSpc>
                <a:spcPct val="90000"/>
              </a:lnSpc>
              <a:spcBef>
                <a:spcPts val="1000"/>
              </a:spcBef>
              <a:buFont typeface="Calibri" panose="020B0604020202020204" pitchFamily="34" charset="0"/>
              <a:buNone/>
              <a:defRPr sz="20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r>
              <a:rPr lang="en-US" sz="1800" b="0" i="0" dirty="0">
                <a:latin typeface="Montserrat Light" pitchFamily="2" charset="77"/>
                <a:ea typeface="Calibri" panose="02000000000000000000" pitchFamily="2" charset="0"/>
              </a:rPr>
              <a:t> </a:t>
            </a:r>
            <a:endParaRPr lang="en-US" sz="1800" b="0" i="0" dirty="0">
              <a:latin typeface="Montserrat Light" pitchFamily="2" charset="77"/>
            </a:endParaRPr>
          </a:p>
        </p:txBody>
      </p:sp>
      <p:pic>
        <p:nvPicPr>
          <p:cNvPr id="19" name="Picture 18"/>
          <p:cNvPicPr>
            <a:picLocks noChangeAspect="1"/>
          </p:cNvPicPr>
          <p:nvPr userDrawn="1"/>
        </p:nvPicPr>
        <p:blipFill>
          <a:blip r:embed="rId4" cstate="print"/>
          <a:srcRect/>
          <a:stretch/>
        </p:blipFill>
        <p:spPr>
          <a:xfrm>
            <a:off x="438392" y="461243"/>
            <a:ext cx="2061921" cy="687307"/>
          </a:xfrm>
          <a:prstGeom prst="rect">
            <a:avLst/>
          </a:prstGeom>
        </p:spPr>
      </p:pic>
      <p:sp>
        <p:nvSpPr>
          <p:cNvPr id="11" name="Title 1"/>
          <p:cNvSpPr>
            <a:spLocks noGrp="1"/>
          </p:cNvSpPr>
          <p:nvPr>
            <p:ph type="title" hasCustomPrompt="1"/>
          </p:nvPr>
        </p:nvSpPr>
        <p:spPr>
          <a:xfrm>
            <a:off x="343659" y="2331894"/>
            <a:ext cx="10479388" cy="1325563"/>
          </a:xfrm>
          <a:prstGeom prst="rect">
            <a:avLst/>
          </a:prstGeom>
        </p:spPr>
        <p:txBody>
          <a:bodyPr anchor="b">
            <a:normAutofit/>
          </a:bodyPr>
          <a:lstStyle>
            <a:lvl1pPr>
              <a:defRPr sz="4800">
                <a:solidFill>
                  <a:schemeClr val="bg1"/>
                </a:solidFill>
              </a:defRPr>
            </a:lvl1pPr>
          </a:lstStyle>
          <a:p>
            <a:r>
              <a:rPr lang="en-US" dirty="0" err="1">
                <a:latin typeface="Merriweather Light" panose="00000400000000000000" pitchFamily="2" charset="0"/>
              </a:rPr>
              <a:t>Breakfast Cookie Xpert Monadic Price Demo</a:t>
            </a:r>
            <a:endParaRPr lang="en-US" dirty="0">
              <a:latin typeface="Merriweather Light" panose="00000400000000000000" pitchFamily="2" charset="0"/>
            </a:endParaRPr>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nd">
    <p:spTree>
      <p:nvGrpSpPr>
        <p:cNvPr id="1" name=""/>
        <p:cNvGrpSpPr/>
        <p:nvPr/>
      </p:nvGrpSpPr>
      <p:grpSpPr>
        <a:xfrm>
          <a:off x="0" y="0"/>
          <a:ext cx="0" cy="0"/>
          <a:chOff x="0" y="0"/>
          <a:chExt cx="0" cy="0"/>
        </a:xfrm>
      </p:grpSpPr>
      <p:pic>
        <p:nvPicPr>
          <p:cNvPr id="3" name="Picture 2" descr="Icon&#10;&#10;Description automatically generated"/>
          <p:cNvPicPr>
            <a:picLocks noChangeAspect="1"/>
          </p:cNvPicPr>
          <p:nvPr userDrawn="1"/>
        </p:nvPicPr>
        <p:blipFill>
          <a:blip r:embed="rId2" cstate="print"/>
          <a:stretch>
            <a:fillRect/>
          </a:stretch>
        </p:blipFill>
        <p:spPr>
          <a:xfrm>
            <a:off x="4764087" y="2085638"/>
            <a:ext cx="2663825" cy="2686723"/>
          </a:xfrm>
          <a:prstGeom prst="rect">
            <a:avLst/>
          </a:prstGeom>
        </p:spPr>
      </p:pic>
      <p:pic>
        <p:nvPicPr>
          <p:cNvPr id="5" name="Picture 4" descr="Logo, icon&#10;&#10;Description automatically generated"/>
          <p:cNvPicPr>
            <a:picLocks noChangeAspect="1"/>
          </p:cNvPicPr>
          <p:nvPr userDrawn="1"/>
        </p:nvPicPr>
        <p:blipFill>
          <a:blip r:embed="rId3" cstate="print"/>
          <a:stretch>
            <a:fillRect/>
          </a:stretch>
        </p:blipFill>
        <p:spPr>
          <a:xfrm>
            <a:off x="5917802" y="5803538"/>
            <a:ext cx="356395" cy="314004"/>
          </a:xfrm>
          <a:prstGeom prst="rect">
            <a:avLst/>
          </a:prstGeom>
        </p:spPr>
      </p:pic>
      <p:sp>
        <p:nvSpPr>
          <p:cNvPr id="2" name="TextBox 1"/>
          <p:cNvSpPr txBox="1"/>
          <p:nvPr userDrawn="1"/>
        </p:nvSpPr>
        <p:spPr>
          <a:xfrm>
            <a:off x="4798101" y="6288018"/>
            <a:ext cx="2664512" cy="369332"/>
          </a:xfrm>
          <a:prstGeom prst="rect">
            <a:avLst/>
          </a:prstGeom>
          <a:noFill/>
        </p:spPr>
        <p:txBody>
          <a:bodyPr wrap="none" rtlCol="0">
            <a:spAutoFit/>
          </a:bodyPr>
          <a:lstStyle/>
          <a:p>
            <a:pPr marL="0" marR="0" lvl="0" indent="0" algn="l" defTabSz="914400" rtl="0">
              <a:lnSpc>
                <a:spcPct val="100000"/>
              </a:lnSpc>
              <a:spcBef>
                <a:spcPts val="0"/>
              </a:spcBef>
              <a:spcAft>
                <a:spcPts val="0"/>
              </a:spcAft>
              <a:buClrTx/>
              <a:buSzTx/>
              <a:buFontTx/>
              <a:buNone/>
              <a:tabLst/>
            </a:pPr>
            <a:r>
              <a:rPr lang="en-US" sz="900" dirty="0">
                <a:solidFill>
                  <a:srgbClr val="999999"/>
                </a:solidFill>
                <a:latin typeface="Montserrat Light" pitchFamily="2" charset="77"/>
                <a:ea typeface="Calibri" panose="02000000000000000000" pitchFamily="2" charset="0"/>
              </a:rPr>
              <a:t>©20</a:t>
            </a:r>
            <a:r>
              <a:rPr lang="ru-RU" sz="900" dirty="0">
                <a:solidFill>
                  <a:srgbClr val="999999"/>
                </a:solidFill>
                <a:latin typeface="Montserrat Light" pitchFamily="2" charset="77"/>
                <a:ea typeface="Calibri" panose="02000000000000000000" pitchFamily="2" charset="0"/>
              </a:rPr>
              <a:t>22</a:t>
            </a:r>
            <a:r>
              <a:rPr lang="en-US" sz="900" dirty="0">
                <a:solidFill>
                  <a:srgbClr val="999999"/>
                </a:solidFill>
                <a:latin typeface="Montserrat Light" pitchFamily="2" charset="77"/>
                <a:ea typeface="Calibri" panose="02000000000000000000" pitchFamily="2" charset="0"/>
              </a:rPr>
              <a:t>, </a:t>
            </a:r>
            <a:r>
              <a:rPr lang="en-US" sz="900" dirty="0" err="1">
                <a:solidFill>
                  <a:srgbClr val="999999"/>
                </a:solidFill>
                <a:latin typeface="Montserrat Light" pitchFamily="2" charset="77"/>
                <a:ea typeface="Calibri" panose="02000000000000000000" pitchFamily="2" charset="0"/>
              </a:rPr>
              <a:t>Umongous</a:t>
            </a:r>
            <a:r>
              <a:rPr lang="en-US" sz="900" dirty="0">
                <a:solidFill>
                  <a:srgbClr val="999999"/>
                </a:solidFill>
                <a:latin typeface="Montserrat Light" pitchFamily="2" charset="77"/>
                <a:ea typeface="Calibri" panose="02000000000000000000" pitchFamily="2" charset="0"/>
              </a:rPr>
              <a:t>, Inc. All Rights Reserved </a:t>
            </a:r>
          </a:p>
          <a:p>
            <a:endParaRPr lang="en-RU" sz="900" dirty="0"/>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2">
    <p:spTree>
      <p:nvGrpSpPr>
        <p:cNvPr id="1" name=""/>
        <p:cNvGrpSpPr/>
        <p:nvPr/>
      </p:nvGrpSpPr>
      <p:grpSpPr>
        <a:xfrm>
          <a:off x="0" y="0"/>
          <a:ext cx="0" cy="0"/>
          <a:chOff x="0" y="0"/>
          <a:chExt cx="0" cy="0"/>
        </a:xfrm>
      </p:grpSpPr>
      <p:pic>
        <p:nvPicPr>
          <p:cNvPr id="5" name="Picture 4" descr="A picture containing person, nature&#10;&#10;Description automatically generated"/>
          <p:cNvPicPr>
            <a:picLocks noChangeAspect="1"/>
          </p:cNvPicPr>
          <p:nvPr userDrawn="1"/>
        </p:nvPicPr>
        <p:blipFill rotWithShape="1">
          <a:blip r:embed="rId2" cstate="print"/>
          <a:srcRect l="9827" t="21099" b="11272"/>
          <a:stretch/>
        </p:blipFill>
        <p:spPr>
          <a:xfrm flipH="1">
            <a:off x="0" y="0"/>
            <a:ext cx="12192000" cy="6858000"/>
          </a:xfrm>
          <a:prstGeom prst="rect">
            <a:avLst/>
          </a:prstGeom>
        </p:spPr>
      </p:pic>
      <p:pic>
        <p:nvPicPr>
          <p:cNvPr id="7" name="Picture 6" descr="Background pattern&#10;&#10;Description automatically generated"/>
          <p:cNvPicPr>
            <a:picLocks noChangeAspect="1"/>
          </p:cNvPicPr>
          <p:nvPr userDrawn="1"/>
        </p:nvPicPr>
        <p:blipFill>
          <a:blip r:embed="rId3" cstate="print"/>
          <a:stretch>
            <a:fillRect/>
          </a:stretch>
        </p:blipFill>
        <p:spPr>
          <a:xfrm flipH="1">
            <a:off x="15240" y="0"/>
            <a:ext cx="12192000" cy="6858000"/>
          </a:xfrm>
          <a:prstGeom prst="rect">
            <a:avLst/>
          </a:prstGeom>
        </p:spPr>
      </p:pic>
      <p:sp>
        <p:nvSpPr>
          <p:cNvPr id="9" name="Text Placeholder 8"/>
          <p:cNvSpPr txBox="1"/>
          <p:nvPr userDrawn="1"/>
        </p:nvSpPr>
        <p:spPr>
          <a:xfrm>
            <a:off x="9292255" y="2298614"/>
            <a:ext cx="1530792" cy="354651"/>
          </a:xfrm>
          <a:prstGeom prst="rect">
            <a:avLst/>
          </a:prstGeom>
        </p:spPr>
        <p:txBody>
          <a:bodyPr lIns="0" tIns="0" rIns="0" bIns="0" anchor="t"/>
          <a:lstStyle>
            <a:lvl1pPr marL="0" indent="0" algn="l" defTabSz="914400" rtl="0">
              <a:lnSpc>
                <a:spcPct val="90000"/>
              </a:lnSpc>
              <a:spcBef>
                <a:spcPts val="1000"/>
              </a:spcBef>
              <a:buFont typeface="Calibri" panose="020B0604020202020204" pitchFamily="34" charset="0"/>
              <a:buNone/>
              <a:defRPr sz="20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r>
              <a:rPr lang="en-US" sz="1800" b="0" i="0" dirty="0">
                <a:latin typeface="Montserrat Light" pitchFamily="2" charset="77"/>
                <a:ea typeface="Calibri" panose="02000000000000000000" pitchFamily="2" charset="0"/>
              </a:rPr>
              <a:t> </a:t>
            </a:r>
            <a:endParaRPr lang="en-US" sz="1800" b="0" i="0" dirty="0">
              <a:latin typeface="Montserrat Light" pitchFamily="2" charset="77"/>
            </a:endParaRPr>
          </a:p>
        </p:txBody>
      </p:sp>
      <p:pic>
        <p:nvPicPr>
          <p:cNvPr id="12" name="Picture 11"/>
          <p:cNvPicPr>
            <a:picLocks noChangeAspect="1"/>
          </p:cNvPicPr>
          <p:nvPr userDrawn="1"/>
        </p:nvPicPr>
        <p:blipFill>
          <a:blip r:embed="rId4" cstate="print"/>
          <a:srcRect/>
          <a:stretch/>
        </p:blipFill>
        <p:spPr>
          <a:xfrm>
            <a:off x="438392" y="461243"/>
            <a:ext cx="2061921" cy="687307"/>
          </a:xfrm>
          <a:prstGeom prst="rect">
            <a:avLst/>
          </a:prstGeom>
        </p:spPr>
      </p:pic>
      <p:sp>
        <p:nvSpPr>
          <p:cNvPr id="10" name="Title 1"/>
          <p:cNvSpPr>
            <a:spLocks noGrp="1"/>
          </p:cNvSpPr>
          <p:nvPr>
            <p:ph type="title" hasCustomPrompt="1"/>
          </p:nvPr>
        </p:nvSpPr>
        <p:spPr>
          <a:xfrm>
            <a:off x="343659" y="2331894"/>
            <a:ext cx="10479388" cy="1325563"/>
          </a:xfrm>
          <a:prstGeom prst="rect">
            <a:avLst/>
          </a:prstGeom>
        </p:spPr>
        <p:txBody>
          <a:bodyPr anchor="b">
            <a:normAutofit/>
          </a:bodyPr>
          <a:lstStyle>
            <a:lvl1pPr>
              <a:defRPr sz="4800">
                <a:solidFill>
                  <a:schemeClr val="bg1"/>
                </a:solidFill>
              </a:defRPr>
            </a:lvl1pPr>
          </a:lstStyle>
          <a:p>
            <a:r>
              <a:rPr lang="en-US" dirty="0" err="1">
                <a:latin typeface="Merriweather Light" panose="00000400000000000000" pitchFamily="2" charset="0"/>
              </a:rPr>
              <a:t>Breakfast Cookie Xpert Monadic Price Demo</a:t>
            </a:r>
            <a:endParaRPr lang="en-US" dirty="0">
              <a:latin typeface="Merriweather Light" panose="00000400000000000000" pitchFamily="2" charset="0"/>
            </a:endParaRPr>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Exec_summary">
    <p:bg>
      <p:bgRef idx="1001">
        <a:schemeClr val="bg1"/>
      </p:bgRef>
    </p:bg>
    <p:spTree>
      <p:nvGrpSpPr>
        <p:cNvPr id="1" name=""/>
        <p:cNvGrpSpPr/>
        <p:nvPr/>
      </p:nvGrpSpPr>
      <p:grpSpPr>
        <a:xfrm>
          <a:off x="0" y="0"/>
          <a:ext cx="0" cy="0"/>
          <a:chOff x="0" y="0"/>
          <a:chExt cx="0" cy="0"/>
        </a:xfrm>
      </p:grpSpPr>
      <p:sp>
        <p:nvSpPr>
          <p:cNvPr id="53" name="Rectangle 52"/>
          <p:cNvSpPr/>
          <p:nvPr userDrawn="1"/>
        </p:nvSpPr>
        <p:spPr>
          <a:xfrm>
            <a:off x="9317851" y="785933"/>
            <a:ext cx="2887259" cy="6063755"/>
          </a:xfrm>
          <a:prstGeom prst="rect">
            <a:avLst/>
          </a:prstGeom>
          <a:solidFill>
            <a:schemeClr val="bg1"/>
          </a:solidFill>
          <a:ln>
            <a:noFill/>
          </a:ln>
          <a:effectLst>
            <a:outerShdw blurRad="914400" dist="177800" dir="8640000" sx="108000" sy="108000" algn="tr" rotWithShape="0">
              <a:prstClr val="black">
                <a:alpha val="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Light" pitchFamily="2" charset="77"/>
            </a:endParaRPr>
          </a:p>
        </p:txBody>
      </p:sp>
      <p:sp>
        <p:nvSpPr>
          <p:cNvPr id="5" name="Text Placeholder 8"/>
          <p:cNvSpPr>
            <a:spLocks noGrp="1"/>
          </p:cNvSpPr>
          <p:nvPr>
            <p:ph type="body" sz="quarter" idx="12" hasCustomPrompt="1"/>
          </p:nvPr>
        </p:nvSpPr>
        <p:spPr>
          <a:xfrm>
            <a:off x="2666706" y="2005900"/>
            <a:ext cx="5948974" cy="4176754"/>
          </a:xfrm>
          <a:prstGeom prst="rect">
            <a:avLst/>
          </a:prstGeom>
        </p:spPr>
        <p:txBody>
          <a:bodyPr anchor="t">
            <a:normAutofit/>
          </a:bodyPr>
          <a:lstStyle>
            <a:lvl1pPr marL="0" indent="0" algn="l">
              <a:buSzPct val="100000"/>
              <a:buFont typeface="Calibri"/>
              <a:buNone/>
              <a:defRPr lang="en-US" dirty="0"/>
            </a:lvl1pPr>
          </a:lstStyle>
          <a:p>
            <a:pPr>
              <a:lnSpc>
                <a:spcPct val="150000"/>
              </a:lnSpc>
              <a:spcBef>
                <a:spcPts val="500"/>
              </a:spcBef>
            </a:pPr>
            <a:r>
              <a:rPr lang="en-US" sz="1100" dirty="0">
                <a:solidFill>
                  <a:schemeClr val="tx2"/>
                </a:solidFill>
                <a:latin typeface="Merriweather Sans Light" pitchFamily="2" charset="0"/>
                <a:ea typeface="Calibri" panose="02000000000000000000" pitchFamily="2" charset="0"/>
                <a:cs typeface="ZWAdobeF" pitchFamily="2" charset="0"/>
              </a:rPr>
              <a:t>Results of this survey will be published as a demo survey to help showcase the thoughtfulness of our community and quality of the aytm survey platform. </a:t>
            </a:r>
            <a:br>
              <a:rPr lang="en-US" sz="1100" dirty="0">
                <a:solidFill>
                  <a:schemeClr val="tx2"/>
                </a:solidFill>
                <a:latin typeface="Merriweather Sans Light" pitchFamily="2" charset="0"/>
                <a:ea typeface="Calibri" panose="02000000000000000000" pitchFamily="2" charset="0"/>
                <a:cs typeface="ZWAdobeF" pitchFamily="2" charset="0"/>
              </a:rPr>
            </a:br>
            <a:r>
              <a:rPr lang="en-US" sz="1100" dirty="0">
                <a:solidFill>
                  <a:schemeClr val="tx2"/>
                </a:solidFill>
                <a:latin typeface="Merriweather Sans Light" pitchFamily="2" charset="0"/>
                <a:ea typeface="Calibri" panose="02000000000000000000" pitchFamily="2" charset="0"/>
                <a:cs typeface="ZWAdobeF" pitchFamily="2" charset="0"/>
              </a:rPr>
              <a:t>We'll use it to show our clients different question types by 87%  and attract more business to provide you with more survey taking opportunities. </a:t>
            </a:r>
          </a:p>
          <a:p>
            <a:pPr marL="0" marR="0" lvl="0" indent="0" algn="l" defTabSz="914400" rtl="0">
              <a:lnSpc>
                <a:spcPct val="150000"/>
              </a:lnSpc>
              <a:spcBef>
                <a:spcPts val="500"/>
              </a:spcBef>
              <a:spcAft>
                <a:spcPts val="0"/>
              </a:spcAft>
              <a:buClrTx/>
              <a:buSzPct val="100000"/>
              <a:buFont typeface="Calibri"/>
              <a:buNone/>
              <a:tabLst/>
            </a:pPr>
            <a:endParaRPr lang="en-US" sz="1100" dirty="0">
              <a:solidFill>
                <a:schemeClr val="tx2"/>
              </a:solidFill>
              <a:latin typeface="Merriweather Sans Light" pitchFamily="2" charset="0"/>
              <a:ea typeface="Calibri" panose="02000000000000000000" pitchFamily="2" charset="0"/>
              <a:cs typeface="ZWAdobeF" pitchFamily="2" charset="0"/>
            </a:endParaRPr>
          </a:p>
          <a:p>
            <a:pPr marL="0" marR="0" lvl="0" indent="0" algn="l" defTabSz="914400" rtl="0">
              <a:lnSpc>
                <a:spcPct val="150000"/>
              </a:lnSpc>
              <a:spcBef>
                <a:spcPts val="500"/>
              </a:spcBef>
              <a:spcAft>
                <a:spcPts val="0"/>
              </a:spcAft>
              <a:buClrTx/>
              <a:buSzPct val="100000"/>
              <a:buFont typeface="Calibri"/>
              <a:buNone/>
              <a:tabLst/>
            </a:pPr>
            <a:r>
              <a:rPr lang="en-US" sz="1100" dirty="0">
                <a:solidFill>
                  <a:schemeClr val="tx2"/>
                </a:solidFill>
                <a:latin typeface="Merriweather Sans Light" pitchFamily="2" charset="0"/>
                <a:ea typeface="Calibri" panose="02000000000000000000" pitchFamily="2" charset="0"/>
                <a:cs typeface="ZWAdobeF" pitchFamily="2" charset="0"/>
              </a:rPr>
              <a:t>Results of this survey will be published as a demo survey to help showcase the thoughtfulness of our community and quality of the aytm survey platform. We'll use it to show our clients different question types and attract more business to provide you with more survey taking opportunities. Results of this survey will be published as a demo survey to help showcase the thoughtfulness of our community and quality of the aytm survey platform. We'll use it to show our clients different question types and attract more business to provide you with more survey taking opportunities. </a:t>
            </a:r>
            <a:endParaRPr lang="en-US" dirty="0"/>
          </a:p>
        </p:txBody>
      </p:sp>
      <p:sp>
        <p:nvSpPr>
          <p:cNvPr id="11" name="Text Placeholder 8"/>
          <p:cNvSpPr txBox="1"/>
          <p:nvPr userDrawn="1"/>
        </p:nvSpPr>
        <p:spPr>
          <a:xfrm>
            <a:off x="2540928" y="1132787"/>
            <a:ext cx="5274709" cy="556312"/>
          </a:xfrm>
          <a:prstGeom prst="rect">
            <a:avLst/>
          </a:prstGeom>
        </p:spPr>
        <p:txBody>
          <a:bodyPr anchor="ctr"/>
          <a:lstStyle>
            <a:lvl1pPr marL="0" indent="0" algn="l" defTabSz="914400" rtl="0">
              <a:lnSpc>
                <a:spcPct val="90000"/>
              </a:lnSpc>
              <a:spcBef>
                <a:spcPts val="1000"/>
              </a:spcBef>
              <a:buFont typeface="Calibri" panose="020B0604020202020204" pitchFamily="34" charset="0"/>
              <a:buNone/>
              <a:defRPr sz="14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pPr marL="0" indent="0" algn="l" defTabSz="914400" rtl="0">
              <a:lnSpc>
                <a:spcPct val="90000"/>
              </a:lnSpc>
              <a:spcBef>
                <a:spcPts val="1000"/>
              </a:spcBef>
              <a:buFont typeface="Calibri" panose="020B0604020202020204" pitchFamily="34" charset="0"/>
              <a:buNone/>
            </a:pPr>
            <a:r>
              <a:rPr lang="en-US" sz="2800" b="0" i="0" kern="1200" baseline="0" dirty="0">
                <a:solidFill>
                  <a:srgbClr val="1C67AA"/>
                </a:solidFill>
                <a:latin typeface="Merriweather Light" panose="00000400000000000000" pitchFamily="2" charset="0"/>
                <a:ea typeface="Calibri" panose="02000000000000000000" pitchFamily="2" charset="0"/>
                <a:cs typeface="Calibri"/>
              </a:rPr>
              <a:t>Executive Summary</a:t>
            </a:r>
          </a:p>
        </p:txBody>
      </p:sp>
      <p:sp>
        <p:nvSpPr>
          <p:cNvPr id="23" name="Rectangle: Rounded Corners 9">
            <a:hlinkClick r:id="rId2"/>
          </p:cNvPr>
          <p:cNvSpPr/>
          <p:nvPr userDrawn="1"/>
        </p:nvSpPr>
        <p:spPr>
          <a:xfrm>
            <a:off x="9694217" y="5340177"/>
            <a:ext cx="2134529" cy="330671"/>
          </a:xfrm>
          <a:prstGeom prst="roundRect">
            <a:avLst>
              <a:gd name="adj" fmla="val 50000"/>
            </a:avLst>
          </a:prstGeom>
          <a:gradFill flip="none" rotWithShape="1">
            <a:gsLst>
              <a:gs pos="0">
                <a:srgbClr val="8C3375"/>
              </a:gs>
              <a:gs pos="100000">
                <a:srgbClr val="223D63"/>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5" name="TextBox 24">
            <a:hlinkClick r:id="rId2"/>
          </p:cNvPr>
          <p:cNvSpPr txBox="1"/>
          <p:nvPr userDrawn="1"/>
        </p:nvSpPr>
        <p:spPr>
          <a:xfrm>
            <a:off x="10163923" y="5401039"/>
            <a:ext cx="1378768" cy="230832"/>
          </a:xfrm>
          <a:prstGeom prst="rect">
            <a:avLst/>
          </a:prstGeom>
          <a:noFill/>
        </p:spPr>
        <p:txBody>
          <a:bodyPr wrap="square" rtlCol="0">
            <a:spAutoFit/>
          </a:bodyPr>
          <a:lstStyle/>
          <a:p>
            <a:r>
              <a:rPr lang="en-US" sz="900" b="0" i="0" u="none" baseline="0" dirty="0">
                <a:solidFill>
                  <a:schemeClr val="bg1"/>
                </a:solidFill>
                <a:latin typeface="Montserrat" panose="02000505000000020004" pitchFamily="2" charset="0"/>
              </a:rPr>
              <a:t>OPEN LIVE REPORT</a:t>
            </a:r>
          </a:p>
        </p:txBody>
      </p:sp>
      <p:pic>
        <p:nvPicPr>
          <p:cNvPr id="26" name="Picture 25">
            <a:hlinkClick r:id="rId2"/>
          </p:cNvPr>
          <p:cNvPicPr>
            <a:picLocks noChangeAspect="1"/>
          </p:cNvPicPr>
          <p:nvPr userDrawn="1"/>
        </p:nvPicPr>
        <p:blipFill>
          <a:blip r:embed="rId3" cstate="print"/>
          <a:stretch>
            <a:fillRect/>
          </a:stretch>
        </p:blipFill>
        <p:spPr>
          <a:xfrm>
            <a:off x="9908033" y="5447482"/>
            <a:ext cx="207541" cy="129713"/>
          </a:xfrm>
          <a:prstGeom prst="rect">
            <a:avLst/>
          </a:prstGeom>
        </p:spPr>
      </p:pic>
      <p:sp>
        <p:nvSpPr>
          <p:cNvPr id="31" name="Rectangle: Rounded Corners 28">
            <a:hlinkClick r:id="" action="ppaction://noaction"/>
          </p:cNvPr>
          <p:cNvSpPr/>
          <p:nvPr userDrawn="1"/>
        </p:nvSpPr>
        <p:spPr>
          <a:xfrm>
            <a:off x="9694217" y="5780373"/>
            <a:ext cx="2134529" cy="330672"/>
          </a:xfrm>
          <a:prstGeom prst="roundRect">
            <a:avLst>
              <a:gd name="adj" fmla="val 50000"/>
            </a:avLst>
          </a:prstGeom>
          <a:gradFill flip="none" rotWithShape="1">
            <a:gsLst>
              <a:gs pos="0">
                <a:srgbClr val="8C3375"/>
              </a:gs>
              <a:gs pos="100000">
                <a:srgbClr val="223D63"/>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100" dirty="0"/>
          </a:p>
        </p:txBody>
      </p:sp>
      <p:sp>
        <p:nvSpPr>
          <p:cNvPr id="32" name="TextBox 31">
            <a:hlinkClick r:id="" action="ppaction://noaction"/>
          </p:cNvPr>
          <p:cNvSpPr txBox="1"/>
          <p:nvPr userDrawn="1"/>
        </p:nvSpPr>
        <p:spPr>
          <a:xfrm>
            <a:off x="10163923" y="5841235"/>
            <a:ext cx="1378768" cy="230832"/>
          </a:xfrm>
          <a:prstGeom prst="rect">
            <a:avLst/>
          </a:prstGeom>
          <a:noFill/>
        </p:spPr>
        <p:txBody>
          <a:bodyPr wrap="square" rtlCol="0">
            <a:spAutoFit/>
          </a:bodyPr>
          <a:lstStyle/>
          <a:p>
            <a:r>
              <a:rPr lang="en-US" sz="900" b="0" i="0" u="none" baseline="0" dirty="0">
                <a:solidFill>
                  <a:schemeClr val="bg1"/>
                </a:solidFill>
                <a:latin typeface="Montserrat" panose="02000505000000020004" pitchFamily="2" charset="0"/>
              </a:rPr>
              <a:t>PREVIEW </a:t>
            </a:r>
            <a:r>
              <a:rPr lang="en-US" sz="900" b="0" i="0" u="none" dirty="0">
                <a:solidFill>
                  <a:schemeClr val="bg1"/>
                </a:solidFill>
                <a:latin typeface="Montserrat" panose="02000505000000020004" pitchFamily="2" charset="0"/>
              </a:rPr>
              <a:t>SURVEY</a:t>
            </a:r>
          </a:p>
        </p:txBody>
      </p:sp>
      <p:pic>
        <p:nvPicPr>
          <p:cNvPr id="33" name="Picture 32">
            <a:hlinkClick r:id="" action="ppaction://noaction"/>
          </p:cNvPr>
          <p:cNvPicPr>
            <a:picLocks noChangeAspect="1"/>
          </p:cNvPicPr>
          <p:nvPr userDrawn="1"/>
        </p:nvPicPr>
        <p:blipFill>
          <a:blip r:embed="rId4" cstate="print"/>
          <a:stretch>
            <a:fillRect/>
          </a:stretch>
        </p:blipFill>
        <p:spPr>
          <a:xfrm>
            <a:off x="9872135" y="5883971"/>
            <a:ext cx="247391" cy="132531"/>
          </a:xfrm>
          <a:prstGeom prst="rect">
            <a:avLst/>
          </a:prstGeom>
        </p:spPr>
      </p:pic>
      <p:sp>
        <p:nvSpPr>
          <p:cNvPr id="34" name="Rectangle: Rounded Corners 42">
            <a:hlinkClick r:id="rId5"/>
          </p:cNvPr>
          <p:cNvSpPr/>
          <p:nvPr userDrawn="1"/>
        </p:nvSpPr>
        <p:spPr>
          <a:xfrm>
            <a:off x="9694217" y="6220571"/>
            <a:ext cx="2134529" cy="330671"/>
          </a:xfrm>
          <a:prstGeom prst="roundRect">
            <a:avLst>
              <a:gd name="adj" fmla="val 50000"/>
            </a:avLst>
          </a:prstGeom>
          <a:gradFill flip="none" rotWithShape="1">
            <a:gsLst>
              <a:gs pos="0">
                <a:srgbClr val="8C3375"/>
              </a:gs>
              <a:gs pos="100000">
                <a:srgbClr val="223D63"/>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100" dirty="0"/>
          </a:p>
        </p:txBody>
      </p:sp>
      <p:sp>
        <p:nvSpPr>
          <p:cNvPr id="35" name="TextBox 34">
            <a:hlinkClick r:id="rId5"/>
          </p:cNvPr>
          <p:cNvSpPr txBox="1"/>
          <p:nvPr userDrawn="1"/>
        </p:nvSpPr>
        <p:spPr>
          <a:xfrm>
            <a:off x="10163923" y="6281433"/>
            <a:ext cx="1378768" cy="230832"/>
          </a:xfrm>
          <a:prstGeom prst="rect">
            <a:avLst/>
          </a:prstGeom>
          <a:noFill/>
        </p:spPr>
        <p:txBody>
          <a:bodyPr wrap="square" rtlCol="0">
            <a:spAutoFit/>
          </a:bodyPr>
          <a:lstStyle/>
          <a:p>
            <a:r>
              <a:rPr lang="en-US" sz="900" b="0" i="0" u="none" baseline="0" dirty="0">
                <a:solidFill>
                  <a:schemeClr val="bg1"/>
                </a:solidFill>
                <a:latin typeface="Montserrat" panose="02000505000000020004" pitchFamily="2" charset="0"/>
              </a:rPr>
              <a:t>NEW SURVEY</a:t>
            </a:r>
            <a:endParaRPr lang="en-US" sz="900" b="0" i="0" u="none" dirty="0">
              <a:solidFill>
                <a:schemeClr val="bg1"/>
              </a:solidFill>
              <a:latin typeface="Montserrat" panose="02000505000000020004" pitchFamily="2" charset="0"/>
            </a:endParaRPr>
          </a:p>
        </p:txBody>
      </p:sp>
      <p:pic>
        <p:nvPicPr>
          <p:cNvPr id="37" name="Graphic 36">
            <a:hlinkClick r:id="rId5"/>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923599" y="6281433"/>
            <a:ext cx="206990" cy="204496"/>
          </a:xfrm>
          <a:prstGeom prst="rect">
            <a:avLst/>
          </a:prstGeom>
        </p:spPr>
      </p:pic>
      <p:sp>
        <p:nvSpPr>
          <p:cNvPr id="2" name="Title 1"/>
          <p:cNvSpPr>
            <a:spLocks noGrp="1"/>
          </p:cNvSpPr>
          <p:nvPr>
            <p:ph type="title" hasCustomPrompt="1"/>
          </p:nvPr>
        </p:nvSpPr>
        <p:spPr>
          <a:xfrm>
            <a:off x="300308" y="3272"/>
            <a:ext cx="10144171" cy="767865"/>
          </a:xfrm>
          <a:prstGeom prst="rect">
            <a:avLst/>
          </a:prstGeom>
        </p:spPr>
        <p:txBody>
          <a:bodyPr lIns="0" anchor="b"/>
          <a:lstStyle>
            <a:lvl1pPr marL="0" marR="0" indent="0" algn="l" defTabSz="914400" rtl="0">
              <a:lnSpc>
                <a:spcPct val="90000"/>
              </a:lnSpc>
              <a:spcBef>
                <a:spcPct val="0"/>
              </a:spcBef>
              <a:spcAft>
                <a:spcPts val="0"/>
              </a:spcAft>
              <a:buClrTx/>
              <a:buSzTx/>
              <a:buFontTx/>
              <a:buNone/>
              <a:tabLst/>
              <a:defRPr sz="3200">
                <a:solidFill>
                  <a:srgbClr val="233D64"/>
                </a:solidFill>
                <a:latin typeface="Montserrat" pitchFamily="2" charset="77"/>
              </a:defRPr>
            </a:lvl1pPr>
          </a:lstStyle>
          <a:p>
            <a:pPr marL="0" marR="0" lvl="0" indent="0" algn="l" defTabSz="914400" rtl="0">
              <a:lnSpc>
                <a:spcPct val="90000"/>
              </a:lnSpc>
              <a:spcBef>
                <a:spcPct val="0"/>
              </a:spcBef>
              <a:spcAft>
                <a:spcPts val="0"/>
              </a:spcAft>
              <a:buClrTx/>
              <a:buSzTx/>
              <a:buFontTx/>
              <a:buNone/>
              <a:tabLst/>
            </a:pPr>
            <a:r>
              <a:rPr lang="en-US" dirty="0" err="1"/>
              <a:t>Breakfast Cookie Xpert Monadic Price Demo</a:t>
            </a:r>
            <a:endParaRPr lang="en-US" dirty="0"/>
          </a:p>
        </p:txBody>
      </p:sp>
      <p:pic>
        <p:nvPicPr>
          <p:cNvPr id="16" name="Graphic 15">
            <a:hlinkClick r:id="" action="ppaction://noaction"/>
          </p:cNvPr>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877868" y="5879713"/>
            <a:ext cx="237706" cy="132531"/>
          </a:xfrm>
          <a:prstGeom prst="rect">
            <a:avLst/>
          </a:prstGeom>
        </p:spPr>
      </p:pic>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ummary1">
    <p:bg>
      <p:bgRef idx="1001">
        <a:schemeClr val="bg1"/>
      </p:bgRef>
    </p:bg>
    <p:spTree>
      <p:nvGrpSpPr>
        <p:cNvPr id="1" name=""/>
        <p:cNvGrpSpPr/>
        <p:nvPr/>
      </p:nvGrpSpPr>
      <p:grpSpPr>
        <a:xfrm>
          <a:off x="0" y="0"/>
          <a:ext cx="0" cy="0"/>
          <a:chOff x="0" y="0"/>
          <a:chExt cx="0" cy="0"/>
        </a:xfrm>
      </p:grpSpPr>
      <p:sp>
        <p:nvSpPr>
          <p:cNvPr id="53" name="Rectangle 52"/>
          <p:cNvSpPr/>
          <p:nvPr userDrawn="1"/>
        </p:nvSpPr>
        <p:spPr>
          <a:xfrm>
            <a:off x="9304741" y="785933"/>
            <a:ext cx="2887259" cy="6072067"/>
          </a:xfrm>
          <a:prstGeom prst="rect">
            <a:avLst/>
          </a:prstGeom>
          <a:solidFill>
            <a:schemeClr val="bg1"/>
          </a:solidFill>
          <a:ln>
            <a:noFill/>
          </a:ln>
          <a:effectLst>
            <a:outerShdw blurRad="914400" dist="177800" dir="8640000" sx="108000" sy="108000" algn="tr" rotWithShape="0">
              <a:prstClr val="black">
                <a:alpha val="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Light" pitchFamily="2" charset="77"/>
            </a:endParaRPr>
          </a:p>
        </p:txBody>
      </p:sp>
      <p:sp>
        <p:nvSpPr>
          <p:cNvPr id="5" name="Text Placeholder 8"/>
          <p:cNvSpPr>
            <a:spLocks noGrp="1"/>
          </p:cNvSpPr>
          <p:nvPr>
            <p:ph type="body" sz="quarter" idx="12" hasCustomPrompt="1"/>
          </p:nvPr>
        </p:nvSpPr>
        <p:spPr>
          <a:xfrm>
            <a:off x="2666706" y="2005900"/>
            <a:ext cx="5948974" cy="4176754"/>
          </a:xfrm>
          <a:prstGeom prst="rect">
            <a:avLst/>
          </a:prstGeom>
        </p:spPr>
        <p:txBody>
          <a:bodyPr anchor="t">
            <a:normAutofit/>
          </a:bodyPr>
          <a:lstStyle>
            <a:lvl1pPr marL="0" indent="0" algn="l">
              <a:buSzPct val="100000"/>
              <a:buFont typeface="Calibri"/>
              <a:buNone/>
              <a:defRPr lang="en-US" dirty="0"/>
            </a:lvl1pPr>
          </a:lstStyle>
          <a:p>
            <a:pPr>
              <a:lnSpc>
                <a:spcPct val="150000"/>
              </a:lnSpc>
              <a:spcBef>
                <a:spcPts val="500"/>
              </a:spcBef>
            </a:pPr>
            <a:r>
              <a:rPr lang="en-US" sz="1100" dirty="0">
                <a:solidFill>
                  <a:schemeClr val="tx2"/>
                </a:solidFill>
                <a:latin typeface="Merriweather Sans Light" pitchFamily="2" charset="0"/>
                <a:ea typeface="Calibri" panose="02000000000000000000" pitchFamily="2" charset="0"/>
                <a:cs typeface="ZWAdobeF" pitchFamily="2" charset="0"/>
              </a:rPr>
              <a:t>Results of this survey will be published as a demo survey to help showcase the thoughtfulness of our community and quality of the aytm survey platform. </a:t>
            </a:r>
            <a:br>
              <a:rPr lang="en-US" sz="1100" dirty="0">
                <a:solidFill>
                  <a:schemeClr val="tx2"/>
                </a:solidFill>
                <a:latin typeface="Merriweather Sans Light" pitchFamily="2" charset="0"/>
                <a:ea typeface="Calibri" panose="02000000000000000000" pitchFamily="2" charset="0"/>
                <a:cs typeface="ZWAdobeF" pitchFamily="2" charset="0"/>
              </a:rPr>
            </a:br>
            <a:r>
              <a:rPr lang="en-US" sz="1100" dirty="0">
                <a:solidFill>
                  <a:schemeClr val="tx2"/>
                </a:solidFill>
                <a:latin typeface="Merriweather Sans Light" pitchFamily="2" charset="0"/>
                <a:ea typeface="Calibri" panose="02000000000000000000" pitchFamily="2" charset="0"/>
                <a:cs typeface="ZWAdobeF" pitchFamily="2" charset="0"/>
              </a:rPr>
              <a:t>We'll use it to show our clients different question types by 87%  and attract more business to provide you with more survey taking opportunities. </a:t>
            </a:r>
          </a:p>
          <a:p>
            <a:pPr marL="0" marR="0" lvl="0" indent="0" algn="l" defTabSz="914400" rtl="0">
              <a:lnSpc>
                <a:spcPct val="150000"/>
              </a:lnSpc>
              <a:spcBef>
                <a:spcPts val="500"/>
              </a:spcBef>
              <a:spcAft>
                <a:spcPts val="0"/>
              </a:spcAft>
              <a:buClrTx/>
              <a:buSzPct val="100000"/>
              <a:buFont typeface="Calibri"/>
              <a:buNone/>
              <a:tabLst/>
            </a:pPr>
            <a:endParaRPr lang="en-US" sz="1100" dirty="0">
              <a:solidFill>
                <a:schemeClr val="tx2"/>
              </a:solidFill>
              <a:latin typeface="Merriweather Sans Light" pitchFamily="2" charset="0"/>
              <a:ea typeface="Calibri" panose="02000000000000000000" pitchFamily="2" charset="0"/>
              <a:cs typeface="ZWAdobeF" pitchFamily="2" charset="0"/>
            </a:endParaRPr>
          </a:p>
          <a:p>
            <a:pPr marL="0" marR="0" lvl="0" indent="0" algn="l" defTabSz="914400" rtl="0">
              <a:lnSpc>
                <a:spcPct val="150000"/>
              </a:lnSpc>
              <a:spcBef>
                <a:spcPts val="500"/>
              </a:spcBef>
              <a:spcAft>
                <a:spcPts val="0"/>
              </a:spcAft>
              <a:buClrTx/>
              <a:buSzPct val="100000"/>
              <a:buFont typeface="Calibri"/>
              <a:buNone/>
              <a:tabLst/>
            </a:pPr>
            <a:r>
              <a:rPr lang="en-US" sz="1100" dirty="0">
                <a:solidFill>
                  <a:schemeClr val="tx2"/>
                </a:solidFill>
                <a:latin typeface="Merriweather Sans Light" pitchFamily="2" charset="0"/>
                <a:ea typeface="Calibri" panose="02000000000000000000" pitchFamily="2" charset="0"/>
                <a:cs typeface="ZWAdobeF" pitchFamily="2" charset="0"/>
              </a:rPr>
              <a:t>Results of this survey will be published as a demo survey to help showcase the thoughtfulness of our community and quality of the aytm survey platform. We'll use it to show our clients different question types and attract more business to provide you with more survey taking opportunities. Results of this survey will be published as a demo survey to help showcase the thoughtfulness of our community and quality of the aytm survey platform. We'll use it to show our clients different question types and attract more business to provide you with more survey taking opportunities. </a:t>
            </a:r>
            <a:endParaRPr lang="en-US" dirty="0"/>
          </a:p>
        </p:txBody>
      </p:sp>
      <p:sp>
        <p:nvSpPr>
          <p:cNvPr id="11" name="Text Placeholder 8"/>
          <p:cNvSpPr txBox="1"/>
          <p:nvPr userDrawn="1"/>
        </p:nvSpPr>
        <p:spPr>
          <a:xfrm>
            <a:off x="2540928" y="1132787"/>
            <a:ext cx="5274709" cy="556312"/>
          </a:xfrm>
          <a:prstGeom prst="rect">
            <a:avLst/>
          </a:prstGeom>
        </p:spPr>
        <p:txBody>
          <a:bodyPr anchor="ctr"/>
          <a:lstStyle>
            <a:lvl1pPr marL="0" indent="0" algn="l" defTabSz="914400" rtl="0">
              <a:lnSpc>
                <a:spcPct val="90000"/>
              </a:lnSpc>
              <a:spcBef>
                <a:spcPts val="1000"/>
              </a:spcBef>
              <a:buFont typeface="Calibri" panose="020B0604020202020204" pitchFamily="34" charset="0"/>
              <a:buNone/>
              <a:defRPr sz="14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pPr marL="0" indent="0" algn="l" defTabSz="914400" rtl="0">
              <a:lnSpc>
                <a:spcPct val="90000"/>
              </a:lnSpc>
              <a:spcBef>
                <a:spcPts val="1000"/>
              </a:spcBef>
              <a:buFont typeface="Calibri" panose="020B0604020202020204" pitchFamily="34" charset="0"/>
              <a:buNone/>
            </a:pPr>
            <a:r>
              <a:rPr lang="en-US" sz="2800" b="0" i="0" kern="1200" baseline="0" dirty="0">
                <a:solidFill>
                  <a:srgbClr val="1C67AA"/>
                </a:solidFill>
                <a:latin typeface="Merriweather Light" panose="00000400000000000000" pitchFamily="2" charset="0"/>
                <a:ea typeface="Calibri" panose="02000000000000000000" pitchFamily="2" charset="0"/>
                <a:cs typeface="Calibri"/>
              </a:rPr>
              <a:t>Executive Summary</a:t>
            </a:r>
          </a:p>
        </p:txBody>
      </p:sp>
      <p:grpSp>
        <p:nvGrpSpPr>
          <p:cNvPr id="12" name="Group 11"/>
          <p:cNvGrpSpPr/>
          <p:nvPr userDrawn="1"/>
        </p:nvGrpSpPr>
        <p:grpSpPr>
          <a:xfrm>
            <a:off x="9694217" y="5340177"/>
            <a:ext cx="2008523" cy="330671"/>
            <a:chOff x="9250680" y="4932680"/>
            <a:chExt cx="2499360" cy="411480"/>
          </a:xfrm>
          <a:effectLst>
            <a:outerShdw blurRad="50800" dist="38100" dir="2700000" algn="tl" rotWithShape="0">
              <a:prstClr val="black">
                <a:alpha val="20000"/>
              </a:prstClr>
            </a:outerShdw>
          </a:effectLst>
        </p:grpSpPr>
        <p:sp>
          <p:nvSpPr>
            <p:cNvPr id="10" name="Rectangle: Rounded Corners 9"/>
            <p:cNvSpPr/>
            <p:nvPr userDrawn="1"/>
          </p:nvSpPr>
          <p:spPr>
            <a:xfrm>
              <a:off x="9250680" y="4932680"/>
              <a:ext cx="2499360" cy="411480"/>
            </a:xfrm>
            <a:prstGeom prst="roundRect">
              <a:avLst>
                <a:gd name="adj" fmla="val 50000"/>
              </a:avLst>
            </a:prstGeom>
            <a:gradFill flip="none" rotWithShape="1">
              <a:gsLst>
                <a:gs pos="0">
                  <a:srgbClr val="8C3375"/>
                </a:gs>
                <a:gs pos="100000">
                  <a:schemeClr val="accent1"/>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200" dirty="0"/>
            </a:p>
          </p:txBody>
        </p:sp>
        <p:sp>
          <p:nvSpPr>
            <p:cNvPr id="24" name="TextBox 23"/>
            <p:cNvSpPr txBox="1"/>
            <p:nvPr userDrawn="1"/>
          </p:nvSpPr>
          <p:spPr>
            <a:xfrm>
              <a:off x="9835171" y="5008415"/>
              <a:ext cx="1715707" cy="287242"/>
            </a:xfrm>
            <a:prstGeom prst="rect">
              <a:avLst/>
            </a:prstGeom>
            <a:noFill/>
          </p:spPr>
          <p:txBody>
            <a:bodyPr wrap="square" rtlCol="0">
              <a:spAutoFit/>
            </a:bodyPr>
            <a:lstStyle/>
            <a:p>
              <a:r>
                <a:rPr lang="en-US" sz="900" b="0" i="0" u="none" baseline="0" dirty="0">
                  <a:solidFill>
                    <a:schemeClr val="bg1"/>
                  </a:solidFill>
                  <a:latin typeface="Montserrat" panose="02000505000000020004" pitchFamily="2" charset="0"/>
                </a:rPr>
                <a:t>OPEN LIVE REPORT</a:t>
              </a:r>
            </a:p>
          </p:txBody>
        </p:sp>
        <p:pic>
          <p:nvPicPr>
            <p:cNvPr id="27" name="Picture 26"/>
            <p:cNvPicPr>
              <a:picLocks noChangeAspect="1"/>
            </p:cNvPicPr>
            <p:nvPr userDrawn="1"/>
          </p:nvPicPr>
          <p:blipFill>
            <a:blip r:embed="rId2" cstate="print"/>
            <a:stretch>
              <a:fillRect/>
            </a:stretch>
          </p:blipFill>
          <p:spPr>
            <a:xfrm>
              <a:off x="9516748" y="5066208"/>
              <a:ext cx="258259" cy="161412"/>
            </a:xfrm>
            <a:prstGeom prst="rect">
              <a:avLst/>
            </a:prstGeom>
          </p:spPr>
        </p:pic>
      </p:grpSp>
      <p:grpSp>
        <p:nvGrpSpPr>
          <p:cNvPr id="13" name="Group 12"/>
          <p:cNvGrpSpPr/>
          <p:nvPr userDrawn="1"/>
        </p:nvGrpSpPr>
        <p:grpSpPr>
          <a:xfrm>
            <a:off x="9694217" y="5780373"/>
            <a:ext cx="2008523" cy="330672"/>
            <a:chOff x="9250680" y="5481320"/>
            <a:chExt cx="2499360" cy="411480"/>
          </a:xfrm>
          <a:effectLst>
            <a:outerShdw blurRad="50800" dist="38100" dir="2700000" algn="tl" rotWithShape="0">
              <a:prstClr val="black">
                <a:alpha val="20000"/>
              </a:prstClr>
            </a:outerShdw>
          </a:effectLst>
        </p:grpSpPr>
        <p:grpSp>
          <p:nvGrpSpPr>
            <p:cNvPr id="28" name="Group 27"/>
            <p:cNvGrpSpPr/>
            <p:nvPr userDrawn="1"/>
          </p:nvGrpSpPr>
          <p:grpSpPr>
            <a:xfrm>
              <a:off x="9250680" y="5481320"/>
              <a:ext cx="2499360" cy="411480"/>
              <a:chOff x="9250680" y="4932680"/>
              <a:chExt cx="2499360" cy="411480"/>
            </a:xfrm>
          </p:grpSpPr>
          <p:sp>
            <p:nvSpPr>
              <p:cNvPr id="29" name="Rectangle: Rounded Corners 28"/>
              <p:cNvSpPr/>
              <p:nvPr userDrawn="1"/>
            </p:nvSpPr>
            <p:spPr>
              <a:xfrm>
                <a:off x="9250680" y="4932680"/>
                <a:ext cx="2499360" cy="411480"/>
              </a:xfrm>
              <a:prstGeom prst="roundRect">
                <a:avLst>
                  <a:gd name="adj" fmla="val 50000"/>
                </a:avLst>
              </a:prstGeom>
              <a:gradFill flip="none" rotWithShape="1">
                <a:gsLst>
                  <a:gs pos="0">
                    <a:srgbClr val="8C3375"/>
                  </a:gs>
                  <a:gs pos="100000">
                    <a:schemeClr val="accent1"/>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100" dirty="0"/>
              </a:p>
            </p:txBody>
          </p:sp>
          <p:sp>
            <p:nvSpPr>
              <p:cNvPr id="30" name="TextBox 29"/>
              <p:cNvSpPr txBox="1"/>
              <p:nvPr userDrawn="1"/>
            </p:nvSpPr>
            <p:spPr>
              <a:xfrm>
                <a:off x="9835171" y="5008415"/>
                <a:ext cx="1715707" cy="287242"/>
              </a:xfrm>
              <a:prstGeom prst="rect">
                <a:avLst/>
              </a:prstGeom>
              <a:noFill/>
            </p:spPr>
            <p:txBody>
              <a:bodyPr wrap="square" rtlCol="0">
                <a:spAutoFit/>
              </a:bodyPr>
              <a:lstStyle/>
              <a:p>
                <a:r>
                  <a:rPr lang="en-US" sz="900" b="0" i="0" u="none" baseline="0" dirty="0">
                    <a:solidFill>
                      <a:schemeClr val="bg1"/>
                    </a:solidFill>
                    <a:latin typeface="Montserrat" panose="02000505000000020004" pitchFamily="2" charset="0"/>
                  </a:rPr>
                  <a:t>PREVIEW </a:t>
                </a:r>
                <a:r>
                  <a:rPr lang="en-US" sz="900" b="0" i="0" u="none" dirty="0">
                    <a:solidFill>
                      <a:schemeClr val="bg1"/>
                    </a:solidFill>
                    <a:latin typeface="Montserrat" panose="02000505000000020004" pitchFamily="2" charset="0"/>
                  </a:rPr>
                  <a:t>SURVEY</a:t>
                </a:r>
              </a:p>
            </p:txBody>
          </p:sp>
        </p:grpSp>
        <p:pic>
          <p:nvPicPr>
            <p:cNvPr id="36" name="Picture 35"/>
            <p:cNvPicPr>
              <a:picLocks noChangeAspect="1"/>
            </p:cNvPicPr>
            <p:nvPr userDrawn="1"/>
          </p:nvPicPr>
          <p:blipFill>
            <a:blip r:embed="rId3" cstate="print"/>
            <a:stretch>
              <a:fillRect/>
            </a:stretch>
          </p:blipFill>
          <p:spPr>
            <a:xfrm>
              <a:off x="9472077" y="5610235"/>
              <a:ext cx="307848" cy="164918"/>
            </a:xfrm>
            <a:prstGeom prst="rect">
              <a:avLst/>
            </a:prstGeom>
          </p:spPr>
        </p:pic>
      </p:grpSp>
      <p:grpSp>
        <p:nvGrpSpPr>
          <p:cNvPr id="22" name="Group 21"/>
          <p:cNvGrpSpPr/>
          <p:nvPr userDrawn="1"/>
        </p:nvGrpSpPr>
        <p:grpSpPr>
          <a:xfrm>
            <a:off x="9694217" y="6220571"/>
            <a:ext cx="2008523" cy="330671"/>
            <a:chOff x="9250680" y="6055360"/>
            <a:chExt cx="2499360" cy="411480"/>
          </a:xfrm>
          <a:effectLst>
            <a:outerShdw blurRad="50800" dist="38100" dir="2700000" algn="tl" rotWithShape="0">
              <a:prstClr val="black">
                <a:alpha val="20000"/>
              </a:prstClr>
            </a:outerShdw>
          </a:effectLst>
        </p:grpSpPr>
        <p:grpSp>
          <p:nvGrpSpPr>
            <p:cNvPr id="41" name="Group 40"/>
            <p:cNvGrpSpPr/>
            <p:nvPr userDrawn="1"/>
          </p:nvGrpSpPr>
          <p:grpSpPr>
            <a:xfrm>
              <a:off x="9250680" y="6055360"/>
              <a:ext cx="2499360" cy="411480"/>
              <a:chOff x="9250680" y="4932680"/>
              <a:chExt cx="2499360" cy="411480"/>
            </a:xfrm>
          </p:grpSpPr>
          <p:sp>
            <p:nvSpPr>
              <p:cNvPr id="43" name="Rectangle: Rounded Corners 42"/>
              <p:cNvSpPr/>
              <p:nvPr userDrawn="1"/>
            </p:nvSpPr>
            <p:spPr>
              <a:xfrm>
                <a:off x="9250680" y="4932680"/>
                <a:ext cx="2499360" cy="411480"/>
              </a:xfrm>
              <a:prstGeom prst="roundRect">
                <a:avLst>
                  <a:gd name="adj" fmla="val 50000"/>
                </a:avLst>
              </a:prstGeom>
              <a:gradFill flip="none" rotWithShape="1">
                <a:gsLst>
                  <a:gs pos="0">
                    <a:srgbClr val="8C3375"/>
                  </a:gs>
                  <a:gs pos="100000">
                    <a:schemeClr val="accent1"/>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100" dirty="0"/>
              </a:p>
            </p:txBody>
          </p:sp>
          <p:sp>
            <p:nvSpPr>
              <p:cNvPr id="44" name="TextBox 43"/>
              <p:cNvSpPr txBox="1"/>
              <p:nvPr userDrawn="1"/>
            </p:nvSpPr>
            <p:spPr>
              <a:xfrm>
                <a:off x="9835171" y="5008415"/>
                <a:ext cx="1715707" cy="287242"/>
              </a:xfrm>
              <a:prstGeom prst="rect">
                <a:avLst/>
              </a:prstGeom>
              <a:noFill/>
            </p:spPr>
            <p:txBody>
              <a:bodyPr wrap="square" rtlCol="0">
                <a:spAutoFit/>
              </a:bodyPr>
              <a:lstStyle/>
              <a:p>
                <a:r>
                  <a:rPr lang="en-US" sz="900" b="0" i="0" u="none" baseline="0" dirty="0">
                    <a:solidFill>
                      <a:schemeClr val="bg1"/>
                    </a:solidFill>
                    <a:latin typeface="Montserrat" panose="02000505000000020004" pitchFamily="2" charset="0"/>
                  </a:rPr>
                  <a:t>NEW SURVEY</a:t>
                </a:r>
                <a:endParaRPr lang="en-US" sz="900" b="0" i="0" u="none" dirty="0">
                  <a:solidFill>
                    <a:schemeClr val="bg1"/>
                  </a:solidFill>
                  <a:latin typeface="Montserrat" panose="02000505000000020004" pitchFamily="2" charset="0"/>
                </a:endParaRPr>
              </a:p>
            </p:txBody>
          </p:sp>
        </p:grpSp>
        <p:pic>
          <p:nvPicPr>
            <p:cNvPr id="51" name="Graphic 50"/>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36118" y="6131095"/>
              <a:ext cx="257574" cy="254471"/>
            </a:xfrm>
            <a:prstGeom prst="rect">
              <a:avLst/>
            </a:prstGeom>
          </p:spPr>
        </p:pic>
      </p:grpSp>
      <p:sp>
        <p:nvSpPr>
          <p:cNvPr id="25" name="Rectangle: Rounded Corners 9">
            <a:hlinkClick r:id="rId6"/>
          </p:cNvPr>
          <p:cNvSpPr/>
          <p:nvPr userDrawn="1"/>
        </p:nvSpPr>
        <p:spPr>
          <a:xfrm>
            <a:off x="9694217" y="5340177"/>
            <a:ext cx="2134529" cy="330671"/>
          </a:xfrm>
          <a:prstGeom prst="roundRect">
            <a:avLst>
              <a:gd name="adj" fmla="val 50000"/>
            </a:avLst>
          </a:prstGeom>
          <a:gradFill flip="none" rotWithShape="1">
            <a:gsLst>
              <a:gs pos="0">
                <a:srgbClr val="8C3375"/>
              </a:gs>
              <a:gs pos="100000">
                <a:srgbClr val="223D63"/>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6" name="TextBox 25">
            <a:hlinkClick r:id="rId6"/>
          </p:cNvPr>
          <p:cNvSpPr txBox="1"/>
          <p:nvPr userDrawn="1"/>
        </p:nvSpPr>
        <p:spPr>
          <a:xfrm>
            <a:off x="10163923" y="5401039"/>
            <a:ext cx="1378768" cy="230832"/>
          </a:xfrm>
          <a:prstGeom prst="rect">
            <a:avLst/>
          </a:prstGeom>
          <a:noFill/>
        </p:spPr>
        <p:txBody>
          <a:bodyPr wrap="square" rtlCol="0">
            <a:spAutoFit/>
          </a:bodyPr>
          <a:lstStyle/>
          <a:p>
            <a:r>
              <a:rPr lang="en-US" sz="900" b="0" i="0" u="none" baseline="0" dirty="0">
                <a:solidFill>
                  <a:schemeClr val="bg1"/>
                </a:solidFill>
                <a:latin typeface="Montserrat" panose="02000505000000020004" pitchFamily="2" charset="0"/>
              </a:rPr>
              <a:t>OPEN LIVE REPORT</a:t>
            </a:r>
          </a:p>
        </p:txBody>
      </p:sp>
      <p:pic>
        <p:nvPicPr>
          <p:cNvPr id="31" name="Picture 30">
            <a:hlinkClick r:id="rId6"/>
          </p:cNvPr>
          <p:cNvPicPr>
            <a:picLocks noChangeAspect="1"/>
          </p:cNvPicPr>
          <p:nvPr userDrawn="1"/>
        </p:nvPicPr>
        <p:blipFill>
          <a:blip r:embed="rId2" cstate="print"/>
          <a:stretch>
            <a:fillRect/>
          </a:stretch>
        </p:blipFill>
        <p:spPr>
          <a:xfrm>
            <a:off x="9908033" y="5447482"/>
            <a:ext cx="207541" cy="129713"/>
          </a:xfrm>
          <a:prstGeom prst="rect">
            <a:avLst/>
          </a:prstGeom>
        </p:spPr>
      </p:pic>
      <p:sp>
        <p:nvSpPr>
          <p:cNvPr id="37" name="Rectangle: Rounded Corners 28">
            <a:hlinkClick r:id="" action="ppaction://noaction"/>
          </p:cNvPr>
          <p:cNvSpPr/>
          <p:nvPr userDrawn="1"/>
        </p:nvSpPr>
        <p:spPr>
          <a:xfrm>
            <a:off x="9694217" y="5780373"/>
            <a:ext cx="2134529" cy="330672"/>
          </a:xfrm>
          <a:prstGeom prst="roundRect">
            <a:avLst>
              <a:gd name="adj" fmla="val 50000"/>
            </a:avLst>
          </a:prstGeom>
          <a:gradFill flip="none" rotWithShape="1">
            <a:gsLst>
              <a:gs pos="0">
                <a:srgbClr val="8C3375"/>
              </a:gs>
              <a:gs pos="100000">
                <a:srgbClr val="223D63"/>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100" dirty="0"/>
          </a:p>
        </p:txBody>
      </p:sp>
      <p:sp>
        <p:nvSpPr>
          <p:cNvPr id="38" name="TextBox 37">
            <a:hlinkClick r:id="" action="ppaction://noaction"/>
          </p:cNvPr>
          <p:cNvSpPr txBox="1"/>
          <p:nvPr userDrawn="1"/>
        </p:nvSpPr>
        <p:spPr>
          <a:xfrm>
            <a:off x="10163923" y="5841235"/>
            <a:ext cx="1378768" cy="230832"/>
          </a:xfrm>
          <a:prstGeom prst="rect">
            <a:avLst/>
          </a:prstGeom>
          <a:noFill/>
        </p:spPr>
        <p:txBody>
          <a:bodyPr wrap="square" rtlCol="0">
            <a:spAutoFit/>
          </a:bodyPr>
          <a:lstStyle/>
          <a:p>
            <a:r>
              <a:rPr lang="en-US" sz="900" b="0" i="0" u="none" baseline="0" dirty="0">
                <a:solidFill>
                  <a:schemeClr val="bg1"/>
                </a:solidFill>
                <a:latin typeface="Montserrat" panose="02000505000000020004" pitchFamily="2" charset="0"/>
              </a:rPr>
              <a:t>PREVIEW </a:t>
            </a:r>
            <a:r>
              <a:rPr lang="en-US" sz="900" b="0" i="0" u="none" dirty="0">
                <a:solidFill>
                  <a:schemeClr val="bg1"/>
                </a:solidFill>
                <a:latin typeface="Montserrat" panose="02000505000000020004" pitchFamily="2" charset="0"/>
              </a:rPr>
              <a:t>SURVEY</a:t>
            </a:r>
          </a:p>
        </p:txBody>
      </p:sp>
      <p:pic>
        <p:nvPicPr>
          <p:cNvPr id="35" name="Picture 34">
            <a:hlinkClick r:id="" action="ppaction://noaction"/>
          </p:cNvPr>
          <p:cNvPicPr>
            <a:picLocks noChangeAspect="1"/>
          </p:cNvPicPr>
          <p:nvPr userDrawn="1"/>
        </p:nvPicPr>
        <p:blipFill>
          <a:blip r:embed="rId3" cstate="print"/>
          <a:stretch>
            <a:fillRect/>
          </a:stretch>
        </p:blipFill>
        <p:spPr>
          <a:xfrm>
            <a:off x="9872135" y="5883971"/>
            <a:ext cx="247391" cy="132531"/>
          </a:xfrm>
          <a:prstGeom prst="rect">
            <a:avLst/>
          </a:prstGeom>
        </p:spPr>
      </p:pic>
      <p:sp>
        <p:nvSpPr>
          <p:cNvPr id="45" name="Rectangle: Rounded Corners 42">
            <a:hlinkClick r:id="rId7"/>
          </p:cNvPr>
          <p:cNvSpPr/>
          <p:nvPr userDrawn="1"/>
        </p:nvSpPr>
        <p:spPr>
          <a:xfrm>
            <a:off x="9694217" y="6220571"/>
            <a:ext cx="2134529" cy="330671"/>
          </a:xfrm>
          <a:prstGeom prst="roundRect">
            <a:avLst>
              <a:gd name="adj" fmla="val 50000"/>
            </a:avLst>
          </a:prstGeom>
          <a:gradFill flip="none" rotWithShape="1">
            <a:gsLst>
              <a:gs pos="0">
                <a:srgbClr val="8C3375"/>
              </a:gs>
              <a:gs pos="100000">
                <a:srgbClr val="223D63"/>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100" dirty="0"/>
          </a:p>
        </p:txBody>
      </p:sp>
      <p:sp>
        <p:nvSpPr>
          <p:cNvPr id="46" name="TextBox 45">
            <a:hlinkClick r:id="rId7"/>
          </p:cNvPr>
          <p:cNvSpPr txBox="1"/>
          <p:nvPr userDrawn="1"/>
        </p:nvSpPr>
        <p:spPr>
          <a:xfrm>
            <a:off x="10163923" y="6281433"/>
            <a:ext cx="1378768" cy="230832"/>
          </a:xfrm>
          <a:prstGeom prst="rect">
            <a:avLst/>
          </a:prstGeom>
          <a:noFill/>
        </p:spPr>
        <p:txBody>
          <a:bodyPr wrap="square" rtlCol="0">
            <a:spAutoFit/>
          </a:bodyPr>
          <a:lstStyle/>
          <a:p>
            <a:r>
              <a:rPr lang="en-US" sz="900" b="0" i="0" u="none" baseline="0" dirty="0">
                <a:solidFill>
                  <a:schemeClr val="bg1"/>
                </a:solidFill>
                <a:latin typeface="Montserrat" panose="02000505000000020004" pitchFamily="2" charset="0"/>
              </a:rPr>
              <a:t>NEW SURVEY</a:t>
            </a:r>
            <a:endParaRPr lang="en-US" sz="900" b="0" i="0" u="none" dirty="0">
              <a:solidFill>
                <a:schemeClr val="bg1"/>
              </a:solidFill>
              <a:latin typeface="Montserrat" panose="02000505000000020004" pitchFamily="2" charset="0"/>
            </a:endParaRPr>
          </a:p>
        </p:txBody>
      </p:sp>
      <p:pic>
        <p:nvPicPr>
          <p:cNvPr id="42" name="Graphic 41">
            <a:hlinkClick r:id="rId7"/>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923599" y="6281433"/>
            <a:ext cx="206990" cy="204496"/>
          </a:xfrm>
          <a:prstGeom prst="rect">
            <a:avLst/>
          </a:prstGeom>
        </p:spPr>
      </p:pic>
      <p:sp>
        <p:nvSpPr>
          <p:cNvPr id="32" name="Title 1"/>
          <p:cNvSpPr>
            <a:spLocks noGrp="1"/>
          </p:cNvSpPr>
          <p:nvPr>
            <p:ph type="title" hasCustomPrompt="1"/>
          </p:nvPr>
        </p:nvSpPr>
        <p:spPr>
          <a:xfrm>
            <a:off x="300308" y="3272"/>
            <a:ext cx="10144171" cy="767865"/>
          </a:xfrm>
          <a:prstGeom prst="rect">
            <a:avLst/>
          </a:prstGeom>
        </p:spPr>
        <p:txBody>
          <a:bodyPr lIns="0" anchor="b"/>
          <a:lstStyle>
            <a:lvl1pPr marL="0" marR="0" indent="0" algn="l" defTabSz="914400" rtl="0">
              <a:lnSpc>
                <a:spcPct val="90000"/>
              </a:lnSpc>
              <a:spcBef>
                <a:spcPct val="0"/>
              </a:spcBef>
              <a:spcAft>
                <a:spcPts val="0"/>
              </a:spcAft>
              <a:buClrTx/>
              <a:buSzTx/>
              <a:buFontTx/>
              <a:buNone/>
              <a:tabLst/>
              <a:defRPr sz="3200">
                <a:solidFill>
                  <a:srgbClr val="233D64"/>
                </a:solidFill>
                <a:latin typeface="Montserrat" pitchFamily="2" charset="77"/>
              </a:defRPr>
            </a:lvl1pPr>
          </a:lstStyle>
          <a:p>
            <a:pPr marL="0" marR="0" lvl="0" indent="0" algn="l" defTabSz="914400" rtl="0">
              <a:lnSpc>
                <a:spcPct val="90000"/>
              </a:lnSpc>
              <a:spcBef>
                <a:spcPct val="0"/>
              </a:spcBef>
              <a:spcAft>
                <a:spcPts val="0"/>
              </a:spcAft>
              <a:buClrTx/>
              <a:buSzTx/>
              <a:buFontTx/>
              <a:buNone/>
              <a:tabLst/>
            </a:pPr>
            <a:r>
              <a:rPr lang="en-US" dirty="0" err="1"/>
              <a:t>Breakfast Cookie Xpert Monadic Price Demo</a:t>
            </a:r>
            <a:endParaRPr lang="en-US" dirty="0"/>
          </a:p>
        </p:txBody>
      </p:sp>
      <p:pic>
        <p:nvPicPr>
          <p:cNvPr id="34" name="Graphic 33">
            <a:hlinkClick r:id="" action="ppaction://noaction"/>
          </p:cNvPr>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877868" y="5879713"/>
            <a:ext cx="237706" cy="132531"/>
          </a:xfrm>
          <a:prstGeom prst="rect">
            <a:avLst/>
          </a:prstGeom>
        </p:spPr>
      </p:pic>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key_findings">
    <p:bg>
      <p:bgRef idx="1001">
        <a:schemeClr val="bg1"/>
      </p:bgRef>
    </p:bg>
    <p:spTree>
      <p:nvGrpSpPr>
        <p:cNvPr id="1" name=""/>
        <p:cNvGrpSpPr/>
        <p:nvPr/>
      </p:nvGrpSpPr>
      <p:grpSpPr>
        <a:xfrm>
          <a:off x="0" y="0"/>
          <a:ext cx="0" cy="0"/>
          <a:chOff x="0" y="0"/>
          <a:chExt cx="0" cy="0"/>
        </a:xfrm>
      </p:grpSpPr>
      <p:sp>
        <p:nvSpPr>
          <p:cNvPr id="53" name="Rectangle 52"/>
          <p:cNvSpPr/>
          <p:nvPr userDrawn="1"/>
        </p:nvSpPr>
        <p:spPr>
          <a:xfrm>
            <a:off x="9304741" y="771137"/>
            <a:ext cx="2887259" cy="6086863"/>
          </a:xfrm>
          <a:prstGeom prst="rect">
            <a:avLst/>
          </a:prstGeom>
          <a:solidFill>
            <a:schemeClr val="bg1"/>
          </a:solidFill>
          <a:ln>
            <a:noFill/>
          </a:ln>
          <a:effectLst>
            <a:outerShdw blurRad="914400" dist="177800" dir="8640000" sx="108000" sy="108000" algn="tr" rotWithShape="0">
              <a:prstClr val="black">
                <a:alpha val="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Light" pitchFamily="2" charset="77"/>
            </a:endParaRPr>
          </a:p>
        </p:txBody>
      </p:sp>
      <p:sp>
        <p:nvSpPr>
          <p:cNvPr id="5" name="Text Placeholder 8"/>
          <p:cNvSpPr>
            <a:spLocks noGrp="1"/>
          </p:cNvSpPr>
          <p:nvPr>
            <p:ph type="body" sz="quarter" idx="12" hasCustomPrompt="1"/>
          </p:nvPr>
        </p:nvSpPr>
        <p:spPr>
          <a:xfrm>
            <a:off x="2666706" y="2005900"/>
            <a:ext cx="5948974" cy="4176754"/>
          </a:xfrm>
          <a:prstGeom prst="rect">
            <a:avLst/>
          </a:prstGeom>
        </p:spPr>
        <p:txBody>
          <a:bodyPr anchor="t">
            <a:normAutofit/>
          </a:bodyPr>
          <a:lstStyle>
            <a:lvl1pPr marL="0" indent="0" algn="l">
              <a:buSzPct val="100000"/>
              <a:buFont typeface="Calibri"/>
              <a:buNone/>
              <a:defRPr lang="en-US" dirty="0"/>
            </a:lvl1pPr>
          </a:lstStyle>
          <a:p>
            <a:pPr>
              <a:lnSpc>
                <a:spcPct val="150000"/>
              </a:lnSpc>
              <a:spcBef>
                <a:spcPts val="500"/>
              </a:spcBef>
            </a:pPr>
            <a:r>
              <a:rPr lang="en-US" sz="1100" dirty="0">
                <a:solidFill>
                  <a:schemeClr val="tx2"/>
                </a:solidFill>
                <a:latin typeface="Merriweather Sans Light" pitchFamily="2" charset="0"/>
                <a:ea typeface="Calibri" panose="02000000000000000000" pitchFamily="2" charset="0"/>
                <a:cs typeface="ZWAdobeF" pitchFamily="2" charset="0"/>
              </a:rPr>
              <a:t>Results of this survey will be published as a demo survey to help showcase the thoughtfulness of our community and quality of the aytm survey platform. </a:t>
            </a:r>
            <a:br>
              <a:rPr lang="en-US" sz="1100" dirty="0">
                <a:solidFill>
                  <a:schemeClr val="tx2"/>
                </a:solidFill>
                <a:latin typeface="Merriweather Sans Light" pitchFamily="2" charset="0"/>
                <a:ea typeface="Calibri" panose="02000000000000000000" pitchFamily="2" charset="0"/>
                <a:cs typeface="ZWAdobeF" pitchFamily="2" charset="0"/>
              </a:rPr>
            </a:br>
            <a:r>
              <a:rPr lang="en-US" sz="1100" dirty="0">
                <a:solidFill>
                  <a:schemeClr val="tx2"/>
                </a:solidFill>
                <a:latin typeface="Merriweather Sans Light" pitchFamily="2" charset="0"/>
                <a:ea typeface="Calibri" panose="02000000000000000000" pitchFamily="2" charset="0"/>
                <a:cs typeface="ZWAdobeF" pitchFamily="2" charset="0"/>
              </a:rPr>
              <a:t>We'll use it to show our clients different question types by 87%  and attract more business to provide you with more survey taking opportunities. </a:t>
            </a:r>
          </a:p>
          <a:p>
            <a:pPr marL="0" marR="0" lvl="0" indent="0" algn="l" defTabSz="914400" rtl="0">
              <a:lnSpc>
                <a:spcPct val="150000"/>
              </a:lnSpc>
              <a:spcBef>
                <a:spcPts val="500"/>
              </a:spcBef>
              <a:spcAft>
                <a:spcPts val="0"/>
              </a:spcAft>
              <a:buClrTx/>
              <a:buSzPct val="100000"/>
              <a:buFont typeface="Calibri"/>
              <a:buNone/>
              <a:tabLst/>
            </a:pPr>
            <a:endParaRPr lang="en-US" sz="1100" dirty="0">
              <a:solidFill>
                <a:schemeClr val="tx2"/>
              </a:solidFill>
              <a:latin typeface="Merriweather Sans Light" pitchFamily="2" charset="0"/>
              <a:ea typeface="Calibri" panose="02000000000000000000" pitchFamily="2" charset="0"/>
              <a:cs typeface="ZWAdobeF" pitchFamily="2" charset="0"/>
            </a:endParaRPr>
          </a:p>
          <a:p>
            <a:pPr marL="0" marR="0" lvl="0" indent="0" algn="l" defTabSz="914400" rtl="0">
              <a:lnSpc>
                <a:spcPct val="150000"/>
              </a:lnSpc>
              <a:spcBef>
                <a:spcPts val="500"/>
              </a:spcBef>
              <a:spcAft>
                <a:spcPts val="0"/>
              </a:spcAft>
              <a:buClrTx/>
              <a:buSzPct val="100000"/>
              <a:buFont typeface="Calibri"/>
              <a:buNone/>
              <a:tabLst/>
            </a:pPr>
            <a:r>
              <a:rPr lang="en-US" sz="1100" dirty="0">
                <a:solidFill>
                  <a:schemeClr val="tx2"/>
                </a:solidFill>
                <a:latin typeface="Merriweather Sans Light" pitchFamily="2" charset="0"/>
                <a:ea typeface="Calibri" panose="02000000000000000000" pitchFamily="2" charset="0"/>
                <a:cs typeface="ZWAdobeF" pitchFamily="2" charset="0"/>
              </a:rPr>
              <a:t>Results of this survey will be published as a demo survey to help showcase the thoughtfulness of our community and quality of the aytm survey platform. We'll use it to show our clients different question types and attract more business to provide you with more survey taking opportunities. Results of this survey will be published as a demo survey to help showcase the thoughtfulness of our community and quality of the aytm survey platform. We'll use it to show our clients different question types and attract more business to provide you with more survey taking opportunities. </a:t>
            </a:r>
            <a:endParaRPr lang="en-US" dirty="0"/>
          </a:p>
        </p:txBody>
      </p:sp>
      <p:sp>
        <p:nvSpPr>
          <p:cNvPr id="10" name="Text Placeholder 8"/>
          <p:cNvSpPr txBox="1"/>
          <p:nvPr userDrawn="1"/>
        </p:nvSpPr>
        <p:spPr>
          <a:xfrm>
            <a:off x="2540928" y="1132787"/>
            <a:ext cx="5274709" cy="556312"/>
          </a:xfrm>
          <a:prstGeom prst="rect">
            <a:avLst/>
          </a:prstGeom>
        </p:spPr>
        <p:txBody>
          <a:bodyPr anchor="ctr"/>
          <a:lstStyle>
            <a:lvl1pPr marL="0" indent="0" algn="l" defTabSz="914400" rtl="0">
              <a:lnSpc>
                <a:spcPct val="90000"/>
              </a:lnSpc>
              <a:spcBef>
                <a:spcPts val="1000"/>
              </a:spcBef>
              <a:buFont typeface="Calibri" panose="020B0604020202020204" pitchFamily="34" charset="0"/>
              <a:buNone/>
              <a:defRPr sz="14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pPr marL="0" indent="0" algn="l" defTabSz="914400" rtl="0">
              <a:lnSpc>
                <a:spcPct val="90000"/>
              </a:lnSpc>
              <a:spcBef>
                <a:spcPts val="1000"/>
              </a:spcBef>
              <a:buFont typeface="Calibri" panose="020B0604020202020204" pitchFamily="34" charset="0"/>
              <a:buNone/>
            </a:pPr>
            <a:r>
              <a:rPr lang="en-US" sz="2800" b="0" i="0" kern="1200" baseline="0" dirty="0">
                <a:solidFill>
                  <a:srgbClr val="1C67AA"/>
                </a:solidFill>
                <a:latin typeface="Merriweather Light" panose="00000400000000000000" pitchFamily="2" charset="0"/>
                <a:ea typeface="Calibri" panose="02000000000000000000" pitchFamily="2" charset="0"/>
                <a:cs typeface="Calibri"/>
              </a:rPr>
              <a:t>01. Key findings</a:t>
            </a:r>
          </a:p>
        </p:txBody>
      </p:sp>
      <p:sp>
        <p:nvSpPr>
          <p:cNvPr id="9" name="Title 1"/>
          <p:cNvSpPr>
            <a:spLocks noGrp="1"/>
          </p:cNvSpPr>
          <p:nvPr>
            <p:ph type="title" hasCustomPrompt="1"/>
          </p:nvPr>
        </p:nvSpPr>
        <p:spPr>
          <a:xfrm>
            <a:off x="300308" y="3272"/>
            <a:ext cx="10144171" cy="767865"/>
          </a:xfrm>
          <a:prstGeom prst="rect">
            <a:avLst/>
          </a:prstGeom>
        </p:spPr>
        <p:txBody>
          <a:bodyPr lIns="0" anchor="b"/>
          <a:lstStyle>
            <a:lvl1pPr marL="0" marR="0" indent="0" algn="l" defTabSz="914400" rtl="0">
              <a:lnSpc>
                <a:spcPct val="90000"/>
              </a:lnSpc>
              <a:spcBef>
                <a:spcPct val="0"/>
              </a:spcBef>
              <a:spcAft>
                <a:spcPts val="0"/>
              </a:spcAft>
              <a:buClrTx/>
              <a:buSzTx/>
              <a:buFontTx/>
              <a:buNone/>
              <a:tabLst/>
              <a:defRPr sz="3200">
                <a:solidFill>
                  <a:srgbClr val="233D64"/>
                </a:solidFill>
                <a:latin typeface="Montserrat" pitchFamily="2" charset="77"/>
              </a:defRPr>
            </a:lvl1pPr>
          </a:lstStyle>
          <a:p>
            <a:pPr marL="0" marR="0" lvl="0" indent="0" algn="l" defTabSz="914400" rtl="0">
              <a:lnSpc>
                <a:spcPct val="90000"/>
              </a:lnSpc>
              <a:spcBef>
                <a:spcPct val="0"/>
              </a:spcBef>
              <a:spcAft>
                <a:spcPts val="0"/>
              </a:spcAft>
              <a:buClrTx/>
              <a:buSzTx/>
              <a:buFontTx/>
              <a:buNone/>
              <a:tabLst/>
            </a:pPr>
            <a:r>
              <a:rPr lang="en-US" dirty="0" err="1"/>
              <a:t>Breakfast Cookie Xpert Monadic Price Demo</a:t>
            </a:r>
            <a:endParaRPr lang="en-US" dirty="0"/>
          </a:p>
        </p:txBody>
      </p:sp>
      <p:sp>
        <p:nvSpPr>
          <p:cNvPr id="6" name="Oval 5"/>
          <p:cNvSpPr/>
          <p:nvPr userDrawn="1"/>
        </p:nvSpPr>
        <p:spPr>
          <a:xfrm rot="840000">
            <a:off x="317569" y="1130988"/>
            <a:ext cx="2052000" cy="2260800"/>
          </a:xfrm>
          <a:prstGeom prst="ellipse">
            <a:avLst/>
          </a:prstGeom>
          <a:solidFill>
            <a:srgbClr val="FFFFFF"/>
          </a:solidFill>
          <a:ln>
            <a:noFill/>
          </a:ln>
          <a:effectLst>
            <a:outerShdw blurRad="644530" sx="111129" sy="111129" algn="ctr" rotWithShape="0">
              <a:prstClr val="black">
                <a:alpha val="9005"/>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ultipurposeImage">
    <p:spTree>
      <p:nvGrpSpPr>
        <p:cNvPr id="1" name=""/>
        <p:cNvGrpSpPr/>
        <p:nvPr/>
      </p:nvGrpSpPr>
      <p:grpSpPr>
        <a:xfrm>
          <a:off x="0" y="0"/>
          <a:ext cx="0" cy="0"/>
          <a:chOff x="0" y="0"/>
          <a:chExt cx="0" cy="0"/>
        </a:xfrm>
      </p:grpSpPr>
      <p:sp>
        <p:nvSpPr>
          <p:cNvPr id="13" name="Text Placeholder 8"/>
          <p:cNvSpPr>
            <a:spLocks noGrp="1"/>
          </p:cNvSpPr>
          <p:nvPr>
            <p:ph type="body" sz="quarter" idx="14" hasCustomPrompt="1"/>
          </p:nvPr>
        </p:nvSpPr>
        <p:spPr>
          <a:xfrm>
            <a:off x="723600" y="0"/>
            <a:ext cx="9929091" cy="748145"/>
          </a:xfrm>
          <a:prstGeom prst="rect">
            <a:avLst/>
          </a:prstGeom>
        </p:spPr>
        <p:txBody>
          <a:bodyPr lIns="0" tIns="0" rIns="0" bIns="0" anchor="ctr">
            <a:normAutofit/>
          </a:bodyPr>
          <a:lstStyle>
            <a:lvl1pPr marL="0" indent="0" algn="l">
              <a:buNone/>
              <a:defRPr sz="1400" b="0" i="0" cap="none" baseline="0">
                <a:solidFill>
                  <a:srgbClr val="30363C"/>
                </a:solidFill>
                <a:latin typeface="Montserrat Light" pitchFamily="2" charset="77"/>
                <a:ea typeface="Montserrat Light" pitchFamily="2" charset="77"/>
              </a:defRPr>
            </a:lvl1pPr>
          </a:lstStyle>
          <a:p>
            <a:pPr lvl="0"/>
            <a:r>
              <a:rPr lang="en-US" dirty="0"/>
              <a:t>Slide overview</a:t>
            </a:r>
          </a:p>
        </p:txBody>
      </p:sp>
      <p:sp>
        <p:nvSpPr>
          <p:cNvPr id="6" name="Rectangle 5"/>
          <p:cNvSpPr/>
          <p:nvPr userDrawn="1"/>
        </p:nvSpPr>
        <p:spPr>
          <a:xfrm>
            <a:off x="9329339" y="823865"/>
            <a:ext cx="2862662" cy="5509557"/>
          </a:xfrm>
          <a:prstGeom prst="rect">
            <a:avLst/>
          </a:prstGeom>
          <a:solidFill>
            <a:schemeClr val="bg1"/>
          </a:solidFill>
          <a:ln>
            <a:noFill/>
          </a:ln>
          <a:effectLst>
            <a:outerShdw blurRad="914400" dist="177800" dir="8640000" sx="108000" sy="108000" algn="tr" rotWithShape="0">
              <a:prstClr val="black">
                <a:alpha val="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Light" pitchFamily="2" charset="77"/>
            </a:endParaRPr>
          </a:p>
        </p:txBody>
      </p:sp>
      <p:sp>
        <p:nvSpPr>
          <p:cNvPr id="7" name="Rectangle 6"/>
          <p:cNvSpPr/>
          <p:nvPr userDrawn="1"/>
        </p:nvSpPr>
        <p:spPr>
          <a:xfrm>
            <a:off x="9519385" y="1224000"/>
            <a:ext cx="2479575" cy="344450"/>
          </a:xfrm>
          <a:prstGeom prst="rect">
            <a:avLst/>
          </a:prstGeom>
        </p:spPr>
        <p:txBody>
          <a:bodyPr>
            <a:normAutofit/>
          </a:bodyPr>
          <a:lstStyle/>
          <a:p>
            <a:pPr>
              <a:lnSpc>
                <a:spcPct val="100000"/>
              </a:lnSpc>
              <a:spcBef>
                <a:spcPts val="500"/>
              </a:spcBef>
            </a:pPr>
            <a:r>
              <a:rPr lang="en-US" sz="1500" dirty="0">
                <a:solidFill>
                  <a:schemeClr val="accent1"/>
                </a:solidFill>
                <a:latin typeface="Montserrat" panose="02000505000000020004" pitchFamily="2" charset="0"/>
                <a:ea typeface="Calibri" panose="02000000000000000000" pitchFamily="2" charset="0"/>
              </a:rPr>
              <a:t>Comments</a:t>
            </a:r>
          </a:p>
          <a:p>
            <a:pPr>
              <a:lnSpc>
                <a:spcPct val="150000"/>
              </a:lnSpc>
              <a:spcBef>
                <a:spcPts val="500"/>
              </a:spcBef>
            </a:pPr>
            <a:endParaRPr lang="en-US" sz="1000" dirty="0">
              <a:solidFill>
                <a:schemeClr val="tx2"/>
              </a:solidFill>
              <a:latin typeface="Merriweather Sans Light" pitchFamily="2" charset="0"/>
              <a:ea typeface="Calibri" panose="02000000000000000000" pitchFamily="2" charset="0"/>
              <a:cs typeface="ZWAdobeF" pitchFamily="2" charset="0"/>
            </a:endParaRPr>
          </a:p>
          <a:p>
            <a:pPr>
              <a:lnSpc>
                <a:spcPct val="150000"/>
              </a:lnSpc>
              <a:spcBef>
                <a:spcPts val="500"/>
              </a:spcBef>
            </a:pPr>
            <a:endParaRPr lang="en-US" sz="1000" dirty="0">
              <a:solidFill>
                <a:schemeClr val="tx2"/>
              </a:solidFill>
              <a:latin typeface="Merriweather Sans Light" pitchFamily="2" charset="0"/>
              <a:ea typeface="Calibri" panose="02000000000000000000" pitchFamily="2" charset="0"/>
              <a:cs typeface="ZWAdobeF" pitchFamily="2" charset="0"/>
            </a:endParaRPr>
          </a:p>
          <a:p>
            <a:pPr>
              <a:lnSpc>
                <a:spcPct val="100000"/>
              </a:lnSpc>
              <a:spcBef>
                <a:spcPts val="500"/>
              </a:spcBef>
            </a:pPr>
            <a:endParaRPr lang="en-US" sz="1500" dirty="0">
              <a:solidFill>
                <a:srgbClr val="5CCBC5"/>
              </a:solidFill>
              <a:latin typeface="Merriweather Sans Light" pitchFamily="2" charset="0"/>
              <a:ea typeface="Calibri" panose="02000000000000000000" pitchFamily="2" charset="0"/>
              <a:cs typeface="ZWAdobeF" pitchFamily="2" charset="0"/>
            </a:endParaRPr>
          </a:p>
        </p:txBody>
      </p:sp>
      <p:sp>
        <p:nvSpPr>
          <p:cNvPr id="8" name="Text Placeholder 11"/>
          <p:cNvSpPr>
            <a:spLocks noGrp="1"/>
          </p:cNvSpPr>
          <p:nvPr>
            <p:ph type="body" sz="quarter" idx="24"/>
          </p:nvPr>
        </p:nvSpPr>
        <p:spPr>
          <a:xfrm>
            <a:off x="9579600" y="1655076"/>
            <a:ext cx="2275200" cy="4678345"/>
          </a:xfrm>
          <a:prstGeom prst="rect">
            <a:avLst/>
          </a:prstGeom>
        </p:spPr>
        <p:txBody>
          <a:bodyPr/>
          <a:lstStyle>
            <a:lvl1pPr marL="0" indent="0">
              <a:lnSpc>
                <a:spcPct val="150000"/>
              </a:lnSpc>
              <a:spcBef>
                <a:spcPts val="500"/>
              </a:spcBef>
              <a:buNone/>
              <a:defRPr sz="1000" b="0" i="0">
                <a:latin typeface="Montserrat Light" pitchFamily="2" charset="77"/>
              </a:defRPr>
            </a:lvl1pPr>
          </a:lstStyle>
          <a:p>
            <a:pPr lvl="0"/>
            <a:endParaRPr lang="en-RU" dirty="0"/>
          </a:p>
        </p:txBody>
      </p:sp>
      <p:sp>
        <p:nvSpPr>
          <p:cNvPr id="4" name="Chart Placeholder 3"/>
          <p:cNvSpPr>
            <a:spLocks noGrp="1"/>
          </p:cNvSpPr>
          <p:nvPr>
            <p:ph type="chart" sz="quarter" idx="25"/>
          </p:nvPr>
        </p:nvSpPr>
        <p:spPr>
          <a:xfrm>
            <a:off x="1321199" y="1260000"/>
            <a:ext cx="7785929" cy="5073421"/>
          </a:xfrm>
          <a:prstGeom prst="rect">
            <a:avLst/>
          </a:prstGeom>
        </p:spPr>
        <p:txBody>
          <a:bodyPr/>
          <a:lstStyle>
            <a:lvl1pPr marL="0" indent="0">
              <a:buNone/>
              <a:defRPr b="0" i="0">
                <a:latin typeface="Montserrat" pitchFamily="2" charset="77"/>
              </a:defRPr>
            </a:lvl1pPr>
          </a:lstStyle>
          <a:p>
            <a:endParaRPr lang="en-RU" dirty="0"/>
          </a:p>
        </p:txBody>
      </p:sp>
      <p:pic>
        <p:nvPicPr>
          <p:cNvPr id="9" name="Graphic 8">
            <a:hlinkClick r:id="rId2"/>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772975" y="6484451"/>
            <a:ext cx="206990" cy="204496"/>
          </a:xfrm>
          <a:prstGeom prst="rect">
            <a:avLst/>
          </a:prstGeom>
        </p:spPr>
      </p:pic>
      <p:pic>
        <p:nvPicPr>
          <p:cNvPr id="10" name="Graphic 9">
            <a:hlinkClick r:id="" action="ppaction://noaction"/>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6530" y="6532014"/>
            <a:ext cx="290665" cy="155714"/>
          </a:xfrm>
          <a:prstGeom prst="rect">
            <a:avLst/>
          </a:prstGeom>
        </p:spPr>
      </p:pic>
      <p:pic>
        <p:nvPicPr>
          <p:cNvPr id="11" name="Graphic 10">
            <a:hlinkClick r:id="rId7"/>
          </p:cNvPr>
          <p:cNvPicPr>
            <a:picLocks noChangeAspect="1"/>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759439" y="6529545"/>
            <a:ext cx="211311" cy="150936"/>
          </a:xfrm>
          <a:prstGeom prst="rect">
            <a:avLst/>
          </a:prstGeom>
        </p:spPr>
      </p:pic>
      <p:sp>
        <p:nvSpPr>
          <p:cNvPr id="12" name="Text Placeholder 8"/>
          <p:cNvSpPr txBox="1"/>
          <p:nvPr userDrawn="1"/>
        </p:nvSpPr>
        <p:spPr>
          <a:xfrm>
            <a:off x="1902844" y="6504685"/>
            <a:ext cx="910694" cy="230599"/>
          </a:xfrm>
          <a:prstGeom prst="rect">
            <a:avLst/>
          </a:prstGeom>
          <a:noFill/>
        </p:spPr>
        <p:txBody>
          <a:bodyPr anchor="ctr"/>
          <a:lstStyle>
            <a:lvl1pPr marL="0" indent="0" algn="l" defTabSz="914400" rtl="0">
              <a:lnSpc>
                <a:spcPct val="90000"/>
              </a:lnSpc>
              <a:spcBef>
                <a:spcPts val="1000"/>
              </a:spcBef>
              <a:buFont typeface="Calibri" panose="020B0604020202020204" pitchFamily="34" charset="0"/>
              <a:buNone/>
              <a:defRPr sz="14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pPr algn="l"/>
            <a:r>
              <a:rPr lang="en-US" sz="1000" b="0" i="0" dirty="0">
                <a:solidFill>
                  <a:schemeClr val="tx2"/>
                </a:solidFill>
                <a:latin typeface="Merriweather Sans Light" pitchFamily="2" charset="0"/>
                <a:ea typeface="Calibri" panose="02000000000000000000" pitchFamily="2" charset="0"/>
              </a:rPr>
              <a:t>ID: </a:t>
            </a:r>
            <a:r>
              <a:rPr lang="en-US" sz="1000" b="0" i="0" dirty="0" err="1">
                <a:solidFill>
                  <a:schemeClr val="tx2"/>
                </a:solidFill>
                <a:latin typeface="Merriweather Sans Light" pitchFamily="2" charset="77"/>
                <a:ea typeface="Calibri" panose="02000000000000000000" pitchFamily="2" charset="0"/>
              </a:rPr>
              <a:t>596563</a:t>
            </a:r>
            <a:endParaRPr lang="en-US" sz="1000" b="0" i="0" dirty="0">
              <a:solidFill>
                <a:schemeClr val="tx2"/>
              </a:solidFill>
              <a:latin typeface="Merriweather Sans Light" pitchFamily="2" charset="77"/>
              <a:ea typeface="Calibri" panose="02000000000000000000" pitchFamily="2" charset="0"/>
            </a:endParaRPr>
          </a:p>
        </p:txBody>
      </p:sp>
      <p:sp>
        <p:nvSpPr>
          <p:cNvPr id="14" name="TextBox 13">
            <a:hlinkClick r:id="rId10"/>
          </p:cNvPr>
          <p:cNvSpPr txBox="1"/>
          <p:nvPr userDrawn="1"/>
        </p:nvSpPr>
        <p:spPr>
          <a:xfrm>
            <a:off x="221673" y="6486761"/>
            <a:ext cx="1531188" cy="246221"/>
          </a:xfrm>
          <a:prstGeom prst="rect">
            <a:avLst/>
          </a:prstGeom>
          <a:noFill/>
        </p:spPr>
        <p:txBody>
          <a:bodyPr wrap="none" rtlCol="0">
            <a:spAutoFit/>
          </a:bodyPr>
          <a:lstStyle/>
          <a:p>
            <a:pPr algn="l"/>
            <a:r>
              <a:rPr lang="en-US" sz="1000" b="0" i="0" dirty="0">
                <a:solidFill>
                  <a:schemeClr val="bg1">
                    <a:lumMod val="75000"/>
                  </a:schemeClr>
                </a:solidFill>
                <a:latin typeface="Merriweather Sans Light" pitchFamily="2" charset="77"/>
              </a:rPr>
              <a:t>powered by </a:t>
            </a:r>
            <a:r>
              <a:rPr lang="en-US" sz="1000" b="1" i="0" u="dotted" baseline="0" dirty="0">
                <a:solidFill>
                  <a:srgbClr val="1D83A2"/>
                </a:solidFill>
                <a:uFill>
                  <a:solidFill>
                    <a:schemeClr val="accent4">
                      <a:lumMod val="40000"/>
                      <a:lumOff val="60000"/>
                    </a:schemeClr>
                  </a:solidFill>
                </a:uFill>
                <a:latin typeface="Merriweather Sans Light" pitchFamily="2" charset="77"/>
              </a:rPr>
              <a:t>aytm.com</a:t>
            </a:r>
          </a:p>
        </p:txBody>
      </p:sp>
      <p:sp>
        <p:nvSpPr>
          <p:cNvPr id="15" name="Slide Number Placeholder 1"/>
          <p:cNvSpPr>
            <a:spLocks noGrp="1"/>
          </p:cNvSpPr>
          <p:nvPr>
            <p:ph type="sldNum" sz="quarter" idx="23"/>
          </p:nvPr>
        </p:nvSpPr>
        <p:spPr>
          <a:xfrm>
            <a:off x="8682273" y="6437423"/>
            <a:ext cx="424856" cy="365125"/>
          </a:xfrm>
          <a:prstGeom prst="rect">
            <a:avLst/>
          </a:prstGeom>
        </p:spPr>
        <p:txBody>
          <a:bodyPr/>
          <a:lstStyle>
            <a:lvl1pPr algn="l">
              <a:defRPr>
                <a:solidFill>
                  <a:srgbClr val="264B7B"/>
                </a:solidFill>
              </a:defRPr>
            </a:lvl1pPr>
          </a:lstStyle>
          <a:p>
            <a:fld id="{F251928C-2A8C-4686-B613-32A8382EA952}" type="slidenum">
              <a:rPr lang="en-US" smtClean="0"/>
              <a:t>‹#›</a:t>
            </a:fld>
            <a:endParaRPr lang="en-US" dirty="0"/>
          </a:p>
        </p:txBody>
      </p:sp>
      <p:sp>
        <p:nvSpPr>
          <p:cNvPr id="16" name="TextBox 15"/>
          <p:cNvSpPr txBox="1"/>
          <p:nvPr userDrawn="1"/>
        </p:nvSpPr>
        <p:spPr>
          <a:xfrm>
            <a:off x="8291781" y="6502794"/>
            <a:ext cx="390492" cy="246221"/>
          </a:xfrm>
          <a:prstGeom prst="rect">
            <a:avLst/>
          </a:prstGeom>
          <a:noFill/>
        </p:spPr>
        <p:txBody>
          <a:bodyPr wrap="none" rIns="0" rtlCol="0">
            <a:spAutoFit/>
          </a:bodyPr>
          <a:lstStyle/>
          <a:p>
            <a:pPr algn="r"/>
            <a:r>
              <a:rPr lang="en-US" sz="1000" b="0" i="0" dirty="0">
                <a:solidFill>
                  <a:srgbClr val="264B7B"/>
                </a:solidFill>
                <a:latin typeface="Merriweather Sans Light" pitchFamily="2" charset="77"/>
              </a:rPr>
              <a:t>Page</a:t>
            </a:r>
            <a:endParaRPr lang="en-RU" sz="1000" b="0" i="0" dirty="0">
              <a:solidFill>
                <a:srgbClr val="264B7B"/>
              </a:solidFill>
              <a:latin typeface="Merriweather Sans Light" pitchFamily="2" charset="77"/>
            </a:endParaRPr>
          </a:p>
        </p:txBody>
      </p:sp>
      <p:pic>
        <p:nvPicPr>
          <p:cNvPr id="18" name="Graphic 17">
            <a:hlinkClick r:id="" action="ppaction://noaction"/>
          </p:cNvPr>
          <p:cNvPicPr>
            <a:picLocks noChangeAspect="1"/>
          </p:cNvPicPr>
          <p:nvPr userDrawn="1"/>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226530" y="6532014"/>
            <a:ext cx="290665" cy="15571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pen-ended">
    <p:spTree>
      <p:nvGrpSpPr>
        <p:cNvPr id="1" name=""/>
        <p:cNvGrpSpPr/>
        <p:nvPr/>
      </p:nvGrpSpPr>
      <p:grpSpPr>
        <a:xfrm>
          <a:off x="0" y="0"/>
          <a:ext cx="0" cy="0"/>
          <a:chOff x="0" y="0"/>
          <a:chExt cx="0" cy="0"/>
        </a:xfrm>
      </p:grpSpPr>
      <p:sp>
        <p:nvSpPr>
          <p:cNvPr id="4" name="Text Placeholder 3"/>
          <p:cNvSpPr>
            <a:spLocks noGrp="1"/>
          </p:cNvSpPr>
          <p:nvPr>
            <p:ph type="body" sz="quarter" idx="24" hasCustomPrompt="1"/>
          </p:nvPr>
        </p:nvSpPr>
        <p:spPr>
          <a:xfrm>
            <a:off x="76200" y="1762125"/>
            <a:ext cx="2124075" cy="4457700"/>
          </a:xfrm>
          <a:prstGeom prst="rect">
            <a:avLst/>
          </a:prstGeom>
        </p:spPr>
        <p:txBody>
          <a:bodyPr/>
          <a:lstStyle>
            <a:lvl1pPr marL="182880" indent="-365760">
              <a:lnSpc>
                <a:spcPct val="113000"/>
              </a:lnSpc>
              <a:buNone/>
              <a:defRPr sz="1000" b="0" i="0" baseline="0">
                <a:latin typeface="Montserrat Light" pitchFamily="2" charset="77"/>
                <a:ea typeface="Montserrat Light" pitchFamily="2" charset="77"/>
              </a:defRPr>
            </a:lvl1pPr>
          </a:lstStyle>
          <a:p>
            <a:pPr lvl="0"/>
            <a:r>
              <a:rPr lang="en-US" dirty="0"/>
              <a:t>Longest comments</a:t>
            </a:r>
          </a:p>
        </p:txBody>
      </p:sp>
      <p:sp>
        <p:nvSpPr>
          <p:cNvPr id="5" name="Text Placeholder 8"/>
          <p:cNvSpPr>
            <a:spLocks noGrp="1"/>
          </p:cNvSpPr>
          <p:nvPr>
            <p:ph type="body" sz="quarter" idx="14" hasCustomPrompt="1"/>
          </p:nvPr>
        </p:nvSpPr>
        <p:spPr>
          <a:xfrm>
            <a:off x="723600" y="0"/>
            <a:ext cx="9929091" cy="748145"/>
          </a:xfrm>
          <a:prstGeom prst="rect">
            <a:avLst/>
          </a:prstGeom>
        </p:spPr>
        <p:txBody>
          <a:bodyPr lIns="0" tIns="0" rIns="0" bIns="0" anchor="ctr">
            <a:normAutofit/>
          </a:bodyPr>
          <a:lstStyle>
            <a:lvl1pPr marL="0" indent="0" algn="l">
              <a:buNone/>
              <a:defRPr sz="1400" b="0" i="0" cap="none" baseline="0">
                <a:solidFill>
                  <a:srgbClr val="30363C"/>
                </a:solidFill>
                <a:latin typeface="Montserrat Light" pitchFamily="2" charset="77"/>
                <a:ea typeface="Montserrat Light" pitchFamily="2" charset="77"/>
              </a:defRPr>
            </a:lvl1pPr>
          </a:lstStyle>
          <a:p>
            <a:pPr lvl="0"/>
            <a:r>
              <a:rPr lang="en-US" dirty="0"/>
              <a:t>slide overview</a:t>
            </a:r>
          </a:p>
        </p:txBody>
      </p:sp>
      <p:pic>
        <p:nvPicPr>
          <p:cNvPr id="6" name="Graphic 5">
            <a:hlinkClick r:id="rId2"/>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772975" y="6484451"/>
            <a:ext cx="206990" cy="204496"/>
          </a:xfrm>
          <a:prstGeom prst="rect">
            <a:avLst/>
          </a:prstGeom>
        </p:spPr>
      </p:pic>
      <p:pic>
        <p:nvPicPr>
          <p:cNvPr id="7" name="Graphic 6">
            <a:hlinkClick r:id="" action="ppaction://noaction"/>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6530" y="6532014"/>
            <a:ext cx="290665" cy="155714"/>
          </a:xfrm>
          <a:prstGeom prst="rect">
            <a:avLst/>
          </a:prstGeom>
        </p:spPr>
      </p:pic>
      <p:pic>
        <p:nvPicPr>
          <p:cNvPr id="8" name="Graphic 7">
            <a:hlinkClick r:id="rId7"/>
          </p:cNvPr>
          <p:cNvPicPr>
            <a:picLocks noChangeAspect="1"/>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759439" y="6529545"/>
            <a:ext cx="211311" cy="150936"/>
          </a:xfrm>
          <a:prstGeom prst="rect">
            <a:avLst/>
          </a:prstGeom>
        </p:spPr>
      </p:pic>
      <p:sp>
        <p:nvSpPr>
          <p:cNvPr id="9" name="Text Placeholder 8"/>
          <p:cNvSpPr txBox="1"/>
          <p:nvPr userDrawn="1"/>
        </p:nvSpPr>
        <p:spPr>
          <a:xfrm>
            <a:off x="1902844" y="6504685"/>
            <a:ext cx="910694" cy="230599"/>
          </a:xfrm>
          <a:prstGeom prst="rect">
            <a:avLst/>
          </a:prstGeom>
          <a:noFill/>
        </p:spPr>
        <p:txBody>
          <a:bodyPr anchor="ctr"/>
          <a:lstStyle>
            <a:lvl1pPr marL="0" indent="0" algn="l" defTabSz="914400" rtl="0">
              <a:lnSpc>
                <a:spcPct val="90000"/>
              </a:lnSpc>
              <a:spcBef>
                <a:spcPts val="1000"/>
              </a:spcBef>
              <a:buFont typeface="Calibri" panose="020B0604020202020204" pitchFamily="34" charset="0"/>
              <a:buNone/>
              <a:defRPr sz="14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pPr algn="l"/>
            <a:r>
              <a:rPr lang="en-US" sz="1000" b="0" i="0" dirty="0">
                <a:solidFill>
                  <a:schemeClr val="tx2"/>
                </a:solidFill>
                <a:latin typeface="Merriweather Sans Light" pitchFamily="2" charset="0"/>
                <a:ea typeface="Calibri" panose="02000000000000000000" pitchFamily="2" charset="0"/>
              </a:rPr>
              <a:t>ID: </a:t>
            </a:r>
            <a:r>
              <a:rPr lang="en-US" sz="1000" b="0" i="0" dirty="0" err="1">
                <a:solidFill>
                  <a:schemeClr val="tx2"/>
                </a:solidFill>
                <a:latin typeface="Merriweather Sans Light" pitchFamily="2" charset="77"/>
                <a:ea typeface="Calibri" panose="02000000000000000000" pitchFamily="2" charset="0"/>
              </a:rPr>
              <a:t>596563</a:t>
            </a:r>
            <a:endParaRPr lang="en-US" sz="1000" b="0" i="0" dirty="0">
              <a:solidFill>
                <a:schemeClr val="tx2"/>
              </a:solidFill>
              <a:latin typeface="Merriweather Sans Light" pitchFamily="2" charset="77"/>
              <a:ea typeface="Calibri" panose="02000000000000000000" pitchFamily="2" charset="0"/>
            </a:endParaRPr>
          </a:p>
        </p:txBody>
      </p:sp>
      <p:sp>
        <p:nvSpPr>
          <p:cNvPr id="10" name="TextBox 9">
            <a:hlinkClick r:id="rId10"/>
          </p:cNvPr>
          <p:cNvSpPr txBox="1"/>
          <p:nvPr userDrawn="1"/>
        </p:nvSpPr>
        <p:spPr>
          <a:xfrm>
            <a:off x="221673" y="6486761"/>
            <a:ext cx="1531188" cy="246221"/>
          </a:xfrm>
          <a:prstGeom prst="rect">
            <a:avLst/>
          </a:prstGeom>
          <a:noFill/>
        </p:spPr>
        <p:txBody>
          <a:bodyPr wrap="none" rtlCol="0">
            <a:spAutoFit/>
          </a:bodyPr>
          <a:lstStyle/>
          <a:p>
            <a:pPr algn="l"/>
            <a:r>
              <a:rPr lang="en-US" sz="1000" b="0" i="0" dirty="0">
                <a:solidFill>
                  <a:schemeClr val="bg1">
                    <a:lumMod val="75000"/>
                  </a:schemeClr>
                </a:solidFill>
                <a:latin typeface="Merriweather Sans Light" pitchFamily="2" charset="77"/>
              </a:rPr>
              <a:t>powered by </a:t>
            </a:r>
            <a:r>
              <a:rPr lang="en-US" sz="1000" b="1" i="0" u="dotted" baseline="0" dirty="0">
                <a:solidFill>
                  <a:srgbClr val="1D83A2"/>
                </a:solidFill>
                <a:uFill>
                  <a:solidFill>
                    <a:schemeClr val="accent4">
                      <a:lumMod val="40000"/>
                      <a:lumOff val="60000"/>
                    </a:schemeClr>
                  </a:solidFill>
                </a:uFill>
                <a:latin typeface="Merriweather Sans Light" pitchFamily="2" charset="77"/>
              </a:rPr>
              <a:t>aytm.com</a:t>
            </a:r>
          </a:p>
        </p:txBody>
      </p:sp>
      <p:sp>
        <p:nvSpPr>
          <p:cNvPr id="17" name="Slide Number Placeholder 1"/>
          <p:cNvSpPr>
            <a:spLocks noGrp="1"/>
          </p:cNvSpPr>
          <p:nvPr>
            <p:ph type="sldNum" sz="quarter" idx="23"/>
          </p:nvPr>
        </p:nvSpPr>
        <p:spPr>
          <a:xfrm>
            <a:off x="8682273" y="6437423"/>
            <a:ext cx="424856" cy="365125"/>
          </a:xfrm>
          <a:prstGeom prst="rect">
            <a:avLst/>
          </a:prstGeom>
        </p:spPr>
        <p:txBody>
          <a:bodyPr/>
          <a:lstStyle>
            <a:lvl1pPr algn="l">
              <a:defRPr>
                <a:solidFill>
                  <a:srgbClr val="264B7B"/>
                </a:solidFill>
              </a:defRPr>
            </a:lvl1pPr>
          </a:lstStyle>
          <a:p>
            <a:fld id="{F251928C-2A8C-4686-B613-32A8382EA952}" type="slidenum">
              <a:rPr lang="en-US" smtClean="0"/>
              <a:t>‹#›</a:t>
            </a:fld>
            <a:endParaRPr lang="en-US" dirty="0"/>
          </a:p>
        </p:txBody>
      </p:sp>
      <p:sp>
        <p:nvSpPr>
          <p:cNvPr id="18" name="TextBox 17"/>
          <p:cNvSpPr txBox="1"/>
          <p:nvPr userDrawn="1"/>
        </p:nvSpPr>
        <p:spPr>
          <a:xfrm>
            <a:off x="8291781" y="6502794"/>
            <a:ext cx="390492" cy="246221"/>
          </a:xfrm>
          <a:prstGeom prst="rect">
            <a:avLst/>
          </a:prstGeom>
          <a:noFill/>
        </p:spPr>
        <p:txBody>
          <a:bodyPr wrap="none" rIns="0" rtlCol="0">
            <a:spAutoFit/>
          </a:bodyPr>
          <a:lstStyle/>
          <a:p>
            <a:pPr algn="r"/>
            <a:r>
              <a:rPr lang="en-US" sz="1000" b="0" i="0" dirty="0">
                <a:solidFill>
                  <a:srgbClr val="264B7B"/>
                </a:solidFill>
                <a:latin typeface="Merriweather Sans Light" pitchFamily="2" charset="77"/>
              </a:rPr>
              <a:t>Page</a:t>
            </a:r>
            <a:endParaRPr lang="en-RU" sz="1000" b="0" i="0" dirty="0">
              <a:solidFill>
                <a:srgbClr val="264B7B"/>
              </a:solidFill>
              <a:latin typeface="Merriweather Sans Light" pitchFamily="2" charset="77"/>
            </a:endParaRPr>
          </a:p>
        </p:txBody>
      </p:sp>
      <p:pic>
        <p:nvPicPr>
          <p:cNvPr id="12" name="Graphic 11">
            <a:hlinkClick r:id="" action="ppaction://noaction"/>
          </p:cNvPr>
          <p:cNvPicPr>
            <a:picLocks noChangeAspect="1"/>
          </p:cNvPicPr>
          <p:nvPr userDrawn="1"/>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226530" y="6527686"/>
            <a:ext cx="290665" cy="15571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Graphic 1">
            <a:hlinkClick r:id="rId2"/>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772975" y="6484451"/>
            <a:ext cx="206990" cy="204496"/>
          </a:xfrm>
          <a:prstGeom prst="rect">
            <a:avLst/>
          </a:prstGeom>
        </p:spPr>
      </p:pic>
      <p:pic>
        <p:nvPicPr>
          <p:cNvPr id="3" name="Graphic 2">
            <a:hlinkClick r:id="" action="ppaction://noaction"/>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6530" y="6532014"/>
            <a:ext cx="290665" cy="155714"/>
          </a:xfrm>
          <a:prstGeom prst="rect">
            <a:avLst/>
          </a:prstGeom>
        </p:spPr>
      </p:pic>
      <p:pic>
        <p:nvPicPr>
          <p:cNvPr id="4" name="Graphic 3">
            <a:hlinkClick r:id="rId7"/>
          </p:cNvPr>
          <p:cNvPicPr>
            <a:picLocks noChangeAspect="1"/>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759439" y="6529545"/>
            <a:ext cx="211311" cy="150936"/>
          </a:xfrm>
          <a:prstGeom prst="rect">
            <a:avLst/>
          </a:prstGeom>
        </p:spPr>
      </p:pic>
      <p:sp>
        <p:nvSpPr>
          <p:cNvPr id="5" name="Text Placeholder 8"/>
          <p:cNvSpPr txBox="1"/>
          <p:nvPr userDrawn="1"/>
        </p:nvSpPr>
        <p:spPr>
          <a:xfrm>
            <a:off x="1902844" y="6504685"/>
            <a:ext cx="910694" cy="230599"/>
          </a:xfrm>
          <a:prstGeom prst="rect">
            <a:avLst/>
          </a:prstGeom>
          <a:noFill/>
        </p:spPr>
        <p:txBody>
          <a:bodyPr anchor="ctr"/>
          <a:lstStyle>
            <a:lvl1pPr marL="0" indent="0" algn="l" defTabSz="914400" rtl="0">
              <a:lnSpc>
                <a:spcPct val="90000"/>
              </a:lnSpc>
              <a:spcBef>
                <a:spcPts val="1000"/>
              </a:spcBef>
              <a:buFont typeface="Calibri" panose="020B0604020202020204" pitchFamily="34" charset="0"/>
              <a:buNone/>
              <a:defRPr sz="14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pPr algn="l"/>
            <a:r>
              <a:rPr lang="en-US" sz="1000" b="0" i="0" dirty="0">
                <a:solidFill>
                  <a:schemeClr val="tx2"/>
                </a:solidFill>
                <a:latin typeface="Merriweather Sans Light" pitchFamily="2" charset="0"/>
                <a:ea typeface="Calibri" panose="02000000000000000000" pitchFamily="2" charset="0"/>
              </a:rPr>
              <a:t>ID: </a:t>
            </a:r>
            <a:r>
              <a:rPr lang="en-US" sz="1000" b="0" i="0" dirty="0" err="1">
                <a:solidFill>
                  <a:schemeClr val="tx2"/>
                </a:solidFill>
                <a:latin typeface="Merriweather Sans Light" pitchFamily="2" charset="77"/>
                <a:ea typeface="Calibri" panose="02000000000000000000" pitchFamily="2" charset="0"/>
              </a:rPr>
              <a:t>596563</a:t>
            </a:r>
            <a:endParaRPr lang="en-US" sz="1000" b="0" i="0" dirty="0">
              <a:solidFill>
                <a:schemeClr val="tx2"/>
              </a:solidFill>
              <a:latin typeface="Merriweather Sans Light" pitchFamily="2" charset="77"/>
              <a:ea typeface="Calibri" panose="02000000000000000000" pitchFamily="2" charset="0"/>
            </a:endParaRPr>
          </a:p>
        </p:txBody>
      </p:sp>
      <p:sp>
        <p:nvSpPr>
          <p:cNvPr id="6" name="TextBox 5">
            <a:hlinkClick r:id="rId10"/>
          </p:cNvPr>
          <p:cNvSpPr txBox="1"/>
          <p:nvPr userDrawn="1"/>
        </p:nvSpPr>
        <p:spPr>
          <a:xfrm>
            <a:off x="221673" y="6486761"/>
            <a:ext cx="1531188" cy="246221"/>
          </a:xfrm>
          <a:prstGeom prst="rect">
            <a:avLst/>
          </a:prstGeom>
          <a:noFill/>
        </p:spPr>
        <p:txBody>
          <a:bodyPr wrap="none" rtlCol="0">
            <a:spAutoFit/>
          </a:bodyPr>
          <a:lstStyle/>
          <a:p>
            <a:pPr algn="l"/>
            <a:r>
              <a:rPr lang="en-US" sz="1000" b="0" i="0" dirty="0">
                <a:solidFill>
                  <a:schemeClr val="bg1">
                    <a:lumMod val="75000"/>
                  </a:schemeClr>
                </a:solidFill>
                <a:latin typeface="Merriweather Sans Light" pitchFamily="2" charset="77"/>
              </a:rPr>
              <a:t>powered by </a:t>
            </a:r>
            <a:r>
              <a:rPr lang="en-US" sz="1000" b="1" i="0" u="dotted" baseline="0" dirty="0">
                <a:solidFill>
                  <a:srgbClr val="1D83A2"/>
                </a:solidFill>
                <a:uFill>
                  <a:solidFill>
                    <a:schemeClr val="accent4">
                      <a:lumMod val="40000"/>
                      <a:lumOff val="60000"/>
                    </a:schemeClr>
                  </a:solidFill>
                </a:uFill>
                <a:latin typeface="Merriweather Sans Light" pitchFamily="2" charset="77"/>
              </a:rPr>
              <a:t>aytm.com</a:t>
            </a:r>
          </a:p>
        </p:txBody>
      </p:sp>
      <p:sp>
        <p:nvSpPr>
          <p:cNvPr id="13" name="Slide Number Placeholder 1"/>
          <p:cNvSpPr>
            <a:spLocks noGrp="1"/>
          </p:cNvSpPr>
          <p:nvPr>
            <p:ph type="sldNum" sz="quarter" idx="23"/>
          </p:nvPr>
        </p:nvSpPr>
        <p:spPr>
          <a:xfrm>
            <a:off x="8682273" y="6437423"/>
            <a:ext cx="424856" cy="365125"/>
          </a:xfrm>
          <a:prstGeom prst="rect">
            <a:avLst/>
          </a:prstGeom>
        </p:spPr>
        <p:txBody>
          <a:bodyPr/>
          <a:lstStyle>
            <a:lvl1pPr algn="l">
              <a:defRPr>
                <a:solidFill>
                  <a:srgbClr val="264B7B"/>
                </a:solidFill>
              </a:defRPr>
            </a:lvl1pPr>
          </a:lstStyle>
          <a:p>
            <a:fld id="{F251928C-2A8C-4686-B613-32A8382EA952}" type="slidenum">
              <a:rPr lang="en-US" smtClean="0"/>
              <a:t>‹#›</a:t>
            </a:fld>
            <a:endParaRPr lang="en-US" dirty="0"/>
          </a:p>
        </p:txBody>
      </p:sp>
      <p:sp>
        <p:nvSpPr>
          <p:cNvPr id="14" name="TextBox 13"/>
          <p:cNvSpPr txBox="1"/>
          <p:nvPr userDrawn="1"/>
        </p:nvSpPr>
        <p:spPr>
          <a:xfrm>
            <a:off x="8291781" y="6502794"/>
            <a:ext cx="390492" cy="246221"/>
          </a:xfrm>
          <a:prstGeom prst="rect">
            <a:avLst/>
          </a:prstGeom>
          <a:noFill/>
        </p:spPr>
        <p:txBody>
          <a:bodyPr wrap="none" rIns="0" rtlCol="0">
            <a:spAutoFit/>
          </a:bodyPr>
          <a:lstStyle/>
          <a:p>
            <a:pPr algn="r"/>
            <a:r>
              <a:rPr lang="en-US" sz="1000" b="0" i="0" dirty="0">
                <a:solidFill>
                  <a:srgbClr val="264B7B"/>
                </a:solidFill>
                <a:latin typeface="Merriweather Sans Light" pitchFamily="2" charset="77"/>
              </a:rPr>
              <a:t>Page</a:t>
            </a:r>
            <a:endParaRPr lang="en-RU" sz="1000" b="0" i="0" dirty="0">
              <a:solidFill>
                <a:srgbClr val="264B7B"/>
              </a:solidFill>
              <a:latin typeface="Merriweather Sans Light" pitchFamily="2" charset="77"/>
            </a:endParaRPr>
          </a:p>
        </p:txBody>
      </p:sp>
      <p:pic>
        <p:nvPicPr>
          <p:cNvPr id="10" name="Graphic 9">
            <a:hlinkClick r:id="" action="ppaction://noaction"/>
          </p:cNvPr>
          <p:cNvPicPr>
            <a:picLocks noChangeAspect="1"/>
          </p:cNvPicPr>
          <p:nvPr userDrawn="1"/>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226530" y="6532014"/>
            <a:ext cx="290665" cy="155714"/>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Multipurpose">
    <p:spTree>
      <p:nvGrpSpPr>
        <p:cNvPr id="1" name=""/>
        <p:cNvGrpSpPr/>
        <p:nvPr/>
      </p:nvGrpSpPr>
      <p:grpSpPr>
        <a:xfrm>
          <a:off x="0" y="0"/>
          <a:ext cx="0" cy="0"/>
          <a:chOff x="0" y="0"/>
          <a:chExt cx="0" cy="0"/>
        </a:xfrm>
      </p:grpSpPr>
      <p:sp>
        <p:nvSpPr>
          <p:cNvPr id="3" name="Text Placeholder 8"/>
          <p:cNvSpPr>
            <a:spLocks noGrp="1"/>
          </p:cNvSpPr>
          <p:nvPr>
            <p:ph type="body" sz="quarter" idx="14" hasCustomPrompt="1"/>
          </p:nvPr>
        </p:nvSpPr>
        <p:spPr>
          <a:xfrm>
            <a:off x="323273" y="0"/>
            <a:ext cx="10270836" cy="748145"/>
          </a:xfrm>
          <a:prstGeom prst="rect">
            <a:avLst/>
          </a:prstGeom>
          <a:solidFill>
            <a:schemeClr val="bg1"/>
          </a:solidFill>
        </p:spPr>
        <p:txBody>
          <a:bodyPr lIns="0" tIns="0" rIns="0" bIns="0" anchor="ctr">
            <a:normAutofit/>
          </a:bodyPr>
          <a:lstStyle>
            <a:lvl1pPr marL="0" indent="0" algn="l">
              <a:buNone/>
              <a:defRPr sz="1400" b="0" i="0" cap="none" baseline="0">
                <a:solidFill>
                  <a:srgbClr val="30363C"/>
                </a:solidFill>
                <a:latin typeface="Montserrat Light" pitchFamily="2" charset="77"/>
                <a:ea typeface="Montserrat Light" pitchFamily="2" charset="77"/>
              </a:defRPr>
            </a:lvl1pPr>
          </a:lstStyle>
          <a:p>
            <a:pPr lvl="0"/>
            <a:r>
              <a:rPr lang="en-US" dirty="0"/>
              <a:t>slide overview</a:t>
            </a:r>
          </a:p>
        </p:txBody>
      </p:sp>
      <p:pic>
        <p:nvPicPr>
          <p:cNvPr id="4" name="Graphic 3">
            <a:hlinkClick r:id="rId2"/>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772975" y="6484451"/>
            <a:ext cx="206990" cy="204496"/>
          </a:xfrm>
          <a:prstGeom prst="rect">
            <a:avLst/>
          </a:prstGeom>
        </p:spPr>
      </p:pic>
      <p:pic>
        <p:nvPicPr>
          <p:cNvPr id="5" name="Graphic 4">
            <a:hlinkClick r:id="" action="ppaction://noaction"/>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6530" y="6532014"/>
            <a:ext cx="290665" cy="155714"/>
          </a:xfrm>
          <a:prstGeom prst="rect">
            <a:avLst/>
          </a:prstGeom>
        </p:spPr>
      </p:pic>
      <p:pic>
        <p:nvPicPr>
          <p:cNvPr id="6" name="Graphic 5">
            <a:hlinkClick r:id="rId7"/>
          </p:cNvPr>
          <p:cNvPicPr>
            <a:picLocks noChangeAspect="1"/>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759439" y="6529545"/>
            <a:ext cx="211311" cy="150936"/>
          </a:xfrm>
          <a:prstGeom prst="rect">
            <a:avLst/>
          </a:prstGeom>
        </p:spPr>
      </p:pic>
      <p:sp>
        <p:nvSpPr>
          <p:cNvPr id="7" name="Text Placeholder 8"/>
          <p:cNvSpPr txBox="1"/>
          <p:nvPr userDrawn="1"/>
        </p:nvSpPr>
        <p:spPr>
          <a:xfrm>
            <a:off x="1902844" y="6504685"/>
            <a:ext cx="910694" cy="230599"/>
          </a:xfrm>
          <a:prstGeom prst="rect">
            <a:avLst/>
          </a:prstGeom>
          <a:noFill/>
        </p:spPr>
        <p:txBody>
          <a:bodyPr anchor="ctr"/>
          <a:lstStyle>
            <a:lvl1pPr marL="0" indent="0" algn="l" defTabSz="914400" rtl="0">
              <a:lnSpc>
                <a:spcPct val="90000"/>
              </a:lnSpc>
              <a:spcBef>
                <a:spcPts val="1000"/>
              </a:spcBef>
              <a:buFont typeface="Calibri" panose="020B0604020202020204" pitchFamily="34" charset="0"/>
              <a:buNone/>
              <a:defRPr sz="14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pPr algn="l"/>
            <a:r>
              <a:rPr lang="en-US" sz="1000" b="0" i="0" dirty="0">
                <a:solidFill>
                  <a:schemeClr val="tx2"/>
                </a:solidFill>
                <a:latin typeface="Merriweather Sans Light" pitchFamily="2" charset="0"/>
                <a:ea typeface="Calibri" panose="02000000000000000000" pitchFamily="2" charset="0"/>
              </a:rPr>
              <a:t>ID: </a:t>
            </a:r>
            <a:r>
              <a:rPr lang="en-US" sz="1000" b="0" i="0" dirty="0" err="1">
                <a:solidFill>
                  <a:schemeClr val="tx2"/>
                </a:solidFill>
                <a:latin typeface="Merriweather Sans Light" pitchFamily="2" charset="77"/>
                <a:ea typeface="Calibri" panose="02000000000000000000" pitchFamily="2" charset="0"/>
              </a:rPr>
              <a:t>596563</a:t>
            </a:r>
            <a:endParaRPr lang="en-US" sz="1000" b="0" i="0" dirty="0">
              <a:solidFill>
                <a:schemeClr val="tx2"/>
              </a:solidFill>
              <a:latin typeface="Merriweather Sans Light" pitchFamily="2" charset="77"/>
              <a:ea typeface="Calibri" panose="02000000000000000000" pitchFamily="2" charset="0"/>
            </a:endParaRPr>
          </a:p>
        </p:txBody>
      </p:sp>
      <p:sp>
        <p:nvSpPr>
          <p:cNvPr id="8" name="TextBox 7">
            <a:hlinkClick r:id="rId10"/>
          </p:cNvPr>
          <p:cNvSpPr txBox="1"/>
          <p:nvPr userDrawn="1"/>
        </p:nvSpPr>
        <p:spPr>
          <a:xfrm>
            <a:off x="221673" y="6486761"/>
            <a:ext cx="1531188" cy="246221"/>
          </a:xfrm>
          <a:prstGeom prst="rect">
            <a:avLst/>
          </a:prstGeom>
          <a:noFill/>
        </p:spPr>
        <p:txBody>
          <a:bodyPr wrap="none" rtlCol="0">
            <a:spAutoFit/>
          </a:bodyPr>
          <a:lstStyle/>
          <a:p>
            <a:pPr algn="l"/>
            <a:r>
              <a:rPr lang="en-US" sz="1000" b="0" i="0" dirty="0">
                <a:solidFill>
                  <a:schemeClr val="bg1">
                    <a:lumMod val="75000"/>
                  </a:schemeClr>
                </a:solidFill>
                <a:latin typeface="Merriweather Sans Light" pitchFamily="2" charset="77"/>
              </a:rPr>
              <a:t>powered by </a:t>
            </a:r>
            <a:r>
              <a:rPr lang="en-US" sz="1000" b="1" i="0" u="dotted" baseline="0" dirty="0">
                <a:solidFill>
                  <a:srgbClr val="1D83A2"/>
                </a:solidFill>
                <a:uFill>
                  <a:solidFill>
                    <a:schemeClr val="accent4">
                      <a:lumMod val="40000"/>
                      <a:lumOff val="60000"/>
                    </a:schemeClr>
                  </a:solidFill>
                </a:uFill>
                <a:latin typeface="Merriweather Sans Light" pitchFamily="2" charset="77"/>
              </a:rPr>
              <a:t>aytm.com</a:t>
            </a:r>
          </a:p>
        </p:txBody>
      </p:sp>
      <p:sp>
        <p:nvSpPr>
          <p:cNvPr id="13" name="Slide Number Placeholder 1"/>
          <p:cNvSpPr>
            <a:spLocks noGrp="1"/>
          </p:cNvSpPr>
          <p:nvPr>
            <p:ph type="sldNum" sz="quarter" idx="23"/>
          </p:nvPr>
        </p:nvSpPr>
        <p:spPr>
          <a:xfrm>
            <a:off x="8682273" y="6437423"/>
            <a:ext cx="424856" cy="365125"/>
          </a:xfrm>
          <a:prstGeom prst="rect">
            <a:avLst/>
          </a:prstGeom>
        </p:spPr>
        <p:txBody>
          <a:bodyPr/>
          <a:lstStyle>
            <a:lvl1pPr algn="l">
              <a:defRPr>
                <a:solidFill>
                  <a:srgbClr val="264B7B"/>
                </a:solidFill>
              </a:defRPr>
            </a:lvl1pPr>
          </a:lstStyle>
          <a:p>
            <a:fld id="{F251928C-2A8C-4686-B613-32A8382EA952}" type="slidenum">
              <a:rPr lang="en-US" smtClean="0"/>
              <a:t>‹#›</a:t>
            </a:fld>
            <a:endParaRPr lang="en-US" dirty="0"/>
          </a:p>
        </p:txBody>
      </p:sp>
      <p:sp>
        <p:nvSpPr>
          <p:cNvPr id="14" name="TextBox 13"/>
          <p:cNvSpPr txBox="1"/>
          <p:nvPr userDrawn="1"/>
        </p:nvSpPr>
        <p:spPr>
          <a:xfrm>
            <a:off x="8291781" y="6502794"/>
            <a:ext cx="390492" cy="246221"/>
          </a:xfrm>
          <a:prstGeom prst="rect">
            <a:avLst/>
          </a:prstGeom>
          <a:noFill/>
        </p:spPr>
        <p:txBody>
          <a:bodyPr wrap="none" rIns="0" rtlCol="0">
            <a:spAutoFit/>
          </a:bodyPr>
          <a:lstStyle/>
          <a:p>
            <a:pPr algn="r"/>
            <a:r>
              <a:rPr lang="en-US" sz="1000" b="0" i="0" dirty="0">
                <a:solidFill>
                  <a:srgbClr val="264B7B"/>
                </a:solidFill>
                <a:latin typeface="Merriweather Sans Light" pitchFamily="2" charset="77"/>
              </a:rPr>
              <a:t>Page</a:t>
            </a:r>
            <a:endParaRPr lang="en-RU" sz="1000" b="0" i="0" dirty="0">
              <a:solidFill>
                <a:srgbClr val="264B7B"/>
              </a:solidFill>
              <a:latin typeface="Merriweather Sans Light" pitchFamily="2" charset="77"/>
            </a:endParaRPr>
          </a:p>
        </p:txBody>
      </p:sp>
      <p:pic>
        <p:nvPicPr>
          <p:cNvPr id="11" name="Graphic 10">
            <a:hlinkClick r:id="" action="ppaction://noaction"/>
          </p:cNvPr>
          <p:cNvPicPr>
            <a:picLocks noChangeAspect="1"/>
          </p:cNvPicPr>
          <p:nvPr userDrawn="1"/>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226530" y="6532014"/>
            <a:ext cx="290665" cy="155714"/>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Graphic 1">
            <a:hlinkClick r:id="rId2"/>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772975" y="6484451"/>
            <a:ext cx="206990" cy="204496"/>
          </a:xfrm>
          <a:prstGeom prst="rect">
            <a:avLst/>
          </a:prstGeom>
        </p:spPr>
      </p:pic>
      <p:pic>
        <p:nvPicPr>
          <p:cNvPr id="3" name="Graphic 2">
            <a:hlinkClick r:id="" action="ppaction://noaction"/>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6530" y="6532014"/>
            <a:ext cx="290665" cy="155714"/>
          </a:xfrm>
          <a:prstGeom prst="rect">
            <a:avLst/>
          </a:prstGeom>
        </p:spPr>
      </p:pic>
      <p:pic>
        <p:nvPicPr>
          <p:cNvPr id="4" name="Graphic 3">
            <a:hlinkClick r:id="rId7"/>
          </p:cNvPr>
          <p:cNvPicPr>
            <a:picLocks noChangeAspect="1"/>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759439" y="6529545"/>
            <a:ext cx="211311" cy="150936"/>
          </a:xfrm>
          <a:prstGeom prst="rect">
            <a:avLst/>
          </a:prstGeom>
        </p:spPr>
      </p:pic>
      <p:sp>
        <p:nvSpPr>
          <p:cNvPr id="5" name="Text Placeholder 8"/>
          <p:cNvSpPr txBox="1"/>
          <p:nvPr userDrawn="1"/>
        </p:nvSpPr>
        <p:spPr>
          <a:xfrm>
            <a:off x="1902844" y="6504685"/>
            <a:ext cx="910694" cy="230599"/>
          </a:xfrm>
          <a:prstGeom prst="rect">
            <a:avLst/>
          </a:prstGeom>
          <a:noFill/>
        </p:spPr>
        <p:txBody>
          <a:bodyPr anchor="ctr"/>
          <a:lstStyle>
            <a:lvl1pPr marL="0" indent="0" algn="l" defTabSz="914400" rtl="0">
              <a:lnSpc>
                <a:spcPct val="90000"/>
              </a:lnSpc>
              <a:spcBef>
                <a:spcPts val="1000"/>
              </a:spcBef>
              <a:buFont typeface="Calibri" panose="020B0604020202020204" pitchFamily="34" charset="0"/>
              <a:buNone/>
              <a:defRPr sz="14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pPr algn="l"/>
            <a:r>
              <a:rPr lang="en-US" sz="1000" b="0" i="0" dirty="0">
                <a:solidFill>
                  <a:schemeClr val="tx2"/>
                </a:solidFill>
                <a:latin typeface="Merriweather Sans Light" pitchFamily="2" charset="0"/>
                <a:ea typeface="Calibri" panose="02000000000000000000" pitchFamily="2" charset="0"/>
              </a:rPr>
              <a:t>ID: </a:t>
            </a:r>
            <a:r>
              <a:rPr lang="en-US" sz="1000" b="0" i="0" dirty="0" err="1">
                <a:solidFill>
                  <a:schemeClr val="tx2"/>
                </a:solidFill>
                <a:latin typeface="Merriweather Sans Light" pitchFamily="2" charset="77"/>
                <a:ea typeface="Calibri" panose="02000000000000000000" pitchFamily="2" charset="0"/>
              </a:rPr>
              <a:t>596563</a:t>
            </a:r>
            <a:endParaRPr lang="en-US" sz="1000" b="0" i="0" dirty="0">
              <a:solidFill>
                <a:schemeClr val="tx2"/>
              </a:solidFill>
              <a:latin typeface="Merriweather Sans Light" pitchFamily="2" charset="77"/>
              <a:ea typeface="Calibri" panose="02000000000000000000" pitchFamily="2" charset="0"/>
            </a:endParaRPr>
          </a:p>
        </p:txBody>
      </p:sp>
      <p:sp>
        <p:nvSpPr>
          <p:cNvPr id="6" name="TextBox 5">
            <a:hlinkClick r:id="rId10"/>
          </p:cNvPr>
          <p:cNvSpPr txBox="1"/>
          <p:nvPr userDrawn="1"/>
        </p:nvSpPr>
        <p:spPr>
          <a:xfrm>
            <a:off x="221673" y="6486761"/>
            <a:ext cx="1531188" cy="246221"/>
          </a:xfrm>
          <a:prstGeom prst="rect">
            <a:avLst/>
          </a:prstGeom>
          <a:noFill/>
        </p:spPr>
        <p:txBody>
          <a:bodyPr wrap="none" rtlCol="0">
            <a:spAutoFit/>
          </a:bodyPr>
          <a:lstStyle/>
          <a:p>
            <a:pPr algn="l"/>
            <a:r>
              <a:rPr lang="en-US" sz="1000" b="0" i="0" dirty="0">
                <a:solidFill>
                  <a:schemeClr val="bg1">
                    <a:lumMod val="75000"/>
                  </a:schemeClr>
                </a:solidFill>
                <a:latin typeface="Merriweather Sans Light" pitchFamily="2" charset="77"/>
              </a:rPr>
              <a:t>powered by </a:t>
            </a:r>
            <a:r>
              <a:rPr lang="en-US" sz="1000" b="1" i="0" u="dotted" baseline="0" dirty="0">
                <a:solidFill>
                  <a:srgbClr val="1D83A2"/>
                </a:solidFill>
                <a:uFill>
                  <a:solidFill>
                    <a:schemeClr val="accent4">
                      <a:lumMod val="40000"/>
                      <a:lumOff val="60000"/>
                    </a:schemeClr>
                  </a:solidFill>
                </a:uFill>
                <a:latin typeface="Merriweather Sans Light" pitchFamily="2" charset="77"/>
              </a:rPr>
              <a:t>aytm.com</a:t>
            </a:r>
          </a:p>
        </p:txBody>
      </p:sp>
      <p:sp>
        <p:nvSpPr>
          <p:cNvPr id="9" name="Slide Number Placeholder 1"/>
          <p:cNvSpPr>
            <a:spLocks noGrp="1"/>
          </p:cNvSpPr>
          <p:nvPr>
            <p:ph type="sldNum" sz="quarter" idx="23"/>
          </p:nvPr>
        </p:nvSpPr>
        <p:spPr>
          <a:xfrm>
            <a:off x="8682273" y="6437423"/>
            <a:ext cx="424856" cy="365125"/>
          </a:xfrm>
          <a:prstGeom prst="rect">
            <a:avLst/>
          </a:prstGeom>
        </p:spPr>
        <p:txBody>
          <a:bodyPr/>
          <a:lstStyle>
            <a:lvl1pPr algn="l">
              <a:defRPr>
                <a:solidFill>
                  <a:srgbClr val="264B7B"/>
                </a:solidFill>
              </a:defRPr>
            </a:lvl1pPr>
          </a:lstStyle>
          <a:p>
            <a:fld id="{F251928C-2A8C-4686-B613-32A8382EA952}" type="slidenum">
              <a:rPr lang="en-US" smtClean="0"/>
              <a:t>‹#›</a:t>
            </a:fld>
            <a:endParaRPr lang="en-US" dirty="0"/>
          </a:p>
        </p:txBody>
      </p:sp>
      <p:sp>
        <p:nvSpPr>
          <p:cNvPr id="10" name="TextBox 9"/>
          <p:cNvSpPr txBox="1"/>
          <p:nvPr userDrawn="1"/>
        </p:nvSpPr>
        <p:spPr>
          <a:xfrm>
            <a:off x="8291781" y="6502794"/>
            <a:ext cx="390492" cy="246221"/>
          </a:xfrm>
          <a:prstGeom prst="rect">
            <a:avLst/>
          </a:prstGeom>
          <a:noFill/>
        </p:spPr>
        <p:txBody>
          <a:bodyPr wrap="none" rIns="0" rtlCol="0">
            <a:spAutoFit/>
          </a:bodyPr>
          <a:lstStyle/>
          <a:p>
            <a:pPr algn="r"/>
            <a:r>
              <a:rPr lang="en-US" sz="1000" b="0" i="0" dirty="0">
                <a:solidFill>
                  <a:srgbClr val="264B7B"/>
                </a:solidFill>
                <a:latin typeface="Merriweather Sans Light" pitchFamily="2" charset="77"/>
              </a:rPr>
              <a:t>Page</a:t>
            </a:r>
            <a:endParaRPr lang="en-RU" sz="1000" b="0" i="0" dirty="0">
              <a:solidFill>
                <a:srgbClr val="264B7B"/>
              </a:solidFill>
              <a:latin typeface="Merriweather Sans Light" pitchFamily="2" charset="77"/>
            </a:endParaRPr>
          </a:p>
        </p:txBody>
      </p:sp>
      <p:pic>
        <p:nvPicPr>
          <p:cNvPr id="12" name="Graphic 11">
            <a:hlinkClick r:id="" action="ppaction://noaction"/>
          </p:cNvPr>
          <p:cNvPicPr>
            <a:picLocks noChangeAspect="1"/>
          </p:cNvPicPr>
          <p:nvPr userDrawn="1"/>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226530" y="6532014"/>
            <a:ext cx="290665" cy="155714"/>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ivider">
    <p:spTree>
      <p:nvGrpSpPr>
        <p:cNvPr id="1" name="Shape 206"/>
        <p:cNvGrpSpPr/>
        <p:nvPr/>
      </p:nvGrpSpPr>
      <p:grpSpPr>
        <a:xfrm>
          <a:off x="0" y="0"/>
          <a:ext cx="0" cy="0"/>
          <a:chOff x="0" y="0"/>
          <a:chExt cx="0" cy="0"/>
        </a:xfrm>
      </p:grpSpPr>
      <p:pic>
        <p:nvPicPr>
          <p:cNvPr id="207" name="Google Shape;207;p41"/>
          <p:cNvPicPr/>
          <p:nvPr/>
        </p:nvPicPr>
        <p:blipFill rotWithShape="1">
          <a:blip r:embed="rId2"/>
          <a:srcRect/>
          <a:stretch/>
        </p:blipFill>
        <p:spPr>
          <a:xfrm>
            <a:off x="1" y="1"/>
            <a:ext cx="12192004" cy="6858001"/>
          </a:xfrm>
          <a:prstGeom prst="rect">
            <a:avLst/>
          </a:prstGeom>
          <a:noFill/>
          <a:ln>
            <a:noFill/>
          </a:ln>
        </p:spPr>
      </p:pic>
      <p:pic>
        <p:nvPicPr>
          <p:cNvPr id="208" name="Google Shape;208;p41"/>
          <p:cNvPicPr/>
          <p:nvPr/>
        </p:nvPicPr>
        <p:blipFill>
          <a:blip r:embed="rId3"/>
          <a:stretch>
            <a:fillRect/>
          </a:stretch>
        </p:blipFill>
        <p:spPr>
          <a:xfrm>
            <a:off x="0" y="0"/>
            <a:ext cx="12192000" cy="6858000"/>
          </a:xfrm>
          <a:prstGeom prst="rect">
            <a:avLst/>
          </a:prstGeom>
          <a:noFill/>
          <a:ln>
            <a:noFill/>
          </a:ln>
        </p:spPr>
      </p:pic>
      <p:pic>
        <p:nvPicPr>
          <p:cNvPr id="209" name="Google Shape;209;p41"/>
          <p:cNvPicPr/>
          <p:nvPr/>
        </p:nvPicPr>
        <p:blipFill>
          <a:blip r:embed="rId3">
            <a:alphaModFix amt="70000"/>
          </a:blip>
          <a:stretch>
            <a:fillRect/>
          </a:stretch>
        </p:blipFill>
        <p:spPr>
          <a:xfrm>
            <a:off x="0" y="0"/>
            <a:ext cx="12192000" cy="6858000"/>
          </a:xfrm>
          <a:prstGeom prst="rect">
            <a:avLst/>
          </a:prstGeom>
          <a:noFill/>
          <a:ln>
            <a:noFill/>
          </a:ln>
        </p:spPr>
      </p:pic>
      <p:sp>
        <p:nvSpPr>
          <p:cNvPr id="210" name="Google Shape;210;p41"/>
          <p:cNvSpPr txBox="1">
            <a:spLocks noGrp="1"/>
          </p:cNvSpPr>
          <p:nvPr>
            <p:ph type="title"/>
          </p:nvPr>
        </p:nvSpPr>
        <p:spPr>
          <a:xfrm>
            <a:off x="843623" y="2846149"/>
            <a:ext cx="9387600" cy="1625702"/>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FFFFFF"/>
              </a:buClr>
              <a:buSzPts val="3000"/>
              <a:buFont typeface="Montserrat Light"/>
              <a:buNone/>
              <a:defRPr sz="3200">
                <a:solidFill>
                  <a:srgbClr val="FFFFFF"/>
                </a:solidFill>
                <a:latin typeface="Merriweather Light" panose="00000400000000000000" pitchFamily="2" charset="0"/>
                <a:ea typeface="Merriweather Light" panose="00000400000000000000" pitchFamily="2" charset="0"/>
                <a:cs typeface="Merriweather Light" panose="00000400000000000000" pitchFamily="2" charset="0"/>
                <a:sym typeface="Montserrat Light"/>
              </a:defRPr>
            </a:lvl1pPr>
            <a:lvl2pPr lvl="1"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2pPr>
            <a:lvl3pPr lvl="2"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3pPr>
            <a:lvl4pPr lvl="3"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4pPr>
            <a:lvl5pPr lvl="4"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5pPr>
            <a:lvl6pPr lvl="5"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6pPr>
            <a:lvl7pPr lvl="6"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7pPr>
            <a:lvl8pPr lvl="7"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8pPr>
            <a:lvl9pPr lvl="8"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9pPr>
          </a:lstStyle>
          <a:p>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ppendixDivider">
    <p:spTree>
      <p:nvGrpSpPr>
        <p:cNvPr id="1" name="Shape 138"/>
        <p:cNvGrpSpPr/>
        <p:nvPr/>
      </p:nvGrpSpPr>
      <p:grpSpPr>
        <a:xfrm>
          <a:off x="0" y="0"/>
          <a:ext cx="0" cy="0"/>
          <a:chOff x="0" y="0"/>
          <a:chExt cx="0" cy="0"/>
        </a:xfrm>
      </p:grpSpPr>
      <p:pic>
        <p:nvPicPr>
          <p:cNvPr id="139" name="Google Shape;139;p24"/>
          <p:cNvPicPr/>
          <p:nvPr/>
        </p:nvPicPr>
        <p:blipFill rotWithShape="1">
          <a:blip r:embed="rId2"/>
          <a:srcRect t="39390" r="457" b="15833"/>
          <a:stretch/>
        </p:blipFill>
        <p:spPr>
          <a:xfrm>
            <a:off x="0" y="1"/>
            <a:ext cx="12192000" cy="6858001"/>
          </a:xfrm>
          <a:prstGeom prst="rect">
            <a:avLst/>
          </a:prstGeom>
          <a:noFill/>
          <a:ln>
            <a:noFill/>
          </a:ln>
        </p:spPr>
      </p:pic>
      <p:pic>
        <p:nvPicPr>
          <p:cNvPr id="140" name="Google Shape;140;p24"/>
          <p:cNvPicPr/>
          <p:nvPr/>
        </p:nvPicPr>
        <p:blipFill>
          <a:blip r:embed="rId3"/>
          <a:stretch>
            <a:fillRect/>
          </a:stretch>
        </p:blipFill>
        <p:spPr>
          <a:xfrm>
            <a:off x="0" y="0"/>
            <a:ext cx="12192000" cy="6858000"/>
          </a:xfrm>
          <a:prstGeom prst="rect">
            <a:avLst/>
          </a:prstGeom>
          <a:noFill/>
          <a:ln>
            <a:noFill/>
          </a:ln>
        </p:spPr>
      </p:pic>
      <p:sp>
        <p:nvSpPr>
          <p:cNvPr id="6" name="Google Shape;210;p41"/>
          <p:cNvSpPr txBox="1">
            <a:spLocks noGrp="1"/>
          </p:cNvSpPr>
          <p:nvPr>
            <p:ph type="title" hasCustomPrompt="1"/>
          </p:nvPr>
        </p:nvSpPr>
        <p:spPr>
          <a:xfrm>
            <a:off x="843623" y="2846149"/>
            <a:ext cx="9387600" cy="1625702"/>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FFFFFF"/>
              </a:buClr>
              <a:buSzPts val="3000"/>
              <a:buFont typeface="Montserrat Light"/>
              <a:buNone/>
              <a:defRPr sz="3200">
                <a:solidFill>
                  <a:srgbClr val="FFFFFF"/>
                </a:solidFill>
                <a:latin typeface="Merriweather Light" panose="00000400000000000000" pitchFamily="2" charset="0"/>
                <a:ea typeface="Merriweather Light" panose="00000400000000000000" pitchFamily="2" charset="0"/>
                <a:cs typeface="Merriweather Light" panose="00000400000000000000" pitchFamily="2" charset="0"/>
                <a:sym typeface="Montserrat Light"/>
              </a:defRPr>
            </a:lvl1pPr>
            <a:lvl2pPr lvl="1"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2pPr>
            <a:lvl3pPr lvl="2"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3pPr>
            <a:lvl4pPr lvl="3"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4pPr>
            <a:lvl5pPr lvl="4"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5pPr>
            <a:lvl6pPr lvl="5"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6pPr>
            <a:lvl7pPr lvl="6"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7pPr>
            <a:lvl8pPr lvl="7"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8pPr>
            <a:lvl9pPr lvl="8" rtl="0">
              <a:spcBef>
                <a:spcPts val="0"/>
              </a:spcBef>
              <a:spcAft>
                <a:spcPts val="0"/>
              </a:spcAft>
              <a:buClr>
                <a:srgbClr val="FFFFFF"/>
              </a:buClr>
              <a:buSzPts val="3000"/>
              <a:buFont typeface="Montserrat Light"/>
              <a:buNone/>
              <a:defRPr sz="4000">
                <a:solidFill>
                  <a:srgbClr val="FFFFFF"/>
                </a:solidFill>
                <a:latin typeface="Montserrat Light"/>
                <a:ea typeface="Montserrat Light"/>
                <a:cs typeface="Montserrat Light"/>
                <a:sym typeface="Montserrat Light"/>
              </a:defRPr>
            </a:lvl9pPr>
          </a:lstStyle>
          <a:p>
            <a:r>
              <a:rPr lang="en-US" sz="3200" dirty="0"/>
              <a:t>Appendix</a:t>
            </a:r>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Lst>
  <p:hf sldNum="0" hdr="0" ftr="0" dt="0"/>
  <p:txStyles>
    <p:titleStyle>
      <a:lvl1pPr algn="l" defTabSz="914400" rtl="0">
        <a:lnSpc>
          <a:spcPct val="90000"/>
        </a:lnSpc>
        <a:spcBef>
          <a:spcPct val="0"/>
        </a:spcBef>
        <a:buNone/>
        <a:defRPr sz="4400" kern="1200">
          <a:solidFill>
            <a:schemeClr val="tx1"/>
          </a:solidFill>
          <a:latin typeface="Calibri"/>
          <a:ea typeface="Calibri"/>
          <a:cs typeface="Calibri"/>
        </a:defRPr>
      </a:lvl1pPr>
    </p:titleStyle>
    <p:bodyStyle>
      <a:lvl1pPr marL="228600" indent="-228600" algn="l" defTabSz="914400" rtl="0">
        <a:lnSpc>
          <a:spcPct val="90000"/>
        </a:lnSpc>
        <a:spcBef>
          <a:spcPts val="1000"/>
        </a:spcBef>
        <a:buFont typeface="Calibri" panose="020B0604020202020204" pitchFamily="34" charset="0"/>
        <a:buChar char="•"/>
        <a:defRPr sz="2800" kern="1200">
          <a:solidFill>
            <a:schemeClr val="tx1"/>
          </a:solidFill>
          <a:latin typeface="Calibri"/>
          <a:ea typeface="Calibri"/>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p:bodyStyle>
    <p:otherStyle>
      <a:defPPr>
        <a:defRPr lang="en-US"/>
      </a:defPPr>
      <a:lvl1pPr marL="0" algn="l" defTabSz="914400" rtl="0">
        <a:defRPr sz="1800" kern="1200">
          <a:solidFill>
            <a:schemeClr val="tx1"/>
          </a:solidFill>
          <a:latin typeface="Calibri"/>
          <a:ea typeface="Calibri"/>
          <a:cs typeface="Calibri"/>
        </a:defRPr>
      </a:lvl1pPr>
      <a:lvl2pPr marL="457200" algn="l" defTabSz="914400" rtl="0">
        <a:defRPr sz="1800" kern="1200">
          <a:solidFill>
            <a:schemeClr val="tx1"/>
          </a:solidFill>
          <a:latin typeface="Calibri"/>
          <a:ea typeface="Calibri"/>
          <a:cs typeface="Calibri"/>
        </a:defRPr>
      </a:lvl2pPr>
      <a:lvl3pPr marL="914400" algn="l" defTabSz="914400" rtl="0">
        <a:defRPr sz="1800" kern="1200">
          <a:solidFill>
            <a:schemeClr val="tx1"/>
          </a:solidFill>
          <a:latin typeface="Calibri"/>
          <a:ea typeface="Calibri"/>
          <a:cs typeface="Calibri"/>
        </a:defRPr>
      </a:lvl3pPr>
      <a:lvl4pPr marL="1371600" algn="l" defTabSz="914400" rtl="0">
        <a:defRPr sz="1800" kern="1200">
          <a:solidFill>
            <a:schemeClr val="tx1"/>
          </a:solidFill>
          <a:latin typeface="Calibri"/>
          <a:ea typeface="Calibri"/>
          <a:cs typeface="Calibri"/>
        </a:defRPr>
      </a:lvl4pPr>
      <a:lvl5pPr marL="1828800" algn="l" defTabSz="914400" rtl="0">
        <a:defRPr sz="1800" kern="1200">
          <a:solidFill>
            <a:schemeClr val="tx1"/>
          </a:solidFill>
          <a:latin typeface="Calibri"/>
          <a:ea typeface="Calibri"/>
          <a:cs typeface="Calibri"/>
        </a:defRPr>
      </a:lvl5pPr>
      <a:lvl6pPr marL="2286000" algn="l" defTabSz="914400" rtl="0">
        <a:defRPr sz="1800" kern="1200">
          <a:solidFill>
            <a:schemeClr val="tx1"/>
          </a:solidFill>
          <a:latin typeface="Calibri"/>
          <a:ea typeface="Calibri"/>
          <a:cs typeface="Calibri"/>
        </a:defRPr>
      </a:lvl6pPr>
      <a:lvl7pPr marL="2743200" algn="l" defTabSz="914400" rtl="0">
        <a:defRPr sz="1800" kern="1200">
          <a:solidFill>
            <a:schemeClr val="tx1"/>
          </a:solidFill>
          <a:latin typeface="Calibri"/>
          <a:ea typeface="Calibri"/>
          <a:cs typeface="Calibri"/>
        </a:defRPr>
      </a:lvl7pPr>
      <a:lvl8pPr marL="3200400" algn="l" defTabSz="914400" rtl="0">
        <a:defRPr sz="1800" kern="1200">
          <a:solidFill>
            <a:schemeClr val="tx1"/>
          </a:solidFill>
          <a:latin typeface="Calibri"/>
          <a:ea typeface="Calibri"/>
          <a:cs typeface="Calibri"/>
        </a:defRPr>
      </a:lvl8pPr>
      <a:lvl9pPr marL="3657600" algn="l" defTabSz="914400" rtl="0">
        <a:defRPr sz="1800" kern="1200">
          <a:solidFill>
            <a:schemeClr val="tx1"/>
          </a:solidFill>
          <a:latin typeface="Calibri"/>
          <a:ea typeface="Calibri"/>
          <a:cs typeface="Calibri"/>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a:xfrm>
            <a:off x="9326879" y="1234440"/>
            <a:ext cx="2865121" cy="5623560"/>
          </a:xfrm>
          <a:prstGeom prst="rect">
            <a:avLst/>
          </a:prstGeom>
          <a:solidFill>
            <a:srgbClr val="FFFFFF">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Light" pitchFamily="2" charset="77"/>
            </a:endParaRPr>
          </a:p>
        </p:txBody>
      </p:sp>
      <p:sp>
        <p:nvSpPr>
          <p:cNvPr id="29" name="Text Placeholder 8"/>
          <p:cNvSpPr txBox="1"/>
          <p:nvPr userDrawn="1"/>
        </p:nvSpPr>
        <p:spPr>
          <a:xfrm>
            <a:off x="5657850" y="5748445"/>
            <a:ext cx="1437894" cy="556312"/>
          </a:xfrm>
          <a:prstGeom prst="rect">
            <a:avLst/>
          </a:prstGeom>
        </p:spPr>
        <p:txBody>
          <a:bodyPr anchor="ctr"/>
          <a:lstStyle>
            <a:lvl1pPr marL="0" indent="0" algn="l" defTabSz="914400" rtl="0">
              <a:lnSpc>
                <a:spcPct val="90000"/>
              </a:lnSpc>
              <a:spcBef>
                <a:spcPts val="1000"/>
              </a:spcBef>
              <a:buFont typeface="Calibri" panose="020B0604020202020204" pitchFamily="34" charset="0"/>
              <a:buNone/>
              <a:defRPr sz="14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pPr algn="l"/>
            <a:endParaRPr lang="en-US" sz="1800" b="0" i="0" dirty="0">
              <a:solidFill>
                <a:schemeClr val="bg1"/>
              </a:solidFill>
              <a:latin typeface="Montserrat Light" pitchFamily="2" charset="77"/>
              <a:ea typeface="Calibri" panose="02000000000000000000" pitchFamily="2" charset="0"/>
            </a:endParaRPr>
          </a:p>
        </p:txBody>
      </p:sp>
      <p:pic>
        <p:nvPicPr>
          <p:cNvPr id="23" name="Picture 22"/>
          <p:cNvPicPr>
            <a:picLocks noChangeAspect="1"/>
          </p:cNvPicPr>
          <p:nvPr userDrawn="1"/>
        </p:nvPicPr>
        <p:blipFill>
          <a:blip r:embed="rId5" cstate="print"/>
          <a:srcRect/>
          <a:stretch/>
        </p:blipFill>
        <p:spPr>
          <a:xfrm>
            <a:off x="10759439" y="240072"/>
            <a:ext cx="1117031" cy="372344"/>
          </a:xfrm>
          <a:prstGeom prst="rect">
            <a:avLst/>
          </a:prstGeom>
        </p:spPr>
      </p:pic>
      <p:cxnSp>
        <p:nvCxnSpPr>
          <p:cNvPr id="11" name="Straight Connector 10"/>
          <p:cNvCxnSpPr/>
          <p:nvPr userDrawn="1"/>
        </p:nvCxnSpPr>
        <p:spPr>
          <a:xfrm>
            <a:off x="300309" y="762658"/>
            <a:ext cx="11591382" cy="0"/>
          </a:xfrm>
          <a:prstGeom prst="line">
            <a:avLst/>
          </a:prstGeom>
          <a:ln>
            <a:solidFill>
              <a:schemeClr val="accent2"/>
            </a:solidFill>
          </a:ln>
          <a:effectLst>
            <a:glow rad="50800">
              <a:schemeClr val="accent1">
                <a:satMod val="175000"/>
                <a:alpha val="2000"/>
              </a:schemeClr>
            </a:glow>
          </a:effectLst>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Lst>
  <p:hf sldNum="0" hdr="0" ftr="0" dt="0"/>
  <p:txStyles>
    <p:titleStyle>
      <a:lvl1pPr algn="l" defTabSz="914400" rtl="0">
        <a:lnSpc>
          <a:spcPct val="90000"/>
        </a:lnSpc>
        <a:spcBef>
          <a:spcPct val="0"/>
        </a:spcBef>
        <a:buNone/>
        <a:defRPr sz="4400" kern="1200">
          <a:solidFill>
            <a:schemeClr val="tx1"/>
          </a:solidFill>
          <a:latin typeface="Calibri"/>
          <a:ea typeface="Calibri"/>
          <a:cs typeface="Calibri"/>
        </a:defRPr>
      </a:lvl1pPr>
    </p:titleStyle>
    <p:bodyStyle>
      <a:lvl1pPr marL="228600" indent="-228600" algn="l" defTabSz="914400" rtl="0">
        <a:lnSpc>
          <a:spcPct val="90000"/>
        </a:lnSpc>
        <a:spcBef>
          <a:spcPts val="1000"/>
        </a:spcBef>
        <a:buFont typeface="Calibri" panose="020B0604020202020204" pitchFamily="34" charset="0"/>
        <a:buChar char="•"/>
        <a:defRPr sz="2800" kern="1200">
          <a:solidFill>
            <a:schemeClr val="tx1"/>
          </a:solidFill>
          <a:latin typeface="Calibri"/>
          <a:ea typeface="Calibri"/>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p:bodyStyle>
    <p:otherStyle>
      <a:defPPr>
        <a:defRPr lang="en-US"/>
      </a:defPPr>
      <a:lvl1pPr marL="0" algn="l" defTabSz="914400" rtl="0">
        <a:defRPr sz="1800" kern="1200">
          <a:solidFill>
            <a:schemeClr val="tx1"/>
          </a:solidFill>
          <a:latin typeface="Calibri"/>
          <a:ea typeface="Calibri"/>
          <a:cs typeface="Calibri"/>
        </a:defRPr>
      </a:lvl1pPr>
      <a:lvl2pPr marL="457200" algn="l" defTabSz="914400" rtl="0">
        <a:defRPr sz="1800" kern="1200">
          <a:solidFill>
            <a:schemeClr val="tx1"/>
          </a:solidFill>
          <a:latin typeface="Calibri"/>
          <a:ea typeface="Calibri"/>
          <a:cs typeface="Calibri"/>
        </a:defRPr>
      </a:lvl2pPr>
      <a:lvl3pPr marL="914400" algn="l" defTabSz="914400" rtl="0">
        <a:defRPr sz="1800" kern="1200">
          <a:solidFill>
            <a:schemeClr val="tx1"/>
          </a:solidFill>
          <a:latin typeface="Calibri"/>
          <a:ea typeface="Calibri"/>
          <a:cs typeface="Calibri"/>
        </a:defRPr>
      </a:lvl3pPr>
      <a:lvl4pPr marL="1371600" algn="l" defTabSz="914400" rtl="0">
        <a:defRPr sz="1800" kern="1200">
          <a:solidFill>
            <a:schemeClr val="tx1"/>
          </a:solidFill>
          <a:latin typeface="Calibri"/>
          <a:ea typeface="Calibri"/>
          <a:cs typeface="Calibri"/>
        </a:defRPr>
      </a:lvl4pPr>
      <a:lvl5pPr marL="1828800" algn="l" defTabSz="914400" rtl="0">
        <a:defRPr sz="1800" kern="1200">
          <a:solidFill>
            <a:schemeClr val="tx1"/>
          </a:solidFill>
          <a:latin typeface="Calibri"/>
          <a:ea typeface="Calibri"/>
          <a:cs typeface="Calibri"/>
        </a:defRPr>
      </a:lvl5pPr>
      <a:lvl6pPr marL="2286000" algn="l" defTabSz="914400" rtl="0">
        <a:defRPr sz="1800" kern="1200">
          <a:solidFill>
            <a:schemeClr val="tx1"/>
          </a:solidFill>
          <a:latin typeface="Calibri"/>
          <a:ea typeface="Calibri"/>
          <a:cs typeface="Calibri"/>
        </a:defRPr>
      </a:lvl6pPr>
      <a:lvl7pPr marL="2743200" algn="l" defTabSz="914400" rtl="0">
        <a:defRPr sz="1800" kern="1200">
          <a:solidFill>
            <a:schemeClr val="tx1"/>
          </a:solidFill>
          <a:latin typeface="Calibri"/>
          <a:ea typeface="Calibri"/>
          <a:cs typeface="Calibri"/>
        </a:defRPr>
      </a:lvl7pPr>
      <a:lvl8pPr marL="3200400" algn="l" defTabSz="914400" rtl="0">
        <a:defRPr sz="1800" kern="1200">
          <a:solidFill>
            <a:schemeClr val="tx1"/>
          </a:solidFill>
          <a:latin typeface="Calibri"/>
          <a:ea typeface="Calibri"/>
          <a:cs typeface="Calibri"/>
        </a:defRPr>
      </a:lvl8pPr>
      <a:lvl9pPr marL="3657600" algn="l" defTabSz="914400" rtl="0">
        <a:defRPr sz="1800" kern="1200">
          <a:solidFill>
            <a:schemeClr val="tx1"/>
          </a:solidFill>
          <a:latin typeface="Calibri"/>
          <a:ea typeface="Calibri"/>
          <a:cs typeface="Calibri"/>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 name="Straight Connector 13"/>
          <p:cNvCxnSpPr/>
          <p:nvPr userDrawn="1"/>
        </p:nvCxnSpPr>
        <p:spPr>
          <a:xfrm>
            <a:off x="300309" y="6348556"/>
            <a:ext cx="1189169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7" name="Rectangle 26"/>
          <p:cNvSpPr/>
          <p:nvPr userDrawn="1"/>
        </p:nvSpPr>
        <p:spPr>
          <a:xfrm>
            <a:off x="1" y="6345649"/>
            <a:ext cx="12192000" cy="512352"/>
          </a:xfrm>
          <a:prstGeom prst="rect">
            <a:avLst/>
          </a:prstGeom>
          <a:gradFill>
            <a:gsLst>
              <a:gs pos="0">
                <a:schemeClr val="bg1">
                  <a:lumMod val="95000"/>
                </a:schemeClr>
              </a:gs>
              <a:gs pos="35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Light" pitchFamily="2" charset="77"/>
            </a:endParaRPr>
          </a:p>
        </p:txBody>
      </p:sp>
      <p:pic>
        <p:nvPicPr>
          <p:cNvPr id="22" name="Picture 21"/>
          <p:cNvPicPr>
            <a:picLocks noChangeAspect="1"/>
          </p:cNvPicPr>
          <p:nvPr userDrawn="1"/>
        </p:nvPicPr>
        <p:blipFill>
          <a:blip r:embed="rId9" cstate="print"/>
          <a:srcRect/>
          <a:stretch/>
        </p:blipFill>
        <p:spPr>
          <a:xfrm>
            <a:off x="10759439" y="205957"/>
            <a:ext cx="1117031" cy="372344"/>
          </a:xfrm>
          <a:prstGeom prst="rect">
            <a:avLst/>
          </a:prstGeom>
        </p:spPr>
      </p:pic>
      <p:cxnSp>
        <p:nvCxnSpPr>
          <p:cNvPr id="24" name="Straight Connector 23"/>
          <p:cNvCxnSpPr/>
          <p:nvPr userDrawn="1"/>
        </p:nvCxnSpPr>
        <p:spPr>
          <a:xfrm>
            <a:off x="300309" y="762658"/>
            <a:ext cx="11591382" cy="0"/>
          </a:xfrm>
          <a:prstGeom prst="line">
            <a:avLst/>
          </a:prstGeom>
          <a:ln>
            <a:solidFill>
              <a:schemeClr val="accent2"/>
            </a:solidFill>
          </a:ln>
          <a:effectLst>
            <a:glow rad="50800">
              <a:schemeClr val="accent1">
                <a:satMod val="175000"/>
                <a:alpha val="2000"/>
              </a:schemeClr>
            </a:glow>
          </a:effectLst>
        </p:spPr>
        <p:style>
          <a:lnRef idx="1">
            <a:schemeClr val="accent1"/>
          </a:lnRef>
          <a:fillRef idx="0">
            <a:schemeClr val="accent1"/>
          </a:fillRef>
          <a:effectRef idx="0">
            <a:schemeClr val="accent1"/>
          </a:effectRef>
          <a:fontRef idx="minor">
            <a:schemeClr val="tx1"/>
          </a:fontRef>
        </p:style>
      </p:cxnSp>
      <p:sp>
        <p:nvSpPr>
          <p:cNvPr id="18" name="Text Placeholder 8"/>
          <p:cNvSpPr txBox="1"/>
          <p:nvPr userDrawn="1"/>
        </p:nvSpPr>
        <p:spPr>
          <a:xfrm>
            <a:off x="9459204" y="6513107"/>
            <a:ext cx="1145773" cy="230599"/>
          </a:xfrm>
          <a:prstGeom prst="rect">
            <a:avLst/>
          </a:prstGeom>
          <a:noFill/>
        </p:spPr>
        <p:txBody>
          <a:bodyPr anchor="ctr"/>
          <a:lstStyle>
            <a:lvl1pPr marL="0" indent="0" algn="l" defTabSz="914400" rtl="0">
              <a:lnSpc>
                <a:spcPct val="90000"/>
              </a:lnSpc>
              <a:spcBef>
                <a:spcPts val="1000"/>
              </a:spcBef>
              <a:buFont typeface="Calibri" panose="020B0604020202020204" pitchFamily="34" charset="0"/>
              <a:buNone/>
              <a:defRPr sz="1400" kern="1200" baseline="0">
                <a:solidFill>
                  <a:schemeClr val="tx1"/>
                </a:solidFill>
                <a:latin typeface="Calibri" panose="02000000000000000000" pitchFamily="2" charset="0"/>
                <a:ea typeface="Calibri" panose="02000000000000000000" pitchFamily="2" charset="0"/>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a:lstStyle>
          <a:p>
            <a:pPr algn="r"/>
            <a:r>
              <a:rPr lang="en-US" sz="1000" b="0" i="0" dirty="0">
                <a:solidFill>
                  <a:schemeClr val="tx2"/>
                </a:solidFill>
                <a:latin typeface="Merriweather Sans ExtraBold" pitchFamily="2" charset="0"/>
                <a:ea typeface="Calibri" panose="02000000000000000000" pitchFamily="2" charset="0"/>
              </a:rPr>
              <a:t>N=</a:t>
            </a:r>
            <a:r>
              <a:rPr lang="en-US" sz="1000" b="0" i="0" dirty="0">
                <a:solidFill>
                  <a:schemeClr val="tx2"/>
                </a:solidFill>
                <a:latin typeface="Merriweather Sans Light" pitchFamily="2" charset="77"/>
                <a:ea typeface="Calibri" panose="02000000000000000000" pitchFamily="2" charset="0"/>
              </a:rPr>
              <a:t>400</a:t>
            </a:r>
          </a:p>
        </p:txBody>
      </p:sp>
      <p:sp>
        <p:nvSpPr>
          <p:cNvPr id="9" name="Slide Number Placeholder 1"/>
          <p:cNvSpPr>
            <a:spLocks noGrp="1"/>
          </p:cNvSpPr>
          <p:nvPr>
            <p:ph type="sldNum" sz="quarter" idx="4"/>
          </p:nvPr>
        </p:nvSpPr>
        <p:spPr>
          <a:xfrm>
            <a:off x="7605703" y="6437423"/>
            <a:ext cx="1501426" cy="365125"/>
          </a:xfrm>
          <a:prstGeom prst="rect">
            <a:avLst/>
          </a:prstGeom>
        </p:spPr>
        <p:txBody>
          <a:bodyPr vert="horz" lIns="91440" tIns="45720" rIns="91440" bIns="45720" rtlCol="0" anchor="ctr"/>
          <a:lstStyle>
            <a:lvl1pPr algn="r">
              <a:defRPr sz="1000" b="0" i="0">
                <a:solidFill>
                  <a:srgbClr val="264B7B"/>
                </a:solidFill>
                <a:latin typeface="Merriweather Sans Light" pitchFamily="2" charset="77"/>
                <a:ea typeface="Merriweather Sans Light" pitchFamily="2" charset="77"/>
              </a:defRPr>
            </a:lvl1pPr>
          </a:lstStyle>
          <a:p>
            <a:r>
              <a:rPr lang="en-US"/>
              <a:t>page # </a:t>
            </a:r>
            <a:fld id="{F251928C-2A8C-4686-B613-32A8382EA952}"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Lst>
  <p:hf hdr="0" ftr="0" dt="0"/>
  <p:txStyles>
    <p:titleStyle>
      <a:lvl1pPr algn="l" defTabSz="914400" rtl="0">
        <a:lnSpc>
          <a:spcPct val="90000"/>
        </a:lnSpc>
        <a:spcBef>
          <a:spcPct val="0"/>
        </a:spcBef>
        <a:buNone/>
        <a:defRPr sz="4400" kern="1200">
          <a:solidFill>
            <a:schemeClr val="tx1"/>
          </a:solidFill>
          <a:latin typeface="Calibri"/>
          <a:ea typeface="Calibri"/>
          <a:cs typeface="Calibri"/>
        </a:defRPr>
      </a:lvl1pPr>
    </p:titleStyle>
    <p:bodyStyle>
      <a:lvl1pPr marL="228600" indent="-228600" algn="l" defTabSz="914400" rtl="0">
        <a:lnSpc>
          <a:spcPct val="90000"/>
        </a:lnSpc>
        <a:spcBef>
          <a:spcPts val="1000"/>
        </a:spcBef>
        <a:buFont typeface="Calibri" panose="020B0604020202020204" pitchFamily="34" charset="0"/>
        <a:buChar char="•"/>
        <a:defRPr sz="2800" kern="1200">
          <a:solidFill>
            <a:schemeClr val="tx1"/>
          </a:solidFill>
          <a:latin typeface="Calibri"/>
          <a:ea typeface="Calibri"/>
          <a:cs typeface="Calibri"/>
        </a:defRPr>
      </a:lvl1pPr>
      <a:lvl2pPr marL="685800" indent="-228600" algn="l" defTabSz="914400" rtl="0">
        <a:lnSpc>
          <a:spcPct val="90000"/>
        </a:lnSpc>
        <a:spcBef>
          <a:spcPts val="500"/>
        </a:spcBef>
        <a:buFont typeface="Calibri" panose="020B0604020202020204" pitchFamily="34" charset="0"/>
        <a:buChar char="•"/>
        <a:defRPr sz="2400" kern="1200">
          <a:solidFill>
            <a:schemeClr val="tx1"/>
          </a:solidFill>
          <a:latin typeface="Calibri"/>
          <a:ea typeface="Calibri"/>
          <a:cs typeface="Calibri"/>
        </a:defRPr>
      </a:lvl2pPr>
      <a:lvl3pPr marL="1143000" indent="-228600" algn="l" defTabSz="914400" rtl="0">
        <a:lnSpc>
          <a:spcPct val="90000"/>
        </a:lnSpc>
        <a:spcBef>
          <a:spcPts val="500"/>
        </a:spcBef>
        <a:buFont typeface="Calibri" panose="020B0604020202020204" pitchFamily="34" charset="0"/>
        <a:buChar char="•"/>
        <a:defRPr sz="2000" kern="1200">
          <a:solidFill>
            <a:schemeClr val="tx1"/>
          </a:solidFill>
          <a:latin typeface="Calibri"/>
          <a:ea typeface="Calibri"/>
          <a:cs typeface="Calibri"/>
        </a:defRPr>
      </a:lvl3pPr>
      <a:lvl4pPr marL="1600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4pPr>
      <a:lvl5pPr marL="20574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5pPr>
      <a:lvl6pPr marL="25146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6pPr>
      <a:lvl7pPr marL="29718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7pPr>
      <a:lvl8pPr marL="34290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8pPr>
      <a:lvl9pPr marL="3886200" indent="-228600" algn="l" defTabSz="914400" rtl="0">
        <a:lnSpc>
          <a:spcPct val="90000"/>
        </a:lnSpc>
        <a:spcBef>
          <a:spcPts val="500"/>
        </a:spcBef>
        <a:buFont typeface="Calibri" panose="020B0604020202020204" pitchFamily="34" charset="0"/>
        <a:buChar char="•"/>
        <a:defRPr sz="1800" kern="1200">
          <a:solidFill>
            <a:schemeClr val="tx1"/>
          </a:solidFill>
          <a:latin typeface="Calibri"/>
          <a:ea typeface="Calibri"/>
          <a:cs typeface="Calibri"/>
        </a:defRPr>
      </a:lvl9pPr>
    </p:bodyStyle>
    <p:otherStyle>
      <a:defPPr>
        <a:defRPr lang="en-US"/>
      </a:defPPr>
      <a:lvl1pPr marL="0" algn="l" defTabSz="914400" rtl="0">
        <a:defRPr sz="1800" kern="1200">
          <a:solidFill>
            <a:schemeClr val="tx1"/>
          </a:solidFill>
          <a:latin typeface="Calibri"/>
          <a:ea typeface="Calibri"/>
          <a:cs typeface="Calibri"/>
        </a:defRPr>
      </a:lvl1pPr>
      <a:lvl2pPr marL="457200" algn="l" defTabSz="914400" rtl="0">
        <a:defRPr sz="1800" kern="1200">
          <a:solidFill>
            <a:schemeClr val="tx1"/>
          </a:solidFill>
          <a:latin typeface="Calibri"/>
          <a:ea typeface="Calibri"/>
          <a:cs typeface="Calibri"/>
        </a:defRPr>
      </a:lvl2pPr>
      <a:lvl3pPr marL="914400" algn="l" defTabSz="914400" rtl="0">
        <a:defRPr sz="1800" kern="1200">
          <a:solidFill>
            <a:schemeClr val="tx1"/>
          </a:solidFill>
          <a:latin typeface="Calibri"/>
          <a:ea typeface="Calibri"/>
          <a:cs typeface="Calibri"/>
        </a:defRPr>
      </a:lvl3pPr>
      <a:lvl4pPr marL="1371600" algn="l" defTabSz="914400" rtl="0">
        <a:defRPr sz="1800" kern="1200">
          <a:solidFill>
            <a:schemeClr val="tx1"/>
          </a:solidFill>
          <a:latin typeface="Calibri"/>
          <a:ea typeface="Calibri"/>
          <a:cs typeface="Calibri"/>
        </a:defRPr>
      </a:lvl4pPr>
      <a:lvl5pPr marL="1828800" algn="l" defTabSz="914400" rtl="0">
        <a:defRPr sz="1800" kern="1200">
          <a:solidFill>
            <a:schemeClr val="tx1"/>
          </a:solidFill>
          <a:latin typeface="Calibri"/>
          <a:ea typeface="Calibri"/>
          <a:cs typeface="Calibri"/>
        </a:defRPr>
      </a:lvl5pPr>
      <a:lvl6pPr marL="2286000" algn="l" defTabSz="914400" rtl="0">
        <a:defRPr sz="1800" kern="1200">
          <a:solidFill>
            <a:schemeClr val="tx1"/>
          </a:solidFill>
          <a:latin typeface="Calibri"/>
          <a:ea typeface="Calibri"/>
          <a:cs typeface="Calibri"/>
        </a:defRPr>
      </a:lvl6pPr>
      <a:lvl7pPr marL="2743200" algn="l" defTabSz="914400" rtl="0">
        <a:defRPr sz="1800" kern="1200">
          <a:solidFill>
            <a:schemeClr val="tx1"/>
          </a:solidFill>
          <a:latin typeface="Calibri"/>
          <a:ea typeface="Calibri"/>
          <a:cs typeface="Calibri"/>
        </a:defRPr>
      </a:lvl7pPr>
      <a:lvl8pPr marL="3200400" algn="l" defTabSz="914400" rtl="0">
        <a:defRPr sz="1800" kern="1200">
          <a:solidFill>
            <a:schemeClr val="tx1"/>
          </a:solidFill>
          <a:latin typeface="Calibri"/>
          <a:ea typeface="Calibri"/>
          <a:cs typeface="Calibri"/>
        </a:defRPr>
      </a:lvl8pPr>
      <a:lvl9pPr marL="3657600" algn="l" defTabSz="914400" rtl="0">
        <a:defRPr sz="1800" kern="1200">
          <a:solidFill>
            <a:schemeClr val="tx1"/>
          </a:solidFill>
          <a:latin typeface="Calibri"/>
          <a:ea typeface="Calibri"/>
          <a:cs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2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a:latin typeface="Merriweather Light"/>
              </a:rPr>
              <a:t>Breakfast Cookie Xpert Monadic Price Demo</a:t>
            </a:r>
            <a:endParaRPr lang="en-US"/>
          </a:p>
        </p:txBody>
      </p:sp>
      <p:sp>
        <p:nvSpPr>
          <p:cNvPr id="3" name="TextBox 2"/>
          <p:cNvSpPr txBox="1"/>
          <p:nvPr/>
        </p:nvSpPr>
        <p:spPr>
          <a:xfrm>
            <a:off x="356400" y="4017457"/>
            <a:ext cx="10479388" cy="360000"/>
          </a:xfrm>
          <a:prstGeom prst="rect">
            <a:avLst/>
          </a:prstGeom>
          <a:noFill/>
        </p:spPr>
        <p:txBody>
          <a:bodyPr wrap="square" rtlCol="0">
            <a:spAutoFit/>
          </a:bodyPr>
          <a:lstStyle/>
          <a:p>
            <a:pPr>
              <a:defRPr>
                <a:solidFill>
                  <a:srgbClr val="5CCCC6"/>
                </a:solidFill>
              </a:defRPr>
            </a:pPr>
            <a:r>
              <a:rPr sz="1800">
                <a:latin typeface="Merriweather Light"/>
              </a:rPr>
              <a:t>Prepared by Julia Maier</a:t>
            </a:r>
          </a:p>
        </p:txBody>
      </p:sp>
      <p:sp>
        <p:nvSpPr>
          <p:cNvPr id="4" name="TextBox 3"/>
          <p:cNvSpPr txBox="1"/>
          <p:nvPr/>
        </p:nvSpPr>
        <p:spPr>
          <a:xfrm>
            <a:off x="356400" y="6314400"/>
            <a:ext cx="10479388" cy="360000"/>
          </a:xfrm>
          <a:prstGeom prst="rect">
            <a:avLst/>
          </a:prstGeom>
          <a:noFill/>
        </p:spPr>
        <p:txBody>
          <a:bodyPr wrap="square" rtlCol="0">
            <a:spAutoFit/>
          </a:bodyPr>
          <a:lstStyle/>
          <a:p>
            <a:pPr>
              <a:defRPr>
                <a:solidFill>
                  <a:srgbClr val="5CCCC6"/>
                </a:solidFill>
              </a:defRPr>
            </a:pPr>
            <a:r>
              <a:rPr sz="1400">
                <a:latin typeface="Merriweather Light"/>
              </a:rPr>
              <a:t>June 2, 2022</a:t>
            </a:r>
          </a:p>
        </p:txBody>
      </p:sp>
      <p:pic>
        <p:nvPicPr>
          <p:cNvPr id="5" name="Picture 4"/>
          <p:cNvPicPr>
            <a:picLocks noChangeAspect="1"/>
          </p:cNvPicPr>
          <p:nvPr/>
        </p:nvPicPr>
        <p:blipFill>
          <a:blip r:embed="rId2" cstate="print"/>
          <a:stretch>
            <a:fillRect/>
          </a:stretch>
        </p:blipFill>
        <p:spPr>
          <a:xfrm>
            <a:off x="11001600" y="129600"/>
            <a:ext cx="1022400" cy="1022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pPr algn="l">
              <a:lnSpc>
                <a:spcPct val="150000"/>
              </a:lnSpc>
              <a:defRPr>
                <a:solidFill>
                  <a:srgbClr val="44546A"/>
                </a:solidFill>
              </a:defRPr>
            </a:pPr>
            <a:r>
              <a:rPr lang="en-US" sz="1100">
                <a:latin typeface="Merriweather Sans Light"/>
              </a:rPr>
              <a:t>
</a:t>
            </a:r>
            <a:r>
              <a:rPr lang="en-US" sz="1100">
                <a:latin typeface="Merriweather Sans"/>
              </a:rPr>
              <a:t>The key findings from this price test are:</a:t>
            </a:r>
            <a:r>
              <a:rPr lang="en-US" sz="1100">
                <a:latin typeface="Merriweather Sans Light"/>
              </a:rPr>
              <a:t>
-Revenue is maximized at the $2.21 price point, resulting in projected revenue of $6.6B.
-At $2.21, an estimated 28.9% would be interested in purchasing, and intenders would purchase 2B per year on average.
-Profits are maximized at the $5.18 price point, resulting in projected profits of $4.8B per year.
-At $5.18, an estimated 14.9% would be interested in purchasing, and intenders would purchase 1B per year on average.
-Setting the price point at $1.00 would be the break-even price point, resulting in $0 profits.
-Expectations for this package of 4 servings are that it would be priced around $3.99.
</a:t>
            </a:r>
            <a:endParaRPr lang="en-US"/>
          </a:p>
        </p:txBody>
      </p:sp>
      <p:sp>
        <p:nvSpPr>
          <p:cNvPr id="3" name="Title 2"/>
          <p:cNvSpPr>
            <a:spLocks noGrp="1"/>
          </p:cNvSpPr>
          <p:nvPr>
            <p:ph type="title"/>
          </p:nvPr>
        </p:nvSpPr>
        <p:spPr>
          <a:xfrm>
            <a:off x="923108" y="3272"/>
            <a:ext cx="10144171" cy="767865"/>
          </a:xfrm>
        </p:spPr>
        <p:txBody>
          <a:bodyPr/>
          <a:lstStyle/>
          <a:p>
            <a:pPr>
              <a:defRPr>
                <a:solidFill>
                  <a:srgbClr val="30363C"/>
                </a:solidFill>
              </a:defRPr>
            </a:pPr>
            <a:r>
              <a:rPr lang="en-US" sz="1800">
                <a:latin typeface="Montserrat Light"/>
              </a:rPr>
              <a:t>BREAKFAST COOKIE XPERT MONADIC PRICE DEMO</a:t>
            </a:r>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2400" y="230400"/>
            <a:ext cx="471600" cy="471600"/>
          </a:xfrm>
          <a:prstGeom prst="rect">
            <a:avLst/>
          </a:prstGeom>
        </p:spPr>
      </p:pic>
      <p:pic>
        <p:nvPicPr>
          <p:cNvPr id="5" name="Picture 4"/>
          <p:cNvPicPr>
            <a:picLocks noChangeAspect="1"/>
          </p:cNvPicPr>
          <p:nvPr/>
        </p:nvPicPr>
        <p:blipFill>
          <a:blip r:embed="rId4" cstate="print"/>
          <a:stretch>
            <a:fillRect/>
          </a:stretch>
        </p:blipFill>
        <p:spPr>
          <a:xfrm>
            <a:off x="302400" y="1220400"/>
            <a:ext cx="2088000" cy="2088000"/>
          </a:xfrm>
          <a:prstGeom prst="ellipse">
            <a:avLst/>
          </a:prstGeom>
        </p:spPr>
      </p:pic>
      <p:sp>
        <p:nvSpPr>
          <p:cNvPr id="6" name="TextBox 5"/>
          <p:cNvSpPr txBox="1"/>
          <p:nvPr/>
        </p:nvSpPr>
        <p:spPr>
          <a:xfrm>
            <a:off x="622800" y="3380400"/>
            <a:ext cx="1580400" cy="709200"/>
          </a:xfrm>
          <a:prstGeom prst="rect">
            <a:avLst/>
          </a:prstGeom>
          <a:noFill/>
        </p:spPr>
        <p:txBody>
          <a:bodyPr wrap="square" rtlCol="0">
            <a:spAutoFit/>
          </a:bodyPr>
          <a:lstStyle/>
          <a:p>
            <a:pPr algn="l"/>
            <a:r>
              <a:rPr sz="1000">
                <a:solidFill>
                  <a:srgbClr val="44546A"/>
                </a:solidFill>
                <a:latin typeface="Merriweather Sans Light"/>
              </a:rPr>
              <a:t>Prepared by</a:t>
            </a:r>
          </a:p>
          <a:p>
            <a:pPr algn="l"/>
            <a:r>
              <a:rPr sz="1000">
                <a:solidFill>
                  <a:srgbClr val="44546A"/>
                </a:solidFill>
                <a:latin typeface="Merriweather Sans"/>
              </a:rPr>
              <a:t>Dale Gilliam</a:t>
            </a:r>
          </a:p>
        </p:txBody>
      </p:sp>
      <p:sp>
        <p:nvSpPr>
          <p:cNvPr id="7" name="TextBox 6"/>
          <p:cNvSpPr txBox="1"/>
          <p:nvPr/>
        </p:nvSpPr>
        <p:spPr>
          <a:xfrm>
            <a:off x="9651600" y="1227600"/>
            <a:ext cx="2134800" cy="3513600"/>
          </a:xfrm>
          <a:prstGeom prst="rect">
            <a:avLst/>
          </a:prstGeom>
          <a:noFill/>
        </p:spPr>
        <p:txBody>
          <a:bodyPr wrap="square" rtlCol="0">
            <a:spAutoFit/>
          </a:bodyPr>
          <a:lstStyle/>
          <a:p>
            <a:r>
              <a:rPr sz="1400">
                <a:solidFill>
                  <a:srgbClr val="1C9AC4"/>
                </a:solidFill>
                <a:latin typeface="Merriweather Light"/>
              </a:rPr>
              <a:t>Objective</a:t>
            </a:r>
          </a:p>
          <a:p>
            <a:pPr>
              <a:defRPr>
                <a:solidFill>
                  <a:srgbClr val="44546A"/>
                </a:solidFill>
              </a:defRPr>
            </a:pPr>
            <a:r>
              <a:rPr sz="900">
                <a:latin typeface="Merriweather Sans Light"/>
              </a:rPr>
              <a:t>The purpose of this study is to better understand buyers' price sensitivity for this package of 4 servings concept, and to identify the optimal price point that maximizes revenue and/or profit.
To provide a holistic view of the perceptions of the concept, the following have also been assessed:
-Price expectations
-</a:t>
            </a:r>
            <a:r>
              <a:rPr sz="900" i="1">
                <a:latin typeface="Merriweather Sans"/>
              </a:rPr>
              <a:t>For people like me</a:t>
            </a:r>
            <a:r>
              <a:rPr sz="900">
                <a:latin typeface="Merriweather Sans Light"/>
              </a:rPr>
              <a:t> versus </a:t>
            </a:r>
            <a:r>
              <a:rPr sz="900" i="1">
                <a:latin typeface="Merriweather Sans"/>
              </a:rPr>
              <a:t>Not for me</a:t>
            </a:r>
            <a:r>
              <a:rPr sz="900">
                <a:latin typeface="Merriweather Sans Light"/>
              </a:rPr>
              <a:t>
-</a:t>
            </a:r>
            <a:r>
              <a:rPr sz="900" i="1">
                <a:latin typeface="Merriweather Sans"/>
              </a:rPr>
              <a:t>Unbelievable</a:t>
            </a:r>
            <a:r>
              <a:rPr sz="900">
                <a:latin typeface="Merriweather Sans Light"/>
              </a:rPr>
              <a:t> versus </a:t>
            </a:r>
            <a:r>
              <a:rPr sz="900" i="1">
                <a:latin typeface="Merriweather Sans"/>
              </a:rPr>
              <a:t>Believable</a:t>
            </a:r>
            <a:r>
              <a:rPr sz="900">
                <a:latin typeface="Merriweather Sans Light"/>
              </a:rPr>
              <a:t>
-</a:t>
            </a:r>
            <a:r>
              <a:rPr sz="900" i="1">
                <a:latin typeface="Merriweather Sans"/>
              </a:rPr>
              <a:t>Unique</a:t>
            </a:r>
            <a:r>
              <a:rPr sz="900">
                <a:latin typeface="Merriweather Sans Light"/>
              </a:rPr>
              <a:t> versus </a:t>
            </a:r>
            <a:r>
              <a:rPr sz="900" i="1">
                <a:latin typeface="Merriweather Sans"/>
              </a:rPr>
              <a:t>Ordinary</a:t>
            </a:r>
            <a:r>
              <a:rPr sz="900">
                <a:latin typeface="Merriweather Sans Light"/>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302400" y="0"/>
            <a:ext cx="9929091" cy="748145"/>
          </a:xfrm>
        </p:spPr>
        <p:txBody>
          <a:bodyPr anchor="b"/>
          <a:lstStyle/>
          <a:p>
            <a:pPr algn="l"/>
            <a:r>
              <a:rPr lang="en-US" sz="1400">
                <a:latin typeface="Montserrat"/>
              </a:rPr>
              <a:t>XQ2.</a:t>
            </a:r>
            <a:r>
              <a:rPr lang="en-US" sz="1400">
                <a:latin typeface="Montserrat Light"/>
              </a:rPr>
              <a:t> Methodology</a:t>
            </a:r>
            <a:endParaRPr lang="en-US"/>
          </a:p>
        </p:txBody>
      </p:sp>
      <p:sp>
        <p:nvSpPr>
          <p:cNvPr id="3" name="Text Placeholder 2"/>
          <p:cNvSpPr>
            <a:spLocks noGrp="1"/>
          </p:cNvSpPr>
          <p:nvPr>
            <p:ph type="body" sz="quarter" idx="24"/>
          </p:nvPr>
        </p:nvSpPr>
        <p:spPr/>
        <p:txBody>
          <a:bodyPr/>
          <a:lstStyle/>
          <a:p>
            <a:pPr algn="l">
              <a:lnSpc>
                <a:spcPct val="150000"/>
              </a:lnSpc>
              <a:defRPr>
                <a:solidFill>
                  <a:srgbClr val="44546A"/>
                </a:solidFill>
              </a:defRPr>
            </a:pPr>
            <a:endParaRPr lang="en-US"/>
          </a:p>
        </p:txBody>
      </p:sp>
      <p:sp>
        <p:nvSpPr>
          <p:cNvPr id="4" name="Slide Number Placeholder 4"/>
          <p:cNvSpPr>
            <a:spLocks noGrp="1"/>
          </p:cNvSpPr>
          <p:nvPr>
            <p:ph type="sldNum" sz="quarter" idx="23"/>
          </p:nvPr>
        </p:nvSpPr>
        <p:spPr/>
        <p:txBody>
          <a:bodyPr/>
          <a:lstStyle/>
          <a:p>
            <a:fld id="{14B99F80-75D2-40FA-ABEA-5835EFD5DA27}" type="slidenum">
              <a:rPr lang="en-US" smtClean="0"/>
              <a:t>3</a:t>
            </a:fld>
            <a:endParaRPr lang="en-US"/>
          </a:p>
        </p:txBody>
      </p:sp>
      <p:sp>
        <p:nvSpPr>
          <p:cNvPr id="5" name="TextBox 5"/>
          <p:cNvSpPr txBox="1"/>
          <p:nvPr/>
        </p:nvSpPr>
        <p:spPr>
          <a:xfrm>
            <a:off x="10886400" y="882000"/>
            <a:ext cx="745200" cy="216000"/>
          </a:xfrm>
          <a:prstGeom prst="rect">
            <a:avLst/>
          </a:prstGeom>
          <a:noFill/>
        </p:spPr>
        <p:txBody>
          <a:bodyPr wrap="square" rtlCol="0">
            <a:spAutoFit/>
          </a:bodyPr>
          <a:lstStyle/>
          <a:p>
            <a:pPr algn="r">
              <a:defRPr>
                <a:solidFill>
                  <a:srgbClr val="30363C"/>
                </a:solidFill>
              </a:defRPr>
            </a:pPr>
            <a:endParaRPr/>
          </a:p>
        </p:txBody>
      </p:sp>
      <p:sp>
        <p:nvSpPr>
          <p:cNvPr id="6" name="TextBox 6"/>
          <p:cNvSpPr txBox="1"/>
          <p:nvPr/>
        </p:nvSpPr>
        <p:spPr>
          <a:xfrm>
            <a:off x="302400" y="1206000"/>
            <a:ext cx="9002400" cy="5140800"/>
          </a:xfrm>
          <a:noFill/>
        </p:spPr>
        <p:txBody>
          <a:bodyPr wrap="square" rtlCol="0">
            <a:spAutoFit/>
          </a:bodyPr>
          <a:lstStyle/>
          <a:p>
            <a:r>
              <a:rPr sz="1400">
                <a:latin typeface="Montserrat Light"/>
              </a:rPr>
              <a:t>The study was conducted online among 400 respondents. Respondents underwent a Monadic exercise, where </a:t>
            </a:r>
            <a:r>
              <a:rPr sz="1400" u="sng">
                <a:latin typeface="Montserrat Light"/>
              </a:rPr>
              <a:t>one of the four price points</a:t>
            </a:r>
            <a:r>
              <a:rPr sz="1400">
                <a:latin typeface="Montserrat Light"/>
              </a:rPr>
              <a:t> was shown to each participant, resulting in a sample of about </a:t>
            </a:r>
            <a:r>
              <a:rPr sz="1400" u="sng">
                <a:latin typeface="Montserrat Light"/>
              </a:rPr>
              <a:t>100</a:t>
            </a:r>
            <a:r>
              <a:rPr sz="1400">
                <a:latin typeface="Montserrat Light"/>
              </a:rPr>
              <a:t> per price point.
The </a:t>
            </a:r>
            <a:r>
              <a:rPr sz="1400" u="sng">
                <a:latin typeface="Montserrat Light"/>
              </a:rPr>
              <a:t>maximum margin of error</a:t>
            </a:r>
            <a:r>
              <a:rPr sz="1400">
                <a:latin typeface="Montserrat Light"/>
              </a:rPr>
              <a:t> on proportions was </a:t>
            </a:r>
            <a:r>
              <a:rPr sz="1400" u="sng">
                <a:latin typeface="Montserrat Light"/>
              </a:rPr>
              <a:t>4.9%</a:t>
            </a:r>
            <a:r>
              <a:rPr sz="1400">
                <a:latin typeface="Montserrat Light"/>
              </a:rPr>
              <a:t> at a </a:t>
            </a:r>
            <a:r>
              <a:rPr sz="1400" u="sng">
                <a:latin typeface="Montserrat Light"/>
              </a:rPr>
              <a:t>95% confidence level</a:t>
            </a:r>
            <a:r>
              <a:rPr sz="1400">
                <a:latin typeface="Montserrat Light"/>
              </a:rPr>
              <a:t>.
To obtain Purchase Probability estimates for the entire range of prices a logistic regression was used. Binary Intender, defined by the Top 2 Box, is the independent variable, and it is explained by the four log-adjusted price points. Constraints are placed to ensure predicted curve never increases as the price is increasing.
Similarly, the purchase frequency estimations were smoothed using a linear regression to predict frequency based on the natural log of the price tested.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302400" y="0"/>
            <a:ext cx="9929091" cy="748145"/>
          </a:xfrm>
        </p:spPr>
        <p:txBody>
          <a:bodyPr anchor="b"/>
          <a:lstStyle/>
          <a:p>
            <a:pPr algn="l"/>
            <a:r>
              <a:rPr lang="en-US" sz="1400">
                <a:latin typeface="Montserrat"/>
              </a:rPr>
              <a:t>XQ4.</a:t>
            </a:r>
            <a:r>
              <a:rPr lang="en-US" sz="1400">
                <a:latin typeface="Montserrat Light"/>
              </a:rPr>
              <a:t> Purchase probability</a:t>
            </a:r>
            <a:endParaRPr lang="en-US"/>
          </a:p>
        </p:txBody>
      </p:sp>
      <p:sp>
        <p:nvSpPr>
          <p:cNvPr id="3" name="Text Placeholder 2"/>
          <p:cNvSpPr>
            <a:spLocks noGrp="1"/>
          </p:cNvSpPr>
          <p:nvPr>
            <p:ph type="body" sz="quarter" idx="24"/>
          </p:nvPr>
        </p:nvSpPr>
        <p:spPr/>
        <p:txBody>
          <a:bodyPr/>
          <a:lstStyle/>
          <a:p>
            <a:pPr algn="l">
              <a:lnSpc>
                <a:spcPct val="150000"/>
              </a:lnSpc>
              <a:defRPr>
                <a:solidFill>
                  <a:srgbClr val="44546A"/>
                </a:solidFill>
              </a:defRPr>
            </a:pPr>
            <a:endParaRPr lang="en-US"/>
          </a:p>
        </p:txBody>
      </p:sp>
      <p:sp>
        <p:nvSpPr>
          <p:cNvPr id="4" name="Slide Number Placeholder 4"/>
          <p:cNvSpPr>
            <a:spLocks noGrp="1"/>
          </p:cNvSpPr>
          <p:nvPr>
            <p:ph type="sldNum" sz="quarter" idx="23"/>
          </p:nvPr>
        </p:nvSpPr>
        <p:spPr/>
        <p:txBody>
          <a:bodyPr/>
          <a:lstStyle/>
          <a:p>
            <a:fld id="{546EAC8C-F06E-42EF-A23D-1B9B8B10382E}" type="slidenum">
              <a:rPr lang="en-US" smtClean="0"/>
              <a:t>4</a:t>
            </a:fld>
            <a:endParaRPr lang="en-US"/>
          </a:p>
        </p:txBody>
      </p:sp>
      <p:sp>
        <p:nvSpPr>
          <p:cNvPr id="5" name="TextBox 5"/>
          <p:cNvSpPr txBox="1"/>
          <p:nvPr/>
        </p:nvSpPr>
        <p:spPr>
          <a:xfrm>
            <a:off x="10886400" y="882000"/>
            <a:ext cx="745200" cy="216000"/>
          </a:xfrm>
          <a:prstGeom prst="rect">
            <a:avLst/>
          </a:prstGeom>
          <a:noFill/>
        </p:spPr>
        <p:txBody>
          <a:bodyPr wrap="square" rtlCol="0">
            <a:spAutoFit/>
          </a:bodyPr>
          <a:lstStyle/>
          <a:p>
            <a:pPr algn="r">
              <a:defRPr>
                <a:solidFill>
                  <a:srgbClr val="30363C"/>
                </a:solidFill>
              </a:defRPr>
            </a:pPr>
            <a:r>
              <a:rPr sz="900">
                <a:latin typeface="Montserrat"/>
              </a:rPr>
              <a:t>N</a:t>
            </a:r>
            <a:r>
              <a:rPr sz="900">
                <a:latin typeface="Montserrat Light"/>
              </a:rPr>
              <a:t>=400</a:t>
            </a:r>
          </a:p>
        </p:txBody>
      </p:sp>
      <p:pic>
        <p:nvPicPr>
          <p:cNvPr id="6" name="Picture 6"/>
          <p:cNvPicPr>
            <a:picLocks noChangeAspect="1"/>
          </p:cNvPicPr>
          <p:nvPr/>
        </p:nvPicPr>
        <p:blipFill>
          <a:blip r:embed="rId2" cstate="print"/>
          <a:stretch>
            <a:fillRect/>
          </a:stretch>
        </p:blipFill>
        <p:spPr>
          <a:xfrm>
            <a:off x="302400" y="1206000"/>
            <a:ext cx="9002400" cy="514078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302400" y="0"/>
            <a:ext cx="9929091" cy="748145"/>
          </a:xfrm>
        </p:spPr>
        <p:txBody>
          <a:bodyPr anchor="b"/>
          <a:lstStyle/>
          <a:p>
            <a:pPr algn="l"/>
            <a:r>
              <a:rPr lang="en-US" sz="1400">
                <a:latin typeface="Montserrat"/>
              </a:rPr>
              <a:t>XQ4.</a:t>
            </a:r>
            <a:r>
              <a:rPr lang="en-US" sz="1400">
                <a:latin typeface="Montserrat Light"/>
              </a:rPr>
              <a:t> Purchase frequency in 1 year</a:t>
            </a:r>
            <a:endParaRPr lang="en-US"/>
          </a:p>
        </p:txBody>
      </p:sp>
      <p:sp>
        <p:nvSpPr>
          <p:cNvPr id="3" name="Text Placeholder 2"/>
          <p:cNvSpPr>
            <a:spLocks noGrp="1"/>
          </p:cNvSpPr>
          <p:nvPr>
            <p:ph type="body" sz="quarter" idx="24"/>
          </p:nvPr>
        </p:nvSpPr>
        <p:spPr/>
        <p:txBody>
          <a:bodyPr/>
          <a:lstStyle/>
          <a:p>
            <a:pPr algn="l">
              <a:lnSpc>
                <a:spcPct val="150000"/>
              </a:lnSpc>
              <a:defRPr>
                <a:solidFill>
                  <a:srgbClr val="44546A"/>
                </a:solidFill>
              </a:defRPr>
            </a:pPr>
            <a:endParaRPr lang="en-US"/>
          </a:p>
        </p:txBody>
      </p:sp>
      <p:sp>
        <p:nvSpPr>
          <p:cNvPr id="4" name="Slide Number Placeholder 4"/>
          <p:cNvSpPr>
            <a:spLocks noGrp="1"/>
          </p:cNvSpPr>
          <p:nvPr>
            <p:ph type="sldNum" sz="quarter" idx="23"/>
          </p:nvPr>
        </p:nvSpPr>
        <p:spPr/>
        <p:txBody>
          <a:bodyPr/>
          <a:lstStyle/>
          <a:p>
            <a:fld id="{EED39CD6-A977-4581-BCEF-9968E1661ECD}" type="slidenum">
              <a:rPr lang="en-US" smtClean="0"/>
              <a:t>5</a:t>
            </a:fld>
            <a:endParaRPr lang="en-US"/>
          </a:p>
        </p:txBody>
      </p:sp>
      <p:sp>
        <p:nvSpPr>
          <p:cNvPr id="5" name="TextBox 5"/>
          <p:cNvSpPr txBox="1"/>
          <p:nvPr/>
        </p:nvSpPr>
        <p:spPr>
          <a:xfrm>
            <a:off x="10886400" y="882000"/>
            <a:ext cx="745200" cy="216000"/>
          </a:xfrm>
          <a:prstGeom prst="rect">
            <a:avLst/>
          </a:prstGeom>
          <a:noFill/>
        </p:spPr>
        <p:txBody>
          <a:bodyPr wrap="square" rtlCol="0">
            <a:spAutoFit/>
          </a:bodyPr>
          <a:lstStyle/>
          <a:p>
            <a:pPr algn="r">
              <a:defRPr>
                <a:solidFill>
                  <a:srgbClr val="30363C"/>
                </a:solidFill>
              </a:defRPr>
            </a:pPr>
            <a:r>
              <a:rPr sz="900">
                <a:latin typeface="Montserrat"/>
              </a:rPr>
              <a:t>N</a:t>
            </a:r>
            <a:r>
              <a:rPr sz="900">
                <a:latin typeface="Montserrat Light"/>
              </a:rPr>
              <a:t>=400</a:t>
            </a:r>
          </a:p>
        </p:txBody>
      </p:sp>
      <p:pic>
        <p:nvPicPr>
          <p:cNvPr id="6" name="Picture 6"/>
          <p:cNvPicPr>
            <a:picLocks noChangeAspect="1"/>
          </p:cNvPicPr>
          <p:nvPr/>
        </p:nvPicPr>
        <p:blipFill>
          <a:blip r:embed="rId2" cstate="print"/>
          <a:stretch>
            <a:fillRect/>
          </a:stretch>
        </p:blipFill>
        <p:spPr>
          <a:xfrm>
            <a:off x="302400" y="1206000"/>
            <a:ext cx="9002400" cy="514078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302400" y="0"/>
            <a:ext cx="9929091" cy="748145"/>
          </a:xfrm>
        </p:spPr>
        <p:txBody>
          <a:bodyPr anchor="b"/>
          <a:lstStyle/>
          <a:p>
            <a:pPr algn="l"/>
            <a:r>
              <a:rPr lang="en-US" sz="1400">
                <a:latin typeface="Montserrat"/>
              </a:rPr>
              <a:t>XQ4.</a:t>
            </a:r>
            <a:r>
              <a:rPr lang="en-US" sz="1400">
                <a:latin typeface="Montserrat Light"/>
              </a:rPr>
              <a:t> Maximum Revenues &amp; Profit in 1 year</a:t>
            </a:r>
            <a:endParaRPr lang="en-US"/>
          </a:p>
        </p:txBody>
      </p:sp>
      <p:sp>
        <p:nvSpPr>
          <p:cNvPr id="3" name="Text Placeholder 2"/>
          <p:cNvSpPr>
            <a:spLocks noGrp="1"/>
          </p:cNvSpPr>
          <p:nvPr>
            <p:ph type="body" sz="quarter" idx="24"/>
          </p:nvPr>
        </p:nvSpPr>
        <p:spPr/>
        <p:txBody>
          <a:bodyPr/>
          <a:lstStyle/>
          <a:p>
            <a:pPr algn="l">
              <a:lnSpc>
                <a:spcPct val="150000"/>
              </a:lnSpc>
              <a:defRPr>
                <a:solidFill>
                  <a:srgbClr val="44546A"/>
                </a:solidFill>
              </a:defRPr>
            </a:pPr>
            <a:endParaRPr lang="en-US"/>
          </a:p>
        </p:txBody>
      </p:sp>
      <p:sp>
        <p:nvSpPr>
          <p:cNvPr id="4" name="Slide Number Placeholder 4"/>
          <p:cNvSpPr>
            <a:spLocks noGrp="1"/>
          </p:cNvSpPr>
          <p:nvPr>
            <p:ph type="sldNum" sz="quarter" idx="23"/>
          </p:nvPr>
        </p:nvSpPr>
        <p:spPr/>
        <p:txBody>
          <a:bodyPr/>
          <a:lstStyle/>
          <a:p>
            <a:fld id="{22D74347-35C1-4753-85F5-F28FFA1BD5C9}" type="slidenum">
              <a:rPr lang="en-US" smtClean="0"/>
              <a:t>6</a:t>
            </a:fld>
            <a:endParaRPr lang="en-US"/>
          </a:p>
        </p:txBody>
      </p:sp>
      <p:sp>
        <p:nvSpPr>
          <p:cNvPr id="5" name="TextBox 5"/>
          <p:cNvSpPr txBox="1"/>
          <p:nvPr/>
        </p:nvSpPr>
        <p:spPr>
          <a:xfrm>
            <a:off x="10886400" y="882000"/>
            <a:ext cx="745200" cy="216000"/>
          </a:xfrm>
          <a:prstGeom prst="rect">
            <a:avLst/>
          </a:prstGeom>
          <a:noFill/>
        </p:spPr>
        <p:txBody>
          <a:bodyPr wrap="square" rtlCol="0">
            <a:spAutoFit/>
          </a:bodyPr>
          <a:lstStyle/>
          <a:p>
            <a:pPr algn="r">
              <a:defRPr>
                <a:solidFill>
                  <a:srgbClr val="30363C"/>
                </a:solidFill>
              </a:defRPr>
            </a:pPr>
            <a:r>
              <a:rPr sz="900">
                <a:latin typeface="Montserrat"/>
              </a:rPr>
              <a:t>N</a:t>
            </a:r>
            <a:r>
              <a:rPr sz="900">
                <a:latin typeface="Montserrat Light"/>
              </a:rPr>
              <a:t>=400</a:t>
            </a:r>
          </a:p>
        </p:txBody>
      </p:sp>
      <p:pic>
        <p:nvPicPr>
          <p:cNvPr id="6" name="Picture 6"/>
          <p:cNvPicPr>
            <a:picLocks noChangeAspect="1"/>
          </p:cNvPicPr>
          <p:nvPr/>
        </p:nvPicPr>
        <p:blipFill>
          <a:blip r:embed="rId2" cstate="print"/>
          <a:stretch>
            <a:fillRect/>
          </a:stretch>
        </p:blipFill>
        <p:spPr>
          <a:xfrm>
            <a:off x="302400" y="1206000"/>
            <a:ext cx="9002400" cy="514078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302400" y="0"/>
            <a:ext cx="9929091" cy="748145"/>
          </a:xfrm>
        </p:spPr>
        <p:txBody>
          <a:bodyPr anchor="b"/>
          <a:lstStyle/>
          <a:p>
            <a:pPr algn="l"/>
            <a:r>
              <a:rPr lang="en-US" sz="1400">
                <a:latin typeface="Montserrat"/>
              </a:rPr>
              <a:t>XQ4.</a:t>
            </a:r>
            <a:r>
              <a:rPr lang="en-US" sz="1400">
                <a:latin typeface="Montserrat Light"/>
              </a:rPr>
              <a:t> Takeaway points</a:t>
            </a:r>
            <a:endParaRPr lang="en-US"/>
          </a:p>
        </p:txBody>
      </p:sp>
      <p:sp>
        <p:nvSpPr>
          <p:cNvPr id="3" name="Text Placeholder 2"/>
          <p:cNvSpPr>
            <a:spLocks noGrp="1"/>
          </p:cNvSpPr>
          <p:nvPr>
            <p:ph type="body" sz="quarter" idx="24"/>
          </p:nvPr>
        </p:nvSpPr>
        <p:spPr/>
        <p:txBody>
          <a:bodyPr/>
          <a:lstStyle/>
          <a:p>
            <a:pPr algn="l">
              <a:lnSpc>
                <a:spcPct val="150000"/>
              </a:lnSpc>
              <a:defRPr>
                <a:solidFill>
                  <a:srgbClr val="44546A"/>
                </a:solidFill>
              </a:defRPr>
            </a:pPr>
            <a:endParaRPr lang="en-US"/>
          </a:p>
        </p:txBody>
      </p:sp>
      <p:sp>
        <p:nvSpPr>
          <p:cNvPr id="4" name="Slide Number Placeholder 4"/>
          <p:cNvSpPr>
            <a:spLocks noGrp="1"/>
          </p:cNvSpPr>
          <p:nvPr>
            <p:ph type="sldNum" sz="quarter" idx="23"/>
          </p:nvPr>
        </p:nvSpPr>
        <p:spPr/>
        <p:txBody>
          <a:bodyPr/>
          <a:lstStyle/>
          <a:p>
            <a:fld id="{C183921B-2AFC-4BCD-BBF7-5F235550AD3A}" type="slidenum">
              <a:rPr lang="en-US" smtClean="0"/>
              <a:t>7</a:t>
            </a:fld>
            <a:endParaRPr lang="en-US"/>
          </a:p>
        </p:txBody>
      </p:sp>
      <p:sp>
        <p:nvSpPr>
          <p:cNvPr id="5" name="TextBox 5"/>
          <p:cNvSpPr txBox="1"/>
          <p:nvPr/>
        </p:nvSpPr>
        <p:spPr>
          <a:xfrm>
            <a:off x="10886400" y="882000"/>
            <a:ext cx="745200" cy="216000"/>
          </a:xfrm>
          <a:prstGeom prst="rect">
            <a:avLst/>
          </a:prstGeom>
          <a:noFill/>
        </p:spPr>
        <p:txBody>
          <a:bodyPr wrap="square" rtlCol="0">
            <a:spAutoFit/>
          </a:bodyPr>
          <a:lstStyle/>
          <a:p>
            <a:pPr algn="r">
              <a:defRPr>
                <a:solidFill>
                  <a:srgbClr val="30363C"/>
                </a:solidFill>
              </a:defRPr>
            </a:pPr>
            <a:r>
              <a:rPr sz="900">
                <a:latin typeface="Montserrat"/>
              </a:rPr>
              <a:t>N</a:t>
            </a:r>
            <a:r>
              <a:rPr sz="900">
                <a:latin typeface="Montserrat Light"/>
              </a:rPr>
              <a:t>=400</a:t>
            </a:r>
          </a:p>
        </p:txBody>
      </p:sp>
      <p:sp>
        <p:nvSpPr>
          <p:cNvPr id="6" name="TextBox 6"/>
          <p:cNvSpPr txBox="1"/>
          <p:nvPr/>
        </p:nvSpPr>
        <p:spPr>
          <a:xfrm>
            <a:off x="302400" y="1206000"/>
            <a:ext cx="9002400" cy="5140800"/>
          </a:xfrm>
          <a:noFill/>
        </p:spPr>
        <p:txBody>
          <a:bodyPr wrap="square" rtlCol="0">
            <a:spAutoFit/>
          </a:bodyPr>
          <a:lstStyle/>
          <a:p>
            <a:r>
              <a:rPr sz="1400">
                <a:latin typeface="Montserrat Light"/>
              </a:rPr>
              <a:t>Under assumptions about costs and total addressable market size, combined with the collected price preferences, probabilities, and frequencies, the optimal price point to maximize REVENUE is $2.21 per package of 4 servings. Assuming no pressure from competitors, ideal marketing, no cancellation/returns, etc. (or that everything is embedded into the TAM and cost), projected revenues are expected to be $6B per year. Still, profit value would not be optimized if the cost per package of 4 servings remained at $2.21.Maximum PROFITS can be achieved at $5.18 per package of 4 servings. For a 100,000,000 TAM it projects 1B sales per year, but the total profit is expected to be $4B per year with $5B revenue.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302400" y="0"/>
            <a:ext cx="9929091" cy="748145"/>
          </a:xfrm>
        </p:spPr>
        <p:txBody>
          <a:bodyPr anchor="b"/>
          <a:lstStyle/>
          <a:p>
            <a:pPr algn="l"/>
            <a:r>
              <a:rPr lang="en-US" sz="1400">
                <a:latin typeface="Montserrat"/>
              </a:rPr>
              <a:t>XQ4.</a:t>
            </a:r>
            <a:r>
              <a:rPr lang="en-US" sz="1400">
                <a:latin typeface="Montserrat Light"/>
              </a:rPr>
              <a:t> Takeaway points</a:t>
            </a:r>
            <a:endParaRPr lang="en-US"/>
          </a:p>
        </p:txBody>
      </p:sp>
      <p:sp>
        <p:nvSpPr>
          <p:cNvPr id="3" name="Text Placeholder 2"/>
          <p:cNvSpPr>
            <a:spLocks noGrp="1"/>
          </p:cNvSpPr>
          <p:nvPr>
            <p:ph type="body" sz="quarter" idx="24"/>
          </p:nvPr>
        </p:nvSpPr>
        <p:spPr/>
        <p:txBody>
          <a:bodyPr/>
          <a:lstStyle/>
          <a:p>
            <a:pPr algn="l">
              <a:lnSpc>
                <a:spcPct val="150000"/>
              </a:lnSpc>
              <a:defRPr>
                <a:solidFill>
                  <a:srgbClr val="44546A"/>
                </a:solidFill>
              </a:defRPr>
            </a:pPr>
            <a:endParaRPr lang="en-US"/>
          </a:p>
        </p:txBody>
      </p:sp>
      <p:sp>
        <p:nvSpPr>
          <p:cNvPr id="4" name="Slide Number Placeholder 4"/>
          <p:cNvSpPr>
            <a:spLocks noGrp="1"/>
          </p:cNvSpPr>
          <p:nvPr>
            <p:ph type="sldNum" sz="quarter" idx="23"/>
          </p:nvPr>
        </p:nvSpPr>
        <p:spPr/>
        <p:txBody>
          <a:bodyPr/>
          <a:lstStyle/>
          <a:p>
            <a:fld id="{8AEB7620-5FE3-49D6-A486-B91BF1DE8D62}" type="slidenum">
              <a:rPr lang="en-US" smtClean="0"/>
              <a:t>8</a:t>
            </a:fld>
            <a:endParaRPr lang="en-US"/>
          </a:p>
        </p:txBody>
      </p:sp>
      <p:sp>
        <p:nvSpPr>
          <p:cNvPr id="5" name="TextBox 5"/>
          <p:cNvSpPr txBox="1"/>
          <p:nvPr/>
        </p:nvSpPr>
        <p:spPr>
          <a:xfrm>
            <a:off x="10886400" y="882000"/>
            <a:ext cx="745200" cy="216000"/>
          </a:xfrm>
          <a:prstGeom prst="rect">
            <a:avLst/>
          </a:prstGeom>
          <a:noFill/>
        </p:spPr>
        <p:txBody>
          <a:bodyPr wrap="square" rtlCol="0">
            <a:spAutoFit/>
          </a:bodyPr>
          <a:lstStyle/>
          <a:p>
            <a:pPr algn="r">
              <a:defRPr>
                <a:solidFill>
                  <a:srgbClr val="30363C"/>
                </a:solidFill>
              </a:defRPr>
            </a:pPr>
            <a:r>
              <a:rPr sz="900">
                <a:latin typeface="Montserrat"/>
              </a:rPr>
              <a:t>N</a:t>
            </a:r>
            <a:r>
              <a:rPr sz="900">
                <a:latin typeface="Montserrat Light"/>
              </a:rPr>
              <a:t>=400</a:t>
            </a:r>
          </a:p>
        </p:txBody>
      </p:sp>
      <p:graphicFrame>
        <p:nvGraphicFramePr>
          <p:cNvPr id="6" name="Frame 6"/>
          <p:cNvGraphicFramePr/>
          <p:nvPr/>
        </p:nvGraphicFramePr>
        <p:xfrm>
          <a:off x="302400" y="1278000"/>
          <a:ext cx="8804727" cy="3109680"/>
        </p:xfrm>
        <a:graphic>
          <a:graphicData uri="http://schemas.openxmlformats.org/drawingml/2006/table">
            <a:tbl>
              <a:tblPr>
                <a:solidFill>
                  <a:srgbClr val="FFFFFF"/>
                </a:solidFill>
                <a:tableStyleId>{9D7B26C5-4107-4FEC-AEDC-1716B250A1EF}</a:tableStyleId>
              </a:tblPr>
              <a:tblGrid>
                <a:gridCol w="978303">
                  <a:extLst>
                    <a:ext uri="{9D8B030D-6E8A-4147-A177-3AD203B41FA5}">
                      <a16:colId xmlns:a16="http://schemas.microsoft.com/office/drawing/2014/main" val="20000"/>
                    </a:ext>
                  </a:extLst>
                </a:gridCol>
                <a:gridCol w="978303">
                  <a:extLst>
                    <a:ext uri="{9D8B030D-6E8A-4147-A177-3AD203B41FA5}">
                      <a16:colId xmlns:a16="http://schemas.microsoft.com/office/drawing/2014/main" val="20001"/>
                    </a:ext>
                  </a:extLst>
                </a:gridCol>
                <a:gridCol w="978303">
                  <a:extLst>
                    <a:ext uri="{9D8B030D-6E8A-4147-A177-3AD203B41FA5}">
                      <a16:colId xmlns:a16="http://schemas.microsoft.com/office/drawing/2014/main" val="20002"/>
                    </a:ext>
                  </a:extLst>
                </a:gridCol>
                <a:gridCol w="978303">
                  <a:extLst>
                    <a:ext uri="{9D8B030D-6E8A-4147-A177-3AD203B41FA5}">
                      <a16:colId xmlns:a16="http://schemas.microsoft.com/office/drawing/2014/main" val="20003"/>
                    </a:ext>
                  </a:extLst>
                </a:gridCol>
                <a:gridCol w="978303">
                  <a:extLst>
                    <a:ext uri="{9D8B030D-6E8A-4147-A177-3AD203B41FA5}">
                      <a16:colId xmlns:a16="http://schemas.microsoft.com/office/drawing/2014/main" val="20004"/>
                    </a:ext>
                  </a:extLst>
                </a:gridCol>
                <a:gridCol w="978303">
                  <a:extLst>
                    <a:ext uri="{9D8B030D-6E8A-4147-A177-3AD203B41FA5}">
                      <a16:colId xmlns:a16="http://schemas.microsoft.com/office/drawing/2014/main" val="20005"/>
                    </a:ext>
                  </a:extLst>
                </a:gridCol>
                <a:gridCol w="978303">
                  <a:extLst>
                    <a:ext uri="{9D8B030D-6E8A-4147-A177-3AD203B41FA5}">
                      <a16:colId xmlns:a16="http://schemas.microsoft.com/office/drawing/2014/main" val="20006"/>
                    </a:ext>
                  </a:extLst>
                </a:gridCol>
                <a:gridCol w="978303">
                  <a:extLst>
                    <a:ext uri="{9D8B030D-6E8A-4147-A177-3AD203B41FA5}">
                      <a16:colId xmlns:a16="http://schemas.microsoft.com/office/drawing/2014/main" val="20007"/>
                    </a:ext>
                  </a:extLst>
                </a:gridCol>
                <a:gridCol w="978303">
                  <a:extLst>
                    <a:ext uri="{9D8B030D-6E8A-4147-A177-3AD203B41FA5}">
                      <a16:colId xmlns:a16="http://schemas.microsoft.com/office/drawing/2014/main" val="20008"/>
                    </a:ext>
                  </a:extLst>
                </a:gridCol>
              </a:tblGrid>
              <a:tr h="320400">
                <a:tc>
                  <a:txBody>
                    <a:bodyPr/>
                    <a:lstStyle/>
                    <a:p>
                      <a:r>
                        <a:rPr sz="800">
                          <a:latin typeface="Merriweather Sans"/>
                        </a:rPr>
                        <a:t>Price Sensitivity Meter Results</a:t>
                      </a:r>
                    </a:p>
                  </a:txBody>
                  <a:tcPr anchor="ctr">
                    <a:lnL>
                      <a:solidFill>
                        <a:srgbClr val="FFFFFF"/>
                      </a:solidFill>
                    </a:lnL>
                    <a:lnR>
                      <a:solidFill>
                        <a:srgbClr val="FFFFFF"/>
                      </a:solidFill>
                    </a:lnR>
                    <a:lnT>
                      <a:solidFill>
                        <a:srgbClr val="000000"/>
                      </a:solidFill>
                    </a:lnT>
                    <a:lnB w="9525">
                      <a:solidFill>
                        <a:srgbClr val="000000"/>
                      </a:solidFill>
                    </a:lnB>
                    <a:noFill/>
                  </a:tcPr>
                </a:tc>
                <a:tc>
                  <a:txBody>
                    <a:bodyPr/>
                    <a:lstStyle/>
                    <a:p>
                      <a:r>
                        <a:rPr sz="800">
                          <a:latin typeface="Merriweather Sans"/>
                        </a:rPr>
                        <a:t>PRICE.POINTS</a:t>
                      </a:r>
                    </a:p>
                  </a:txBody>
                  <a:tcPr anchor="ctr">
                    <a:lnL>
                      <a:solidFill>
                        <a:srgbClr val="FFFFFF"/>
                      </a:solidFill>
                    </a:lnL>
                    <a:lnR>
                      <a:solidFill>
                        <a:srgbClr val="FFFFFF"/>
                      </a:solidFill>
                    </a:lnR>
                    <a:lnT>
                      <a:solidFill>
                        <a:srgbClr val="000000"/>
                      </a:solidFill>
                    </a:lnT>
                    <a:lnB w="9525">
                      <a:solidFill>
                        <a:srgbClr val="000000"/>
                      </a:solidFill>
                    </a:lnB>
                    <a:noFill/>
                  </a:tcPr>
                </a:tc>
                <a:tc>
                  <a:txBody>
                    <a:bodyPr/>
                    <a:lstStyle/>
                    <a:p>
                      <a:r>
                        <a:rPr sz="800">
                          <a:latin typeface="Merriweather Sans"/>
                        </a:rPr>
                        <a:t>UNIT.PRICE</a:t>
                      </a:r>
                    </a:p>
                  </a:txBody>
                  <a:tcPr anchor="ctr">
                    <a:lnL>
                      <a:solidFill>
                        <a:srgbClr val="FFFFFF"/>
                      </a:solidFill>
                    </a:lnL>
                    <a:lnR>
                      <a:solidFill>
                        <a:srgbClr val="FFFFFF"/>
                      </a:solidFill>
                    </a:lnR>
                    <a:lnT>
                      <a:solidFill>
                        <a:srgbClr val="000000"/>
                      </a:solidFill>
                    </a:lnT>
                    <a:lnB w="9525">
                      <a:solidFill>
                        <a:srgbClr val="000000"/>
                      </a:solidFill>
                    </a:lnB>
                    <a:noFill/>
                  </a:tcPr>
                </a:tc>
                <a:tc>
                  <a:txBody>
                    <a:bodyPr/>
                    <a:lstStyle/>
                    <a:p>
                      <a:r>
                        <a:rPr sz="800">
                          <a:latin typeface="Merriweather Sans"/>
                        </a:rPr>
                        <a:t>BUYERS</a:t>
                      </a:r>
                    </a:p>
                  </a:txBody>
                  <a:tcPr anchor="ctr">
                    <a:lnL>
                      <a:solidFill>
                        <a:srgbClr val="FFFFFF"/>
                      </a:solidFill>
                    </a:lnL>
                    <a:lnR>
                      <a:solidFill>
                        <a:srgbClr val="FFFFFF"/>
                      </a:solidFill>
                    </a:lnR>
                    <a:lnT>
                      <a:solidFill>
                        <a:srgbClr val="000000"/>
                      </a:solidFill>
                    </a:lnT>
                    <a:lnB w="9525">
                      <a:solidFill>
                        <a:srgbClr val="000000"/>
                      </a:solidFill>
                    </a:lnB>
                    <a:noFill/>
                  </a:tcPr>
                </a:tc>
                <a:tc>
                  <a:txBody>
                    <a:bodyPr/>
                    <a:lstStyle/>
                    <a:p>
                      <a:r>
                        <a:rPr sz="800">
                          <a:latin typeface="Merriweather Sans"/>
                        </a:rPr>
                        <a:t>REVENUE</a:t>
                      </a:r>
                    </a:p>
                  </a:txBody>
                  <a:tcPr anchor="ctr">
                    <a:lnL>
                      <a:solidFill>
                        <a:srgbClr val="FFFFFF"/>
                      </a:solidFill>
                    </a:lnL>
                    <a:lnR>
                      <a:solidFill>
                        <a:srgbClr val="FFFFFF"/>
                      </a:solidFill>
                    </a:lnR>
                    <a:lnT>
                      <a:solidFill>
                        <a:srgbClr val="000000"/>
                      </a:solidFill>
                    </a:lnT>
                    <a:lnB w="9525">
                      <a:solidFill>
                        <a:srgbClr val="000000"/>
                      </a:solidFill>
                    </a:lnB>
                    <a:noFill/>
                  </a:tcPr>
                </a:tc>
                <a:tc>
                  <a:txBody>
                    <a:bodyPr/>
                    <a:lstStyle/>
                    <a:p>
                      <a:r>
                        <a:rPr sz="800">
                          <a:latin typeface="Merriweather Sans"/>
                        </a:rPr>
                        <a:t>COST</a:t>
                      </a:r>
                    </a:p>
                  </a:txBody>
                  <a:tcPr anchor="ctr">
                    <a:lnL>
                      <a:solidFill>
                        <a:srgbClr val="FFFFFF"/>
                      </a:solidFill>
                    </a:lnL>
                    <a:lnR>
                      <a:solidFill>
                        <a:srgbClr val="FFFFFF"/>
                      </a:solidFill>
                    </a:lnR>
                    <a:lnT>
                      <a:solidFill>
                        <a:srgbClr val="000000"/>
                      </a:solidFill>
                    </a:lnT>
                    <a:lnB w="9525">
                      <a:solidFill>
                        <a:srgbClr val="000000"/>
                      </a:solidFill>
                    </a:lnB>
                    <a:noFill/>
                  </a:tcPr>
                </a:tc>
                <a:tc>
                  <a:txBody>
                    <a:bodyPr/>
                    <a:lstStyle/>
                    <a:p>
                      <a:r>
                        <a:rPr sz="800">
                          <a:latin typeface="Merriweather Sans"/>
                        </a:rPr>
                        <a:t>P&amp;L</a:t>
                      </a:r>
                    </a:p>
                  </a:txBody>
                  <a:tcPr anchor="ctr">
                    <a:lnL>
                      <a:solidFill>
                        <a:srgbClr val="FFFFFF"/>
                      </a:solidFill>
                    </a:lnL>
                    <a:lnR>
                      <a:solidFill>
                        <a:srgbClr val="FFFFFF"/>
                      </a:solidFill>
                    </a:lnR>
                    <a:lnT>
                      <a:solidFill>
                        <a:srgbClr val="000000"/>
                      </a:solidFill>
                    </a:lnT>
                    <a:lnB w="9525">
                      <a:solidFill>
                        <a:srgbClr val="000000"/>
                      </a:solidFill>
                    </a:lnB>
                    <a:noFill/>
                  </a:tcPr>
                </a:tc>
                <a:tc>
                  <a:txBody>
                    <a:bodyPr/>
                    <a:lstStyle/>
                    <a:p>
                      <a:r>
                        <a:rPr sz="800">
                          <a:latin typeface="Merriweather Sans"/>
                        </a:rPr>
                        <a:t>SALES</a:t>
                      </a:r>
                    </a:p>
                  </a:txBody>
                  <a:tcPr anchor="ctr">
                    <a:lnL>
                      <a:solidFill>
                        <a:srgbClr val="FFFFFF"/>
                      </a:solidFill>
                    </a:lnL>
                    <a:lnR>
                      <a:solidFill>
                        <a:srgbClr val="FFFFFF"/>
                      </a:solidFill>
                    </a:lnR>
                    <a:lnT>
                      <a:solidFill>
                        <a:srgbClr val="000000"/>
                      </a:solidFill>
                    </a:lnT>
                    <a:lnB w="9525">
                      <a:solidFill>
                        <a:srgbClr val="000000"/>
                      </a:solidFill>
                    </a:lnB>
                    <a:noFill/>
                  </a:tcPr>
                </a:tc>
                <a:tc>
                  <a:txBody>
                    <a:bodyPr/>
                    <a:lstStyle/>
                    <a:p>
                      <a:r>
                        <a:rPr sz="800">
                          <a:latin typeface="Merriweather Sans"/>
                        </a:rPr>
                        <a:t>FREQUENCY</a:t>
                      </a:r>
                    </a:p>
                  </a:txBody>
                  <a:tcPr anchor="ctr">
                    <a:lnL>
                      <a:solidFill>
                        <a:srgbClr val="FFFFFF"/>
                      </a:solidFill>
                    </a:lnL>
                    <a:lnR>
                      <a:solidFill>
                        <a:srgbClr val="FFFFFF"/>
                      </a:solidFill>
                    </a:lnR>
                    <a:lnT>
                      <a:solidFill>
                        <a:srgbClr val="000000"/>
                      </a:solidFill>
                    </a:lnT>
                    <a:lnB w="9525">
                      <a:solidFill>
                        <a:srgbClr val="000000"/>
                      </a:solidFill>
                    </a:lnB>
                    <a:noFill/>
                  </a:tcPr>
                </a:tc>
                <a:extLst>
                  <a:ext uri="{0D108BD9-81ED-4DB2-BD59-A6C34878D82A}">
                    <a16:rowId xmlns:a16="http://schemas.microsoft.com/office/drawing/2014/main" val="10000"/>
                  </a:ext>
                </a:extLst>
              </a:tr>
              <a:tr h="320400">
                <a:tc>
                  <a:txBody>
                    <a:bodyPr/>
                    <a:lstStyle/>
                    <a:p>
                      <a:pPr>
                        <a:defRPr sz="800">
                          <a:latin typeface="Merriweather Sans"/>
                        </a:defRPr>
                      </a:pPr>
                      <a:r>
                        <a:rPr sz="800">
                          <a:latin typeface="Merriweather Sans Light"/>
                        </a:rPr>
                        <a:t>PRICE POINT #P1</a:t>
                      </a:r>
                    </a:p>
                  </a:txBody>
                  <a:tcPr anchor="ctr">
                    <a:lnL w="9525">
                      <a:solidFill>
                        <a:srgbClr val="FFFFFF"/>
                      </a:solidFill>
                    </a:lnL>
                    <a:lnR w="9525">
                      <a:solidFill>
                        <a:srgbClr val="FFFFFF"/>
                      </a:solidFill>
                    </a:lnR>
                    <a:lnT w="9525" cap="flat" cmpd="sng" algn="ctr">
                      <a:solidFill>
                        <a:srgbClr val="000000"/>
                      </a:solidFill>
                      <a:prstDash val="solid"/>
                      <a:round/>
                      <a:headEnd type="none" w="med" len="med"/>
                      <a:tailEnd type="none" w="med" len="med"/>
                    </a:lnT>
                    <a:lnB w="9525">
                      <a:solidFill>
                        <a:prstClr val="ltGray"/>
                      </a:solidFill>
                    </a:lnB>
                    <a:noFill/>
                  </a:tcPr>
                </a:tc>
                <a:tc>
                  <a:txBody>
                    <a:bodyPr/>
                    <a:lstStyle/>
                    <a:p>
                      <a:pPr>
                        <a:defRPr sz="800">
                          <a:latin typeface="Merriweather Sans"/>
                        </a:defRPr>
                      </a:pPr>
                      <a:r>
                        <a:rPr sz="800">
                          <a:latin typeface="Merriweather Sans Light"/>
                        </a:rPr>
                        <a:t>PRICE POINT #P1</a:t>
                      </a:r>
                    </a:p>
                  </a:txBody>
                  <a:tcPr anchor="ctr">
                    <a:lnL w="9525">
                      <a:solidFill>
                        <a:srgbClr val="FFFFFF"/>
                      </a:solidFill>
                    </a:lnL>
                    <a:lnR w="9525">
                      <a:solidFill>
                        <a:srgbClr val="FFFFFF"/>
                      </a:solidFill>
                    </a:lnR>
                    <a:lnT w="9525" cap="flat" cmpd="sng" algn="ctr">
                      <a:solidFill>
                        <a:srgbClr val="000000"/>
                      </a:solidFill>
                      <a:prstDash val="solid"/>
                      <a:round/>
                      <a:headEnd type="none" w="med" len="med"/>
                      <a:tailEnd type="none" w="med" len="med"/>
                    </a:lnT>
                    <a:lnB w="9525">
                      <a:solidFill>
                        <a:prstClr val="ltGray"/>
                      </a:solidFill>
                    </a:lnB>
                    <a:noFill/>
                  </a:tcPr>
                </a:tc>
                <a:tc>
                  <a:txBody>
                    <a:bodyPr/>
                    <a:lstStyle/>
                    <a:p>
                      <a:pPr>
                        <a:defRPr sz="800">
                          <a:latin typeface="Merriweather Sans"/>
                        </a:defRPr>
                      </a:pPr>
                      <a:r>
                        <a:rPr sz="800">
                          <a:latin typeface="Merriweather Sans Light"/>
                        </a:rPr>
                        <a:t>$4.99</a:t>
                      </a:r>
                    </a:p>
                  </a:txBody>
                  <a:tcPr anchor="ctr">
                    <a:lnL w="9525">
                      <a:solidFill>
                        <a:srgbClr val="FFFFFF"/>
                      </a:solidFill>
                    </a:lnL>
                    <a:lnR w="9525">
                      <a:solidFill>
                        <a:srgbClr val="FFFFFF"/>
                      </a:solidFill>
                    </a:lnR>
                    <a:lnT w="9525" cap="flat" cmpd="sng" algn="ctr">
                      <a:solidFill>
                        <a:srgbClr val="000000"/>
                      </a:solidFill>
                      <a:prstDash val="solid"/>
                      <a:round/>
                      <a:headEnd type="none" w="med" len="med"/>
                      <a:tailEnd type="none" w="med" len="med"/>
                    </a:lnT>
                    <a:lnB w="9525">
                      <a:solidFill>
                        <a:prstClr val="ltGray"/>
                      </a:solidFill>
                    </a:lnB>
                    <a:noFill/>
                  </a:tcPr>
                </a:tc>
                <a:tc>
                  <a:txBody>
                    <a:bodyPr/>
                    <a:lstStyle/>
                    <a:p>
                      <a:pPr>
                        <a:defRPr sz="800">
                          <a:latin typeface="Merriweather Sans"/>
                        </a:defRPr>
                      </a:pPr>
                      <a:r>
                        <a:rPr sz="800">
                          <a:latin typeface="Merriweather Sans Light"/>
                        </a:rPr>
                        <a:t>15M (15.4%)</a:t>
                      </a:r>
                    </a:p>
                  </a:txBody>
                  <a:tcPr anchor="ctr">
                    <a:lnL w="9525">
                      <a:solidFill>
                        <a:srgbClr val="FFFFFF"/>
                      </a:solidFill>
                    </a:lnL>
                    <a:lnR w="9525">
                      <a:solidFill>
                        <a:srgbClr val="FFFFFF"/>
                      </a:solidFill>
                    </a:lnR>
                    <a:lnT w="9525" cap="flat" cmpd="sng" algn="ctr">
                      <a:solidFill>
                        <a:srgbClr val="000000"/>
                      </a:solidFill>
                      <a:prstDash val="solid"/>
                      <a:round/>
                      <a:headEnd type="none" w="med" len="med"/>
                      <a:tailEnd type="none" w="med" len="med"/>
                    </a:lnT>
                    <a:lnB w="9525">
                      <a:solidFill>
                        <a:prstClr val="ltGray"/>
                      </a:solidFill>
                    </a:lnB>
                    <a:noFill/>
                  </a:tcPr>
                </a:tc>
                <a:tc>
                  <a:txBody>
                    <a:bodyPr/>
                    <a:lstStyle/>
                    <a:p>
                      <a:pPr>
                        <a:defRPr sz="800">
                          <a:latin typeface="Merriweather Sans"/>
                        </a:defRPr>
                      </a:pPr>
                      <a:r>
                        <a:rPr sz="800">
                          <a:latin typeface="Merriweather Sans Light"/>
                        </a:rPr>
                        <a:t>$5B</a:t>
                      </a:r>
                    </a:p>
                  </a:txBody>
                  <a:tcPr anchor="ctr">
                    <a:lnL w="9525">
                      <a:solidFill>
                        <a:srgbClr val="FFFFFF"/>
                      </a:solidFill>
                    </a:lnL>
                    <a:lnR w="9525">
                      <a:solidFill>
                        <a:srgbClr val="FFFFFF"/>
                      </a:solidFill>
                    </a:lnR>
                    <a:lnT w="9525" cap="flat" cmpd="sng" algn="ctr">
                      <a:solidFill>
                        <a:srgbClr val="000000"/>
                      </a:solidFill>
                      <a:prstDash val="solid"/>
                      <a:round/>
                      <a:headEnd type="none" w="med" len="med"/>
                      <a:tailEnd type="none" w="med" len="med"/>
                    </a:lnT>
                    <a:lnB w="9525">
                      <a:solidFill>
                        <a:prstClr val="ltGray"/>
                      </a:solidFill>
                    </a:lnB>
                    <a:noFill/>
                  </a:tcPr>
                </a:tc>
                <a:tc>
                  <a:txBody>
                    <a:bodyPr/>
                    <a:lstStyle/>
                    <a:p>
                      <a:pPr>
                        <a:defRPr sz="800">
                          <a:latin typeface="Merriweather Sans"/>
                        </a:defRPr>
                      </a:pPr>
                      <a:r>
                        <a:rPr sz="800">
                          <a:latin typeface="Merriweather Sans Light"/>
                        </a:rPr>
                        <a:t>$1B</a:t>
                      </a:r>
                    </a:p>
                  </a:txBody>
                  <a:tcPr anchor="ctr">
                    <a:lnL w="9525">
                      <a:solidFill>
                        <a:srgbClr val="FFFFFF"/>
                      </a:solidFill>
                    </a:lnL>
                    <a:lnR w="9525">
                      <a:solidFill>
                        <a:srgbClr val="FFFFFF"/>
                      </a:solidFill>
                    </a:lnR>
                    <a:lnT w="9525" cap="flat" cmpd="sng" algn="ctr">
                      <a:solidFill>
                        <a:srgbClr val="000000"/>
                      </a:solidFill>
                      <a:prstDash val="solid"/>
                      <a:round/>
                      <a:headEnd type="none" w="med" len="med"/>
                      <a:tailEnd type="none" w="med" len="med"/>
                    </a:lnT>
                    <a:lnB w="9525">
                      <a:solidFill>
                        <a:prstClr val="ltGray"/>
                      </a:solidFill>
                    </a:lnB>
                    <a:noFill/>
                  </a:tcPr>
                </a:tc>
                <a:tc>
                  <a:txBody>
                    <a:bodyPr/>
                    <a:lstStyle/>
                    <a:p>
                      <a:pPr>
                        <a:defRPr sz="800">
                          <a:latin typeface="Merriweather Sans"/>
                        </a:defRPr>
                      </a:pPr>
                      <a:r>
                        <a:rPr sz="800">
                          <a:latin typeface="Merriweather Sans Light"/>
                        </a:rPr>
                        <a:t>$4B</a:t>
                      </a:r>
                    </a:p>
                  </a:txBody>
                  <a:tcPr anchor="ctr">
                    <a:lnL w="9525">
                      <a:solidFill>
                        <a:srgbClr val="FFFFFF"/>
                      </a:solidFill>
                    </a:lnL>
                    <a:lnR w="9525">
                      <a:solidFill>
                        <a:srgbClr val="FFFFFF"/>
                      </a:solidFill>
                    </a:lnR>
                    <a:lnT w="9525" cap="flat" cmpd="sng" algn="ctr">
                      <a:solidFill>
                        <a:srgbClr val="000000"/>
                      </a:solidFill>
                      <a:prstDash val="solid"/>
                      <a:round/>
                      <a:headEnd type="none" w="med" len="med"/>
                      <a:tailEnd type="none" w="med" len="med"/>
                    </a:lnT>
                    <a:lnB w="9525">
                      <a:solidFill>
                        <a:prstClr val="ltGray"/>
                      </a:solidFill>
                    </a:lnB>
                    <a:noFill/>
                  </a:tcPr>
                </a:tc>
                <a:tc>
                  <a:txBody>
                    <a:bodyPr/>
                    <a:lstStyle/>
                    <a:p>
                      <a:pPr>
                        <a:defRPr sz="800">
                          <a:latin typeface="Merriweather Sans"/>
                        </a:defRPr>
                      </a:pPr>
                      <a:r>
                        <a:rPr sz="800">
                          <a:latin typeface="Merriweather Sans Light"/>
                        </a:rPr>
                        <a:t>1B</a:t>
                      </a:r>
                    </a:p>
                  </a:txBody>
                  <a:tcPr anchor="ctr">
                    <a:lnL w="9525">
                      <a:solidFill>
                        <a:srgbClr val="FFFFFF"/>
                      </a:solidFill>
                    </a:lnL>
                    <a:lnR w="9525">
                      <a:solidFill>
                        <a:srgbClr val="FFFFFF"/>
                      </a:solidFill>
                    </a:lnR>
                    <a:lnT w="9525" cap="flat" cmpd="sng" algn="ctr">
                      <a:solidFill>
                        <a:srgbClr val="000000"/>
                      </a:solidFill>
                      <a:prstDash val="solid"/>
                      <a:round/>
                      <a:headEnd type="none" w="med" len="med"/>
                      <a:tailEnd type="none" w="med" len="med"/>
                    </a:lnT>
                    <a:lnB w="9525">
                      <a:solidFill>
                        <a:prstClr val="ltGray"/>
                      </a:solidFill>
                    </a:lnB>
                    <a:noFill/>
                  </a:tcPr>
                </a:tc>
                <a:tc>
                  <a:txBody>
                    <a:bodyPr/>
                    <a:lstStyle/>
                    <a:p>
                      <a:pPr>
                        <a:defRPr sz="800">
                          <a:latin typeface="Merriweather Sans"/>
                        </a:defRPr>
                      </a:pPr>
                      <a:r>
                        <a:rPr sz="800">
                          <a:latin typeface="Merriweather Sans Light"/>
                        </a:rPr>
                        <a:t>78.1/year</a:t>
                      </a:r>
                    </a:p>
                  </a:txBody>
                  <a:tcPr anchor="ctr">
                    <a:lnL w="9525">
                      <a:solidFill>
                        <a:srgbClr val="FFFFFF"/>
                      </a:solidFill>
                    </a:lnL>
                    <a:lnR w="9525">
                      <a:solidFill>
                        <a:srgbClr val="FFFFFF"/>
                      </a:solidFill>
                    </a:lnR>
                    <a:lnT w="9525" cap="flat" cmpd="sng" algn="ctr">
                      <a:solidFill>
                        <a:srgbClr val="000000"/>
                      </a:solidFill>
                      <a:prstDash val="solid"/>
                      <a:round/>
                      <a:headEnd type="none" w="med" len="med"/>
                      <a:tailEnd type="none" w="med" len="med"/>
                    </a:lnT>
                    <a:lnB w="9525">
                      <a:solidFill>
                        <a:prstClr val="ltGray"/>
                      </a:solidFill>
                    </a:lnB>
                    <a:noFill/>
                  </a:tcPr>
                </a:tc>
                <a:extLst>
                  <a:ext uri="{0D108BD9-81ED-4DB2-BD59-A6C34878D82A}">
                    <a16:rowId xmlns:a16="http://schemas.microsoft.com/office/drawing/2014/main" val="10001"/>
                  </a:ext>
                </a:extLst>
              </a:tr>
              <a:tr h="320400">
                <a:tc>
                  <a:txBody>
                    <a:bodyPr/>
                    <a:lstStyle/>
                    <a:p>
                      <a:pPr>
                        <a:defRPr sz="800">
                          <a:latin typeface="Merriweather Sans"/>
                        </a:defRPr>
                      </a:pPr>
                      <a:r>
                        <a:rPr sz="800">
                          <a:latin typeface="Merriweather Sans Light"/>
                        </a:rPr>
                        <a:t>PRICE POINT #P2</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PRICE POINT #P2</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$7.99</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10M (10.3%)</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$5B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$653M</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653M</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63.7/year</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2"/>
                  </a:ext>
                </a:extLst>
              </a:tr>
              <a:tr h="320400">
                <a:tc>
                  <a:txBody>
                    <a:bodyPr/>
                    <a:lstStyle/>
                    <a:p>
                      <a:pPr>
                        <a:defRPr sz="800">
                          <a:latin typeface="Merriweather Sans"/>
                        </a:defRPr>
                      </a:pPr>
                      <a:r>
                        <a:rPr sz="800">
                          <a:latin typeface="Merriweather Sans Light"/>
                        </a:rPr>
                        <a:t>PRICE POINT #P3</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PRICE POINT #P3</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$10.99</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7M (7.7%)</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$415M</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415M</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53.9/year</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3"/>
                  </a:ext>
                </a:extLst>
              </a:tr>
              <a:tr h="320400">
                <a:tc>
                  <a:txBody>
                    <a:bodyPr/>
                    <a:lstStyle/>
                    <a:p>
                      <a:pPr>
                        <a:defRPr sz="800">
                          <a:latin typeface="Merriweather Sans"/>
                        </a:defRPr>
                      </a:pPr>
                      <a:r>
                        <a:rPr sz="800">
                          <a:latin typeface="Merriweather Sans Light"/>
                        </a:rPr>
                        <a:t>PRICE POINT #P4</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PRICE POINT #P4</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$13.99</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6M (6.2%)</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$286M</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$3B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286M</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46.5/year</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4"/>
                  </a:ext>
                </a:extLst>
              </a:tr>
              <a:tr h="320400">
                <a:tc>
                  <a:txBody>
                    <a:bodyPr/>
                    <a:lstStyle/>
                    <a:p>
                      <a:pPr>
                        <a:defRPr sz="800">
                          <a:latin typeface="Merriweather Sans"/>
                        </a:defRPr>
                      </a:pPr>
                      <a:r>
                        <a:rPr sz="800">
                          <a:latin typeface="Merriweather Sans Light"/>
                        </a:rPr>
                        <a:t>BREAK EVEN POINT</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BREAK EVEN POINT</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$1.00</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47M (47.1%)</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$5B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$5B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$0</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5B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127.2/year</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5"/>
                  </a:ext>
                </a:extLst>
              </a:tr>
              <a:tr h="320400">
                <a:tc>
                  <a:txBody>
                    <a:bodyPr/>
                    <a:lstStyle/>
                    <a:p>
                      <a:pPr>
                        <a:defRPr sz="800">
                          <a:latin typeface="Merriweather Sans"/>
                        </a:defRPr>
                      </a:pPr>
                      <a:r>
                        <a:rPr sz="800">
                          <a:latin typeface="Merriweather Sans Light"/>
                        </a:rPr>
                        <a:t>MAX REVENUE</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MAX REVENUE</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$2.21</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28M (28.9%)</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$6B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$2B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$3B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2B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102.9/year</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6"/>
                  </a:ext>
                </a:extLst>
              </a:tr>
              <a:tr h="320400">
                <a:tc>
                  <a:txBody>
                    <a:bodyPr/>
                    <a:lstStyle/>
                    <a:p>
                      <a:pPr>
                        <a:defRPr sz="800">
                          <a:latin typeface="Merriweather Sans"/>
                        </a:defRPr>
                      </a:pPr>
                      <a:r>
                        <a:rPr sz="800">
                          <a:latin typeface="Merriweather Sans Light"/>
                        </a:rPr>
                        <a:t>AVERAGE EXPECTED PRICE</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AVERAGE EXPECTED PRICE</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$4.32</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17M (17.3%)</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$6B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$1B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1B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82.5/year</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7"/>
                  </a:ext>
                </a:extLst>
              </a:tr>
              <a:tr h="320400">
                <a:tc>
                  <a:txBody>
                    <a:bodyPr/>
                    <a:lstStyle/>
                    <a:p>
                      <a:pPr>
                        <a:defRPr sz="800">
                          <a:latin typeface="Merriweather Sans"/>
                        </a:defRPr>
                      </a:pPr>
                      <a:r>
                        <a:rPr sz="800">
                          <a:latin typeface="Merriweather Sans Light"/>
                        </a:rPr>
                        <a:t>MAX PROFIT</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MAX PROFIT</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$5.18</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14M (14.9%)</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$5B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$1B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1B</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76.9/year</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302400" y="0"/>
            <a:ext cx="9929091" cy="748145"/>
          </a:xfrm>
        </p:spPr>
        <p:txBody>
          <a:bodyPr anchor="b"/>
          <a:lstStyle/>
          <a:p>
            <a:pPr algn="l"/>
            <a:r>
              <a:rPr lang="en-US" sz="1400">
                <a:latin typeface="Montserrat Light"/>
              </a:rPr>
              <a:t>XQ5. Additional Sentiments About the Concept</a:t>
            </a:r>
            <a:endParaRPr lang="en-US"/>
          </a:p>
        </p:txBody>
      </p:sp>
      <p:sp>
        <p:nvSpPr>
          <p:cNvPr id="3" name="Text Placeholder 2"/>
          <p:cNvSpPr>
            <a:spLocks noGrp="1"/>
          </p:cNvSpPr>
          <p:nvPr>
            <p:ph type="body" sz="quarter" idx="24"/>
          </p:nvPr>
        </p:nvSpPr>
        <p:spPr/>
        <p:txBody>
          <a:bodyPr/>
          <a:lstStyle/>
          <a:p>
            <a:pPr algn="l">
              <a:lnSpc>
                <a:spcPct val="150000"/>
              </a:lnSpc>
              <a:defRPr>
                <a:solidFill>
                  <a:srgbClr val="44546A"/>
                </a:solidFill>
              </a:defRPr>
            </a:pPr>
            <a:endParaRPr lang="en-US"/>
          </a:p>
        </p:txBody>
      </p:sp>
      <p:sp>
        <p:nvSpPr>
          <p:cNvPr id="4" name="Slide Number Placeholder 4"/>
          <p:cNvSpPr>
            <a:spLocks noGrp="1"/>
          </p:cNvSpPr>
          <p:nvPr>
            <p:ph type="sldNum" sz="quarter" idx="23"/>
          </p:nvPr>
        </p:nvSpPr>
        <p:spPr/>
        <p:txBody>
          <a:bodyPr/>
          <a:lstStyle/>
          <a:p>
            <a:fld id="{15E29791-E078-4E75-B79A-9DF3C51999C1}" type="slidenum">
              <a:rPr lang="en-US" smtClean="0"/>
              <a:t>9</a:t>
            </a:fld>
            <a:endParaRPr lang="en-US"/>
          </a:p>
        </p:txBody>
      </p:sp>
      <p:sp>
        <p:nvSpPr>
          <p:cNvPr id="5" name="TextBox 5"/>
          <p:cNvSpPr txBox="1"/>
          <p:nvPr/>
        </p:nvSpPr>
        <p:spPr>
          <a:xfrm>
            <a:off x="10886400" y="882000"/>
            <a:ext cx="745200" cy="216000"/>
          </a:xfrm>
          <a:prstGeom prst="rect">
            <a:avLst/>
          </a:prstGeom>
          <a:noFill/>
        </p:spPr>
        <p:txBody>
          <a:bodyPr wrap="square" rtlCol="0">
            <a:spAutoFit/>
          </a:bodyPr>
          <a:lstStyle/>
          <a:p>
            <a:pPr algn="r">
              <a:defRPr>
                <a:solidFill>
                  <a:srgbClr val="30363C"/>
                </a:solidFill>
              </a:defRPr>
            </a:pPr>
            <a:r>
              <a:rPr sz="900">
                <a:latin typeface="Montserrat"/>
              </a:rPr>
              <a:t>N</a:t>
            </a:r>
            <a:r>
              <a:rPr sz="900">
                <a:latin typeface="Montserrat Light"/>
              </a:rPr>
              <a:t>=400</a:t>
            </a:r>
          </a:p>
        </p:txBody>
      </p:sp>
      <p:graphicFrame>
        <p:nvGraphicFramePr>
          <p:cNvPr id="6" name="Frame 6"/>
          <p:cNvGraphicFramePr/>
          <p:nvPr/>
        </p:nvGraphicFramePr>
        <p:xfrm>
          <a:off x="9543600" y="1206000"/>
          <a:ext cx="2340000" cy="1967040"/>
        </p:xfrm>
        <a:graphic>
          <a:graphicData uri="http://schemas.openxmlformats.org/drawingml/2006/table">
            <a:tbl>
              <a:tblPr>
                <a:solidFill>
                  <a:srgbClr val="FFFFFF"/>
                </a:solidFill>
                <a:tableStyleId>{9D7B26C5-4107-4FEC-AEDC-1716B250A1EF}</a:tableStyleId>
              </a:tblPr>
              <a:tblGrid>
                <a:gridCol w="819000">
                  <a:extLst>
                    <a:ext uri="{9D8B030D-6E8A-4147-A177-3AD203B41FA5}">
                      <a16:colId xmlns:a16="http://schemas.microsoft.com/office/drawing/2014/main" val="20000"/>
                    </a:ext>
                  </a:extLst>
                </a:gridCol>
                <a:gridCol w="702000">
                  <a:extLst>
                    <a:ext uri="{9D8B030D-6E8A-4147-A177-3AD203B41FA5}">
                      <a16:colId xmlns:a16="http://schemas.microsoft.com/office/drawing/2014/main" val="20001"/>
                    </a:ext>
                  </a:extLst>
                </a:gridCol>
                <a:gridCol w="819000">
                  <a:extLst>
                    <a:ext uri="{9D8B030D-6E8A-4147-A177-3AD203B41FA5}">
                      <a16:colId xmlns:a16="http://schemas.microsoft.com/office/drawing/2014/main" val="20002"/>
                    </a:ext>
                  </a:extLst>
                </a:gridCol>
              </a:tblGrid>
              <a:tr h="320400">
                <a:tc>
                  <a:txBody>
                    <a:bodyPr/>
                    <a:lstStyle/>
                    <a:p>
                      <a:pPr>
                        <a:defRPr sz="800">
                          <a:latin typeface="Merriweather Sans"/>
                        </a:defRPr>
                      </a:pPr>
                      <a:r>
                        <a:rPr sz="800">
                          <a:latin typeface="Merriweather Sans"/>
                        </a:rPr>
                        <a:t>For people like me</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a:rPr>
                        <a:t>Neutral (±5)</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a:rPr>
                        <a:t>Not for me</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0"/>
                  </a:ext>
                </a:extLst>
              </a:tr>
              <a:tr h="320400">
                <a:tc>
                  <a:txBody>
                    <a:bodyPr/>
                    <a:lstStyle/>
                    <a:p>
                      <a:pPr>
                        <a:defRPr sz="800">
                          <a:latin typeface="Merriweather Sans"/>
                        </a:defRPr>
                      </a:pPr>
                      <a:r>
                        <a:rPr sz="800">
                          <a:latin typeface="Merriweather Sans Light"/>
                        </a:rPr>
                        <a:t>43.50%</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43.25%</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13.25%</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1"/>
                  </a:ext>
                </a:extLst>
              </a:tr>
              <a:tr h="320400">
                <a:tc>
                  <a:txBody>
                    <a:bodyPr/>
                    <a:lstStyle/>
                    <a:p>
                      <a:pPr>
                        <a:defRPr sz="800">
                          <a:latin typeface="Merriweather Sans"/>
                        </a:defRPr>
                      </a:pPr>
                      <a:r>
                        <a:rPr sz="800">
                          <a:latin typeface="Merriweather Sans"/>
                        </a:rPr>
                        <a:t>Unbelievable</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a:rPr>
                        <a:t>Neutral (±5)</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a:rPr>
                        <a:t>Believable</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2"/>
                  </a:ext>
                </a:extLst>
              </a:tr>
              <a:tr h="320400">
                <a:tc>
                  <a:txBody>
                    <a:bodyPr/>
                    <a:lstStyle/>
                    <a:p>
                      <a:pPr>
                        <a:defRPr sz="800">
                          <a:latin typeface="Merriweather Sans"/>
                        </a:defRPr>
                      </a:pPr>
                      <a:r>
                        <a:rPr sz="800">
                          <a:latin typeface="Merriweather Sans Light"/>
                        </a:rPr>
                        <a:t>5.00%</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51.50%</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43.50%</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3"/>
                  </a:ext>
                </a:extLst>
              </a:tr>
              <a:tr h="320400">
                <a:tc>
                  <a:txBody>
                    <a:bodyPr/>
                    <a:lstStyle/>
                    <a:p>
                      <a:pPr>
                        <a:defRPr sz="800">
                          <a:latin typeface="Merriweather Sans"/>
                        </a:defRPr>
                      </a:pPr>
                      <a:r>
                        <a:rPr sz="800">
                          <a:latin typeface="Merriweather Sans"/>
                        </a:rPr>
                        <a:t>Unique</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a:rPr>
                        <a:t>Neutral (±5)</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a:rPr>
                        <a:t>Ordinary</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4"/>
                  </a:ext>
                </a:extLst>
              </a:tr>
              <a:tr h="320400">
                <a:tc>
                  <a:txBody>
                    <a:bodyPr/>
                    <a:lstStyle/>
                    <a:p>
                      <a:pPr>
                        <a:defRPr sz="800">
                          <a:latin typeface="Merriweather Sans"/>
                        </a:defRPr>
                      </a:pPr>
                      <a:r>
                        <a:rPr sz="800">
                          <a:latin typeface="Merriweather Sans Light"/>
                        </a:rPr>
                        <a:t>47.00%</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45.50%</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7.50%</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5"/>
                  </a:ext>
                </a:extLst>
              </a:tr>
            </a:tbl>
          </a:graphicData>
        </a:graphic>
      </p:graphicFrame>
      <p:pic>
        <p:nvPicPr>
          <p:cNvPr id="7" name="Picture 7"/>
          <p:cNvPicPr>
            <a:picLocks noChangeAspect="1"/>
          </p:cNvPicPr>
          <p:nvPr/>
        </p:nvPicPr>
        <p:blipFill>
          <a:blip r:embed="rId2" cstate="print"/>
          <a:stretch>
            <a:fillRect/>
          </a:stretch>
        </p:blipFill>
        <p:spPr>
          <a:xfrm>
            <a:off x="302400" y="1206000"/>
            <a:ext cx="9002400" cy="267899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302400" y="0"/>
            <a:ext cx="9929091" cy="748145"/>
          </a:xfrm>
        </p:spPr>
        <p:txBody>
          <a:bodyPr anchor="b"/>
          <a:lstStyle/>
          <a:p>
            <a:pPr algn="l"/>
            <a:r>
              <a:rPr lang="en-US" sz="1400">
                <a:latin typeface="Montserrat Light"/>
              </a:rPr>
              <a:t>XQ6. Expected Price to Pay</a:t>
            </a:r>
            <a:endParaRPr lang="en-US"/>
          </a:p>
        </p:txBody>
      </p:sp>
      <p:sp>
        <p:nvSpPr>
          <p:cNvPr id="3" name="Text Placeholder 2"/>
          <p:cNvSpPr>
            <a:spLocks noGrp="1"/>
          </p:cNvSpPr>
          <p:nvPr>
            <p:ph type="body" sz="quarter" idx="24"/>
          </p:nvPr>
        </p:nvSpPr>
        <p:spPr/>
        <p:txBody>
          <a:bodyPr/>
          <a:lstStyle/>
          <a:p>
            <a:pPr algn="l">
              <a:lnSpc>
                <a:spcPct val="150000"/>
              </a:lnSpc>
              <a:defRPr>
                <a:solidFill>
                  <a:srgbClr val="44546A"/>
                </a:solidFill>
              </a:defRPr>
            </a:pPr>
            <a:endParaRPr lang="en-US"/>
          </a:p>
        </p:txBody>
      </p:sp>
      <p:sp>
        <p:nvSpPr>
          <p:cNvPr id="4" name="Slide Number Placeholder 4"/>
          <p:cNvSpPr>
            <a:spLocks noGrp="1"/>
          </p:cNvSpPr>
          <p:nvPr>
            <p:ph type="sldNum" sz="quarter" idx="23"/>
          </p:nvPr>
        </p:nvSpPr>
        <p:spPr/>
        <p:txBody>
          <a:bodyPr/>
          <a:lstStyle/>
          <a:p>
            <a:fld id="{F7FD354E-568A-404F-A781-C0DDE0743883}" type="slidenum">
              <a:rPr lang="en-US" smtClean="0"/>
              <a:t>10</a:t>
            </a:fld>
            <a:endParaRPr lang="en-US"/>
          </a:p>
        </p:txBody>
      </p:sp>
      <p:sp>
        <p:nvSpPr>
          <p:cNvPr id="5" name="TextBox 5"/>
          <p:cNvSpPr txBox="1"/>
          <p:nvPr/>
        </p:nvSpPr>
        <p:spPr>
          <a:xfrm>
            <a:off x="10886400" y="882000"/>
            <a:ext cx="745200" cy="216000"/>
          </a:xfrm>
          <a:prstGeom prst="rect">
            <a:avLst/>
          </a:prstGeom>
          <a:noFill/>
        </p:spPr>
        <p:txBody>
          <a:bodyPr wrap="square" rtlCol="0">
            <a:spAutoFit/>
          </a:bodyPr>
          <a:lstStyle/>
          <a:p>
            <a:pPr algn="r">
              <a:defRPr>
                <a:solidFill>
                  <a:srgbClr val="30363C"/>
                </a:solidFill>
              </a:defRPr>
            </a:pPr>
            <a:r>
              <a:rPr sz="900">
                <a:latin typeface="Montserrat"/>
              </a:rPr>
              <a:t>N</a:t>
            </a:r>
            <a:r>
              <a:rPr sz="900">
                <a:latin typeface="Montserrat Light"/>
              </a:rPr>
              <a:t>=393</a:t>
            </a:r>
          </a:p>
        </p:txBody>
      </p:sp>
      <p:graphicFrame>
        <p:nvGraphicFramePr>
          <p:cNvPr id="6" name="Frame 6"/>
          <p:cNvGraphicFramePr/>
          <p:nvPr/>
        </p:nvGraphicFramePr>
        <p:xfrm>
          <a:off x="9543600" y="1206000"/>
          <a:ext cx="2340000" cy="1922400"/>
        </p:xfrm>
        <a:graphic>
          <a:graphicData uri="http://schemas.openxmlformats.org/drawingml/2006/table">
            <a:tbl>
              <a:tblPr>
                <a:solidFill>
                  <a:srgbClr val="FFFFFF"/>
                </a:solidFill>
                <a:tableStyleId>{9D7B26C5-4107-4FEC-AEDC-1716B250A1EF}</a:tableStyleId>
              </a:tblPr>
              <a:tblGrid>
                <a:gridCol w="1170000">
                  <a:extLst>
                    <a:ext uri="{9D8B030D-6E8A-4147-A177-3AD203B41FA5}">
                      <a16:colId xmlns:a16="http://schemas.microsoft.com/office/drawing/2014/main" val="20000"/>
                    </a:ext>
                  </a:extLst>
                </a:gridCol>
                <a:gridCol w="1170000">
                  <a:extLst>
                    <a:ext uri="{9D8B030D-6E8A-4147-A177-3AD203B41FA5}">
                      <a16:colId xmlns:a16="http://schemas.microsoft.com/office/drawing/2014/main" val="20001"/>
                    </a:ext>
                  </a:extLst>
                </a:gridCol>
              </a:tblGrid>
              <a:tr h="320400">
                <a:tc>
                  <a:txBody>
                    <a:bodyPr/>
                    <a:lstStyle/>
                    <a:p>
                      <a:pPr>
                        <a:defRPr sz="800">
                          <a:latin typeface="Merriweather Sans"/>
                        </a:defRPr>
                      </a:pPr>
                      <a:r>
                        <a:rPr sz="800">
                          <a:latin typeface="Merriweather Sans Light"/>
                        </a:rPr>
                        <a:t>Total Respondents*</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393</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0"/>
                  </a:ext>
                </a:extLst>
              </a:tr>
              <a:tr h="320400">
                <a:tc>
                  <a:txBody>
                    <a:bodyPr/>
                    <a:lstStyle/>
                    <a:p>
                      <a:pPr>
                        <a:defRPr sz="800">
                          <a:latin typeface="Merriweather Sans"/>
                        </a:defRPr>
                      </a:pPr>
                      <a:r>
                        <a:rPr sz="800">
                          <a:latin typeface="Merriweather Sans Light"/>
                        </a:rPr>
                        <a:t>Average</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$4.32</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1"/>
                  </a:ext>
                </a:extLst>
              </a:tr>
              <a:tr h="320400">
                <a:tc>
                  <a:txBody>
                    <a:bodyPr/>
                    <a:lstStyle/>
                    <a:p>
                      <a:pPr>
                        <a:defRPr sz="800">
                          <a:latin typeface="Merriweather Sans"/>
                        </a:defRPr>
                      </a:pPr>
                      <a:r>
                        <a:rPr sz="800">
                          <a:latin typeface="Merriweather Sans Light"/>
                        </a:rPr>
                        <a:t>Standard Deviation</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$2.67</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2"/>
                  </a:ext>
                </a:extLst>
              </a:tr>
              <a:tr h="320400">
                <a:tc>
                  <a:txBody>
                    <a:bodyPr/>
                    <a:lstStyle/>
                    <a:p>
                      <a:pPr>
                        <a:defRPr sz="800">
                          <a:latin typeface="Merriweather Sans"/>
                        </a:defRPr>
                      </a:pPr>
                      <a:r>
                        <a:rPr sz="800">
                          <a:latin typeface="Merriweather Sans Light"/>
                        </a:rPr>
                        <a:t>Minimum</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$0.99</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3"/>
                  </a:ext>
                </a:extLst>
              </a:tr>
              <a:tr h="320400">
                <a:tc>
                  <a:txBody>
                    <a:bodyPr/>
                    <a:lstStyle/>
                    <a:p>
                      <a:pPr>
                        <a:defRPr sz="800">
                          <a:latin typeface="Merriweather Sans"/>
                        </a:defRPr>
                      </a:pPr>
                      <a:r>
                        <a:rPr sz="800">
                          <a:latin typeface="Merriweather Sans Light"/>
                        </a:rPr>
                        <a:t>Median</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$3.99</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4"/>
                  </a:ext>
                </a:extLst>
              </a:tr>
              <a:tr h="320400">
                <a:tc>
                  <a:txBody>
                    <a:bodyPr/>
                    <a:lstStyle/>
                    <a:p>
                      <a:pPr>
                        <a:defRPr sz="800">
                          <a:latin typeface="Merriweather Sans"/>
                        </a:defRPr>
                      </a:pPr>
                      <a:r>
                        <a:rPr sz="800">
                          <a:latin typeface="Merriweather Sans Light"/>
                        </a:rPr>
                        <a:t>Maximum</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tc>
                  <a:txBody>
                    <a:bodyPr/>
                    <a:lstStyle/>
                    <a:p>
                      <a:pPr>
                        <a:defRPr sz="800">
                          <a:latin typeface="Merriweather Sans"/>
                        </a:defRPr>
                      </a:pPr>
                      <a:r>
                        <a:rPr sz="800">
                          <a:latin typeface="Merriweather Sans Light"/>
                        </a:rPr>
                        <a:t>$20.00</a:t>
                      </a:r>
                    </a:p>
                  </a:txBody>
                  <a:tcPr anchor="ctr">
                    <a:lnL w="9525">
                      <a:solidFill>
                        <a:srgbClr val="FFFFFF"/>
                      </a:solidFill>
                    </a:lnL>
                    <a:lnR w="9525">
                      <a:solidFill>
                        <a:srgbClr val="FFFFFF"/>
                      </a:solidFill>
                    </a:lnR>
                    <a:lnT w="9525">
                      <a:solidFill>
                        <a:prstClr val="ltGray"/>
                      </a:solidFill>
                    </a:lnT>
                    <a:lnB w="9525">
                      <a:solidFill>
                        <a:prstClr val="ltGray"/>
                      </a:solidFill>
                    </a:lnB>
                    <a:noFill/>
                  </a:tcPr>
                </a:tc>
                <a:extLst>
                  <a:ext uri="{0D108BD9-81ED-4DB2-BD59-A6C34878D82A}">
                    <a16:rowId xmlns:a16="http://schemas.microsoft.com/office/drawing/2014/main" val="10005"/>
                  </a:ext>
                </a:extLst>
              </a:tr>
            </a:tbl>
          </a:graphicData>
        </a:graphic>
      </p:graphicFrame>
      <p:pic>
        <p:nvPicPr>
          <p:cNvPr id="7" name="Picture 7"/>
          <p:cNvPicPr>
            <a:picLocks noChangeAspect="1"/>
          </p:cNvPicPr>
          <p:nvPr/>
        </p:nvPicPr>
        <p:blipFill>
          <a:blip r:embed="rId2" cstate="print"/>
          <a:stretch>
            <a:fillRect/>
          </a:stretch>
        </p:blipFill>
        <p:spPr>
          <a:xfrm>
            <a:off x="302400" y="1026010"/>
            <a:ext cx="9002400" cy="514078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itles">
  <a:themeElements>
    <a:clrScheme name="Custom 1">
      <a:dk1>
        <a:srgbClr val="000000"/>
      </a:dk1>
      <a:lt1>
        <a:srgbClr val="FFFFFF"/>
      </a:lt1>
      <a:dk2>
        <a:srgbClr val="44546A"/>
      </a:dk2>
      <a:lt2>
        <a:srgbClr val="E7E6E6"/>
      </a:lt2>
      <a:accent1>
        <a:srgbClr val="8CC63F"/>
      </a:accent1>
      <a:accent2>
        <a:srgbClr val="60AC66"/>
      </a:accent2>
      <a:accent3>
        <a:srgbClr val="419982"/>
      </a:accent3>
      <a:accent4>
        <a:srgbClr val="1D83A2"/>
      </a:accent4>
      <a:accent5>
        <a:srgbClr val="1868A6"/>
      </a:accent5>
      <a:accent6>
        <a:srgbClr val="135182"/>
      </a:accent6>
      <a:hlink>
        <a:srgbClr val="0563C1"/>
      </a:hlink>
      <a:folHlink>
        <a:srgbClr val="954F72"/>
      </a:folHlink>
    </a:clrScheme>
    <a:fontScheme name="Office">
      <a:majorFont>
        <a:latin typeface="Calibri" panose="020F0302020204030204"/>
        <a:ea typeface="Calibri"/>
        <a:cs typeface="Calibri"/>
        <a:font script="Jpan" typeface="Calibri"/>
        <a:font script="Hang" typeface="Calibri"/>
        <a:font script="Hans" typeface="Calibri"/>
        <a:font script="Hant" typeface="Calibri"/>
        <a:font script="Arab" typeface="Calibri"/>
        <a:font script="Hebr" typeface="Calibri"/>
        <a:font script="Thai" typeface="Calibri"/>
        <a:font script="Ethi" typeface="Calibri"/>
        <a:font script="Beng" typeface="Calibri"/>
        <a:font script="Gujr" typeface="Calibri"/>
        <a:font script="Khmr" typeface="Calibri"/>
        <a:font script="Knda" typeface="Calibri"/>
        <a:font script="Guru" typeface="Calibri"/>
        <a:font script="Cans" typeface="Calibri"/>
        <a:font script="Cher" typeface="Calibri"/>
        <a:font script="Yiii" typeface="Calibri"/>
        <a:font script="Tibt" typeface="Calibri"/>
        <a:font script="Thaa" typeface="Calibri"/>
        <a:font script="Deva" typeface="Calibri"/>
        <a:font script="Telu" typeface="Calibri"/>
        <a:font script="Taml" typeface="Calibri"/>
        <a:font script="Syrc" typeface="Calibri"/>
        <a:font script="Orya" typeface="Calibri"/>
        <a:font script="Mlym" typeface="Calibri"/>
        <a:font script="Laoo" typeface="Calibri"/>
        <a:font script="Sinh" typeface="Calibri"/>
        <a:font script="Mong" typeface="Calibri"/>
        <a:font script="Viet" typeface="Calibri"/>
        <a:font script="Uigh" typeface="Calibri"/>
        <a:font script="Geor" typeface="Calibri"/>
      </a:majorFont>
      <a:minorFont>
        <a:latin typeface="Calibri" panose="020F0502020204030204"/>
        <a:ea typeface="Calibri"/>
        <a:cs typeface="Calibri"/>
        <a:font script="Jpan" typeface="Calibri"/>
        <a:font script="Hang" typeface="Calibri"/>
        <a:font script="Hans" typeface="Calibri"/>
        <a:font script="Hant" typeface="Calibri"/>
        <a:font script="Arab" typeface="Calibri"/>
        <a:font script="Hebr" typeface="Calibri"/>
        <a:font script="Thai" typeface="Calibri"/>
        <a:font script="Ethi" typeface="Calibri"/>
        <a:font script="Beng" typeface="Calibri"/>
        <a:font script="Gujr" typeface="Calibri"/>
        <a:font script="Khmr" typeface="Calibri"/>
        <a:font script="Knda" typeface="Calibri"/>
        <a:font script="Guru" typeface="Calibri"/>
        <a:font script="Cans" typeface="Calibri"/>
        <a:font script="Cher" typeface="Calibri"/>
        <a:font script="Yiii" typeface="Calibri"/>
        <a:font script="Tibt" typeface="Calibri"/>
        <a:font script="Thaa" typeface="Calibri"/>
        <a:font script="Deva" typeface="Calibri"/>
        <a:font script="Telu" typeface="Calibri"/>
        <a:font script="Taml" typeface="Calibri"/>
        <a:font script="Syrc" typeface="Calibri"/>
        <a:font script="Orya" typeface="Calibri"/>
        <a:font script="Mlym" typeface="Calibri"/>
        <a:font script="Laoo" typeface="Calibri"/>
        <a:font script="Sinh" typeface="Calibri"/>
        <a:font script="Mong" typeface="Calibri"/>
        <a:font script="Viet" typeface="Calibri"/>
        <a:font script="Uigh" typeface="Calibri"/>
        <a:font script="Geor" typeface="Calibr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verviews">
  <a:themeElements>
    <a:clrScheme name="Custom 3">
      <a:dk1>
        <a:srgbClr val="000000"/>
      </a:dk1>
      <a:lt1>
        <a:srgbClr val="FFFFFF"/>
      </a:lt1>
      <a:dk2>
        <a:srgbClr val="44546A"/>
      </a:dk2>
      <a:lt2>
        <a:srgbClr val="E7E6E6"/>
      </a:lt2>
      <a:accent1>
        <a:srgbClr val="8CC63F"/>
      </a:accent1>
      <a:accent2>
        <a:srgbClr val="60AC66"/>
      </a:accent2>
      <a:accent3>
        <a:srgbClr val="419982"/>
      </a:accent3>
      <a:accent4>
        <a:srgbClr val="1D83A2"/>
      </a:accent4>
      <a:accent5>
        <a:srgbClr val="1868A6"/>
      </a:accent5>
      <a:accent6>
        <a:srgbClr val="135182"/>
      </a:accent6>
      <a:hlink>
        <a:srgbClr val="FFFFFF"/>
      </a:hlink>
      <a:folHlink>
        <a:srgbClr val="FFFFFF"/>
      </a:folHlink>
    </a:clrScheme>
    <a:fontScheme name="Office">
      <a:majorFont>
        <a:latin typeface="Calibri" panose="020F0302020204030204"/>
        <a:ea typeface="Calibri"/>
        <a:cs typeface="Calibri"/>
        <a:font script="Jpan" typeface="Calibri"/>
        <a:font script="Hang" typeface="Calibri"/>
        <a:font script="Hans" typeface="Calibri"/>
        <a:font script="Hant" typeface="Calibri"/>
        <a:font script="Arab" typeface="Calibri"/>
        <a:font script="Hebr" typeface="Calibri"/>
        <a:font script="Thai" typeface="Calibri"/>
        <a:font script="Ethi" typeface="Calibri"/>
        <a:font script="Beng" typeface="Calibri"/>
        <a:font script="Gujr" typeface="Calibri"/>
        <a:font script="Khmr" typeface="Calibri"/>
        <a:font script="Knda" typeface="Calibri"/>
        <a:font script="Guru" typeface="Calibri"/>
        <a:font script="Cans" typeface="Calibri"/>
        <a:font script="Cher" typeface="Calibri"/>
        <a:font script="Yiii" typeface="Calibri"/>
        <a:font script="Tibt" typeface="Calibri"/>
        <a:font script="Thaa" typeface="Calibri"/>
        <a:font script="Deva" typeface="Calibri"/>
        <a:font script="Telu" typeface="Calibri"/>
        <a:font script="Taml" typeface="Calibri"/>
        <a:font script="Syrc" typeface="Calibri"/>
        <a:font script="Orya" typeface="Calibri"/>
        <a:font script="Mlym" typeface="Calibri"/>
        <a:font script="Laoo" typeface="Calibri"/>
        <a:font script="Sinh" typeface="Calibri"/>
        <a:font script="Mong" typeface="Calibri"/>
        <a:font script="Viet" typeface="Calibri"/>
        <a:font script="Uigh" typeface="Calibri"/>
        <a:font script="Geor" typeface="Calibri"/>
      </a:majorFont>
      <a:minorFont>
        <a:latin typeface="Calibri" panose="020F0502020204030204"/>
        <a:ea typeface="Calibri"/>
        <a:cs typeface="Calibri"/>
        <a:font script="Jpan" typeface="Calibri"/>
        <a:font script="Hang" typeface="Calibri"/>
        <a:font script="Hans" typeface="Calibri"/>
        <a:font script="Hant" typeface="Calibri"/>
        <a:font script="Arab" typeface="Calibri"/>
        <a:font script="Hebr" typeface="Calibri"/>
        <a:font script="Thai" typeface="Calibri"/>
        <a:font script="Ethi" typeface="Calibri"/>
        <a:font script="Beng" typeface="Calibri"/>
        <a:font script="Gujr" typeface="Calibri"/>
        <a:font script="Khmr" typeface="Calibri"/>
        <a:font script="Knda" typeface="Calibri"/>
        <a:font script="Guru" typeface="Calibri"/>
        <a:font script="Cans" typeface="Calibri"/>
        <a:font script="Cher" typeface="Calibri"/>
        <a:font script="Yiii" typeface="Calibri"/>
        <a:font script="Tibt" typeface="Calibri"/>
        <a:font script="Thaa" typeface="Calibri"/>
        <a:font script="Deva" typeface="Calibri"/>
        <a:font script="Telu" typeface="Calibri"/>
        <a:font script="Taml" typeface="Calibri"/>
        <a:font script="Syrc" typeface="Calibri"/>
        <a:font script="Orya" typeface="Calibri"/>
        <a:font script="Mlym" typeface="Calibri"/>
        <a:font script="Laoo" typeface="Calibri"/>
        <a:font script="Sinh" typeface="Calibri"/>
        <a:font script="Mong" typeface="Calibri"/>
        <a:font script="Viet" typeface="Calibri"/>
        <a:font script="Uigh" typeface="Calibri"/>
        <a:font script="Geor" typeface="Calibr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ata">
  <a:themeElements>
    <a:clrScheme name="Custom 1">
      <a:dk1>
        <a:srgbClr val="000000"/>
      </a:dk1>
      <a:lt1>
        <a:srgbClr val="FFFFFF"/>
      </a:lt1>
      <a:dk2>
        <a:srgbClr val="44546A"/>
      </a:dk2>
      <a:lt2>
        <a:srgbClr val="E7E6E6"/>
      </a:lt2>
      <a:accent1>
        <a:srgbClr val="8CC63F"/>
      </a:accent1>
      <a:accent2>
        <a:srgbClr val="60AC66"/>
      </a:accent2>
      <a:accent3>
        <a:srgbClr val="419982"/>
      </a:accent3>
      <a:accent4>
        <a:srgbClr val="1D83A2"/>
      </a:accent4>
      <a:accent5>
        <a:srgbClr val="1868A6"/>
      </a:accent5>
      <a:accent6>
        <a:srgbClr val="135182"/>
      </a:accent6>
      <a:hlink>
        <a:srgbClr val="0563C1"/>
      </a:hlink>
      <a:folHlink>
        <a:srgbClr val="954F72"/>
      </a:folHlink>
    </a:clrScheme>
    <a:fontScheme name="Office">
      <a:majorFont>
        <a:latin typeface="Calibri" panose="020F0302020204030204"/>
        <a:ea typeface="Calibri"/>
        <a:cs typeface="Calibri"/>
        <a:font script="Jpan" typeface="Calibri"/>
        <a:font script="Hang" typeface="Calibri"/>
        <a:font script="Hans" typeface="Calibri"/>
        <a:font script="Hant" typeface="Calibri"/>
        <a:font script="Arab" typeface="Calibri"/>
        <a:font script="Hebr" typeface="Calibri"/>
        <a:font script="Thai" typeface="Calibri"/>
        <a:font script="Ethi" typeface="Calibri"/>
        <a:font script="Beng" typeface="Calibri"/>
        <a:font script="Gujr" typeface="Calibri"/>
        <a:font script="Khmr" typeface="Calibri"/>
        <a:font script="Knda" typeface="Calibri"/>
        <a:font script="Guru" typeface="Calibri"/>
        <a:font script="Cans" typeface="Calibri"/>
        <a:font script="Cher" typeface="Calibri"/>
        <a:font script="Yiii" typeface="Calibri"/>
        <a:font script="Tibt" typeface="Calibri"/>
        <a:font script="Thaa" typeface="Calibri"/>
        <a:font script="Deva" typeface="Calibri"/>
        <a:font script="Telu" typeface="Calibri"/>
        <a:font script="Taml" typeface="Calibri"/>
        <a:font script="Syrc" typeface="Calibri"/>
        <a:font script="Orya" typeface="Calibri"/>
        <a:font script="Mlym" typeface="Calibri"/>
        <a:font script="Laoo" typeface="Calibri"/>
        <a:font script="Sinh" typeface="Calibri"/>
        <a:font script="Mong" typeface="Calibri"/>
        <a:font script="Viet" typeface="Calibri"/>
        <a:font script="Uigh" typeface="Calibri"/>
        <a:font script="Geor" typeface="Calibri"/>
      </a:majorFont>
      <a:minorFont>
        <a:latin typeface="Calibri" panose="020F0502020204030204"/>
        <a:ea typeface="Calibri"/>
        <a:cs typeface="Calibri"/>
        <a:font script="Jpan" typeface="Calibri"/>
        <a:font script="Hang" typeface="Calibri"/>
        <a:font script="Hans" typeface="Calibri"/>
        <a:font script="Hant" typeface="Calibri"/>
        <a:font script="Arab" typeface="Calibri"/>
        <a:font script="Hebr" typeface="Calibri"/>
        <a:font script="Thai" typeface="Calibri"/>
        <a:font script="Ethi" typeface="Calibri"/>
        <a:font script="Beng" typeface="Calibri"/>
        <a:font script="Gujr" typeface="Calibri"/>
        <a:font script="Khmr" typeface="Calibri"/>
        <a:font script="Knda" typeface="Calibri"/>
        <a:font script="Guru" typeface="Calibri"/>
        <a:font script="Cans" typeface="Calibri"/>
        <a:font script="Cher" typeface="Calibri"/>
        <a:font script="Yiii" typeface="Calibri"/>
        <a:font script="Tibt" typeface="Calibri"/>
        <a:font script="Thaa" typeface="Calibri"/>
        <a:font script="Deva" typeface="Calibri"/>
        <a:font script="Telu" typeface="Calibri"/>
        <a:font script="Taml" typeface="Calibri"/>
        <a:font script="Syrc" typeface="Calibri"/>
        <a:font script="Orya" typeface="Calibri"/>
        <a:font script="Mlym" typeface="Calibri"/>
        <a:font script="Laoo" typeface="Calibri"/>
        <a:font script="Sinh" typeface="Calibri"/>
        <a:font script="Mong" typeface="Calibri"/>
        <a:font script="Viet" typeface="Calibri"/>
        <a:font script="Uigh" typeface="Calibri"/>
        <a:font script="Geor" typeface="Calibr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8CC63F"/>
      </a:accent1>
      <a:accent2>
        <a:srgbClr val="60AC66"/>
      </a:accent2>
      <a:accent3>
        <a:srgbClr val="419982"/>
      </a:accent3>
      <a:accent4>
        <a:srgbClr val="1D83A2"/>
      </a:accent4>
      <a:accent5>
        <a:srgbClr val="1868A6"/>
      </a:accent5>
      <a:accent6>
        <a:srgbClr val="135182"/>
      </a:accent6>
      <a:hlink>
        <a:srgbClr val="0563C1"/>
      </a:hlink>
      <a:folHlink>
        <a:srgbClr val="954F72"/>
      </a:folHlink>
    </a:clrScheme>
    <a:fontScheme name="Office">
      <a:majorFont>
        <a:latin typeface="Calibri" panose="020F0302020204030204"/>
        <a:ea typeface="Calibri"/>
        <a:cs typeface="Calibri"/>
        <a:font script="Jpan" typeface="Calibri"/>
        <a:font script="Hang" typeface="Calibri"/>
        <a:font script="Hans" typeface="Calibri"/>
        <a:font script="Hant" typeface="Calibri"/>
        <a:font script="Arab" typeface="Calibri"/>
        <a:font script="Hebr" typeface="Calibri"/>
        <a:font script="Thai" typeface="Calibri"/>
        <a:font script="Ethi" typeface="Calibri"/>
        <a:font script="Beng" typeface="Calibri"/>
        <a:font script="Gujr" typeface="Calibri"/>
        <a:font script="Khmr" typeface="Calibri"/>
        <a:font script="Knda" typeface="Calibri"/>
        <a:font script="Guru" typeface="Calibri"/>
        <a:font script="Cans" typeface="Calibri"/>
        <a:font script="Cher" typeface="Calibri"/>
        <a:font script="Yiii" typeface="Calibri"/>
        <a:font script="Tibt" typeface="Calibri"/>
        <a:font script="Thaa" typeface="Calibri"/>
        <a:font script="Deva" typeface="Calibri"/>
        <a:font script="Telu" typeface="Calibri"/>
        <a:font script="Taml" typeface="Calibri"/>
        <a:font script="Syrc" typeface="Calibri"/>
        <a:font script="Orya" typeface="Calibri"/>
        <a:font script="Mlym" typeface="Calibri"/>
        <a:font script="Laoo" typeface="Calibri"/>
        <a:font script="Sinh" typeface="Calibri"/>
        <a:font script="Mong" typeface="Calibri"/>
        <a:font script="Viet" typeface="Calibri"/>
        <a:font script="Uigh" typeface="Calibri"/>
        <a:font script="Geor" typeface="Calibri"/>
      </a:majorFont>
      <a:minorFont>
        <a:latin typeface="Calibri" panose="020F0502020204030204"/>
        <a:ea typeface="Calibri"/>
        <a:cs typeface="Calibri"/>
        <a:font script="Jpan" typeface="Calibri"/>
        <a:font script="Hang" typeface="Calibri"/>
        <a:font script="Hans" typeface="Calibri"/>
        <a:font script="Hant" typeface="Calibri"/>
        <a:font script="Arab" typeface="Calibri"/>
        <a:font script="Hebr" typeface="Calibri"/>
        <a:font script="Thai" typeface="Calibri"/>
        <a:font script="Ethi" typeface="Calibri"/>
        <a:font script="Beng" typeface="Calibri"/>
        <a:font script="Gujr" typeface="Calibri"/>
        <a:font script="Khmr" typeface="Calibri"/>
        <a:font script="Knda" typeface="Calibri"/>
        <a:font script="Guru" typeface="Calibri"/>
        <a:font script="Cans" typeface="Calibri"/>
        <a:font script="Cher" typeface="Calibri"/>
        <a:font script="Yiii" typeface="Calibri"/>
        <a:font script="Tibt" typeface="Calibri"/>
        <a:font script="Thaa" typeface="Calibri"/>
        <a:font script="Deva" typeface="Calibri"/>
        <a:font script="Telu" typeface="Calibri"/>
        <a:font script="Taml" typeface="Calibri"/>
        <a:font script="Syrc" typeface="Calibri"/>
        <a:font script="Orya" typeface="Calibri"/>
        <a:font script="Mlym" typeface="Calibri"/>
        <a:font script="Laoo" typeface="Calibri"/>
        <a:font script="Sinh" typeface="Calibri"/>
        <a:font script="Mong" typeface="Calibri"/>
        <a:font script="Viet" typeface="Calibri"/>
        <a:font script="Uigh" typeface="Calibri"/>
        <a:font script="Geor" typeface="Calibr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879</Words>
  <Application>Microsoft Office PowerPoint</Application>
  <PresentationFormat>Widescreen</PresentationFormat>
  <Paragraphs>145</Paragraphs>
  <Slides>11</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11</vt:i4>
      </vt:variant>
    </vt:vector>
  </HeadingPairs>
  <TitlesOfParts>
    <vt:vector size="20" baseType="lpstr">
      <vt:lpstr>Calibri</vt:lpstr>
      <vt:lpstr>Merriweather Light</vt:lpstr>
      <vt:lpstr>Merriweather Sans ExtraBold</vt:lpstr>
      <vt:lpstr>Merriweather Sans Light</vt:lpstr>
      <vt:lpstr>Montserrat</vt:lpstr>
      <vt:lpstr>Montserrat Light</vt:lpstr>
      <vt:lpstr>Titles</vt:lpstr>
      <vt:lpstr>Overviews</vt:lpstr>
      <vt:lpstr>Data</vt:lpstr>
      <vt:lpstr>Breakfast Cookie Xpert Monadic Price Demo</vt:lpstr>
      <vt:lpstr>BREAKFAST COOKIE XPERT MONADIC PRICE DEMO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Survey.</dc:title>
  <dc:subject>Demo Pet survey  (final)</dc:subject>
  <dc:creator>AYTM Team</dc:creator>
  <cp:lastModifiedBy>Julie M</cp:lastModifiedBy>
  <cp:revision>1</cp:revision>
  <dcterms:created xsi:type="dcterms:W3CDTF">2017-01-10T20:34:26Z</dcterms:created>
  <dcterms:modified xsi:type="dcterms:W3CDTF">2022-06-02T16:18:13Z</dcterms:modified>
</cp:coreProperties>
</file>