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0" r:id="rId1"/>
  </p:sldMasterIdLst>
  <p:notesMasterIdLst>
    <p:notesMasterId r:id="rId19"/>
  </p:notesMasterIdLst>
  <p:sldIdLst>
    <p:sldId id="257" r:id="rId2"/>
    <p:sldId id="305" r:id="rId3"/>
    <p:sldId id="306" r:id="rId4"/>
    <p:sldId id="292" r:id="rId5"/>
    <p:sldId id="294" r:id="rId6"/>
    <p:sldId id="307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6327"/>
  </p:normalViewPr>
  <p:slideViewPr>
    <p:cSldViewPr snapToGrid="0" snapToObjects="1">
      <p:cViewPr varScale="1">
        <p:scale>
          <a:sx n="76" d="100"/>
          <a:sy n="76" d="100"/>
        </p:scale>
        <p:origin x="340" y="64"/>
      </p:cViewPr>
      <p:guideLst>
        <p:guide orient="horz" pos="2160"/>
        <p:guide pos="36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1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44:2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4EC7-6854-2E49-A9EA-58F2887F3E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19F9-D74E-8C4C-B344-2E5F4D2A7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35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1pPr>
    <a:lvl2pPr marL="457394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2pPr>
    <a:lvl3pPr marL="914789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3pPr>
    <a:lvl4pPr marL="1372184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4pPr>
    <a:lvl5pPr marL="1829577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5pPr>
    <a:lvl6pPr marL="2286971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6pPr>
    <a:lvl7pPr marL="2744367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7pPr>
    <a:lvl8pPr marL="3201761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8pPr>
    <a:lvl9pPr marL="3659155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605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5420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4101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da keynote wopta_2.jpg" descr="onda keynote wopta_2.jpg">
            <a:extLst>
              <a:ext uri="{FF2B5EF4-FFF2-40B4-BE49-F238E27FC236}">
                <a16:creationId xmlns:a16="http://schemas.microsoft.com/office/drawing/2014/main" id="{A2B5D268-7D9A-674D-BA29-AA04EEA61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" b="3"/>
          <a:stretch>
            <a:fillRect/>
          </a:stretch>
        </p:blipFill>
        <p:spPr>
          <a:xfrm>
            <a:off x="2" y="1"/>
            <a:ext cx="121927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2"/>
            <a:ext cx="10515600" cy="7985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63" baseline="0">
                <a:solidFill>
                  <a:srgbClr val="E40175"/>
                </a:solidFill>
                <a:latin typeface="Montserrat ExtraBold" pitchFamily="2" charset="77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8569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99" baseline="0">
                <a:solidFill>
                  <a:srgbClr val="595D60"/>
                </a:solidFill>
                <a:latin typeface="Montserrat" pitchFamily="2" charset="77"/>
              </a:defRPr>
            </a:lvl1pPr>
            <a:lvl2pPr marL="45684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681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52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736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420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104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8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472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395" y="64135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549" baseline="0">
                <a:solidFill>
                  <a:schemeClr val="bg1"/>
                </a:solidFill>
                <a:latin typeface="Montserrat Regular"/>
              </a:defRPr>
            </a:lvl1pPr>
          </a:lstStyle>
          <a:p>
            <a:fld id="{A8F808A8-02D4-654A-8077-DC54EA439E2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" descr="Immagine">
            <a:extLst>
              <a:ext uri="{FF2B5EF4-FFF2-40B4-BE49-F238E27FC236}">
                <a16:creationId xmlns:a16="http://schemas.microsoft.com/office/drawing/2014/main" id="{C944FA93-98B4-3044-8E34-37F428BE47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181" y="6508183"/>
            <a:ext cx="814837" cy="23603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35E81B6F-E3D8-944A-8B9E-54BC5CEB40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4578664"/>
            <a:ext cx="2856416" cy="286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999" baseline="0">
                <a:solidFill>
                  <a:srgbClr val="E5007F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9" name="Segnaposto testo 26">
            <a:extLst>
              <a:ext uri="{FF2B5EF4-FFF2-40B4-BE49-F238E27FC236}">
                <a16:creationId xmlns:a16="http://schemas.microsoft.com/office/drawing/2014/main" id="{29B7D3F2-3F81-E74E-AA70-03A2C1DB57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5080924"/>
            <a:ext cx="2856416" cy="2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500" baseline="0">
                <a:solidFill>
                  <a:srgbClr val="5A5D6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3" name="Segnaposto immagine 32">
            <a:extLst>
              <a:ext uri="{FF2B5EF4-FFF2-40B4-BE49-F238E27FC236}">
                <a16:creationId xmlns:a16="http://schemas.microsoft.com/office/drawing/2014/main" id="{7F8B10CF-FEF2-7D43-8C3C-F16EBCE8F1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1737" y="2192696"/>
            <a:ext cx="2149340" cy="2149200"/>
          </a:xfrm>
          <a:prstGeom prst="ellipse">
            <a:avLst/>
          </a:prstGeom>
        </p:spPr>
        <p:txBody>
          <a:bodyPr/>
          <a:lstStyle>
            <a:lvl1pPr>
              <a:defRPr sz="1199" baseline="0"/>
            </a:lvl1pPr>
          </a:lstStyle>
          <a:p>
            <a:endParaRPr lang="it-IT" dirty="0"/>
          </a:p>
        </p:txBody>
      </p:sp>
      <p:sp>
        <p:nvSpPr>
          <p:cNvPr id="37" name="Segnaposto testo 26">
            <a:extLst>
              <a:ext uri="{FF2B5EF4-FFF2-40B4-BE49-F238E27FC236}">
                <a16:creationId xmlns:a16="http://schemas.microsoft.com/office/drawing/2014/main" id="{8F07854C-97A6-3D41-AE74-73D564F787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3688" y="4578664"/>
            <a:ext cx="2856416" cy="286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999" baseline="0">
                <a:solidFill>
                  <a:srgbClr val="E5007F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8" name="Segnaposto testo 26">
            <a:extLst>
              <a:ext uri="{FF2B5EF4-FFF2-40B4-BE49-F238E27FC236}">
                <a16:creationId xmlns:a16="http://schemas.microsoft.com/office/drawing/2014/main" id="{C466B402-B0F2-714A-8CD7-6B3DA6FA22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3688" y="5080924"/>
            <a:ext cx="2856416" cy="2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500" baseline="0">
                <a:solidFill>
                  <a:srgbClr val="5A5D6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9" name="Segnaposto immagine 32">
            <a:extLst>
              <a:ext uri="{FF2B5EF4-FFF2-40B4-BE49-F238E27FC236}">
                <a16:creationId xmlns:a16="http://schemas.microsoft.com/office/drawing/2014/main" id="{5BE64B3E-0334-0B45-BA8D-7FA0805F2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7227" y="2192696"/>
            <a:ext cx="2149340" cy="2149200"/>
          </a:xfrm>
          <a:prstGeom prst="ellipse">
            <a:avLst/>
          </a:prstGeom>
        </p:spPr>
        <p:txBody>
          <a:bodyPr/>
          <a:lstStyle>
            <a:lvl1pPr>
              <a:defRPr sz="1199" baseline="0"/>
            </a:lvl1pPr>
          </a:lstStyle>
          <a:p>
            <a:endParaRPr lang="it-IT" dirty="0"/>
          </a:p>
        </p:txBody>
      </p:sp>
      <p:sp>
        <p:nvSpPr>
          <p:cNvPr id="44" name="Segnaposto testo 26">
            <a:extLst>
              <a:ext uri="{FF2B5EF4-FFF2-40B4-BE49-F238E27FC236}">
                <a16:creationId xmlns:a16="http://schemas.microsoft.com/office/drawing/2014/main" id="{FB1634EE-60D3-194D-B7EC-9B77735926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97387" y="4522015"/>
            <a:ext cx="2856416" cy="286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999" baseline="0">
                <a:solidFill>
                  <a:srgbClr val="E5007F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5" name="Segnaposto testo 26">
            <a:extLst>
              <a:ext uri="{FF2B5EF4-FFF2-40B4-BE49-F238E27FC236}">
                <a16:creationId xmlns:a16="http://schemas.microsoft.com/office/drawing/2014/main" id="{01DF2D39-6C1B-1C47-B5CE-1332AB7532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97387" y="5024275"/>
            <a:ext cx="2856416" cy="2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500" baseline="0">
                <a:solidFill>
                  <a:srgbClr val="5A5D6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6" name="Segnaposto immagine 32">
            <a:extLst>
              <a:ext uri="{FF2B5EF4-FFF2-40B4-BE49-F238E27FC236}">
                <a16:creationId xmlns:a16="http://schemas.microsoft.com/office/drawing/2014/main" id="{0DFF8445-ADB5-F942-9C18-F4B2B922110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0926" y="2136047"/>
            <a:ext cx="2149340" cy="2149200"/>
          </a:xfrm>
          <a:prstGeom prst="ellipse">
            <a:avLst/>
          </a:prstGeom>
        </p:spPr>
        <p:txBody>
          <a:bodyPr/>
          <a:lstStyle>
            <a:lvl1pPr>
              <a:defRPr sz="1199" baseline="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231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 testo br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da keynote wopta_2.jpg" descr="onda keynote wopta_2.jpg">
            <a:extLst>
              <a:ext uri="{FF2B5EF4-FFF2-40B4-BE49-F238E27FC236}">
                <a16:creationId xmlns:a16="http://schemas.microsoft.com/office/drawing/2014/main" id="{81420DA6-E47D-8C4E-8C9C-F5550562E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" b="3"/>
          <a:stretch>
            <a:fillRect/>
          </a:stretch>
        </p:blipFill>
        <p:spPr>
          <a:xfrm flipH="1">
            <a:off x="2" y="1"/>
            <a:ext cx="1219279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CF53556D-E58D-064C-AD44-37AA8EAB6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9396" y="6508183"/>
            <a:ext cx="814837" cy="23603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395" y="64135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549" baseline="0">
                <a:solidFill>
                  <a:srgbClr val="595D61"/>
                </a:solidFill>
                <a:latin typeface="Montserrat Regular"/>
              </a:defRPr>
            </a:lvl1pPr>
          </a:lstStyle>
          <a:p>
            <a:fld id="{A8F808A8-02D4-654A-8077-DC54EA439E2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4324666-306C-684E-8F5F-1A8A3C9B38B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40718" y="733736"/>
            <a:ext cx="5990504" cy="5164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595D60"/>
                </a:solidFill>
                <a:latin typeface="Montserrat" pitchFamily="2" charset="77"/>
              </a:defRPr>
            </a:lvl1pPr>
            <a:lvl2pPr marL="45684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681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52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736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420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104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8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472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8379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Autore e data</a:t>
            </a:r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0437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4296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Tavola da disegno 1.jpg" descr="Tavola da disegno 1.jpg">
            <a:extLst>
              <a:ext uri="{FF2B5EF4-FFF2-40B4-BE49-F238E27FC236}">
                <a16:creationId xmlns:a16="http://schemas.microsoft.com/office/drawing/2014/main" id="{FD54A4BF-1A4F-A330-D969-AE233535E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"/>
            <a:ext cx="1219279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" descr="Immagine">
            <a:extLst>
              <a:ext uri="{FF2B5EF4-FFF2-40B4-BE49-F238E27FC236}">
                <a16:creationId xmlns:a16="http://schemas.microsoft.com/office/drawing/2014/main" id="{19DF8E44-89D1-F94B-AB7B-83EA36231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44" y="6509764"/>
            <a:ext cx="814837" cy="2360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45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4755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9170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3038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7131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6065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432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53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4" r:id="rId13"/>
    <p:sldLayoutId id="214748372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17" Type="http://schemas.openxmlformats.org/officeDocument/2006/relationships/customXml" Target="../ink/ink18.xml"/><Relationship Id="rId2" Type="http://schemas.openxmlformats.org/officeDocument/2006/relationships/customXml" Target="../ink/ink1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17.xml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17" Type="http://schemas.openxmlformats.org/officeDocument/2006/relationships/customXml" Target="../ink/ink21.xml"/><Relationship Id="rId2" Type="http://schemas.openxmlformats.org/officeDocument/2006/relationships/customXml" Target="../ink/ink1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20.xml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ng"/><Relationship Id="rId17" Type="http://schemas.openxmlformats.org/officeDocument/2006/relationships/customXml" Target="../ink/ink24.xml"/><Relationship Id="rId2" Type="http://schemas.openxmlformats.org/officeDocument/2006/relationships/customXml" Target="../ink/ink2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23.xm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png"/><Relationship Id="rId17" Type="http://schemas.openxmlformats.org/officeDocument/2006/relationships/customXml" Target="../ink/ink27.xml"/><Relationship Id="rId2" Type="http://schemas.openxmlformats.org/officeDocument/2006/relationships/customXml" Target="../ink/ink2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26.xml"/><Relationship Id="rId19" Type="http://schemas.openxmlformats.org/officeDocument/2006/relationships/image" Target="../media/image2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2.png"/><Relationship Id="rId17" Type="http://schemas.openxmlformats.org/officeDocument/2006/relationships/customXml" Target="../ink/ink30.xml"/><Relationship Id="rId2" Type="http://schemas.openxmlformats.org/officeDocument/2006/relationships/customXml" Target="../ink/ink2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29.xml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.png"/><Relationship Id="rId17" Type="http://schemas.openxmlformats.org/officeDocument/2006/relationships/customXml" Target="../ink/ink33.xml"/><Relationship Id="rId2" Type="http://schemas.openxmlformats.org/officeDocument/2006/relationships/customXml" Target="../ink/ink3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32.xml"/><Relationship Id="rId19" Type="http://schemas.openxmlformats.org/officeDocument/2006/relationships/image" Target="../media/image24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png"/><Relationship Id="rId17" Type="http://schemas.openxmlformats.org/officeDocument/2006/relationships/customXml" Target="../ink/ink36.xml"/><Relationship Id="rId2" Type="http://schemas.openxmlformats.org/officeDocument/2006/relationships/customXml" Target="../ink/ink3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35.xml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.png"/><Relationship Id="rId17" Type="http://schemas.openxmlformats.org/officeDocument/2006/relationships/customXml" Target="../ink/ink3.xml"/><Relationship Id="rId2" Type="http://schemas.openxmlformats.org/officeDocument/2006/relationships/customXml" Target="../ink/ink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2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17" Type="http://schemas.openxmlformats.org/officeDocument/2006/relationships/customXml" Target="../ink/ink6.xml"/><Relationship Id="rId2" Type="http://schemas.openxmlformats.org/officeDocument/2006/relationships/customXml" Target="../ink/ink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5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17" Type="http://schemas.openxmlformats.org/officeDocument/2006/relationships/customXml" Target="../ink/ink9.xml"/><Relationship Id="rId2" Type="http://schemas.openxmlformats.org/officeDocument/2006/relationships/customXml" Target="../ink/ink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8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.png"/><Relationship Id="rId17" Type="http://schemas.openxmlformats.org/officeDocument/2006/relationships/customXml" Target="../ink/ink12.xml"/><Relationship Id="rId2" Type="http://schemas.openxmlformats.org/officeDocument/2006/relationships/customXml" Target="../ink/ink1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11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4.png"/><Relationship Id="rId17" Type="http://schemas.openxmlformats.org/officeDocument/2006/relationships/customXml" Target="../ink/ink15.xml"/><Relationship Id="rId2" Type="http://schemas.openxmlformats.org/officeDocument/2006/relationships/customXml" Target="../ink/ink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14.xml"/><Relationship Id="rId19" Type="http://schemas.openxmlformats.org/officeDocument/2006/relationships/image" Target="../media/image15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Tavola da disegno 1.jpg" descr="Tavola da disegn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Opzione didascalia"/>
          <p:cNvSpPr txBox="1"/>
          <p:nvPr/>
        </p:nvSpPr>
        <p:spPr>
          <a:xfrm>
            <a:off x="4411200" y="6247595"/>
            <a:ext cx="2721899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it-IT" sz="200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</a:p>
          <a:p>
            <a:r>
              <a:rPr lang="it-IT" sz="1400">
                <a:solidFill>
                  <a:schemeClr val="bg1"/>
                </a:solidFill>
                <a:latin typeface="Montserrat Light" panose="00000400000000000000" pitchFamily="2" charset="0"/>
              </a:rPr>
              <a:t>- </a:t>
            </a:r>
            <a:r>
              <a:rPr lang="it-IT" sz="1400" i="1">
                <a:solidFill>
                  <a:schemeClr val="bg1"/>
                </a:solidFill>
                <a:latin typeface="Montserrat Light" panose="00000400000000000000" pitchFamily="2" charset="0"/>
              </a:rPr>
              <a:t>strettamente confidenziale -</a:t>
            </a:r>
          </a:p>
        </p:txBody>
      </p:sp>
      <p:sp>
        <p:nvSpPr>
          <p:cNvPr id="158" name="Lorem Ipsum…"/>
          <p:cNvSpPr txBox="1"/>
          <p:nvPr/>
        </p:nvSpPr>
        <p:spPr>
          <a:xfrm>
            <a:off x="573869" y="3079074"/>
            <a:ext cx="2556790" cy="721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it-IT" sz="5400" dirty="0">
                <a:solidFill>
                  <a:schemeClr val="bg1"/>
                </a:solidFill>
              </a:rPr>
              <a:t>Wopta</a:t>
            </a:r>
          </a:p>
        </p:txBody>
      </p:sp>
      <p:pic>
        <p:nvPicPr>
          <p:cNvPr id="159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6509764"/>
            <a:ext cx="814785" cy="23603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BFE31CB-3533-9366-9DD2-EAB33FB4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863" y="3439589"/>
            <a:ext cx="7675581" cy="1252150"/>
          </a:xfrm>
        </p:spPr>
        <p:txBody>
          <a:bodyPr vert="horz">
            <a:normAutofit fontScale="90000"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Manuale – Frazionamento Mensile e Semestrale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4">
            <a:extLst>
              <a:ext uri="{FF2B5EF4-FFF2-40B4-BE49-F238E27FC236}">
                <a16:creationId xmlns:a16="http://schemas.microsoft.com/office/drawing/2014/main" id="{3E42046E-77EB-4FCC-90CC-50C0DA11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Creazione mandato addebito bancario SDD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10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98FEC-C1A0-DF55-1DA4-9290BC940CDB}"/>
              </a:ext>
            </a:extLst>
          </p:cNvPr>
          <p:cNvSpPr txBox="1"/>
          <p:nvPr/>
        </p:nvSpPr>
        <p:spPr>
          <a:xfrm>
            <a:off x="958933" y="1105093"/>
            <a:ext cx="4717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Step successivo ‘IL TUO TELEFONO’  il cliente deve inserire il proprio numero telefonico per confermare la firma di sottoscrizione del mandato e premere il pulsante ‘Avanti’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DA0931-EED7-93FD-2FC5-F9359EB9F7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5999" y="776290"/>
            <a:ext cx="26955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7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4">
            <a:extLst>
              <a:ext uri="{FF2B5EF4-FFF2-40B4-BE49-F238E27FC236}">
                <a16:creationId xmlns:a16="http://schemas.microsoft.com/office/drawing/2014/main" id="{3E42046E-77EB-4FCC-90CC-50C0DA11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Creazione mandato addebito bancario SDD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11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98FEC-C1A0-DF55-1DA4-9290BC940CDB}"/>
              </a:ext>
            </a:extLst>
          </p:cNvPr>
          <p:cNvSpPr txBox="1"/>
          <p:nvPr/>
        </p:nvSpPr>
        <p:spPr>
          <a:xfrm>
            <a:off x="958933" y="1105093"/>
            <a:ext cx="471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Step successivo ‘RIEPILOGO INFORMAZIONI’ sono presenti tutte le informazioni inserite in precedenza. Premere il pulsante ‘Avanti’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6AB9C0E-F8FF-A4FD-BA5C-85B3FF68C6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43720" y="729934"/>
            <a:ext cx="27336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1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4">
            <a:extLst>
              <a:ext uri="{FF2B5EF4-FFF2-40B4-BE49-F238E27FC236}">
                <a16:creationId xmlns:a16="http://schemas.microsoft.com/office/drawing/2014/main" id="{3E42046E-77EB-4FCC-90CC-50C0DA11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Creazione mandato addebito bancario SDD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12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98FEC-C1A0-DF55-1DA4-9290BC940CDB}"/>
              </a:ext>
            </a:extLst>
          </p:cNvPr>
          <p:cNvSpPr txBox="1"/>
          <p:nvPr/>
        </p:nvSpPr>
        <p:spPr>
          <a:xfrm>
            <a:off x="958933" y="1105093"/>
            <a:ext cx="4717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Step successivo ‘FIRMA DEI DOCUMENTI INFORMAZIONI’  è obbligatori accettare il ‘modulo adesione FEA2’ e ‘mandato SDD2’ per poter proseguire e premere il pulsante ‘Avanti’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7691FE-85FD-2AB2-CA8A-8DF6C117571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5822" y="917749"/>
            <a:ext cx="2667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5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4">
            <a:extLst>
              <a:ext uri="{FF2B5EF4-FFF2-40B4-BE49-F238E27FC236}">
                <a16:creationId xmlns:a16="http://schemas.microsoft.com/office/drawing/2014/main" id="{3E42046E-77EB-4FCC-90CC-50C0DA11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Creazione mandato addebito bancario SDD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13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98FEC-C1A0-DF55-1DA4-9290BC940CDB}"/>
              </a:ext>
            </a:extLst>
          </p:cNvPr>
          <p:cNvSpPr txBox="1"/>
          <p:nvPr/>
        </p:nvSpPr>
        <p:spPr>
          <a:xfrm>
            <a:off x="958933" y="1105093"/>
            <a:ext cx="4717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Il prossimo passo è ‘Conferma Firma’. Il sistema invierà un codice OPT che dovrà essere inserito per poter premere il pulsante ‘Avanti’</a:t>
            </a:r>
          </a:p>
          <a:p>
            <a:endParaRPr lang="it-IT" dirty="0">
              <a:latin typeface="Montserrat" panose="00000500000000000000" pitchFamily="2" charset="0"/>
            </a:endParaRPr>
          </a:p>
          <a:p>
            <a:endParaRPr lang="it-IT" dirty="0">
              <a:latin typeface="Montserrat" panose="00000500000000000000" pitchFamily="2" charset="0"/>
            </a:endParaRPr>
          </a:p>
          <a:p>
            <a:r>
              <a:rPr lang="it-IT" dirty="0">
                <a:latin typeface="Montserrat" panose="00000500000000000000" pitchFamily="2" charset="0"/>
              </a:rPr>
              <a:t>Cliccando il pulsante ‘avanti’, viene creato il mandato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B0057E9-D2E4-1C8B-7224-64FF0EADDE4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0" y="903461"/>
            <a:ext cx="2705100" cy="56483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6C21EEE-8C35-F12D-02CD-AD1F2DC210B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11371" y="884801"/>
            <a:ext cx="2705100" cy="567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5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4">
            <a:extLst>
              <a:ext uri="{FF2B5EF4-FFF2-40B4-BE49-F238E27FC236}">
                <a16:creationId xmlns:a16="http://schemas.microsoft.com/office/drawing/2014/main" id="{3E42046E-77EB-4FCC-90CC-50C0DA11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Creazione mandato addebito bancario SDD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14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98FEC-C1A0-DF55-1DA4-9290BC940CDB}"/>
              </a:ext>
            </a:extLst>
          </p:cNvPr>
          <p:cNvSpPr txBox="1"/>
          <p:nvPr/>
        </p:nvSpPr>
        <p:spPr>
          <a:xfrm>
            <a:off x="958933" y="1105093"/>
            <a:ext cx="1007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Sotto è presente la schermata di conclusione mandato</a:t>
            </a:r>
          </a:p>
          <a:p>
            <a:endParaRPr lang="it-IT" dirty="0">
              <a:latin typeface="Montserrat" panose="0000050000000000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D3FD0E-241D-9E82-E002-F58A4C236C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567" y="1857637"/>
            <a:ext cx="10191750" cy="2047875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F8391A4B-5B70-7A7B-2BD0-54B8FF203FE2}"/>
              </a:ext>
            </a:extLst>
          </p:cNvPr>
          <p:cNvSpPr/>
          <p:nvPr/>
        </p:nvSpPr>
        <p:spPr>
          <a:xfrm>
            <a:off x="4391487" y="2340713"/>
            <a:ext cx="932988" cy="37556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8F292A-D60F-3771-ACFB-3C10B1D4CFDD}"/>
              </a:ext>
            </a:extLst>
          </p:cNvPr>
          <p:cNvSpPr txBox="1"/>
          <p:nvPr/>
        </p:nvSpPr>
        <p:spPr>
          <a:xfrm>
            <a:off x="958933" y="4187741"/>
            <a:ext cx="395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Selezionare il pulsante ‘prosegui’</a:t>
            </a:r>
          </a:p>
        </p:txBody>
      </p:sp>
    </p:spTree>
    <p:extLst>
      <p:ext uri="{BB962C8B-B14F-4D97-AF65-F5344CB8AC3E}">
        <p14:creationId xmlns:p14="http://schemas.microsoft.com/office/powerpoint/2010/main" val="36989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4">
            <a:extLst>
              <a:ext uri="{FF2B5EF4-FFF2-40B4-BE49-F238E27FC236}">
                <a16:creationId xmlns:a16="http://schemas.microsoft.com/office/drawing/2014/main" id="{3E42046E-77EB-4FCC-90CC-50C0DA11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Fine mandato e pagamento della prima rata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15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98FEC-C1A0-DF55-1DA4-9290BC940CDB}"/>
              </a:ext>
            </a:extLst>
          </p:cNvPr>
          <p:cNvSpPr txBox="1"/>
          <p:nvPr/>
        </p:nvSpPr>
        <p:spPr>
          <a:xfrm>
            <a:off x="958933" y="1105093"/>
            <a:ext cx="1007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Il sistema mostra il seguente messaggio: ‘Vuoi effettuare il pagamento con il mandato appena creato?’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9D25DB-87B8-35FD-F75C-75F39DA074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76856" y="1616558"/>
            <a:ext cx="4233858" cy="164347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F702E4-67B9-B785-6C6E-925C3FABD53F}"/>
              </a:ext>
            </a:extLst>
          </p:cNvPr>
          <p:cNvSpPr txBox="1"/>
          <p:nvPr/>
        </p:nvSpPr>
        <p:spPr>
          <a:xfrm>
            <a:off x="1071673" y="3737202"/>
            <a:ext cx="9958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Una volta selezionato il pulsante 'Conferma', il sistema utilizza il metodo di creazione del mandato per effettuare il pagamento della prima rata e guidarti al ultimo passaggio ‘fine’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597F515-7F6E-8B53-EC03-E705EBB716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03889" y="4951646"/>
            <a:ext cx="10220325" cy="952500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2A1C0B63-9963-4B4E-1EF7-3F8B0CF3AAA4}"/>
              </a:ext>
            </a:extLst>
          </p:cNvPr>
          <p:cNvSpPr/>
          <p:nvPr/>
        </p:nvSpPr>
        <p:spPr>
          <a:xfrm>
            <a:off x="9877887" y="5528580"/>
            <a:ext cx="932988" cy="37556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07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4">
            <a:extLst>
              <a:ext uri="{FF2B5EF4-FFF2-40B4-BE49-F238E27FC236}">
                <a16:creationId xmlns:a16="http://schemas.microsoft.com/office/drawing/2014/main" id="{3E42046E-77EB-4FCC-90CC-50C0DA11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Altre modalità di pagamento della prima rata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16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98FEC-C1A0-DF55-1DA4-9290BC940CDB}"/>
              </a:ext>
            </a:extLst>
          </p:cNvPr>
          <p:cNvSpPr txBox="1"/>
          <p:nvPr/>
        </p:nvSpPr>
        <p:spPr>
          <a:xfrm>
            <a:off x="958933" y="1105093"/>
            <a:ext cx="1007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Selezionando il pulsante 'Paga con un'altra modalità', verranno visualizzate le stesse opzioni di pagamento utilizzate per il frazionamento annuale, ovvero la carta di credito e il bonifico bancario PSD2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981624-1001-9907-30C1-FB787B2B32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7512" y="2819165"/>
            <a:ext cx="5081082" cy="15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5">
            <a:extLst>
              <a:ext uri="{FF2B5EF4-FFF2-40B4-BE49-F238E27FC236}">
                <a16:creationId xmlns:a16="http://schemas.microsoft.com/office/drawing/2014/main" id="{E3389DB3-DC9C-48C2-9A4C-B4CB3E18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395" y="6410608"/>
            <a:ext cx="2743200" cy="364771"/>
          </a:xfrm>
        </p:spPr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17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360AA77-2D49-3E46-BD42-944C3A3B1D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778158" y="845496"/>
            <a:ext cx="5990504" cy="5164145"/>
          </a:xfrm>
        </p:spPr>
        <p:txBody>
          <a:bodyPr anchor="ctr" anchorCtr="1">
            <a:normAutofit/>
          </a:bodyPr>
          <a:lstStyle/>
          <a:p>
            <a:r>
              <a:rPr lang="it-IT" sz="4800" b="1" dirty="0">
                <a:solidFill>
                  <a:srgbClr val="E6007E"/>
                </a:solidFill>
                <a:latin typeface="Montserrat ExtraBold" panose="00000900000000000000" pitchFamily="2" charset="0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50716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86FB48-982E-6E99-58DB-B61FF3B6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6" name="Titolo 14">
            <a:extLst>
              <a:ext uri="{FF2B5EF4-FFF2-40B4-BE49-F238E27FC236}">
                <a16:creationId xmlns:a16="http://schemas.microsoft.com/office/drawing/2014/main" id="{A2F145D9-DAE6-9CF3-EC95-B28E4325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0" y="243962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Frazionamento annuale, mensile e semestrale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556F2C1-CFDF-14D6-C77B-9AB27808BFE1}"/>
              </a:ext>
            </a:extLst>
          </p:cNvPr>
          <p:cNvSpPr txBox="1"/>
          <p:nvPr/>
        </p:nvSpPr>
        <p:spPr>
          <a:xfrm>
            <a:off x="918007" y="1349760"/>
            <a:ext cx="9521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Dopo aver raggiunto lo step ‘Riepilogo Quotazione’, all'interno della sezione ‘Selezione Incasso e Frazionamento’, è possibile selezionare il tipo di frazionamento tra annuale, mensile e semestrale.</a:t>
            </a:r>
          </a:p>
          <a:p>
            <a:r>
              <a:rPr lang="it-IT" dirty="0">
                <a:latin typeface="Montserrat" panose="00000500000000000000" pitchFamily="2" charset="0"/>
              </a:rPr>
              <a:t>Dopo avere selezionando il frazionamento cliccare il pulsante  ‘Ricalcola </a:t>
            </a:r>
            <a:r>
              <a:rPr lang="it-IT" dirty="0" err="1">
                <a:latin typeface="Montserrat" panose="00000500000000000000" pitchFamily="2" charset="0"/>
              </a:rPr>
              <a:t>premio’</a:t>
            </a:r>
            <a:r>
              <a:rPr lang="it-IT" dirty="0">
                <a:latin typeface="Montserrat" panose="00000500000000000000" pitchFamily="2" charset="0"/>
              </a:rPr>
              <a:t>.</a:t>
            </a:r>
          </a:p>
          <a:p>
            <a:r>
              <a:rPr lang="it-IT" dirty="0">
                <a:latin typeface="Montserrat" panose="00000500000000000000" pitchFamily="2" charset="0"/>
              </a:rPr>
              <a:t>Proseguire fino alla schermata del pagamento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1E706E2-FA7D-B3AA-6C1B-3CF4F6B6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7" y="3429001"/>
            <a:ext cx="10243809" cy="17526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BB1C86E7-1C57-9E09-3902-5B6BC0D677F4}"/>
              </a:ext>
            </a:extLst>
          </p:cNvPr>
          <p:cNvSpPr/>
          <p:nvPr/>
        </p:nvSpPr>
        <p:spPr>
          <a:xfrm>
            <a:off x="1876887" y="4098888"/>
            <a:ext cx="932988" cy="37556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B161EBB-585B-4A03-04BB-A66E17986A12}"/>
              </a:ext>
            </a:extLst>
          </p:cNvPr>
          <p:cNvSpPr/>
          <p:nvPr/>
        </p:nvSpPr>
        <p:spPr>
          <a:xfrm>
            <a:off x="9553208" y="4626854"/>
            <a:ext cx="1608607" cy="55474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13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9A3FDA-EB20-3205-B2E5-BA12C5A2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6" name="Titolo 14">
            <a:extLst>
              <a:ext uri="{FF2B5EF4-FFF2-40B4-BE49-F238E27FC236}">
                <a16:creationId xmlns:a16="http://schemas.microsoft.com/office/drawing/2014/main" id="{C25F45CB-E3E6-66E1-0B63-50F89ED7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0" y="350494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Schermata pagamento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6342C70-FF5D-B76C-B3FA-8DFF6719EACA}"/>
              </a:ext>
            </a:extLst>
          </p:cNvPr>
          <p:cNvSpPr txBox="1"/>
          <p:nvPr/>
        </p:nvSpPr>
        <p:spPr>
          <a:xfrm>
            <a:off x="901592" y="1137321"/>
            <a:ext cx="10388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Nella schermata di pagamento, la sezione dei dati della polizza è posizionata sulla sinistra e include il numero della polizza e l'importo da pagare. Al centro della schermata si trovano i metodi di pagamento disponibili 'carta di credito' e 'addebito bancario’ e sopra è presente la scritta </a:t>
            </a:r>
            <a:r>
              <a:rPr lang="it-IT" dirty="0">
                <a:solidFill>
                  <a:srgbClr val="E6007E"/>
                </a:solidFill>
                <a:latin typeface="Montserrat" panose="00000500000000000000" pitchFamily="2" charset="0"/>
              </a:rPr>
              <a:t>«Crea un mandato per i pagamenti».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BD2D9D-D739-CC00-954F-09C18B908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81" y="2394342"/>
            <a:ext cx="8519119" cy="44636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798E69-A94C-029B-2121-9637D0C68B7B}"/>
              </a:ext>
            </a:extLst>
          </p:cNvPr>
          <p:cNvSpPr txBox="1"/>
          <p:nvPr/>
        </p:nvSpPr>
        <p:spPr>
          <a:xfrm>
            <a:off x="901592" y="2308985"/>
            <a:ext cx="26988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Sopra i metodi di pagamento sono presenti passi da effettuare.</a:t>
            </a:r>
          </a:p>
          <a:p>
            <a:r>
              <a:rPr lang="it-IT" dirty="0">
                <a:latin typeface="Montserrat" panose="00000500000000000000" pitchFamily="2" charset="0"/>
              </a:rPr>
              <a:t>Primo passo consiste nella selezione della ‘modalità di mandato’, attraverso i metodi di pagamento ‘Carta di credito’ o ‘Addebito bancario’</a:t>
            </a:r>
          </a:p>
        </p:txBody>
      </p:sp>
    </p:spTree>
    <p:extLst>
      <p:ext uri="{BB962C8B-B14F-4D97-AF65-F5344CB8AC3E}">
        <p14:creationId xmlns:p14="http://schemas.microsoft.com/office/powerpoint/2010/main" val="365788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4">
            <a:extLst>
              <a:ext uri="{FF2B5EF4-FFF2-40B4-BE49-F238E27FC236}">
                <a16:creationId xmlns:a16="http://schemas.microsoft.com/office/drawing/2014/main" id="{3E42046E-77EB-4FCC-90CC-50C0DA11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Schermata pagamento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4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98FEC-C1A0-DF55-1DA4-9290BC940CDB}"/>
              </a:ext>
            </a:extLst>
          </p:cNvPr>
          <p:cNvSpPr txBox="1"/>
          <p:nvPr/>
        </p:nvSpPr>
        <p:spPr>
          <a:xfrm>
            <a:off x="958933" y="1105093"/>
            <a:ext cx="842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Scegliendo il metodo di creazione del mandato ‘Carta di credito’ apparirà il pulsante ‘Procedi’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50EC7D4-1A91-8E72-EF85-287A939C08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76405" y="2147049"/>
            <a:ext cx="10215595" cy="47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5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olo 14">
            <a:extLst>
              <a:ext uri="{FF2B5EF4-FFF2-40B4-BE49-F238E27FC236}">
                <a16:creationId xmlns:a16="http://schemas.microsoft.com/office/drawing/2014/main" id="{03AF87C5-D73E-AB99-A5EE-8C99F922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Creazione mandato carta di credito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153A13-CC42-9561-F187-20BEBB7DDFA9}"/>
              </a:ext>
            </a:extLst>
          </p:cNvPr>
          <p:cNvSpPr txBox="1"/>
          <p:nvPr/>
        </p:nvSpPr>
        <p:spPr>
          <a:xfrm>
            <a:off x="1165061" y="1367483"/>
            <a:ext cx="933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Attualmente ci troviamo nella fase di creazione, mandato come mostrato nell'immagine. Inserire i dati e selezionare il pulsante ‘Paga’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F0A3DF-F778-A586-C77A-81189115F3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7860" y="2596635"/>
            <a:ext cx="9334140" cy="4261365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D055FB5B-65B1-A16C-F7DE-BF4A8829B2CB}"/>
              </a:ext>
            </a:extLst>
          </p:cNvPr>
          <p:cNvSpPr/>
          <p:nvPr/>
        </p:nvSpPr>
        <p:spPr>
          <a:xfrm>
            <a:off x="4448637" y="3000566"/>
            <a:ext cx="1580688" cy="42843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74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olo 14">
            <a:extLst>
              <a:ext uri="{FF2B5EF4-FFF2-40B4-BE49-F238E27FC236}">
                <a16:creationId xmlns:a16="http://schemas.microsoft.com/office/drawing/2014/main" id="{857FE199-1558-3B00-8454-24A0E944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z="2800" dirty="0"/>
              <a:t>Creazione mandato carta di credito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1CDFD7-3B49-11F0-2B5C-9ED4205955A6}"/>
              </a:ext>
            </a:extLst>
          </p:cNvPr>
          <p:cNvSpPr txBox="1"/>
          <p:nvPr/>
        </p:nvSpPr>
        <p:spPr>
          <a:xfrm>
            <a:off x="838201" y="2409568"/>
            <a:ext cx="5981278" cy="3690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latin typeface="Montserrat" panose="00000500000000000000" pitchFamily="2" charset="0"/>
              </a:rPr>
              <a:t>Selezionando</a:t>
            </a:r>
            <a:r>
              <a:rPr lang="en-US" dirty="0">
                <a:latin typeface="Montserrat" panose="00000500000000000000" pitchFamily="2" charset="0"/>
              </a:rPr>
              <a:t> ‘</a:t>
            </a:r>
            <a:r>
              <a:rPr lang="en-US" dirty="0" err="1">
                <a:latin typeface="Montserrat" panose="00000500000000000000" pitchFamily="2" charset="0"/>
              </a:rPr>
              <a:t>Paga</a:t>
            </a:r>
            <a:r>
              <a:rPr lang="en-US" dirty="0">
                <a:latin typeface="Montserrat" panose="00000500000000000000" pitchFamily="2" charset="0"/>
              </a:rPr>
              <a:t>’, il </a:t>
            </a:r>
            <a:r>
              <a:rPr lang="en-US" dirty="0" err="1">
                <a:latin typeface="Montserrat" panose="00000500000000000000" pitchFamily="2" charset="0"/>
              </a:rPr>
              <a:t>sistema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mostra</a:t>
            </a:r>
            <a:r>
              <a:rPr lang="en-US" dirty="0">
                <a:latin typeface="Montserrat" panose="00000500000000000000" pitchFamily="2" charset="0"/>
              </a:rPr>
              <a:t> il </a:t>
            </a:r>
            <a:r>
              <a:rPr lang="en-US" dirty="0" err="1">
                <a:latin typeface="Montserrat" panose="00000500000000000000" pitchFamily="2" charset="0"/>
              </a:rPr>
              <a:t>messaggio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dell’immagine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accanto</a:t>
            </a:r>
            <a:r>
              <a:rPr lang="en-US" dirty="0">
                <a:latin typeface="Montserrat" panose="00000500000000000000" pitchFamily="2" charset="0"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Montserrat" panose="00000500000000000000" pitchFamily="2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Montserrat" panose="00000500000000000000" pitchFamily="2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it-IT" dirty="0">
                <a:latin typeface="Montserrat" panose="00000500000000000000" pitchFamily="2" charset="0"/>
              </a:rPr>
              <a:t>Una volta cliccato il pulsante ‘Conferma’ nel messaggio precedente, il sistema avrà terminato la creazione del mandato. </a:t>
            </a: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3DDFBB-DB9B-8BB9-085E-FF4FB3A1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78" y="4960057"/>
            <a:ext cx="7592175" cy="18411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A45CAEE-D55B-1044-6782-5831D9774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067" y="1138277"/>
            <a:ext cx="3781483" cy="3858657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49A801-222A-4B61-3BC8-39F9B607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8F808A8-02D4-654A-8077-DC54EA439E25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C0A9EE3-808B-74DE-9830-3A78322891D0}"/>
              </a:ext>
            </a:extLst>
          </p:cNvPr>
          <p:cNvSpPr/>
          <p:nvPr/>
        </p:nvSpPr>
        <p:spPr>
          <a:xfrm>
            <a:off x="3448512" y="5308563"/>
            <a:ext cx="932988" cy="37556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54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4">
            <a:extLst>
              <a:ext uri="{FF2B5EF4-FFF2-40B4-BE49-F238E27FC236}">
                <a16:creationId xmlns:a16="http://schemas.microsoft.com/office/drawing/2014/main" id="{3E42046E-77EB-4FCC-90CC-50C0DA11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Creazione mandato addebito bancario SDD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7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98FEC-C1A0-DF55-1DA4-9290BC940CDB}"/>
              </a:ext>
            </a:extLst>
          </p:cNvPr>
          <p:cNvSpPr txBox="1"/>
          <p:nvPr/>
        </p:nvSpPr>
        <p:spPr>
          <a:xfrm>
            <a:off x="958933" y="1105093"/>
            <a:ext cx="842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Scegliendo il metodo di creazione del mandato ‘Addebito bancario’ apparirà il pulsante ‘Procedi’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EE435C-270E-8616-DD3C-B37F261307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2524" y="2053683"/>
            <a:ext cx="11529475" cy="26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4">
            <a:extLst>
              <a:ext uri="{FF2B5EF4-FFF2-40B4-BE49-F238E27FC236}">
                <a16:creationId xmlns:a16="http://schemas.microsoft.com/office/drawing/2014/main" id="{3E42046E-77EB-4FCC-90CC-50C0DA11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Creazione mandato addebito bancario SDD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8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98FEC-C1A0-DF55-1DA4-9290BC940CDB}"/>
              </a:ext>
            </a:extLst>
          </p:cNvPr>
          <p:cNvSpPr txBox="1"/>
          <p:nvPr/>
        </p:nvSpPr>
        <p:spPr>
          <a:xfrm>
            <a:off x="958933" y="1105093"/>
            <a:ext cx="4717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Il sistema visualizza una pagina con la sezione ‘I TUOI DATI’ in cui il cliente deve inserire il proprio nome, cognome, codice fiscale e indirizzo per procedere e premere il pulsante ‘Avanti’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3DFBD7-8B71-9233-F968-78DB128919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86495" y="917114"/>
            <a:ext cx="2333885" cy="55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4">
            <a:extLst>
              <a:ext uri="{FF2B5EF4-FFF2-40B4-BE49-F238E27FC236}">
                <a16:creationId xmlns:a16="http://schemas.microsoft.com/office/drawing/2014/main" id="{3E42046E-77EB-4FCC-90CC-50C0DA11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509"/>
            <a:ext cx="10515600" cy="59835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Creazione mandato addebito bancario SDD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9</a:t>
            </a:fld>
            <a:endParaRPr lang="it-IT" sz="1451" dirty="0"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14:cNvPr>
              <p14:cNvContentPartPr/>
              <p14:nvPr/>
            </p14:nvContentPartPr>
            <p14:xfrm>
              <a:off x="1606964" y="6352143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1AED14-6D2B-5D4B-0BA1-C279EA76E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7964" y="63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14:cNvPr>
              <p14:cNvContentPartPr/>
              <p14:nvPr/>
            </p14:nvContentPartPr>
            <p14:xfrm>
              <a:off x="-176596" y="3727264"/>
              <a:ext cx="360" cy="36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ECD4BCB-1F15-73FD-165A-6716DE9C90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85596" y="37182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14:cNvPr>
              <p14:cNvContentPartPr/>
              <p14:nvPr/>
            </p14:nvContentPartPr>
            <p14:xfrm>
              <a:off x="2357924" y="6486783"/>
              <a:ext cx="360" cy="3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7F725F9B-3114-3EA1-6B93-9543CF5FA5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924" y="6477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98FEC-C1A0-DF55-1DA4-9290BC940CDB}"/>
              </a:ext>
            </a:extLst>
          </p:cNvPr>
          <p:cNvSpPr txBox="1"/>
          <p:nvPr/>
        </p:nvSpPr>
        <p:spPr>
          <a:xfrm>
            <a:off x="958933" y="1105093"/>
            <a:ext cx="4717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Allo step successivo ‘I TUOI DETTAGLI’  il cliente deve inserire il proprio IBAN e deve premere la scritta ‘verifica IBAN’ per procedere e premere il pulsante ‘Avanti’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48B6A65-4C27-05D0-DC2E-379BC8DAF2E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96776" y="874526"/>
            <a:ext cx="2771775" cy="57054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AA0DD6-B9D7-5F54-7340-104A6BEED5C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83928" y="874526"/>
            <a:ext cx="27051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424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624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ExtraBold</vt:lpstr>
      <vt:lpstr>Montserrat Light</vt:lpstr>
      <vt:lpstr>Montserrat Regular</vt:lpstr>
      <vt:lpstr>Tema di Office</vt:lpstr>
      <vt:lpstr>Manuale – Frazionamento Mensile e Semestrale</vt:lpstr>
      <vt:lpstr>Frazionamento annuale, mensile e semestrale</vt:lpstr>
      <vt:lpstr>Schermata pagamento</vt:lpstr>
      <vt:lpstr>Schermata pagamento</vt:lpstr>
      <vt:lpstr>Creazione mandato carta di credito</vt:lpstr>
      <vt:lpstr>Creazione mandato carta di credito</vt:lpstr>
      <vt:lpstr>Creazione mandato addebito bancario SDD</vt:lpstr>
      <vt:lpstr>Creazione mandato addebito bancario SDD</vt:lpstr>
      <vt:lpstr>Creazione mandato addebito bancario SDD</vt:lpstr>
      <vt:lpstr>Creazione mandato addebito bancario SDD</vt:lpstr>
      <vt:lpstr>Creazione mandato addebito bancario SDD</vt:lpstr>
      <vt:lpstr>Creazione mandato addebito bancario SDD</vt:lpstr>
      <vt:lpstr>Creazione mandato addebito bancario SDD</vt:lpstr>
      <vt:lpstr>Creazione mandato addebito bancario SDD</vt:lpstr>
      <vt:lpstr>Fine mandato e pagamento della prima rata</vt:lpstr>
      <vt:lpstr>Altre modalità di pagamento della prima rata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Rossetti</dc:creator>
  <cp:lastModifiedBy>Andrea Papetti</cp:lastModifiedBy>
  <cp:revision>33</cp:revision>
  <dcterms:created xsi:type="dcterms:W3CDTF">2022-04-11T09:38:38Z</dcterms:created>
  <dcterms:modified xsi:type="dcterms:W3CDTF">2023-06-15T15:43:19Z</dcterms:modified>
</cp:coreProperties>
</file>