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Lst>
  <p:notesMasterIdLst>
    <p:notesMasterId r:id="rId12"/>
  </p:notesMasterIdLst>
  <p:sldIdLst>
    <p:sldId id="28479" r:id="rId2"/>
    <p:sldId id="28480" r:id="rId3"/>
    <p:sldId id="28472" r:id="rId4"/>
    <p:sldId id="28473" r:id="rId5"/>
    <p:sldId id="28474" r:id="rId6"/>
    <p:sldId id="28475" r:id="rId7"/>
    <p:sldId id="28484" r:id="rId8"/>
    <p:sldId id="28481" r:id="rId9"/>
    <p:sldId id="28483" r:id="rId10"/>
    <p:sldId id="28482" r:id="rId11"/>
  </p:sldIdLst>
  <p:sldSz cx="13452475" cy="7559675"/>
  <p:notesSz cx="6800850" cy="9932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75"/>
    <a:srgbClr val="4D4D4D"/>
    <a:srgbClr val="FF3399"/>
    <a:srgbClr val="E1E6FF"/>
    <a:srgbClr val="E6CCC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6723" autoAdjust="0"/>
  </p:normalViewPr>
  <p:slideViewPr>
    <p:cSldViewPr snapToGrid="0">
      <p:cViewPr varScale="1">
        <p:scale>
          <a:sx n="100" d="100"/>
          <a:sy n="100" d="100"/>
        </p:scale>
        <p:origin x="690" y="9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2241" y="0"/>
            <a:ext cx="2947035" cy="498374"/>
          </a:xfrm>
          <a:prstGeom prst="rect">
            <a:avLst/>
          </a:prstGeom>
        </p:spPr>
        <p:txBody>
          <a:bodyPr vert="horz" lIns="91440" tIns="45720" rIns="91440" bIns="45720" rtlCol="0"/>
          <a:lstStyle>
            <a:lvl1pPr algn="r">
              <a:defRPr sz="1200"/>
            </a:lvl1pPr>
          </a:lstStyle>
          <a:p>
            <a:fld id="{48FE4EC7-6854-2E49-A9EA-58F2887F3E49}" type="datetimeFigureOut">
              <a:rPr lang="it-IT" smtClean="0"/>
              <a:t>06/02/2024</a:t>
            </a:fld>
            <a:endParaRPr lang="it-IT"/>
          </a:p>
        </p:txBody>
      </p:sp>
      <p:sp>
        <p:nvSpPr>
          <p:cNvPr id="4" name="Segnaposto immagine diapositiva 3"/>
          <p:cNvSpPr>
            <a:spLocks noGrp="1" noRot="1" noChangeAspect="1"/>
          </p:cNvSpPr>
          <p:nvPr>
            <p:ph type="sldImg" idx="2"/>
          </p:nvPr>
        </p:nvSpPr>
        <p:spPr>
          <a:xfrm>
            <a:off x="417513" y="1241425"/>
            <a:ext cx="5965825" cy="33528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085" y="4780250"/>
            <a:ext cx="5440680" cy="39111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4615"/>
            <a:ext cx="2947035" cy="49837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2241" y="9434615"/>
            <a:ext cx="2947035" cy="498373"/>
          </a:xfrm>
          <a:prstGeom prst="rect">
            <a:avLst/>
          </a:prstGeom>
        </p:spPr>
        <p:txBody>
          <a:bodyPr vert="horz" lIns="91440" tIns="45720" rIns="91440" bIns="45720" rtlCol="0" anchor="b"/>
          <a:lstStyle>
            <a:lvl1pPr algn="r">
              <a:defRPr sz="1200"/>
            </a:lvl1pPr>
          </a:lstStyle>
          <a:p>
            <a:fld id="{BCAC19F9-D74E-8C4C-B344-2E5F4D2A79EE}" type="slidenum">
              <a:rPr lang="it-IT" smtClean="0"/>
              <a:t>‹N›</a:t>
            </a:fld>
            <a:endParaRPr lang="it-IT"/>
          </a:p>
        </p:txBody>
      </p:sp>
    </p:spTree>
    <p:extLst>
      <p:ext uri="{BB962C8B-B14F-4D97-AF65-F5344CB8AC3E}">
        <p14:creationId xmlns:p14="http://schemas.microsoft.com/office/powerpoint/2010/main" val="1985350262"/>
      </p:ext>
    </p:extLst>
  </p:cSld>
  <p:clrMap bg1="lt1" tx1="dk1" bg2="lt2" tx2="dk2" accent1="accent1" accent2="accent2" accent3="accent3" accent4="accent4" accent5="accent5" accent6="accent6" hlink="hlink" folHlink="folHlink"/>
  <p:notesStyle>
    <a:lvl1pPr marL="0" algn="l" defTabSz="1008477" rtl="0" eaLnBrk="1" latinLnBrk="0" hangingPunct="1">
      <a:defRPr sz="1324" kern="1200">
        <a:solidFill>
          <a:schemeClr val="tx1"/>
        </a:solidFill>
        <a:latin typeface="+mn-lt"/>
        <a:ea typeface="+mn-ea"/>
        <a:cs typeface="+mn-cs"/>
      </a:defRPr>
    </a:lvl1pPr>
    <a:lvl2pPr marL="504238" algn="l" defTabSz="1008477" rtl="0" eaLnBrk="1" latinLnBrk="0" hangingPunct="1">
      <a:defRPr sz="1324" kern="1200">
        <a:solidFill>
          <a:schemeClr val="tx1"/>
        </a:solidFill>
        <a:latin typeface="+mn-lt"/>
        <a:ea typeface="+mn-ea"/>
        <a:cs typeface="+mn-cs"/>
      </a:defRPr>
    </a:lvl2pPr>
    <a:lvl3pPr marL="1008477" algn="l" defTabSz="1008477" rtl="0" eaLnBrk="1" latinLnBrk="0" hangingPunct="1">
      <a:defRPr sz="1324" kern="1200">
        <a:solidFill>
          <a:schemeClr val="tx1"/>
        </a:solidFill>
        <a:latin typeface="+mn-lt"/>
        <a:ea typeface="+mn-ea"/>
        <a:cs typeface="+mn-cs"/>
      </a:defRPr>
    </a:lvl3pPr>
    <a:lvl4pPr marL="1512715" algn="l" defTabSz="1008477" rtl="0" eaLnBrk="1" latinLnBrk="0" hangingPunct="1">
      <a:defRPr sz="1324" kern="1200">
        <a:solidFill>
          <a:schemeClr val="tx1"/>
        </a:solidFill>
        <a:latin typeface="+mn-lt"/>
        <a:ea typeface="+mn-ea"/>
        <a:cs typeface="+mn-cs"/>
      </a:defRPr>
    </a:lvl4pPr>
    <a:lvl5pPr marL="2016952" algn="l" defTabSz="1008477" rtl="0" eaLnBrk="1" latinLnBrk="0" hangingPunct="1">
      <a:defRPr sz="1324" kern="1200">
        <a:solidFill>
          <a:schemeClr val="tx1"/>
        </a:solidFill>
        <a:latin typeface="+mn-lt"/>
        <a:ea typeface="+mn-ea"/>
        <a:cs typeface="+mn-cs"/>
      </a:defRPr>
    </a:lvl5pPr>
    <a:lvl6pPr marL="2521190" algn="l" defTabSz="1008477" rtl="0" eaLnBrk="1" latinLnBrk="0" hangingPunct="1">
      <a:defRPr sz="1324" kern="1200">
        <a:solidFill>
          <a:schemeClr val="tx1"/>
        </a:solidFill>
        <a:latin typeface="+mn-lt"/>
        <a:ea typeface="+mn-ea"/>
        <a:cs typeface="+mn-cs"/>
      </a:defRPr>
    </a:lvl6pPr>
    <a:lvl7pPr marL="3025429" algn="l" defTabSz="1008477" rtl="0" eaLnBrk="1" latinLnBrk="0" hangingPunct="1">
      <a:defRPr sz="1324" kern="1200">
        <a:solidFill>
          <a:schemeClr val="tx1"/>
        </a:solidFill>
        <a:latin typeface="+mn-lt"/>
        <a:ea typeface="+mn-ea"/>
        <a:cs typeface="+mn-cs"/>
      </a:defRPr>
    </a:lvl7pPr>
    <a:lvl8pPr marL="3529667" algn="l" defTabSz="1008477" rtl="0" eaLnBrk="1" latinLnBrk="0" hangingPunct="1">
      <a:defRPr sz="1324" kern="1200">
        <a:solidFill>
          <a:schemeClr val="tx1"/>
        </a:solidFill>
        <a:latin typeface="+mn-lt"/>
        <a:ea typeface="+mn-ea"/>
        <a:cs typeface="+mn-cs"/>
      </a:defRPr>
    </a:lvl8pPr>
    <a:lvl9pPr marL="4033905" algn="l" defTabSz="1008477" rtl="0" eaLnBrk="1" latinLnBrk="0" hangingPunct="1">
      <a:defRPr sz="13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3FDAD0-ACDF-4F73-AC52-F4B9B4FD7326}" type="slidenum">
              <a:rPr lang="it-IT" smtClean="0"/>
              <a:pPr/>
              <a:t>1</a:t>
            </a:fld>
            <a:endParaRPr lang="it-IT"/>
          </a:p>
        </p:txBody>
      </p:sp>
      <p:sp>
        <p:nvSpPr>
          <p:cNvPr id="2" name="Segnaposto piè di pagina 1"/>
          <p:cNvSpPr>
            <a:spLocks noGrp="1"/>
          </p:cNvSpPr>
          <p:nvPr>
            <p:ph type="ftr" sz="quarter" idx="10"/>
          </p:nvPr>
        </p:nvSpPr>
        <p:spPr/>
        <p:txBody>
          <a:bodyPr/>
          <a:lstStyle/>
          <a:p>
            <a:r>
              <a:rPr lang="it-IT"/>
              <a:t>Restyling GSC.1 </a:t>
            </a:r>
          </a:p>
        </p:txBody>
      </p:sp>
    </p:spTree>
    <p:extLst>
      <p:ext uri="{BB962C8B-B14F-4D97-AF65-F5344CB8AC3E}">
        <p14:creationId xmlns:p14="http://schemas.microsoft.com/office/powerpoint/2010/main" val="2347658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17851" y="1884670"/>
            <a:ext cx="11602760" cy="3144614"/>
          </a:xfrm>
        </p:spPr>
        <p:txBody>
          <a:bodyPr anchor="b"/>
          <a:lstStyle>
            <a:lvl1pPr>
              <a:defRPr sz="6614"/>
            </a:lvl1pPr>
          </a:lstStyle>
          <a:p>
            <a:r>
              <a:rPr lang="it-IT"/>
              <a:t>Fare clic per modificare lo stile del titolo dello schema</a:t>
            </a:r>
            <a:endParaRPr lang="en-US"/>
          </a:p>
        </p:txBody>
      </p:sp>
      <p:sp>
        <p:nvSpPr>
          <p:cNvPr id="3" name="Text Placeholder 2"/>
          <p:cNvSpPr>
            <a:spLocks noGrp="1"/>
          </p:cNvSpPr>
          <p:nvPr>
            <p:ph type="body" idx="1"/>
          </p:nvPr>
        </p:nvSpPr>
        <p:spPr>
          <a:xfrm>
            <a:off x="917851" y="5059034"/>
            <a:ext cx="11602760"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808A8-02D4-654A-8077-DC54EA439E25}" type="slidenum">
              <a:rPr lang="it-IT" smtClean="0"/>
              <a:pPr/>
              <a:t>‹N›</a:t>
            </a:fld>
            <a:endParaRPr lang="it-IT"/>
          </a:p>
        </p:txBody>
      </p:sp>
      <p:pic>
        <p:nvPicPr>
          <p:cNvPr id="7" name="Tavola da disegno 1.jpg" descr="Tavola da disegno 1.jpg">
            <a:extLst>
              <a:ext uri="{FF2B5EF4-FFF2-40B4-BE49-F238E27FC236}">
                <a16:creationId xmlns:a16="http://schemas.microsoft.com/office/drawing/2014/main" id="{ADDCEC63-36CD-4AE7-9667-64D3A0A17095}"/>
              </a:ext>
            </a:extLst>
          </p:cNvPr>
          <p:cNvPicPr>
            <a:picLocks noChangeAspect="1"/>
          </p:cNvPicPr>
          <p:nvPr userDrawn="1"/>
        </p:nvPicPr>
        <p:blipFill>
          <a:blip r:embed="rId2"/>
          <a:stretch>
            <a:fillRect/>
          </a:stretch>
        </p:blipFill>
        <p:spPr>
          <a:xfrm>
            <a:off x="1" y="0"/>
            <a:ext cx="13453351" cy="7559675"/>
          </a:xfrm>
          <a:prstGeom prst="rect">
            <a:avLst/>
          </a:prstGeom>
          <a:ln w="12700">
            <a:miter lim="400000"/>
          </a:ln>
        </p:spPr>
      </p:pic>
      <p:pic>
        <p:nvPicPr>
          <p:cNvPr id="8" name="Immagine" descr="Immagine">
            <a:extLst>
              <a:ext uri="{FF2B5EF4-FFF2-40B4-BE49-F238E27FC236}">
                <a16:creationId xmlns:a16="http://schemas.microsoft.com/office/drawing/2014/main" id="{E1E816D6-A369-4D5B-ADB6-755AC1C615FC}"/>
              </a:ext>
            </a:extLst>
          </p:cNvPr>
          <p:cNvPicPr>
            <a:picLocks noChangeAspect="1"/>
          </p:cNvPicPr>
          <p:nvPr userDrawn="1"/>
        </p:nvPicPr>
        <p:blipFill>
          <a:blip r:embed="rId3"/>
          <a:stretch>
            <a:fillRect/>
          </a:stretch>
        </p:blipFill>
        <p:spPr>
          <a:xfrm>
            <a:off x="714711" y="7175809"/>
            <a:ext cx="899079" cy="260184"/>
          </a:xfrm>
          <a:prstGeom prst="rect">
            <a:avLst/>
          </a:prstGeom>
          <a:ln w="12700">
            <a:miter lim="400000"/>
          </a:ln>
        </p:spPr>
      </p:pic>
    </p:spTree>
    <p:extLst>
      <p:ext uri="{BB962C8B-B14F-4D97-AF65-F5344CB8AC3E}">
        <p14:creationId xmlns:p14="http://schemas.microsoft.com/office/powerpoint/2010/main" val="15522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 intro">
    <p:spTree>
      <p:nvGrpSpPr>
        <p:cNvPr id="1" name=""/>
        <p:cNvGrpSpPr/>
        <p:nvPr/>
      </p:nvGrpSpPr>
      <p:grpSpPr>
        <a:xfrm>
          <a:off x="0" y="0"/>
          <a:ext cx="0" cy="0"/>
          <a:chOff x="0" y="0"/>
          <a:chExt cx="0" cy="0"/>
        </a:xfrm>
      </p:grpSpPr>
      <p:pic>
        <p:nvPicPr>
          <p:cNvPr id="7" name="onda keynote wopta_2.jpg" descr="onda keynote wopta_2.jpg">
            <a:extLst>
              <a:ext uri="{FF2B5EF4-FFF2-40B4-BE49-F238E27FC236}">
                <a16:creationId xmlns:a16="http://schemas.microsoft.com/office/drawing/2014/main" id="{A2B5D268-7D9A-674D-BA29-AA04EEA614D5}"/>
              </a:ext>
            </a:extLst>
          </p:cNvPr>
          <p:cNvPicPr>
            <a:picLocks noChangeAspect="1"/>
          </p:cNvPicPr>
          <p:nvPr userDrawn="1"/>
        </p:nvPicPr>
        <p:blipFill>
          <a:blip r:embed="rId2"/>
          <a:srcRect t="3" b="3"/>
          <a:stretch>
            <a:fillRect/>
          </a:stretch>
        </p:blipFill>
        <p:spPr>
          <a:xfrm>
            <a:off x="1" y="0"/>
            <a:ext cx="13453351" cy="7559675"/>
          </a:xfrm>
          <a:prstGeom prst="rect">
            <a:avLst/>
          </a:prstGeom>
          <a:ln w="12700">
            <a:miter lim="400000"/>
          </a:ln>
        </p:spPr>
      </p:pic>
      <p:sp>
        <p:nvSpPr>
          <p:cNvPr id="2" name="Title 1"/>
          <p:cNvSpPr>
            <a:spLocks noGrp="1"/>
          </p:cNvSpPr>
          <p:nvPr>
            <p:ph type="title"/>
          </p:nvPr>
        </p:nvSpPr>
        <p:spPr>
          <a:xfrm>
            <a:off x="924858" y="377984"/>
            <a:ext cx="11602760" cy="880211"/>
          </a:xfrm>
          <a:prstGeom prst="rect">
            <a:avLst/>
          </a:prstGeom>
        </p:spPr>
        <p:txBody>
          <a:bodyPr anchor="b">
            <a:noAutofit/>
          </a:bodyPr>
          <a:lstStyle>
            <a:lvl1pPr algn="l">
              <a:defRPr sz="3600" baseline="0">
                <a:solidFill>
                  <a:srgbClr val="E40175"/>
                </a:solidFill>
                <a:latin typeface="Montserrat ExtraBold" pitchFamily="2" charset="77"/>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924858" y="1376316"/>
            <a:ext cx="11602760" cy="1653678"/>
          </a:xfrm>
          <a:prstGeom prst="rect">
            <a:avLst/>
          </a:prstGeom>
        </p:spPr>
        <p:txBody>
          <a:bodyPr>
            <a:normAutofit/>
          </a:bodyPr>
          <a:lstStyle>
            <a:lvl1pPr marL="0" indent="0" algn="ctr">
              <a:buNone/>
              <a:defRPr sz="2205" baseline="0">
                <a:solidFill>
                  <a:srgbClr val="595D60"/>
                </a:solidFill>
                <a:latin typeface="Montserrat" pitchFamily="2" charset="77"/>
              </a:defRPr>
            </a:lvl1pPr>
            <a:lvl2pPr marL="504026" indent="0">
              <a:buNone/>
              <a:defRPr sz="2205">
                <a:solidFill>
                  <a:schemeClr val="tx1">
                    <a:tint val="75000"/>
                  </a:schemeClr>
                </a:solidFill>
              </a:defRPr>
            </a:lvl2pPr>
            <a:lvl3pPr marL="1008051" indent="0">
              <a:buNone/>
              <a:defRPr sz="1985">
                <a:solidFill>
                  <a:schemeClr val="tx1">
                    <a:tint val="75000"/>
                  </a:schemeClr>
                </a:solidFill>
              </a:defRPr>
            </a:lvl3pPr>
            <a:lvl4pPr marL="1512077" indent="0">
              <a:buNone/>
              <a:defRPr sz="1764">
                <a:solidFill>
                  <a:schemeClr val="tx1">
                    <a:tint val="75000"/>
                  </a:schemeClr>
                </a:solidFill>
              </a:defRPr>
            </a:lvl4pPr>
            <a:lvl5pPr marL="2016104" indent="0">
              <a:buNone/>
              <a:defRPr sz="1764">
                <a:solidFill>
                  <a:schemeClr val="tx1">
                    <a:tint val="75000"/>
                  </a:schemeClr>
                </a:solidFill>
              </a:defRPr>
            </a:lvl5pPr>
            <a:lvl6pPr marL="2520129" indent="0">
              <a:buNone/>
              <a:defRPr sz="1764">
                <a:solidFill>
                  <a:schemeClr val="tx1">
                    <a:tint val="75000"/>
                  </a:schemeClr>
                </a:solidFill>
              </a:defRPr>
            </a:lvl6pPr>
            <a:lvl7pPr marL="3024155" indent="0">
              <a:buNone/>
              <a:defRPr sz="1764">
                <a:solidFill>
                  <a:schemeClr val="tx1">
                    <a:tint val="75000"/>
                  </a:schemeClr>
                </a:solidFill>
              </a:defRPr>
            </a:lvl7pPr>
            <a:lvl8pPr marL="3528180" indent="0">
              <a:buNone/>
              <a:defRPr sz="1764">
                <a:solidFill>
                  <a:schemeClr val="tx1">
                    <a:tint val="75000"/>
                  </a:schemeClr>
                </a:solidFill>
              </a:defRPr>
            </a:lvl8pPr>
            <a:lvl9pPr marL="4032206" indent="0">
              <a:buNone/>
              <a:defRPr sz="1764">
                <a:solidFill>
                  <a:schemeClr val="tx1">
                    <a:tint val="75000"/>
                  </a:schemeClr>
                </a:solidFill>
              </a:defRPr>
            </a:lvl9pPr>
          </a:lstStyle>
          <a:p>
            <a:pPr lvl="0"/>
            <a:r>
              <a:rPr lang="it-IT"/>
              <a:t>Fare clic per modificare gli stili del testo dello schema</a:t>
            </a:r>
          </a:p>
        </p:txBody>
      </p:sp>
      <p:sp>
        <p:nvSpPr>
          <p:cNvPr id="6" name="Slide Number Placeholder 5"/>
          <p:cNvSpPr>
            <a:spLocks noGrp="1"/>
          </p:cNvSpPr>
          <p:nvPr>
            <p:ph type="sldNum" sz="quarter" idx="12"/>
          </p:nvPr>
        </p:nvSpPr>
        <p:spPr>
          <a:xfrm>
            <a:off x="10236541" y="7069698"/>
            <a:ext cx="3026807" cy="402483"/>
          </a:xfrm>
          <a:prstGeom prst="rect">
            <a:avLst/>
          </a:prstGeom>
        </p:spPr>
        <p:txBody>
          <a:bodyPr/>
          <a:lstStyle>
            <a:lvl1pPr>
              <a:defRPr sz="1709" baseline="0">
                <a:solidFill>
                  <a:schemeClr val="bg1"/>
                </a:solidFill>
                <a:latin typeface="Montserrat Regular"/>
              </a:defRPr>
            </a:lvl1pPr>
          </a:lstStyle>
          <a:p>
            <a:fld id="{A8F808A8-02D4-654A-8077-DC54EA439E25}" type="slidenum">
              <a:rPr lang="it-IT" smtClean="0"/>
              <a:pPr/>
              <a:t>‹N›</a:t>
            </a:fld>
            <a:endParaRPr lang="it-IT"/>
          </a:p>
        </p:txBody>
      </p:sp>
      <p:pic>
        <p:nvPicPr>
          <p:cNvPr id="8" name="Immagine" descr="Immagine">
            <a:extLst>
              <a:ext uri="{FF2B5EF4-FFF2-40B4-BE49-F238E27FC236}">
                <a16:creationId xmlns:a16="http://schemas.microsoft.com/office/drawing/2014/main" id="{C944FA93-98B4-3044-8E34-37F428BE4770}"/>
              </a:ext>
            </a:extLst>
          </p:cNvPr>
          <p:cNvPicPr>
            <a:picLocks noChangeAspect="1"/>
          </p:cNvPicPr>
          <p:nvPr userDrawn="1"/>
        </p:nvPicPr>
        <p:blipFill>
          <a:blip r:embed="rId3"/>
          <a:stretch>
            <a:fillRect/>
          </a:stretch>
        </p:blipFill>
        <p:spPr>
          <a:xfrm>
            <a:off x="716297" y="7174066"/>
            <a:ext cx="899079" cy="260184"/>
          </a:xfrm>
          <a:prstGeom prst="rect">
            <a:avLst/>
          </a:prstGeom>
          <a:ln w="12700">
            <a:miter lim="400000"/>
          </a:ln>
        </p:spPr>
      </p:pic>
      <p:sp>
        <p:nvSpPr>
          <p:cNvPr id="27" name="Segnaposto testo 26">
            <a:extLst>
              <a:ext uri="{FF2B5EF4-FFF2-40B4-BE49-F238E27FC236}">
                <a16:creationId xmlns:a16="http://schemas.microsoft.com/office/drawing/2014/main" id="{35E81B6F-E3D8-944A-8B9E-54BC5CEB405C}"/>
              </a:ext>
            </a:extLst>
          </p:cNvPr>
          <p:cNvSpPr>
            <a:spLocks noGrp="1"/>
          </p:cNvSpPr>
          <p:nvPr>
            <p:ph type="body" sz="quarter" idx="13"/>
          </p:nvPr>
        </p:nvSpPr>
        <p:spPr>
          <a:xfrm>
            <a:off x="924857" y="5047127"/>
            <a:ext cx="3151727" cy="315483"/>
          </a:xfrm>
          <a:prstGeom prst="rect">
            <a:avLst/>
          </a:prstGeom>
        </p:spPr>
        <p:txBody>
          <a:bodyPr/>
          <a:lstStyle>
            <a:lvl1pPr marL="0" indent="0" algn="ctr">
              <a:buFontTx/>
              <a:buNone/>
              <a:defRPr sz="2205" baseline="0">
                <a:solidFill>
                  <a:srgbClr val="E5007F"/>
                </a:solidFill>
                <a:latin typeface="Montserrat" pitchFamily="2" charset="77"/>
              </a:defRPr>
            </a:lvl1pPr>
          </a:lstStyle>
          <a:p>
            <a:pPr lvl="0"/>
            <a:r>
              <a:rPr lang="it-IT"/>
              <a:t>Fare clic per modificare gli stili del testo dello schema</a:t>
            </a:r>
          </a:p>
        </p:txBody>
      </p:sp>
      <p:sp>
        <p:nvSpPr>
          <p:cNvPr id="29" name="Segnaposto testo 26">
            <a:extLst>
              <a:ext uri="{FF2B5EF4-FFF2-40B4-BE49-F238E27FC236}">
                <a16:creationId xmlns:a16="http://schemas.microsoft.com/office/drawing/2014/main" id="{29B7D3F2-3F81-E74E-AA70-03A2C1DB57D1}"/>
              </a:ext>
            </a:extLst>
          </p:cNvPr>
          <p:cNvSpPr>
            <a:spLocks noGrp="1"/>
          </p:cNvSpPr>
          <p:nvPr>
            <p:ph type="body" sz="quarter" idx="14"/>
          </p:nvPr>
        </p:nvSpPr>
        <p:spPr>
          <a:xfrm>
            <a:off x="924857" y="5600776"/>
            <a:ext cx="3151727" cy="315483"/>
          </a:xfrm>
          <a:prstGeom prst="rect">
            <a:avLst/>
          </a:prstGeom>
        </p:spPr>
        <p:txBody>
          <a:bodyPr>
            <a:noAutofit/>
          </a:bodyPr>
          <a:lstStyle>
            <a:lvl1pPr marL="0" indent="0" algn="ctr">
              <a:buFontTx/>
              <a:buNone/>
              <a:defRPr sz="1654" baseline="0">
                <a:solidFill>
                  <a:srgbClr val="5A5D62"/>
                </a:solidFill>
                <a:latin typeface="Montserrat" pitchFamily="2" charset="77"/>
              </a:defRPr>
            </a:lvl1pPr>
          </a:lstStyle>
          <a:p>
            <a:pPr lvl="0"/>
            <a:r>
              <a:rPr lang="it-IT"/>
              <a:t>Fare clic per modificare gli stili del testo dello schema</a:t>
            </a:r>
          </a:p>
        </p:txBody>
      </p:sp>
      <p:sp>
        <p:nvSpPr>
          <p:cNvPr id="33" name="Segnaposto immagine 32">
            <a:extLst>
              <a:ext uri="{FF2B5EF4-FFF2-40B4-BE49-F238E27FC236}">
                <a16:creationId xmlns:a16="http://schemas.microsoft.com/office/drawing/2014/main" id="{7F8B10CF-FEF2-7D43-8C3C-F16EBCE8F1DD}"/>
              </a:ext>
            </a:extLst>
          </p:cNvPr>
          <p:cNvSpPr>
            <a:spLocks noGrp="1"/>
          </p:cNvSpPr>
          <p:nvPr>
            <p:ph type="pic" sz="quarter" idx="15"/>
          </p:nvPr>
        </p:nvSpPr>
        <p:spPr>
          <a:xfrm>
            <a:off x="1314945" y="2417040"/>
            <a:ext cx="2371551" cy="2369095"/>
          </a:xfrm>
          <a:prstGeom prst="ellipse">
            <a:avLst/>
          </a:prstGeom>
        </p:spPr>
        <p:txBody>
          <a:bodyPr/>
          <a:lstStyle>
            <a:lvl1pPr>
              <a:defRPr sz="1323" baseline="0"/>
            </a:lvl1pPr>
          </a:lstStyle>
          <a:p>
            <a:endParaRPr lang="it-IT"/>
          </a:p>
        </p:txBody>
      </p:sp>
      <p:sp>
        <p:nvSpPr>
          <p:cNvPr id="37" name="Segnaposto testo 26">
            <a:extLst>
              <a:ext uri="{FF2B5EF4-FFF2-40B4-BE49-F238E27FC236}">
                <a16:creationId xmlns:a16="http://schemas.microsoft.com/office/drawing/2014/main" id="{8F07854C-97A6-3D41-AE74-73D564F787EC}"/>
              </a:ext>
            </a:extLst>
          </p:cNvPr>
          <p:cNvSpPr>
            <a:spLocks noGrp="1"/>
          </p:cNvSpPr>
          <p:nvPr>
            <p:ph type="body" sz="quarter" idx="16"/>
          </p:nvPr>
        </p:nvSpPr>
        <p:spPr>
          <a:xfrm>
            <a:off x="5145846" y="5047127"/>
            <a:ext cx="3151727" cy="315483"/>
          </a:xfrm>
          <a:prstGeom prst="rect">
            <a:avLst/>
          </a:prstGeom>
        </p:spPr>
        <p:txBody>
          <a:bodyPr/>
          <a:lstStyle>
            <a:lvl1pPr marL="0" indent="0" algn="ctr">
              <a:buFontTx/>
              <a:buNone/>
              <a:defRPr sz="2205" baseline="0">
                <a:solidFill>
                  <a:srgbClr val="E5007F"/>
                </a:solidFill>
                <a:latin typeface="Montserrat" pitchFamily="2" charset="77"/>
              </a:defRPr>
            </a:lvl1pPr>
          </a:lstStyle>
          <a:p>
            <a:pPr lvl="0"/>
            <a:r>
              <a:rPr lang="it-IT"/>
              <a:t>Fare clic per modificare gli stili del testo dello schema</a:t>
            </a:r>
          </a:p>
        </p:txBody>
      </p:sp>
      <p:sp>
        <p:nvSpPr>
          <p:cNvPr id="38" name="Segnaposto testo 26">
            <a:extLst>
              <a:ext uri="{FF2B5EF4-FFF2-40B4-BE49-F238E27FC236}">
                <a16:creationId xmlns:a16="http://schemas.microsoft.com/office/drawing/2014/main" id="{C466B402-B0F2-714A-8CD7-6B3DA6FA22E3}"/>
              </a:ext>
            </a:extLst>
          </p:cNvPr>
          <p:cNvSpPr>
            <a:spLocks noGrp="1"/>
          </p:cNvSpPr>
          <p:nvPr>
            <p:ph type="body" sz="quarter" idx="17"/>
          </p:nvPr>
        </p:nvSpPr>
        <p:spPr>
          <a:xfrm>
            <a:off x="5145846" y="5600776"/>
            <a:ext cx="3151727" cy="315483"/>
          </a:xfrm>
          <a:prstGeom prst="rect">
            <a:avLst/>
          </a:prstGeom>
        </p:spPr>
        <p:txBody>
          <a:bodyPr>
            <a:noAutofit/>
          </a:bodyPr>
          <a:lstStyle>
            <a:lvl1pPr marL="0" indent="0" algn="ctr">
              <a:buFontTx/>
              <a:buNone/>
              <a:defRPr sz="1654" baseline="0">
                <a:solidFill>
                  <a:srgbClr val="5A5D62"/>
                </a:solidFill>
                <a:latin typeface="Montserrat" pitchFamily="2" charset="77"/>
              </a:defRPr>
            </a:lvl1pPr>
          </a:lstStyle>
          <a:p>
            <a:pPr lvl="0"/>
            <a:r>
              <a:rPr lang="it-IT"/>
              <a:t>Fare clic per modificare gli stili del testo dello schema</a:t>
            </a:r>
          </a:p>
        </p:txBody>
      </p:sp>
      <p:sp>
        <p:nvSpPr>
          <p:cNvPr id="39" name="Segnaposto immagine 32">
            <a:extLst>
              <a:ext uri="{FF2B5EF4-FFF2-40B4-BE49-F238E27FC236}">
                <a16:creationId xmlns:a16="http://schemas.microsoft.com/office/drawing/2014/main" id="{5BE64B3E-0334-0B45-BA8D-7FA0805F2681}"/>
              </a:ext>
            </a:extLst>
          </p:cNvPr>
          <p:cNvSpPr>
            <a:spLocks noGrp="1"/>
          </p:cNvSpPr>
          <p:nvPr>
            <p:ph type="pic" sz="quarter" idx="18"/>
          </p:nvPr>
        </p:nvSpPr>
        <p:spPr>
          <a:xfrm>
            <a:off x="5535935" y="2417040"/>
            <a:ext cx="2371551" cy="2369095"/>
          </a:xfrm>
          <a:prstGeom prst="ellipse">
            <a:avLst/>
          </a:prstGeom>
        </p:spPr>
        <p:txBody>
          <a:bodyPr/>
          <a:lstStyle>
            <a:lvl1pPr>
              <a:defRPr sz="1323" baseline="0"/>
            </a:lvl1pPr>
          </a:lstStyle>
          <a:p>
            <a:endParaRPr lang="it-IT"/>
          </a:p>
        </p:txBody>
      </p:sp>
      <p:sp>
        <p:nvSpPr>
          <p:cNvPr id="44" name="Segnaposto testo 26">
            <a:extLst>
              <a:ext uri="{FF2B5EF4-FFF2-40B4-BE49-F238E27FC236}">
                <a16:creationId xmlns:a16="http://schemas.microsoft.com/office/drawing/2014/main" id="{FB1634EE-60D3-194D-B7EC-9B777359262A}"/>
              </a:ext>
            </a:extLst>
          </p:cNvPr>
          <p:cNvSpPr>
            <a:spLocks noGrp="1"/>
          </p:cNvSpPr>
          <p:nvPr>
            <p:ph type="body" sz="quarter" idx="19"/>
          </p:nvPr>
        </p:nvSpPr>
        <p:spPr>
          <a:xfrm>
            <a:off x="9375893" y="4984682"/>
            <a:ext cx="3151727" cy="315483"/>
          </a:xfrm>
          <a:prstGeom prst="rect">
            <a:avLst/>
          </a:prstGeom>
        </p:spPr>
        <p:txBody>
          <a:bodyPr/>
          <a:lstStyle>
            <a:lvl1pPr marL="0" indent="0" algn="ctr">
              <a:buFontTx/>
              <a:buNone/>
              <a:defRPr sz="2205" baseline="0">
                <a:solidFill>
                  <a:srgbClr val="E5007F"/>
                </a:solidFill>
                <a:latin typeface="Montserrat" pitchFamily="2" charset="77"/>
              </a:defRPr>
            </a:lvl1pPr>
          </a:lstStyle>
          <a:p>
            <a:pPr lvl="0"/>
            <a:r>
              <a:rPr lang="it-IT"/>
              <a:t>Fare clic per modificare gli stili del testo dello schema</a:t>
            </a:r>
          </a:p>
        </p:txBody>
      </p:sp>
      <p:sp>
        <p:nvSpPr>
          <p:cNvPr id="45" name="Segnaposto testo 26">
            <a:extLst>
              <a:ext uri="{FF2B5EF4-FFF2-40B4-BE49-F238E27FC236}">
                <a16:creationId xmlns:a16="http://schemas.microsoft.com/office/drawing/2014/main" id="{01DF2D39-6C1B-1C47-B5CE-1332AB7532EC}"/>
              </a:ext>
            </a:extLst>
          </p:cNvPr>
          <p:cNvSpPr>
            <a:spLocks noGrp="1"/>
          </p:cNvSpPr>
          <p:nvPr>
            <p:ph type="body" sz="quarter" idx="20"/>
          </p:nvPr>
        </p:nvSpPr>
        <p:spPr>
          <a:xfrm>
            <a:off x="9375893" y="5538331"/>
            <a:ext cx="3151727" cy="315483"/>
          </a:xfrm>
          <a:prstGeom prst="rect">
            <a:avLst/>
          </a:prstGeom>
        </p:spPr>
        <p:txBody>
          <a:bodyPr>
            <a:noAutofit/>
          </a:bodyPr>
          <a:lstStyle>
            <a:lvl1pPr marL="0" indent="0" algn="ctr">
              <a:buFontTx/>
              <a:buNone/>
              <a:defRPr sz="1654" baseline="0">
                <a:solidFill>
                  <a:srgbClr val="5A5D62"/>
                </a:solidFill>
                <a:latin typeface="Montserrat" pitchFamily="2" charset="77"/>
              </a:defRPr>
            </a:lvl1pPr>
          </a:lstStyle>
          <a:p>
            <a:pPr lvl="0"/>
            <a:r>
              <a:rPr lang="it-IT"/>
              <a:t>Fare clic per modificare gli stili del testo dello schema</a:t>
            </a:r>
          </a:p>
        </p:txBody>
      </p:sp>
      <p:sp>
        <p:nvSpPr>
          <p:cNvPr id="46" name="Segnaposto immagine 32">
            <a:extLst>
              <a:ext uri="{FF2B5EF4-FFF2-40B4-BE49-F238E27FC236}">
                <a16:creationId xmlns:a16="http://schemas.microsoft.com/office/drawing/2014/main" id="{0DFF8445-ADB5-F942-9C18-F4B2B9221101}"/>
              </a:ext>
            </a:extLst>
          </p:cNvPr>
          <p:cNvSpPr>
            <a:spLocks noGrp="1"/>
          </p:cNvSpPr>
          <p:nvPr>
            <p:ph type="pic" sz="quarter" idx="21"/>
          </p:nvPr>
        </p:nvSpPr>
        <p:spPr>
          <a:xfrm>
            <a:off x="9765982" y="2354595"/>
            <a:ext cx="2371551" cy="2369095"/>
          </a:xfrm>
          <a:prstGeom prst="ellipse">
            <a:avLst/>
          </a:prstGeom>
        </p:spPr>
        <p:txBody>
          <a:bodyPr/>
          <a:lstStyle>
            <a:lvl1pPr>
              <a:defRPr sz="1323" baseline="0"/>
            </a:lvl1pPr>
          </a:lstStyle>
          <a:p>
            <a:endParaRPr lang="it-IT"/>
          </a:p>
        </p:txBody>
      </p:sp>
    </p:spTree>
    <p:extLst>
      <p:ext uri="{BB962C8B-B14F-4D97-AF65-F5344CB8AC3E}">
        <p14:creationId xmlns:p14="http://schemas.microsoft.com/office/powerpoint/2010/main" val="268978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4D8106-14A6-4BCD-BE4C-84BD0E7D0692}" type="datetime1">
              <a:rPr lang="it-IT" smtClean="0"/>
              <a:t>06/02/2024</a:t>
            </a:fld>
            <a:endParaRPr lang="it-IT"/>
          </a:p>
        </p:txBody>
      </p:sp>
      <p:sp>
        <p:nvSpPr>
          <p:cNvPr id="3" name="Segnaposto piè di pagina 2"/>
          <p:cNvSpPr>
            <a:spLocks noGrp="1"/>
          </p:cNvSpPr>
          <p:nvPr>
            <p:ph type="ftr" sz="quarter" idx="11"/>
          </p:nvPr>
        </p:nvSpPr>
        <p:spPr/>
        <p:txBody>
          <a:bodyPr/>
          <a:lstStyle/>
          <a:p>
            <a:r>
              <a:rPr lang="it-IT"/>
              <a:t>Formazione Interna Restyling GSI - 29 aprile 2021</a:t>
            </a:r>
          </a:p>
        </p:txBody>
      </p:sp>
      <p:sp>
        <p:nvSpPr>
          <p:cNvPr id="4" name="Segnaposto numero diapositiva 3"/>
          <p:cNvSpPr>
            <a:spLocks noGrp="1"/>
          </p:cNvSpPr>
          <p:nvPr>
            <p:ph type="sldNum" sz="quarter" idx="12"/>
          </p:nvPr>
        </p:nvSpPr>
        <p:spPr>
          <a:xfrm>
            <a:off x="9500810" y="7006699"/>
            <a:ext cx="3026807" cy="402483"/>
          </a:xfrm>
          <a:prstGeom prst="rect">
            <a:avLst/>
          </a:prstGeom>
        </p:spPr>
        <p:txBody>
          <a:bodyPr/>
          <a:lstStyle/>
          <a:p>
            <a:fld id="{FDA99AC7-0582-486A-84EC-61415DDE931E}" type="slidenum">
              <a:rPr lang="it-IT" smtClean="0"/>
              <a:t>‹N›</a:t>
            </a:fld>
            <a:endParaRPr lang="it-IT"/>
          </a:p>
        </p:txBody>
      </p:sp>
    </p:spTree>
    <p:extLst>
      <p:ext uri="{BB962C8B-B14F-4D97-AF65-F5344CB8AC3E}">
        <p14:creationId xmlns:p14="http://schemas.microsoft.com/office/powerpoint/2010/main" val="3806166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858" y="402483"/>
            <a:ext cx="11602760" cy="1461188"/>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924858" y="2012414"/>
            <a:ext cx="11602760" cy="479654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924858" y="7006699"/>
            <a:ext cx="3026807"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2/6/2024</a:t>
            </a:fld>
            <a:endParaRPr lang="en-US"/>
          </a:p>
        </p:txBody>
      </p:sp>
      <p:sp>
        <p:nvSpPr>
          <p:cNvPr id="5" name="Footer Placeholder 4"/>
          <p:cNvSpPr>
            <a:spLocks noGrp="1"/>
          </p:cNvSpPr>
          <p:nvPr>
            <p:ph type="ftr" sz="quarter" idx="3"/>
          </p:nvPr>
        </p:nvSpPr>
        <p:spPr>
          <a:xfrm>
            <a:off x="4456133" y="7006699"/>
            <a:ext cx="4540210"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0810" y="7006699"/>
            <a:ext cx="3026807"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8F808A8-02D4-654A-8077-DC54EA439E25}" type="slidenum">
              <a:rPr lang="it-IT" smtClean="0"/>
              <a:pPr/>
              <a:t>‹N›</a:t>
            </a:fld>
            <a:endParaRPr lang="it-IT"/>
          </a:p>
        </p:txBody>
      </p:sp>
    </p:spTree>
    <p:extLst>
      <p:ext uri="{BB962C8B-B14F-4D97-AF65-F5344CB8AC3E}">
        <p14:creationId xmlns:p14="http://schemas.microsoft.com/office/powerpoint/2010/main" val="2277905710"/>
      </p:ext>
    </p:extLst>
  </p:cSld>
  <p:clrMap bg1="lt1" tx1="dk1" bg2="lt2" tx2="dk2" accent1="accent1" accent2="accent2" accent3="accent3" accent4="accent4" accent5="accent5" accent6="accent6" hlink="hlink" folHlink="folHlink"/>
  <p:sldLayoutIdLst>
    <p:sldLayoutId id="2147483680" r:id="rId1"/>
    <p:sldLayoutId id="2147483695" r:id="rId2"/>
    <p:sldLayoutId id="2147483702"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
            <a:extLst>
              <a:ext uri="{FF2B5EF4-FFF2-40B4-BE49-F238E27FC236}">
                <a16:creationId xmlns:a16="http://schemas.microsoft.com/office/drawing/2014/main" id="{C0844B0C-5DD5-A138-6806-BCA8A3C0FE51}"/>
              </a:ext>
            </a:extLst>
          </p:cNvPr>
          <p:cNvSpPr>
            <a:spLocks noChangeShapeType="1"/>
          </p:cNvSpPr>
          <p:nvPr/>
        </p:nvSpPr>
        <p:spPr bwMode="auto">
          <a:xfrm>
            <a:off x="534949" y="1841529"/>
            <a:ext cx="12382576" cy="1"/>
          </a:xfrm>
          <a:prstGeom prst="line">
            <a:avLst/>
          </a:prstGeom>
          <a:noFill/>
          <a:ln w="63500">
            <a:solidFill>
              <a:srgbClr val="E50075"/>
            </a:solidFill>
            <a:round/>
            <a:headEnd/>
            <a:tailEnd/>
          </a:ln>
          <a:effectLst/>
        </p:spPr>
        <p:txBody>
          <a:bodyPr/>
          <a:lstStyle/>
          <a:p>
            <a:pPr defTabSz="1007943">
              <a:defRPr/>
            </a:pPr>
            <a:endParaRPr lang="it-IT" sz="1984" kern="0">
              <a:solidFill>
                <a:prstClr val="black"/>
              </a:solidFill>
            </a:endParaRPr>
          </a:p>
        </p:txBody>
      </p:sp>
      <p:sp>
        <p:nvSpPr>
          <p:cNvPr id="4" name="Rettangolo 3">
            <a:extLst>
              <a:ext uri="{FF2B5EF4-FFF2-40B4-BE49-F238E27FC236}">
                <a16:creationId xmlns:a16="http://schemas.microsoft.com/office/drawing/2014/main" id="{F41E9BCF-81CC-FE5C-F182-4C08819D5331}"/>
              </a:ext>
            </a:extLst>
          </p:cNvPr>
          <p:cNvSpPr/>
          <p:nvPr/>
        </p:nvSpPr>
        <p:spPr>
          <a:xfrm>
            <a:off x="10774017" y="7096539"/>
            <a:ext cx="1083366" cy="463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9963B3B-6363-D6AE-9829-F49A0C623C91}"/>
              </a:ext>
            </a:extLst>
          </p:cNvPr>
          <p:cNvSpPr txBox="1"/>
          <p:nvPr/>
        </p:nvSpPr>
        <p:spPr>
          <a:xfrm>
            <a:off x="0" y="7328106"/>
            <a:ext cx="4519186" cy="246221"/>
          </a:xfrm>
          <a:prstGeom prst="rect">
            <a:avLst/>
          </a:prstGeom>
          <a:noFill/>
        </p:spPr>
        <p:txBody>
          <a:bodyPr wrap="none" rtlCol="0">
            <a:spAutoFit/>
          </a:bodyPr>
          <a:lstStyle/>
          <a:p>
            <a:r>
              <a:rPr lang="it-IT" sz="1000" b="1"/>
              <a:t>Prodotto di </a:t>
            </a:r>
            <a:r>
              <a:rPr lang="it-IT" sz="1000" b="1" err="1"/>
              <a:t>AXA</a:t>
            </a:r>
            <a:r>
              <a:rPr lang="it-IT" sz="1000" b="1"/>
              <a:t> France Vie e </a:t>
            </a:r>
            <a:r>
              <a:rPr lang="it-IT" sz="1000" b="1" err="1"/>
              <a:t>AXA</a:t>
            </a:r>
            <a:r>
              <a:rPr lang="it-IT" sz="1000" b="1"/>
              <a:t> France </a:t>
            </a:r>
            <a:r>
              <a:rPr lang="it-IT" sz="1000" b="1" err="1"/>
              <a:t>Iard</a:t>
            </a:r>
            <a:r>
              <a:rPr lang="it-IT" sz="1000" b="1"/>
              <a:t>, distribuito da Wopta Assicurazioni</a:t>
            </a:r>
          </a:p>
        </p:txBody>
      </p:sp>
      <p:pic>
        <p:nvPicPr>
          <p:cNvPr id="5" name="Immagine 4">
            <a:extLst>
              <a:ext uri="{FF2B5EF4-FFF2-40B4-BE49-F238E27FC236}">
                <a16:creationId xmlns:a16="http://schemas.microsoft.com/office/drawing/2014/main" id="{A63DEF48-D74C-8311-D7BD-3632D942CDC5}"/>
              </a:ext>
            </a:extLst>
          </p:cNvPr>
          <p:cNvPicPr>
            <a:picLocks noChangeAspect="1"/>
          </p:cNvPicPr>
          <p:nvPr/>
        </p:nvPicPr>
        <p:blipFill>
          <a:blip r:embed="rId3"/>
          <a:stretch>
            <a:fillRect/>
          </a:stretch>
        </p:blipFill>
        <p:spPr>
          <a:xfrm>
            <a:off x="12391763" y="6617054"/>
            <a:ext cx="711052" cy="711052"/>
          </a:xfrm>
          <a:prstGeom prst="rect">
            <a:avLst/>
          </a:prstGeom>
        </p:spPr>
      </p:pic>
      <p:sp>
        <p:nvSpPr>
          <p:cNvPr id="6" name="CasellaDiTesto 5">
            <a:extLst>
              <a:ext uri="{FF2B5EF4-FFF2-40B4-BE49-F238E27FC236}">
                <a16:creationId xmlns:a16="http://schemas.microsoft.com/office/drawing/2014/main" id="{F2C5E4C7-1190-C987-F1E9-D2C3198912DA}"/>
              </a:ext>
            </a:extLst>
          </p:cNvPr>
          <p:cNvSpPr txBox="1"/>
          <p:nvPr/>
        </p:nvSpPr>
        <p:spPr>
          <a:xfrm>
            <a:off x="4590537" y="3579813"/>
            <a:ext cx="6721424" cy="1349087"/>
          </a:xfrm>
          <a:prstGeom prst="rect">
            <a:avLst/>
          </a:prstGeom>
          <a:noFill/>
        </p:spPr>
        <p:txBody>
          <a:bodyPr wrap="square">
            <a:spAutoFit/>
          </a:bodyPr>
          <a:lstStyle/>
          <a:p>
            <a:r>
              <a:rPr lang="it-IT" sz="4000" b="1" dirty="0">
                <a:solidFill>
                  <a:srgbClr val="E50075"/>
                </a:solidFill>
                <a:latin typeface="Montserrat" panose="00000500000000000000" pitchFamily="2" charset="0"/>
                <a:ea typeface="Times New Roman" panose="02020603050405020304" pitchFamily="18" charset="0"/>
                <a:cs typeface="Times New Roman" panose="02020603050405020304" pitchFamily="18" charset="0"/>
              </a:rPr>
              <a:t>Wopta per te</a:t>
            </a:r>
          </a:p>
          <a:p>
            <a:pPr>
              <a:spcBef>
                <a:spcPts val="220"/>
              </a:spcBef>
              <a:spcAft>
                <a:spcPts val="220"/>
              </a:spcAft>
            </a:pPr>
            <a:r>
              <a:rPr lang="it-IT" sz="4000" b="1" dirty="0">
                <a:solidFill>
                  <a:srgbClr val="585A5D"/>
                </a:solidFill>
                <a:latin typeface="Montserrat" panose="00000500000000000000" pitchFamily="2" charset="0"/>
                <a:ea typeface="Calibri" panose="020F0502020204030204" pitchFamily="34" charset="0"/>
                <a:cs typeface="Times New Roman" panose="02020603050405020304" pitchFamily="18" charset="0"/>
              </a:rPr>
              <a:t>Vita</a:t>
            </a:r>
            <a:endParaRPr lang="it-IT" sz="4000" dirty="0">
              <a:solidFill>
                <a:srgbClr val="585A5D"/>
              </a:solidFill>
              <a:latin typeface="Montserrat" panose="00000500000000000000" pitchFamily="2" charset="0"/>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413EE36C-DCA1-113D-77D5-903476F979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84" t="13848" r="52465"/>
          <a:stretch/>
        </p:blipFill>
        <p:spPr bwMode="auto">
          <a:xfrm>
            <a:off x="1615565" y="2722641"/>
            <a:ext cx="2903621" cy="306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4C61AA39-D106-611E-19C0-48F2E6959DEB}"/>
              </a:ext>
            </a:extLst>
          </p:cNvPr>
          <p:cNvSpPr txBox="1"/>
          <p:nvPr/>
        </p:nvSpPr>
        <p:spPr>
          <a:xfrm>
            <a:off x="8286750" y="5886450"/>
            <a:ext cx="2842381" cy="369332"/>
          </a:xfrm>
          <a:prstGeom prst="rect">
            <a:avLst/>
          </a:prstGeom>
          <a:noFill/>
        </p:spPr>
        <p:txBody>
          <a:bodyPr wrap="none" rtlCol="0">
            <a:spAutoFit/>
          </a:bodyPr>
          <a:lstStyle/>
          <a:p>
            <a:r>
              <a:rPr lang="it-IT" dirty="0"/>
              <a:t>Edizione 2 – novembre 2023</a:t>
            </a:r>
          </a:p>
        </p:txBody>
      </p:sp>
    </p:spTree>
    <p:extLst>
      <p:ext uri="{BB962C8B-B14F-4D97-AF65-F5344CB8AC3E}">
        <p14:creationId xmlns:p14="http://schemas.microsoft.com/office/powerpoint/2010/main" val="28234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a:xfrm>
            <a:off x="351981" y="87494"/>
            <a:ext cx="11602760" cy="880211"/>
          </a:xfrm>
        </p:spPr>
        <p:txBody>
          <a:bodyPr/>
          <a:lstStyle/>
          <a:p>
            <a:r>
              <a:rPr lang="it-IT" dirty="0"/>
              <a:t>Esclusioni - ITT</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10</a:t>
            </a:fld>
            <a:endParaRPr lang="it-IT"/>
          </a:p>
        </p:txBody>
      </p:sp>
      <p:sp>
        <p:nvSpPr>
          <p:cNvPr id="3" name="CasellaDiTesto 2">
            <a:extLst>
              <a:ext uri="{FF2B5EF4-FFF2-40B4-BE49-F238E27FC236}">
                <a16:creationId xmlns:a16="http://schemas.microsoft.com/office/drawing/2014/main" id="{D537DACA-9DC5-0A2C-3E4E-B56D6CDA1DC6}"/>
              </a:ext>
            </a:extLst>
          </p:cNvPr>
          <p:cNvSpPr txBox="1"/>
          <p:nvPr/>
        </p:nvSpPr>
        <p:spPr>
          <a:xfrm>
            <a:off x="351981" y="776854"/>
            <a:ext cx="13263348" cy="6494085"/>
          </a:xfrm>
          <a:prstGeom prst="rect">
            <a:avLst/>
          </a:prstGeom>
          <a:noFill/>
        </p:spPr>
        <p:txBody>
          <a:bodyPr wrap="square">
            <a:spAutoFit/>
          </a:bodyPr>
          <a:lstStyle/>
          <a:p>
            <a:endParaRPr lang="it-IT" sz="1600" b="0" i="0" u="none" strike="noStrike" baseline="0" dirty="0">
              <a:latin typeface="Symbol" panose="05050102010706020507" pitchFamily="18" charset="2"/>
            </a:endParaRPr>
          </a:p>
          <a:p>
            <a:r>
              <a:rPr lang="it-IT" sz="1600" b="0" i="0" u="none" strike="noStrike" baseline="0" dirty="0">
                <a:solidFill>
                  <a:srgbClr val="000000"/>
                </a:solidFill>
                <a:latin typeface="Arial" panose="020B0604020202020204" pitchFamily="34" charset="0"/>
              </a:rPr>
              <a:t>L’assicurazione non opera nei seguenti casi: </a:t>
            </a:r>
          </a:p>
          <a:p>
            <a:r>
              <a:rPr lang="it-IT" sz="1600" b="1" i="0" u="none" strike="noStrike" baseline="0" dirty="0">
                <a:solidFill>
                  <a:srgbClr val="000000"/>
                </a:solidFill>
                <a:latin typeface="Arial" panose="020B0604020202020204" pitchFamily="34" charset="0"/>
              </a:rPr>
              <a:t>1) </a:t>
            </a:r>
            <a:r>
              <a:rPr lang="it-IT" sz="1600" b="0" i="0" u="none" strike="noStrike" baseline="0" dirty="0">
                <a:solidFill>
                  <a:srgbClr val="000000"/>
                </a:solidFill>
                <a:latin typeface="Arial" panose="020B0604020202020204" pitchFamily="34" charset="0"/>
              </a:rPr>
              <a:t>Infortuni già verificatisi prima della data di decorrenza dell'assicurazione e Malattie già diagnosticate prima della data di decorrenza dell'assicurazione; </a:t>
            </a:r>
          </a:p>
          <a:p>
            <a:r>
              <a:rPr lang="it-IT" sz="1600" b="1" i="0" u="none" strike="noStrike" baseline="0" dirty="0">
                <a:solidFill>
                  <a:srgbClr val="000000"/>
                </a:solidFill>
                <a:latin typeface="Arial" panose="020B0604020202020204" pitchFamily="34" charset="0"/>
              </a:rPr>
              <a:t>2) </a:t>
            </a:r>
            <a:r>
              <a:rPr lang="it-IT" sz="1600" b="0" i="0" u="none" strike="noStrike" baseline="0" dirty="0">
                <a:solidFill>
                  <a:srgbClr val="000000"/>
                </a:solidFill>
                <a:latin typeface="Arial" panose="020B0604020202020204" pitchFamily="34" charset="0"/>
              </a:rPr>
              <a:t>atti di autolesionismo dell’Assicurato, incluso il tentato suicidio; </a:t>
            </a:r>
          </a:p>
          <a:p>
            <a:r>
              <a:rPr lang="it-IT" sz="1600" b="1" i="0" u="none" strike="noStrike" baseline="0" dirty="0">
                <a:solidFill>
                  <a:srgbClr val="000000"/>
                </a:solidFill>
                <a:latin typeface="Arial" panose="020B0604020202020204" pitchFamily="34" charset="0"/>
              </a:rPr>
              <a:t>3) </a:t>
            </a:r>
            <a:r>
              <a:rPr lang="it-IT" sz="1600" b="0" i="0" u="none" strike="noStrike" baseline="0" dirty="0">
                <a:solidFill>
                  <a:srgbClr val="000000"/>
                </a:solidFill>
                <a:latin typeface="Arial" panose="020B0604020202020204" pitchFamily="34" charset="0"/>
              </a:rPr>
              <a:t>pratica da parte dell’Assicurato di qualunque sport esercitato professionalmente o a livello agonistico (gare ed allenamenti compresi); </a:t>
            </a:r>
          </a:p>
          <a:p>
            <a:r>
              <a:rPr lang="it-IT" sz="1600" b="1" i="0" u="none" strike="noStrike" baseline="0" dirty="0">
                <a:solidFill>
                  <a:srgbClr val="000000"/>
                </a:solidFill>
                <a:latin typeface="Arial" panose="020B0604020202020204" pitchFamily="34" charset="0"/>
              </a:rPr>
              <a:t>4) </a:t>
            </a:r>
            <a:r>
              <a:rPr lang="it-IT" sz="1600" b="0" i="0" u="none" strike="noStrike" baseline="0" dirty="0">
                <a:solidFill>
                  <a:srgbClr val="000000"/>
                </a:solidFill>
                <a:latin typeface="Arial" panose="020B0604020202020204" pitchFamily="34" charset="0"/>
              </a:rPr>
              <a:t>uso di veicoli o natanti a motore per gare o competizioni sportive (e relative prove);</a:t>
            </a:r>
            <a:endParaRPr lang="it-IT" sz="1600" b="0" i="0" u="none" strike="noStrike" baseline="0" dirty="0">
              <a:latin typeface="Arial" panose="020B0604020202020204" pitchFamily="34" charset="0"/>
            </a:endParaRPr>
          </a:p>
          <a:p>
            <a:r>
              <a:rPr lang="it-IT" sz="1600" b="1" i="0" u="none" strike="noStrike" baseline="0" dirty="0">
                <a:solidFill>
                  <a:srgbClr val="000000"/>
                </a:solidFill>
                <a:latin typeface="Arial" panose="020B0604020202020204" pitchFamily="34" charset="0"/>
              </a:rPr>
              <a:t>5) </a:t>
            </a:r>
            <a:r>
              <a:rPr lang="it-IT" sz="1600" b="0" i="0" u="none" strike="noStrike" baseline="0" dirty="0">
                <a:solidFill>
                  <a:srgbClr val="000000"/>
                </a:solidFill>
                <a:latin typeface="Arial" panose="020B0604020202020204" pitchFamily="34" charset="0"/>
              </a:rPr>
              <a:t>pratica da parte dell’Assicurato dei seguenti sport estremi o attività sportive (e relative prove) esposte a particolari rischi: </a:t>
            </a:r>
          </a:p>
          <a:p>
            <a:r>
              <a:rPr lang="it-IT" sz="1600" b="0" i="0" u="none" strike="noStrike" baseline="0" dirty="0">
                <a:solidFill>
                  <a:srgbClr val="000000"/>
                </a:solidFill>
                <a:latin typeface="Arial" panose="020B0604020202020204" pitchFamily="34" charset="0"/>
              </a:rPr>
              <a:t>• sport da combattimento, pugilato, rugby o football americano, </a:t>
            </a:r>
            <a:r>
              <a:rPr lang="it-IT" sz="1600" b="0" i="0" u="none" strike="noStrike" baseline="0" dirty="0" err="1">
                <a:solidFill>
                  <a:srgbClr val="000000"/>
                </a:solidFill>
                <a:latin typeface="Arial" panose="020B0604020202020204" pitchFamily="34" charset="0"/>
              </a:rPr>
              <a:t>scuba</a:t>
            </a:r>
            <a:r>
              <a:rPr lang="it-IT" sz="1600" b="0" i="0" u="none" strike="noStrike" baseline="0" dirty="0">
                <a:solidFill>
                  <a:srgbClr val="000000"/>
                </a:solidFill>
                <a:latin typeface="Arial" panose="020B0604020202020204" pitchFamily="34" charset="0"/>
              </a:rPr>
              <a:t> </a:t>
            </a:r>
            <a:r>
              <a:rPr lang="it-IT" sz="1600" b="0" i="0" u="none" strike="noStrike" baseline="0" dirty="0" err="1">
                <a:solidFill>
                  <a:srgbClr val="000000"/>
                </a:solidFill>
                <a:latin typeface="Arial" panose="020B0604020202020204" pitchFamily="34" charset="0"/>
              </a:rPr>
              <a:t>diving</a:t>
            </a:r>
            <a:r>
              <a:rPr lang="it-IT" sz="1600" b="0" i="0" u="none" strike="noStrike" baseline="0" dirty="0">
                <a:solidFill>
                  <a:srgbClr val="000000"/>
                </a:solidFill>
                <a:latin typeface="Arial" panose="020B0604020202020204" pitchFamily="34" charset="0"/>
              </a:rPr>
              <a:t>, paracadutismo, volo nelle sue varie forme e sport aerei in genere, automobilismo, motociclismo e corse nautiche alla guida o come passeggero, alpinismo, scalata di roccia o ghiaccio, atletica pesante, speleologia, salto con gli sci, bob, idroscì, sci acrobatico, </a:t>
            </a:r>
            <a:r>
              <a:rPr lang="it-IT" sz="1600" b="0" i="0" u="none" strike="noStrike" baseline="0" dirty="0" err="1">
                <a:solidFill>
                  <a:srgbClr val="000000"/>
                </a:solidFill>
                <a:latin typeface="Arial" panose="020B0604020202020204" pitchFamily="34" charset="0"/>
              </a:rPr>
              <a:t>kite</a:t>
            </a:r>
            <a:r>
              <a:rPr lang="it-IT" sz="1600" b="0" i="0" u="none" strike="noStrike" baseline="0" dirty="0">
                <a:solidFill>
                  <a:srgbClr val="000000"/>
                </a:solidFill>
                <a:latin typeface="Arial" panose="020B0604020202020204" pitchFamily="34" charset="0"/>
              </a:rPr>
              <a:t>-surfing; </a:t>
            </a:r>
          </a:p>
          <a:p>
            <a:r>
              <a:rPr lang="it-IT" sz="1600" b="0" i="0" u="none" strike="noStrike" baseline="0" dirty="0">
                <a:solidFill>
                  <a:srgbClr val="000000"/>
                </a:solidFill>
                <a:latin typeface="Arial" panose="020B0604020202020204" pitchFamily="34" charset="0"/>
              </a:rPr>
              <a:t>• i seguenti sport aerei: volo su prototipi, salti con paracadute non omologato, volo su deltaplano, paracadutismo, parapendio; </a:t>
            </a:r>
          </a:p>
          <a:p>
            <a:r>
              <a:rPr lang="it-IT" sz="1600" b="1" i="0" u="none" strike="noStrike" baseline="0" dirty="0">
                <a:solidFill>
                  <a:srgbClr val="000000"/>
                </a:solidFill>
                <a:latin typeface="Arial" panose="020B0604020202020204" pitchFamily="34" charset="0"/>
              </a:rPr>
              <a:t>6) abuso di alcool, farmaci o sostanze stupefacenti; </a:t>
            </a:r>
            <a:endParaRPr lang="it-IT" sz="1600" b="0" i="0" u="none" strike="noStrike" baseline="0" dirty="0">
              <a:solidFill>
                <a:srgbClr val="000000"/>
              </a:solidFill>
              <a:latin typeface="Arial" panose="020B0604020202020204" pitchFamily="34" charset="0"/>
            </a:endParaRPr>
          </a:p>
          <a:p>
            <a:r>
              <a:rPr lang="it-IT" sz="1600" b="1" i="0" u="none" strike="noStrike" baseline="0" dirty="0">
                <a:solidFill>
                  <a:srgbClr val="000000"/>
                </a:solidFill>
                <a:latin typeface="Arial" panose="020B0604020202020204" pitchFamily="34" charset="0"/>
              </a:rPr>
              <a:t>7) </a:t>
            </a:r>
            <a:r>
              <a:rPr lang="it-IT" sz="1600" b="0" i="0" u="none" strike="noStrike" baseline="0" dirty="0">
                <a:solidFill>
                  <a:srgbClr val="000000"/>
                </a:solidFill>
                <a:latin typeface="Arial" panose="020B0604020202020204" pitchFamily="34" charset="0"/>
              </a:rPr>
              <a:t>Esposizione deliberata da parte dell’Assicurato a situazioni di pericolo (tranne che nel tentativo di salvare vite umane); </a:t>
            </a:r>
          </a:p>
          <a:p>
            <a:r>
              <a:rPr lang="it-IT" sz="1600" b="1" i="0" u="none" strike="noStrike" baseline="0" dirty="0">
                <a:solidFill>
                  <a:srgbClr val="000000"/>
                </a:solidFill>
                <a:latin typeface="Arial" panose="020B0604020202020204" pitchFamily="34" charset="0"/>
              </a:rPr>
              <a:t>8) </a:t>
            </a:r>
            <a:r>
              <a:rPr lang="it-IT" sz="1600" b="0" i="0" u="none" strike="noStrike" baseline="0" dirty="0">
                <a:solidFill>
                  <a:srgbClr val="000000"/>
                </a:solidFill>
                <a:latin typeface="Arial" panose="020B0604020202020204" pitchFamily="34" charset="0"/>
              </a:rPr>
              <a:t>partecipazione attiva dell’Assicurato a delitti dolosi (compiuti o tentati); </a:t>
            </a:r>
          </a:p>
          <a:p>
            <a:r>
              <a:rPr lang="it-IT" sz="1600" b="1" i="0" u="none" strike="noStrike" baseline="0" dirty="0">
                <a:solidFill>
                  <a:srgbClr val="000000"/>
                </a:solidFill>
                <a:latin typeface="Arial" panose="020B0604020202020204" pitchFamily="34" charset="0"/>
              </a:rPr>
              <a:t>9) </a:t>
            </a:r>
            <a:r>
              <a:rPr lang="it-IT" sz="1600" b="0" i="0" u="none" strike="noStrike" baseline="0" dirty="0">
                <a:solidFill>
                  <a:srgbClr val="000000"/>
                </a:solidFill>
                <a:latin typeface="Arial" panose="020B0604020202020204" pitchFamily="34" charset="0"/>
              </a:rPr>
              <a:t>effetti diretti o indiretti dell'esplosione, del rilascio di calore o della radiazione dalla trasmutazione del nucleo dell'atomo; </a:t>
            </a:r>
          </a:p>
          <a:p>
            <a:r>
              <a:rPr lang="it-IT" sz="1600" b="1" i="0" u="none" strike="noStrike" baseline="0" dirty="0">
                <a:solidFill>
                  <a:srgbClr val="000000"/>
                </a:solidFill>
                <a:latin typeface="Arial" panose="020B0604020202020204" pitchFamily="34" charset="0"/>
              </a:rPr>
              <a:t>10) </a:t>
            </a:r>
            <a:r>
              <a:rPr lang="it-IT" sz="1600" b="0" i="0" u="none" strike="noStrike" baseline="0" dirty="0">
                <a:solidFill>
                  <a:srgbClr val="000000"/>
                </a:solidFill>
                <a:latin typeface="Arial" panose="020B0604020202020204" pitchFamily="34" charset="0"/>
              </a:rPr>
              <a:t>interruzioni di lavoro dovute a parto, gravidanza, aborto terapeutico e complicazioni derivanti da tali eventi; </a:t>
            </a:r>
          </a:p>
          <a:p>
            <a:r>
              <a:rPr lang="it-IT" sz="1600" b="1" i="0" u="none" strike="noStrike" baseline="0" dirty="0">
                <a:solidFill>
                  <a:srgbClr val="000000"/>
                </a:solidFill>
                <a:latin typeface="Arial" panose="020B0604020202020204" pitchFamily="34" charset="0"/>
              </a:rPr>
              <a:t>11) </a:t>
            </a:r>
            <a:r>
              <a:rPr lang="it-IT" sz="1600" b="0" i="0" u="none" strike="noStrike" baseline="0" dirty="0">
                <a:solidFill>
                  <a:srgbClr val="000000"/>
                </a:solidFill>
                <a:latin typeface="Arial" panose="020B0604020202020204" pitchFamily="34" charset="0"/>
              </a:rPr>
              <a:t>trattamenti medici non a scopo terapeutico, incluse le applicazioni di carattere estetico e le cure dimagranti, richieste per motivi psicologici o personali (salvo che si tratti di interventi di chirurgia plastica a seguito di un Infortunio occorso durante il periodo di validità della copertura) </a:t>
            </a:r>
          </a:p>
          <a:p>
            <a:r>
              <a:rPr lang="it-IT" sz="1600" b="1" i="0" u="none" strike="noStrike" baseline="0" dirty="0">
                <a:solidFill>
                  <a:srgbClr val="000000"/>
                </a:solidFill>
                <a:latin typeface="Arial" panose="020B0604020202020204" pitchFamily="34" charset="0"/>
              </a:rPr>
              <a:t>12) </a:t>
            </a:r>
            <a:r>
              <a:rPr lang="it-IT" sz="1600" b="0" i="0" u="none" strike="noStrike" baseline="0" dirty="0">
                <a:solidFill>
                  <a:srgbClr val="000000"/>
                </a:solidFill>
                <a:latin typeface="Arial" panose="020B0604020202020204" pitchFamily="34" charset="0"/>
              </a:rPr>
              <a:t>inabilità derivante da nevrosi, stress, epilessia, schizofrenia, depressione, disturbo bipolare, a meno che l’Assicurato sia stato ricoverato in un ospedale per almeno 15 giorni o sia stato messo sotto tutela o curatela dalle autorità competenti ; </a:t>
            </a:r>
          </a:p>
          <a:p>
            <a:r>
              <a:rPr lang="it-IT" sz="1600" b="1" i="0" u="none" strike="noStrike" baseline="0" dirty="0">
                <a:solidFill>
                  <a:srgbClr val="000000"/>
                </a:solidFill>
                <a:latin typeface="Arial" panose="020B0604020202020204" pitchFamily="34" charset="0"/>
              </a:rPr>
              <a:t>13) </a:t>
            </a:r>
            <a:r>
              <a:rPr lang="it-IT" sz="1600" b="0" i="0" u="none" strike="noStrike" baseline="0" dirty="0">
                <a:solidFill>
                  <a:srgbClr val="000000"/>
                </a:solidFill>
                <a:latin typeface="Arial" panose="020B0604020202020204" pitchFamily="34" charset="0"/>
              </a:rPr>
              <a:t>guerra (dichiarata o non dichiarata), guerra civile, insurrezioni, ostilità, ribellioni, rivoluzioni e tumulti popolari; </a:t>
            </a:r>
          </a:p>
          <a:p>
            <a:r>
              <a:rPr lang="it-IT" sz="1600" b="1" i="0" u="none" strike="noStrike" baseline="0" dirty="0">
                <a:solidFill>
                  <a:srgbClr val="000000"/>
                </a:solidFill>
                <a:latin typeface="Arial" panose="020B0604020202020204" pitchFamily="34" charset="0"/>
              </a:rPr>
              <a:t>14) </a:t>
            </a:r>
            <a:r>
              <a:rPr lang="it-IT" sz="1600" b="0" i="0" u="none" strike="noStrike" baseline="0" dirty="0">
                <a:solidFill>
                  <a:srgbClr val="000000"/>
                </a:solidFill>
                <a:latin typeface="Arial" panose="020B0604020202020204" pitchFamily="34" charset="0"/>
              </a:rPr>
              <a:t>atti di terrorismo ovunque verificatisi a cui l’Assicurato abbia preso parte attiva; </a:t>
            </a:r>
          </a:p>
          <a:p>
            <a:r>
              <a:rPr lang="it-IT" sz="1600" b="1" i="0" u="none" strike="noStrike" baseline="0" dirty="0">
                <a:solidFill>
                  <a:srgbClr val="000000"/>
                </a:solidFill>
                <a:latin typeface="Arial" panose="020B0604020202020204" pitchFamily="34" charset="0"/>
              </a:rPr>
              <a:t>15) </a:t>
            </a:r>
            <a:r>
              <a:rPr lang="it-IT" sz="1600" b="0" i="0" u="none" strike="noStrike" baseline="0" dirty="0">
                <a:solidFill>
                  <a:srgbClr val="000000"/>
                </a:solidFill>
                <a:latin typeface="Arial" panose="020B0604020202020204" pitchFamily="34" charset="0"/>
              </a:rPr>
              <a:t>conseguenze di atti di natura terroristica commessi attraverso o con l'utilizzo diretto od indiretto di qualsiasi materiale radioattivo, chimico, batteriologico o virale. </a:t>
            </a:r>
          </a:p>
          <a:p>
            <a:r>
              <a:rPr lang="it-IT" sz="16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55891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C1161350-0972-404F-95F1-029142913F22}"/>
              </a:ext>
            </a:extLst>
          </p:cNvPr>
          <p:cNvSpPr>
            <a:spLocks noGrp="1"/>
          </p:cNvSpPr>
          <p:nvPr>
            <p:ph type="sldNum" sz="quarter" idx="12"/>
          </p:nvPr>
        </p:nvSpPr>
        <p:spPr/>
        <p:txBody>
          <a:bodyPr/>
          <a:lstStyle/>
          <a:p>
            <a:fld id="{A8F808A8-02D4-654A-8077-DC54EA439E25}" type="slidenum">
              <a:rPr lang="it-IT" sz="1600" smtClean="0">
                <a:latin typeface="Montserrat Light" panose="00000400000000000000" pitchFamily="2" charset="0"/>
              </a:rPr>
              <a:pPr/>
              <a:t>2</a:t>
            </a:fld>
            <a:endParaRPr lang="it-IT" sz="1600">
              <a:latin typeface="Montserrat Light" panose="00000400000000000000" pitchFamily="2" charset="0"/>
            </a:endParaRPr>
          </a:p>
        </p:txBody>
      </p:sp>
      <p:sp>
        <p:nvSpPr>
          <p:cNvPr id="27" name="Titolo 14">
            <a:extLst>
              <a:ext uri="{FF2B5EF4-FFF2-40B4-BE49-F238E27FC236}">
                <a16:creationId xmlns:a16="http://schemas.microsoft.com/office/drawing/2014/main" id="{69987957-A639-642C-6943-0FA998913BDA}"/>
              </a:ext>
            </a:extLst>
          </p:cNvPr>
          <p:cNvSpPr txBox="1">
            <a:spLocks/>
          </p:cNvSpPr>
          <p:nvPr/>
        </p:nvSpPr>
        <p:spPr>
          <a:xfrm>
            <a:off x="476286" y="230447"/>
            <a:ext cx="12557035" cy="660217"/>
          </a:xfrm>
          <a:prstGeom prst="rect">
            <a:avLst/>
          </a:prstGeom>
        </p:spPr>
        <p:txBody>
          <a:bodyPr vert="horz" lIns="100796" tIns="50398" rIns="100796" bIns="50398" rtlCol="0" anchor="t" anchorCtr="0">
            <a:noAutofit/>
          </a:bodyPr>
          <a:lstStyle>
            <a:defPPr>
              <a:defRPr lang="en-US"/>
            </a:defPPr>
            <a:lvl1pPr defTabSz="1007943">
              <a:lnSpc>
                <a:spcPct val="90000"/>
              </a:lnSpc>
              <a:spcBef>
                <a:spcPct val="0"/>
              </a:spcBef>
              <a:buNone/>
              <a:defRPr sz="3086" baseline="0">
                <a:solidFill>
                  <a:srgbClr val="E40175"/>
                </a:solidFill>
                <a:latin typeface="Montserrat ExtraBold"/>
                <a:ea typeface="+mj-ea"/>
                <a:cs typeface="+mj-cs"/>
              </a:defRPr>
            </a:lvl1pPr>
            <a:lvl2pPr marL="0" marR="0" indent="4572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2pPr>
            <a:lvl3pPr marL="0" marR="0" indent="9144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3pPr>
            <a:lvl4pPr marL="0" marR="0" indent="13716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4pPr>
            <a:lvl5pPr marL="0" marR="0" indent="18288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5pPr>
            <a:lvl6pPr marL="0" marR="0" indent="22860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6pPr>
            <a:lvl7pPr marL="0" marR="0" indent="27432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7pPr>
            <a:lvl8pPr marL="0" marR="0" indent="32004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8pPr>
            <a:lvl9pPr marL="0" marR="0" indent="3657600" defTabSz="2438338">
              <a:lnSpc>
                <a:spcPct val="80000"/>
              </a:lnSpc>
              <a:spcBef>
                <a:spcPts val="0"/>
              </a:spcBef>
              <a:spcAft>
                <a:spcPts val="0"/>
              </a:spcAft>
              <a:buClrTx/>
              <a:buSzTx/>
              <a:buFontTx/>
              <a:buNone/>
              <a:tabLst/>
              <a:defRPr sz="8500" b="1" i="0" u="none" strike="noStrike" cap="none" spc="-170" baseline="0">
                <a:solidFill>
                  <a:srgbClr val="000000"/>
                </a:solidFill>
                <a:uFillTx/>
              </a:defRPr>
            </a:lvl9pPr>
          </a:lstStyle>
          <a:p>
            <a:r>
              <a:rPr lang="it-IT" i="1" dirty="0"/>
              <a:t>Wopta per te. Vita</a:t>
            </a:r>
            <a:r>
              <a:rPr lang="it-IT" dirty="0"/>
              <a:t>:  per proteggere lo stile di vita qualora dovesse verificarsi un evento imprevisto</a:t>
            </a:r>
          </a:p>
        </p:txBody>
      </p:sp>
      <p:sp>
        <p:nvSpPr>
          <p:cNvPr id="3" name="CasellaDiTesto 2">
            <a:extLst>
              <a:ext uri="{FF2B5EF4-FFF2-40B4-BE49-F238E27FC236}">
                <a16:creationId xmlns:a16="http://schemas.microsoft.com/office/drawing/2014/main" id="{3B398A6D-3A58-8FCA-2FE5-208C266EAC5F}"/>
              </a:ext>
            </a:extLst>
          </p:cNvPr>
          <p:cNvSpPr txBox="1"/>
          <p:nvPr/>
        </p:nvSpPr>
        <p:spPr>
          <a:xfrm>
            <a:off x="552486" y="5115493"/>
            <a:ext cx="11963364" cy="1200329"/>
          </a:xfrm>
          <a:prstGeom prst="rect">
            <a:avLst/>
          </a:prstGeom>
          <a:noFill/>
        </p:spPr>
        <p:txBody>
          <a:bodyPr wrap="square" rtlCol="0">
            <a:spAutoFit/>
          </a:bodyPr>
          <a:lstStyle/>
          <a:p>
            <a:pPr marL="285750" indent="-285750">
              <a:buClr>
                <a:srgbClr val="E40175"/>
              </a:buClr>
              <a:buSzPct val="105000"/>
              <a:buFont typeface="Wingdings" panose="05000000000000000000" pitchFamily="2" charset="2"/>
              <a:buChar char="ü"/>
            </a:pPr>
            <a:r>
              <a:rPr lang="it-IT" dirty="0"/>
              <a:t>Tutte le Garanzie possono essere sottoscritte in modo </a:t>
            </a:r>
            <a:r>
              <a:rPr lang="it-IT" b="1" dirty="0"/>
              <a:t>singolo</a:t>
            </a:r>
            <a:r>
              <a:rPr lang="it-IT" dirty="0"/>
              <a:t> e/o </a:t>
            </a:r>
            <a:r>
              <a:rPr lang="it-IT" b="1" dirty="0"/>
              <a:t>congiuntamente</a:t>
            </a:r>
          </a:p>
          <a:p>
            <a:pPr marL="285750" indent="-285750">
              <a:buClr>
                <a:srgbClr val="E40175"/>
              </a:buClr>
              <a:buSzPct val="105000"/>
              <a:buFont typeface="Wingdings" panose="05000000000000000000" pitchFamily="2" charset="2"/>
              <a:buChar char="ü"/>
            </a:pPr>
            <a:r>
              <a:rPr lang="it-IT" dirty="0"/>
              <a:t>Tipologia di Premio: Annuale a </a:t>
            </a:r>
            <a:r>
              <a:rPr lang="it-IT" b="1" dirty="0"/>
              <a:t>Premi Fissi </a:t>
            </a:r>
            <a:r>
              <a:rPr lang="it-IT" dirty="0"/>
              <a:t>– premi di importo fisso per tutta la durata della copertura</a:t>
            </a:r>
          </a:p>
          <a:p>
            <a:pPr marL="285750" indent="-285750">
              <a:buClr>
                <a:srgbClr val="E40175"/>
              </a:buClr>
              <a:buSzPct val="105000"/>
              <a:buFont typeface="Wingdings" panose="05000000000000000000" pitchFamily="2" charset="2"/>
              <a:buChar char="ü"/>
            </a:pPr>
            <a:r>
              <a:rPr lang="it-IT" b="1" dirty="0"/>
              <a:t>Malattia Grave</a:t>
            </a:r>
            <a:r>
              <a:rPr lang="it-IT" dirty="0"/>
              <a:t>: Cancro, Ictus, Infarto, Chirurgia aorto-coronarica, Insufficienza renale, Trapianto di organi principali</a:t>
            </a:r>
          </a:p>
          <a:p>
            <a:pPr marL="285750" indent="-285750">
              <a:buClr>
                <a:srgbClr val="E40175"/>
              </a:buClr>
              <a:buSzPct val="105000"/>
              <a:buFont typeface="Wingdings" panose="05000000000000000000" pitchFamily="2" charset="2"/>
              <a:buChar char="ü"/>
            </a:pPr>
            <a:r>
              <a:rPr lang="it-IT" b="1" dirty="0"/>
              <a:t>Opzione Key man</a:t>
            </a:r>
            <a:endParaRPr lang="it-IT" dirty="0"/>
          </a:p>
        </p:txBody>
      </p:sp>
      <p:graphicFrame>
        <p:nvGraphicFramePr>
          <p:cNvPr id="5" name="Tabella 2">
            <a:extLst>
              <a:ext uri="{FF2B5EF4-FFF2-40B4-BE49-F238E27FC236}">
                <a16:creationId xmlns:a16="http://schemas.microsoft.com/office/drawing/2014/main" id="{6B8AC633-A8ED-2B52-BC48-2FE42B787A60}"/>
              </a:ext>
            </a:extLst>
          </p:cNvPr>
          <p:cNvGraphicFramePr>
            <a:graphicFrameLocks noGrp="1"/>
          </p:cNvGraphicFramePr>
          <p:nvPr/>
        </p:nvGraphicFramePr>
        <p:xfrm>
          <a:off x="552486" y="1227693"/>
          <a:ext cx="12125323" cy="3831931"/>
        </p:xfrm>
        <a:graphic>
          <a:graphicData uri="http://schemas.openxmlformats.org/drawingml/2006/table">
            <a:tbl>
              <a:tblPr firstRow="1" bandRow="1">
                <a:tableStyleId>{F5AB1C69-6EDB-4FF4-983F-18BD219EF322}</a:tableStyleId>
              </a:tblPr>
              <a:tblGrid>
                <a:gridCol w="3369519">
                  <a:extLst>
                    <a:ext uri="{9D8B030D-6E8A-4147-A177-3AD203B41FA5}">
                      <a16:colId xmlns:a16="http://schemas.microsoft.com/office/drawing/2014/main" val="1139287457"/>
                    </a:ext>
                  </a:extLst>
                </a:gridCol>
                <a:gridCol w="3771411">
                  <a:extLst>
                    <a:ext uri="{9D8B030D-6E8A-4147-A177-3AD203B41FA5}">
                      <a16:colId xmlns:a16="http://schemas.microsoft.com/office/drawing/2014/main" val="3796085943"/>
                    </a:ext>
                  </a:extLst>
                </a:gridCol>
                <a:gridCol w="1250595">
                  <a:extLst>
                    <a:ext uri="{9D8B030D-6E8A-4147-A177-3AD203B41FA5}">
                      <a16:colId xmlns:a16="http://schemas.microsoft.com/office/drawing/2014/main" val="905955387"/>
                    </a:ext>
                  </a:extLst>
                </a:gridCol>
                <a:gridCol w="1304925">
                  <a:extLst>
                    <a:ext uri="{9D8B030D-6E8A-4147-A177-3AD203B41FA5}">
                      <a16:colId xmlns:a16="http://schemas.microsoft.com/office/drawing/2014/main" val="940659994"/>
                    </a:ext>
                  </a:extLst>
                </a:gridCol>
                <a:gridCol w="1238250">
                  <a:extLst>
                    <a:ext uri="{9D8B030D-6E8A-4147-A177-3AD203B41FA5}">
                      <a16:colId xmlns:a16="http://schemas.microsoft.com/office/drawing/2014/main" val="3669991056"/>
                    </a:ext>
                  </a:extLst>
                </a:gridCol>
                <a:gridCol w="1190623">
                  <a:extLst>
                    <a:ext uri="{9D8B030D-6E8A-4147-A177-3AD203B41FA5}">
                      <a16:colId xmlns:a16="http://schemas.microsoft.com/office/drawing/2014/main" val="2691853428"/>
                    </a:ext>
                  </a:extLst>
                </a:gridCol>
              </a:tblGrid>
              <a:tr h="717148">
                <a:tc>
                  <a:txBody>
                    <a:bodyPr/>
                    <a:lstStyle/>
                    <a:p>
                      <a:pPr algn="ctr"/>
                      <a:r>
                        <a:rPr lang="it-IT" dirty="0"/>
                        <a:t>Copertura</a:t>
                      </a:r>
                      <a:endParaRPr lang="it-IT" sz="1984" b="0" i="0" u="none" strike="noStrike" kern="1200" baseline="0" dirty="0">
                        <a:solidFill>
                          <a:schemeClr val="lt1"/>
                        </a:solidFill>
                        <a:latin typeface="+mn-lt"/>
                        <a:ea typeface="+mn-ea"/>
                        <a:cs typeface="+mn-cs"/>
                      </a:endParaRPr>
                    </a:p>
                  </a:txBody>
                  <a:tcPr anchor="ctr">
                    <a:solidFill>
                      <a:srgbClr val="E40175"/>
                    </a:solidFill>
                  </a:tcPr>
                </a:tc>
                <a:tc>
                  <a:txBody>
                    <a:bodyPr/>
                    <a:lstStyle/>
                    <a:p>
                      <a:pPr algn="ctr"/>
                      <a:r>
                        <a:rPr lang="it-IT"/>
                        <a:t>Descrizione</a:t>
                      </a:r>
                    </a:p>
                  </a:txBody>
                  <a:tcPr anchor="ctr">
                    <a:solidFill>
                      <a:srgbClr val="E40175"/>
                    </a:solidFill>
                  </a:tcPr>
                </a:tc>
                <a:tc>
                  <a:txBody>
                    <a:bodyPr/>
                    <a:lstStyle/>
                    <a:p>
                      <a:pPr algn="ctr"/>
                      <a:r>
                        <a:rPr lang="it-IT"/>
                        <a:t>Durata</a:t>
                      </a:r>
                    </a:p>
                  </a:txBody>
                  <a:tcPr anchor="ctr">
                    <a:solidFill>
                      <a:srgbClr val="E40175"/>
                    </a:solidFill>
                  </a:tcPr>
                </a:tc>
                <a:tc>
                  <a:txBody>
                    <a:bodyPr/>
                    <a:lstStyle/>
                    <a:p>
                      <a:pPr algn="ctr"/>
                      <a:r>
                        <a:rPr lang="it-IT"/>
                        <a:t>Somma Assicurata</a:t>
                      </a:r>
                    </a:p>
                  </a:txBody>
                  <a:tcPr anchor="ctr">
                    <a:solidFill>
                      <a:srgbClr val="E40175"/>
                    </a:solidFill>
                  </a:tcPr>
                </a:tc>
                <a:tc>
                  <a:txBody>
                    <a:bodyPr/>
                    <a:lstStyle/>
                    <a:p>
                      <a:pPr algn="ctr"/>
                      <a:r>
                        <a:rPr lang="it-IT"/>
                        <a:t>Periodo di carenza</a:t>
                      </a:r>
                    </a:p>
                  </a:txBody>
                  <a:tcPr anchor="ctr">
                    <a:solidFill>
                      <a:srgbClr val="E40175"/>
                    </a:solidFill>
                  </a:tcPr>
                </a:tc>
                <a:tc>
                  <a:txBody>
                    <a:bodyPr/>
                    <a:lstStyle/>
                    <a:p>
                      <a:pPr algn="ctr"/>
                      <a:r>
                        <a:rPr lang="it-IT"/>
                        <a:t>Età</a:t>
                      </a:r>
                    </a:p>
                  </a:txBody>
                  <a:tcPr anchor="ctr">
                    <a:solidFill>
                      <a:srgbClr val="E40175"/>
                    </a:solidFill>
                  </a:tcPr>
                </a:tc>
                <a:extLst>
                  <a:ext uri="{0D108BD9-81ED-4DB2-BD59-A6C34878D82A}">
                    <a16:rowId xmlns:a16="http://schemas.microsoft.com/office/drawing/2014/main" val="2608821261"/>
                  </a:ext>
                </a:extLst>
              </a:tr>
              <a:tr h="665417">
                <a:tc>
                  <a:txBody>
                    <a:bodyPr/>
                    <a:lstStyle/>
                    <a:p>
                      <a:r>
                        <a:rPr lang="it-IT"/>
                        <a:t>Decesso (D)</a:t>
                      </a:r>
                    </a:p>
                  </a:txBody>
                  <a:tcPr anchor="ctr"/>
                </a:tc>
                <a:tc>
                  <a:txBody>
                    <a:bodyPr/>
                    <a:lstStyle/>
                    <a:p>
                      <a:r>
                        <a:rPr lang="it-IT" sz="1600"/>
                        <a:t>Indennizzo pari al Capitale Assicurato prescelto al momento dell’adesione</a:t>
                      </a:r>
                    </a:p>
                  </a:txBody>
                  <a:tcPr anchor="ctr"/>
                </a:tc>
                <a:tc rowSpan="2">
                  <a:txBody>
                    <a:bodyPr/>
                    <a:lstStyle/>
                    <a:p>
                      <a:r>
                        <a:rPr lang="it-IT" sz="1600" dirty="0"/>
                        <a:t>5-10-15-20 anni a Premi fissi</a:t>
                      </a:r>
                    </a:p>
                  </a:txBody>
                  <a:tcPr anchor="ctr"/>
                </a:tc>
                <a:tc rowSpan="2">
                  <a:txBody>
                    <a:bodyPr/>
                    <a:lstStyle/>
                    <a:p>
                      <a:r>
                        <a:rPr lang="it-IT" sz="1600"/>
                        <a:t>50k – 500k €</a:t>
                      </a:r>
                    </a:p>
                  </a:txBody>
                  <a:tcPr anchor="ctr"/>
                </a:tc>
                <a:tc>
                  <a:txBody>
                    <a:bodyPr/>
                    <a:lstStyle/>
                    <a:p>
                      <a:pPr algn="ctr"/>
                      <a:r>
                        <a:rPr lang="it-IT" sz="1600"/>
                        <a:t>-</a:t>
                      </a:r>
                    </a:p>
                  </a:txBody>
                  <a:tcPr anchor="ctr"/>
                </a:tc>
                <a:tc rowSpan="3">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18 - 74</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Exit : 75</a:t>
                      </a:r>
                    </a:p>
                  </a:txBody>
                  <a:tcPr anchor="ctr"/>
                </a:tc>
                <a:extLst>
                  <a:ext uri="{0D108BD9-81ED-4DB2-BD59-A6C34878D82A}">
                    <a16:rowId xmlns:a16="http://schemas.microsoft.com/office/drawing/2014/main" val="34591284"/>
                  </a:ext>
                </a:extLst>
              </a:tr>
              <a:tr h="717149">
                <a:tc>
                  <a:txBody>
                    <a:bodyPr/>
                    <a:lstStyle/>
                    <a:p>
                      <a:r>
                        <a:rPr lang="it-IT"/>
                        <a:t>Invalidità Totale Permanente da Infortunio o Malattia (ITP)</a:t>
                      </a:r>
                    </a:p>
                  </a:txBody>
                  <a:tcPr anchor="ctr"/>
                </a:tc>
                <a:tc>
                  <a:txBody>
                    <a:bodyPr/>
                    <a:lstStyle/>
                    <a:p>
                      <a:pPr marL="0" algn="l" defTabSz="1007943" rtl="0" eaLnBrk="1" latinLnBrk="0" hangingPunct="1"/>
                      <a:r>
                        <a:rPr lang="it-IT" sz="1600" kern="1200">
                          <a:solidFill>
                            <a:schemeClr val="dk1"/>
                          </a:solidFill>
                          <a:latin typeface="+mn-lt"/>
                          <a:ea typeface="+mn-ea"/>
                          <a:cs typeface="+mn-cs"/>
                        </a:rPr>
                        <a:t>Indennizzo pari al Capitale Assicurato prescelto al momento dell’adesione</a:t>
                      </a:r>
                    </a:p>
                  </a:txBody>
                  <a:tcPr anchor="ct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it-IT" sz="1600"/>
                        <a:t>5 – 20 anni a Premi fissi</a:t>
                      </a:r>
                    </a:p>
                  </a:txBody>
                  <a:tcPr anchor="ct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it-IT" sz="1600"/>
                        <a:t>50k – 200k €</a:t>
                      </a:r>
                    </a:p>
                  </a:txBody>
                  <a:tcPr anchor="ctr"/>
                </a:tc>
                <a:tc>
                  <a:txBody>
                    <a:bodyPr/>
                    <a:lstStyle/>
                    <a:p>
                      <a:pPr algn="ctr"/>
                      <a:r>
                        <a:rPr lang="it-IT" sz="1600"/>
                        <a:t>-</a:t>
                      </a:r>
                    </a:p>
                  </a:txBody>
                  <a:tcPr anchor="ct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Calibri" panose="020F0502020204030204" pitchFamily="34" charset="0"/>
                        </a:rPr>
                        <a:t>18 - 70</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Exit : 75</a:t>
                      </a:r>
                    </a:p>
                  </a:txBody>
                  <a:tcPr anchor="ctr"/>
                </a:tc>
                <a:extLst>
                  <a:ext uri="{0D108BD9-81ED-4DB2-BD59-A6C34878D82A}">
                    <a16:rowId xmlns:a16="http://schemas.microsoft.com/office/drawing/2014/main" val="3213478209"/>
                  </a:ext>
                </a:extLst>
              </a:tr>
              <a:tr h="1028628">
                <a:tc>
                  <a:txBody>
                    <a:bodyPr/>
                    <a:lstStyle/>
                    <a:p>
                      <a:r>
                        <a:rPr lang="it-IT"/>
                        <a:t>Inabilità Temporanea Totale Temporanea da Infortunio o Malattia (ITT)</a:t>
                      </a:r>
                    </a:p>
                  </a:txBody>
                  <a:tcPr anchor="ctr"/>
                </a:tc>
                <a:tc>
                  <a:txBody>
                    <a:bodyPr/>
                    <a:lstStyle/>
                    <a:p>
                      <a:r>
                        <a:rPr lang="it-IT" sz="1600" kern="1200">
                          <a:solidFill>
                            <a:schemeClr val="dk1"/>
                          </a:solidFill>
                          <a:latin typeface="+mn-lt"/>
                          <a:ea typeface="+mn-ea"/>
                          <a:cs typeface="+mn-cs"/>
                        </a:rPr>
                        <a:t>Indennizzo pari alla Indennità Mensile assicurata prescelta al momento dell’adesione, per ciascun periodo di 30 giorni consecutivi di inabilità</a:t>
                      </a:r>
                    </a:p>
                  </a:txBody>
                  <a:tcPr anchor="ctr"/>
                </a:tc>
                <a:tc row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it-IT" sz="1600" dirty="0"/>
                        <a:t>5 – 10 anni a Premi fissi</a:t>
                      </a:r>
                    </a:p>
                  </a:txBody>
                  <a:tcPr anchor="ctr"/>
                </a:tc>
                <a:tc>
                  <a:txBody>
                    <a:bodyPr/>
                    <a:lstStyle/>
                    <a:p>
                      <a:r>
                        <a:rPr lang="en-GB" sz="1600" b="0" i="0" u="none" strike="noStrike">
                          <a:solidFill>
                            <a:srgbClr val="000000"/>
                          </a:solidFill>
                          <a:effectLst/>
                          <a:latin typeface="Calibri" panose="020F0502020204030204" pitchFamily="34" charset="0"/>
                        </a:rPr>
                        <a:t>250 – 3k </a:t>
                      </a:r>
                      <a:r>
                        <a:rPr lang="it-IT" sz="1600"/>
                        <a:t>€</a:t>
                      </a:r>
                    </a:p>
                  </a:txBody>
                  <a:tcPr anchor="ctr"/>
                </a:tc>
                <a:tc>
                  <a:txBody>
                    <a:bodyPr/>
                    <a:lstStyle/>
                    <a:p>
                      <a:r>
                        <a:rPr lang="it-IT" sz="1600"/>
                        <a:t>30 giorni</a:t>
                      </a:r>
                    </a:p>
                  </a:txBody>
                  <a:tcPr anchor="ct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Calibri" panose="020F0502020204030204" pitchFamily="34" charset="0"/>
                        </a:rPr>
                        <a:t>18 - 70</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Exit : 75</a:t>
                      </a:r>
                    </a:p>
                  </a:txBody>
                  <a:tcPr anchor="ctr"/>
                </a:tc>
                <a:extLst>
                  <a:ext uri="{0D108BD9-81ED-4DB2-BD59-A6C34878D82A}">
                    <a16:rowId xmlns:a16="http://schemas.microsoft.com/office/drawing/2014/main" val="2975598505"/>
                  </a:ext>
                </a:extLst>
              </a:tr>
              <a:tr h="665417">
                <a:tc>
                  <a:txBody>
                    <a:bodyPr/>
                    <a:lstStyle/>
                    <a:p>
                      <a:r>
                        <a:rPr lang="it-IT"/>
                        <a:t>Malattie Gravi (MG)</a:t>
                      </a:r>
                      <a:endParaRPr lang="it-IT" sz="1984" b="0" i="0" u="none" strike="noStrike" kern="1200" baseline="0">
                        <a:solidFill>
                          <a:schemeClr val="dk1"/>
                        </a:solidFill>
                        <a:latin typeface="+mn-lt"/>
                        <a:ea typeface="+mn-ea"/>
                        <a:cs typeface="+mn-cs"/>
                      </a:endParaRPr>
                    </a:p>
                  </a:txBody>
                  <a:tcPr anchor="ctr"/>
                </a:tc>
                <a:tc>
                  <a:txBody>
                    <a:bodyPr/>
                    <a:lstStyle/>
                    <a:p>
                      <a:pPr marL="0" algn="l" defTabSz="1007943" rtl="0" eaLnBrk="1" latinLnBrk="0" hangingPunct="1"/>
                      <a:r>
                        <a:rPr lang="it-IT" sz="1600" kern="1200">
                          <a:solidFill>
                            <a:schemeClr val="dk1"/>
                          </a:solidFill>
                          <a:latin typeface="+mn-lt"/>
                          <a:ea typeface="+mn-ea"/>
                          <a:cs typeface="+mn-cs"/>
                        </a:rPr>
                        <a:t>Indennizzo pari al Capitale Assicurato prescelto al momento dell’adesione</a:t>
                      </a:r>
                    </a:p>
                  </a:txBody>
                  <a:tcPr anchor="ct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it-IT" sz="1600" dirty="0"/>
                        <a:t>5 – 10 anni a Premi fissi</a:t>
                      </a:r>
                    </a:p>
                  </a:txBody>
                  <a:tcPr anchor="ct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it-IT" sz="1600"/>
                        <a:t>5k – 100k €</a:t>
                      </a:r>
                    </a:p>
                  </a:txBody>
                  <a:tcPr anchor="ctr"/>
                </a:tc>
                <a:tc>
                  <a:txBody>
                    <a:bodyPr/>
                    <a:lstStyle/>
                    <a:p>
                      <a:r>
                        <a:rPr lang="it-IT" sz="1600"/>
                        <a:t>90 giorni</a:t>
                      </a:r>
                    </a:p>
                  </a:txBody>
                  <a:tcPr anchor="ct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18 - 64</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Exit : 65</a:t>
                      </a:r>
                    </a:p>
                  </a:txBody>
                  <a:tcPr anchor="ctr"/>
                </a:tc>
                <a:extLst>
                  <a:ext uri="{0D108BD9-81ED-4DB2-BD59-A6C34878D82A}">
                    <a16:rowId xmlns:a16="http://schemas.microsoft.com/office/drawing/2014/main" val="665735685"/>
                  </a:ext>
                </a:extLst>
              </a:tr>
            </a:tbl>
          </a:graphicData>
        </a:graphic>
      </p:graphicFrame>
    </p:spTree>
    <p:extLst>
      <p:ext uri="{BB962C8B-B14F-4D97-AF65-F5344CB8AC3E}">
        <p14:creationId xmlns:p14="http://schemas.microsoft.com/office/powerpoint/2010/main" val="394067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p:txBody>
          <a:bodyPr/>
          <a:lstStyle/>
          <a:p>
            <a:r>
              <a:rPr lang="it-IT"/>
              <a:t>Garanzie</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3</a:t>
            </a:fld>
            <a:endParaRPr lang="it-IT"/>
          </a:p>
        </p:txBody>
      </p:sp>
      <p:sp>
        <p:nvSpPr>
          <p:cNvPr id="15" name="CasellaDiTesto 14">
            <a:extLst>
              <a:ext uri="{FF2B5EF4-FFF2-40B4-BE49-F238E27FC236}">
                <a16:creationId xmlns:a16="http://schemas.microsoft.com/office/drawing/2014/main" id="{551D7476-5BA1-7E88-FA40-0573C94F85C0}"/>
              </a:ext>
            </a:extLst>
          </p:cNvPr>
          <p:cNvSpPr txBox="1"/>
          <p:nvPr/>
        </p:nvSpPr>
        <p:spPr>
          <a:xfrm>
            <a:off x="924858" y="1473797"/>
            <a:ext cx="11876742" cy="4801314"/>
          </a:xfrm>
          <a:prstGeom prst="rect">
            <a:avLst/>
          </a:prstGeom>
          <a:noFill/>
        </p:spPr>
        <p:txBody>
          <a:bodyPr wrap="square">
            <a:spAutoFit/>
          </a:bodyPr>
          <a:lstStyle/>
          <a:p>
            <a:r>
              <a:rPr lang="it-IT">
                <a:solidFill>
                  <a:srgbClr val="000000"/>
                </a:solidFill>
                <a:latin typeface="Arial" panose="020B0604020202020204" pitchFamily="34" charset="0"/>
              </a:rPr>
              <a:t>• </a:t>
            </a:r>
            <a:r>
              <a:rPr lang="it-IT" b="1">
                <a:solidFill>
                  <a:srgbClr val="000000"/>
                </a:solidFill>
                <a:latin typeface="Arial" panose="020B0604020202020204" pitchFamily="34" charset="0"/>
              </a:rPr>
              <a:t>Decesso</a:t>
            </a:r>
            <a:r>
              <a:rPr lang="it-IT">
                <a:solidFill>
                  <a:srgbClr val="000000"/>
                </a:solidFill>
                <a:latin typeface="Arial" panose="020B0604020202020204" pitchFamily="34" charset="0"/>
              </a:rPr>
              <a:t> (D) </a:t>
            </a:r>
          </a:p>
          <a:p>
            <a:r>
              <a:rPr lang="it-IT">
                <a:solidFill>
                  <a:srgbClr val="000000"/>
                </a:solidFill>
                <a:latin typeface="Arial" panose="020B0604020202020204" pitchFamily="34" charset="0"/>
              </a:rPr>
              <a:t>• </a:t>
            </a:r>
            <a:r>
              <a:rPr lang="it-IT" b="1">
                <a:solidFill>
                  <a:srgbClr val="000000"/>
                </a:solidFill>
                <a:latin typeface="Arial" panose="020B0604020202020204" pitchFamily="34" charset="0"/>
              </a:rPr>
              <a:t>Invalidità Totale Permanente da infortunio o malattia </a:t>
            </a:r>
            <a:r>
              <a:rPr lang="it-IT">
                <a:solidFill>
                  <a:srgbClr val="000000"/>
                </a:solidFill>
                <a:latin typeface="Arial" panose="020B0604020202020204" pitchFamily="34" charset="0"/>
              </a:rPr>
              <a:t>(ITP) </a:t>
            </a:r>
          </a:p>
          <a:p>
            <a:r>
              <a:rPr lang="it-IT">
                <a:solidFill>
                  <a:srgbClr val="000000"/>
                </a:solidFill>
                <a:latin typeface="Arial" panose="020B0604020202020204" pitchFamily="34" charset="0"/>
              </a:rPr>
              <a:t>• </a:t>
            </a:r>
            <a:r>
              <a:rPr lang="it-IT" b="1">
                <a:solidFill>
                  <a:srgbClr val="000000"/>
                </a:solidFill>
                <a:latin typeface="Arial" panose="020B0604020202020204" pitchFamily="34" charset="0"/>
              </a:rPr>
              <a:t>Inabilità Totale Temporanea da infortunio o malattia </a:t>
            </a:r>
            <a:r>
              <a:rPr lang="it-IT">
                <a:solidFill>
                  <a:srgbClr val="000000"/>
                </a:solidFill>
                <a:latin typeface="Arial" panose="020B0604020202020204" pitchFamily="34" charset="0"/>
              </a:rPr>
              <a:t>(</a:t>
            </a:r>
            <a:r>
              <a:rPr lang="it-IT" err="1">
                <a:solidFill>
                  <a:srgbClr val="000000"/>
                </a:solidFill>
                <a:latin typeface="Arial" panose="020B0604020202020204" pitchFamily="34" charset="0"/>
              </a:rPr>
              <a:t>ITT</a:t>
            </a:r>
            <a:r>
              <a:rPr lang="it-IT">
                <a:solidFill>
                  <a:srgbClr val="000000"/>
                </a:solidFill>
                <a:latin typeface="Arial" panose="020B0604020202020204" pitchFamily="34" charset="0"/>
              </a:rPr>
              <a:t>) </a:t>
            </a:r>
          </a:p>
          <a:p>
            <a:r>
              <a:rPr lang="it-IT">
                <a:solidFill>
                  <a:srgbClr val="000000"/>
                </a:solidFill>
                <a:latin typeface="Arial" panose="020B0604020202020204" pitchFamily="34" charset="0"/>
              </a:rPr>
              <a:t>• </a:t>
            </a:r>
            <a:r>
              <a:rPr lang="it-IT" b="1">
                <a:solidFill>
                  <a:srgbClr val="000000"/>
                </a:solidFill>
                <a:latin typeface="Arial" panose="020B0604020202020204" pitchFamily="34" charset="0"/>
              </a:rPr>
              <a:t>Malattia Grave </a:t>
            </a:r>
            <a:r>
              <a:rPr lang="it-IT">
                <a:solidFill>
                  <a:srgbClr val="000000"/>
                </a:solidFill>
                <a:latin typeface="Arial" panose="020B0604020202020204" pitchFamily="34" charset="0"/>
              </a:rPr>
              <a:t>(MG): Cancro, Ictus, Infarto, Chirurgia aorto-coronarica (bypass), Insufficienza renale (fase finale di malattia renale), Trapianto di organi principali (cuore, polmone, fegato, pancreas, rene o midollo osseo) </a:t>
            </a:r>
          </a:p>
          <a:p>
            <a:endParaRPr lang="it-IT">
              <a:solidFill>
                <a:srgbClr val="000000"/>
              </a:solidFill>
              <a:latin typeface="Arial" panose="020B0604020202020204" pitchFamily="34" charset="0"/>
            </a:endParaRPr>
          </a:p>
          <a:p>
            <a:endParaRPr lang="it-IT">
              <a:solidFill>
                <a:srgbClr val="000000"/>
              </a:solidFill>
              <a:latin typeface="Arial" panose="020B0604020202020204" pitchFamily="34" charset="0"/>
            </a:endParaRPr>
          </a:p>
          <a:p>
            <a:endParaRPr lang="it-IT">
              <a:solidFill>
                <a:srgbClr val="000000"/>
              </a:solidFill>
              <a:latin typeface="Arial" panose="020B0604020202020204" pitchFamily="34" charset="0"/>
            </a:endParaRPr>
          </a:p>
          <a:p>
            <a:r>
              <a:rPr lang="it-IT" b="0" i="0" u="none" strike="noStrike" baseline="0">
                <a:solidFill>
                  <a:srgbClr val="000000"/>
                </a:solidFill>
                <a:latin typeface="Arial" panose="020B0604020202020204" pitchFamily="34" charset="0"/>
              </a:rPr>
              <a:t>Tutte le Garanzie possono essere sottoscritte in modo singolo e/o congiuntamente, anche in momenti diversi, a scelta dell’assicurato. </a:t>
            </a:r>
          </a:p>
          <a:p>
            <a:r>
              <a:rPr lang="it-IT" b="0" i="0" u="none" strike="noStrike" baseline="0">
                <a:solidFill>
                  <a:srgbClr val="000000"/>
                </a:solidFill>
                <a:latin typeface="Arial" panose="020B0604020202020204" pitchFamily="34" charset="0"/>
              </a:rPr>
              <a:t>Ciascuna Garanzia ha una propria durata e un proprio capitale/indennizzo mensile assicurato totalmente </a:t>
            </a:r>
            <a:r>
              <a:rPr lang="it-IT" b="0" i="0" u="none" strike="noStrike" baseline="0" err="1">
                <a:solidFill>
                  <a:srgbClr val="000000"/>
                </a:solidFill>
                <a:latin typeface="Arial" panose="020B0604020202020204" pitchFamily="34" charset="0"/>
              </a:rPr>
              <a:t>scorrelato</a:t>
            </a:r>
            <a:r>
              <a:rPr lang="it-IT" b="0" i="0" u="none" strike="noStrike" baseline="0">
                <a:solidFill>
                  <a:srgbClr val="000000"/>
                </a:solidFill>
                <a:latin typeface="Arial" panose="020B0604020202020204" pitchFamily="34" charset="0"/>
              </a:rPr>
              <a:t> da quelli delle altre Garanzie. </a:t>
            </a:r>
          </a:p>
          <a:p>
            <a:r>
              <a:rPr lang="it-IT" b="0" i="0" u="none" strike="noStrike" baseline="0">
                <a:solidFill>
                  <a:srgbClr val="000000"/>
                </a:solidFill>
                <a:latin typeface="Arial" panose="020B0604020202020204" pitchFamily="34" charset="0"/>
              </a:rPr>
              <a:t>Ciascuna Garanzia può quindi essere sottoscritta e/o cancellata in qualsiasi momento, in modo indipendente dalle altre, fatte salve le dovute procedure definite nel Set Informativo. </a:t>
            </a:r>
          </a:p>
          <a:p>
            <a:r>
              <a:rPr lang="it-IT" b="0" i="0" u="none" strike="noStrike" baseline="0">
                <a:solidFill>
                  <a:srgbClr val="000000"/>
                </a:solidFill>
                <a:latin typeface="Arial" panose="020B0604020202020204" pitchFamily="34" charset="0"/>
              </a:rPr>
              <a:t>  </a:t>
            </a:r>
          </a:p>
          <a:p>
            <a:endParaRPr lang="it-IT">
              <a:solidFill>
                <a:srgbClr val="000000"/>
              </a:solidFill>
              <a:latin typeface="Arial" panose="020B0604020202020204" pitchFamily="34" charset="0"/>
            </a:endParaRPr>
          </a:p>
          <a:p>
            <a:r>
              <a:rPr lang="it-IT" b="0" i="0" u="none" strike="noStrike" baseline="0">
                <a:solidFill>
                  <a:srgbClr val="000000"/>
                </a:solidFill>
                <a:latin typeface="Arial" panose="020B0604020202020204" pitchFamily="34" charset="0"/>
              </a:rPr>
              <a:t>	</a:t>
            </a:r>
          </a:p>
        </p:txBody>
      </p:sp>
    </p:spTree>
    <p:extLst>
      <p:ext uri="{BB962C8B-B14F-4D97-AF65-F5344CB8AC3E}">
        <p14:creationId xmlns:p14="http://schemas.microsoft.com/office/powerpoint/2010/main" val="106043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p:txBody>
          <a:bodyPr/>
          <a:lstStyle/>
          <a:p>
            <a:r>
              <a:rPr lang="it-IT"/>
              <a:t>Tipologia di premio</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4</a:t>
            </a:fld>
            <a:endParaRPr lang="it-IT"/>
          </a:p>
        </p:txBody>
      </p:sp>
      <p:sp>
        <p:nvSpPr>
          <p:cNvPr id="15" name="CasellaDiTesto 14">
            <a:extLst>
              <a:ext uri="{FF2B5EF4-FFF2-40B4-BE49-F238E27FC236}">
                <a16:creationId xmlns:a16="http://schemas.microsoft.com/office/drawing/2014/main" id="{551D7476-5BA1-7E88-FA40-0573C94F85C0}"/>
              </a:ext>
            </a:extLst>
          </p:cNvPr>
          <p:cNvSpPr txBox="1"/>
          <p:nvPr/>
        </p:nvSpPr>
        <p:spPr>
          <a:xfrm>
            <a:off x="924858" y="1473797"/>
            <a:ext cx="11876742" cy="3231654"/>
          </a:xfrm>
          <a:prstGeom prst="rect">
            <a:avLst/>
          </a:prstGeom>
          <a:noFill/>
        </p:spPr>
        <p:txBody>
          <a:bodyPr wrap="square">
            <a:spAutoFit/>
          </a:bodyPr>
          <a:lstStyle/>
          <a:p>
            <a:endParaRPr lang="it-IT" sz="1800" b="0" i="0" u="none" strike="noStrike" baseline="0" dirty="0">
              <a:latin typeface="Arial" panose="020B0604020202020204" pitchFamily="34" charset="0"/>
            </a:endParaRPr>
          </a:p>
          <a:p>
            <a:r>
              <a:rPr lang="it-IT" sz="1800" b="1" i="0" u="none" strike="noStrike" baseline="0" dirty="0">
                <a:solidFill>
                  <a:srgbClr val="000000"/>
                </a:solidFill>
                <a:latin typeface="Arial" panose="020B0604020202020204" pitchFamily="34" charset="0"/>
              </a:rPr>
              <a:t>Annuale a Premi Fissi </a:t>
            </a:r>
            <a:r>
              <a:rPr lang="it-IT" sz="1800" b="0" i="0" u="none" strike="noStrike" baseline="0" dirty="0">
                <a:solidFill>
                  <a:srgbClr val="000000"/>
                </a:solidFill>
                <a:latin typeface="Arial" panose="020B0604020202020204" pitchFamily="34" charset="0"/>
              </a:rPr>
              <a:t>– premi di importo fisso per tutta la durata della copertura, con durata massima come prevista per ciascuna garanzia </a:t>
            </a:r>
          </a:p>
          <a:p>
            <a:endParaRPr lang="it-IT" sz="1800" b="0" i="0" u="none" strike="noStrike" baseline="0" dirty="0">
              <a:solidFill>
                <a:srgbClr val="000000"/>
              </a:solidFill>
              <a:latin typeface="Arial" panose="020B0604020202020204" pitchFamily="34" charset="0"/>
            </a:endParaRPr>
          </a:p>
          <a:p>
            <a:r>
              <a:rPr lang="it-IT" sz="1800" b="1" i="0" u="none" strike="noStrike" baseline="0" dirty="0">
                <a:solidFill>
                  <a:srgbClr val="000000"/>
                </a:solidFill>
                <a:latin typeface="Arial" panose="020B0604020202020204" pitchFamily="34" charset="0"/>
              </a:rPr>
              <a:t>L’Assicuratore ha facoltà di rivedere l’importo dei premi solo sulle nuove adesioni </a:t>
            </a:r>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E’ previsto un premio minimo annuale per ciascuna garanzia pari a 10 euro. </a:t>
            </a:r>
          </a:p>
          <a:p>
            <a:r>
              <a:rPr lang="it-IT" sz="1800" b="0" i="0" u="none" strike="noStrike" baseline="0" dirty="0">
                <a:solidFill>
                  <a:srgbClr val="000000"/>
                </a:solidFill>
                <a:latin typeface="Arial" panose="020B0604020202020204" pitchFamily="34" charset="0"/>
              </a:rPr>
              <a:t>E’ previsto il frazionamento mensile dei premi annuali (importo premio mensile 1/12 dell’importo del premio annuale) fissando dei limiti comunque minimi di importi annuali per i quali sarà consentito tale frazionamento. </a:t>
            </a:r>
          </a:p>
          <a:p>
            <a:r>
              <a:rPr lang="it-IT" sz="1800" b="0" i="0" u="none" strike="noStrike" baseline="0" dirty="0">
                <a:solidFill>
                  <a:srgbClr val="000000"/>
                </a:solidFill>
                <a:latin typeface="Arial" panose="020B0604020202020204" pitchFamily="34" charset="0"/>
              </a:rPr>
              <a:t>L’Assicuratore e l’Intermediario concorderanno insieme tali limiti. In ogni caso il premio minimo mensile dovrà essere di 20 euro complessivi. 	</a:t>
            </a:r>
          </a:p>
          <a:p>
            <a:r>
              <a:rPr lang="it-IT" sz="24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57865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p:txBody>
          <a:bodyPr/>
          <a:lstStyle/>
          <a:p>
            <a:r>
              <a:rPr lang="it-IT"/>
              <a:t>Durate</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5</a:t>
            </a:fld>
            <a:endParaRPr lang="it-IT"/>
          </a:p>
        </p:txBody>
      </p:sp>
      <p:sp>
        <p:nvSpPr>
          <p:cNvPr id="15" name="CasellaDiTesto 14">
            <a:extLst>
              <a:ext uri="{FF2B5EF4-FFF2-40B4-BE49-F238E27FC236}">
                <a16:creationId xmlns:a16="http://schemas.microsoft.com/office/drawing/2014/main" id="{551D7476-5BA1-7E88-FA40-0573C94F85C0}"/>
              </a:ext>
            </a:extLst>
          </p:cNvPr>
          <p:cNvSpPr txBox="1"/>
          <p:nvPr/>
        </p:nvSpPr>
        <p:spPr>
          <a:xfrm>
            <a:off x="924858" y="1473797"/>
            <a:ext cx="11876742" cy="3785652"/>
          </a:xfrm>
          <a:prstGeom prst="rect">
            <a:avLst/>
          </a:prstGeom>
          <a:noFill/>
        </p:spPr>
        <p:txBody>
          <a:bodyPr wrap="square">
            <a:spAutoFit/>
          </a:bodyPr>
          <a:lstStyle/>
          <a:p>
            <a:r>
              <a:rPr lang="it-IT" sz="1800" b="1" i="0" u="none" strike="noStrike" baseline="0">
                <a:solidFill>
                  <a:srgbClr val="000000"/>
                </a:solidFill>
                <a:latin typeface="Arial" panose="020B0604020202020204" pitchFamily="34" charset="0"/>
              </a:rPr>
              <a:t>Premi Naturali: </a:t>
            </a:r>
          </a:p>
          <a:p>
            <a:r>
              <a:rPr lang="it-IT" sz="1800" b="0" i="0" u="none" strike="noStrike" baseline="0">
                <a:solidFill>
                  <a:srgbClr val="000000"/>
                </a:solidFill>
                <a:latin typeface="Arial" panose="020B0604020202020204" pitchFamily="34" charset="0"/>
              </a:rPr>
              <a:t>• D e ITP: fino a massimo 20 anni </a:t>
            </a:r>
          </a:p>
          <a:p>
            <a:r>
              <a:rPr lang="it-IT" sz="1800" b="0" i="0" u="none" strike="noStrike" baseline="0">
                <a:solidFill>
                  <a:srgbClr val="000000"/>
                </a:solidFill>
                <a:latin typeface="Arial" panose="020B0604020202020204" pitchFamily="34" charset="0"/>
              </a:rPr>
              <a:t>• </a:t>
            </a:r>
            <a:r>
              <a:rPr lang="it-IT" sz="1800" b="0" i="0" u="none" strike="noStrike" baseline="0" err="1">
                <a:solidFill>
                  <a:srgbClr val="000000"/>
                </a:solidFill>
                <a:latin typeface="Arial" panose="020B0604020202020204" pitchFamily="34" charset="0"/>
              </a:rPr>
              <a:t>ITT</a:t>
            </a:r>
            <a:r>
              <a:rPr lang="it-IT" sz="1800" b="0" i="0" u="none" strike="noStrike" baseline="0">
                <a:solidFill>
                  <a:srgbClr val="000000"/>
                </a:solidFill>
                <a:latin typeface="Arial" panose="020B0604020202020204" pitchFamily="34" charset="0"/>
              </a:rPr>
              <a:t>: fino a massimo 10 anni </a:t>
            </a:r>
          </a:p>
          <a:p>
            <a:r>
              <a:rPr lang="it-IT" sz="1800" b="0" i="0" u="none" strike="noStrike" baseline="0">
                <a:solidFill>
                  <a:srgbClr val="000000"/>
                </a:solidFill>
                <a:latin typeface="Arial" panose="020B0604020202020204" pitchFamily="34" charset="0"/>
              </a:rPr>
              <a:t>• MG: fino a massimo 10 anni </a:t>
            </a:r>
          </a:p>
          <a:p>
            <a:endParaRPr lang="it-IT" sz="1800" b="0" i="0" u="none" strike="noStrike" baseline="0">
              <a:solidFill>
                <a:srgbClr val="000000"/>
              </a:solidFill>
              <a:latin typeface="Arial" panose="020B0604020202020204" pitchFamily="34" charset="0"/>
            </a:endParaRPr>
          </a:p>
          <a:p>
            <a:r>
              <a:rPr lang="it-IT" sz="1800" b="1" i="0" u="none" strike="noStrike" baseline="0">
                <a:solidFill>
                  <a:srgbClr val="000000"/>
                </a:solidFill>
                <a:latin typeface="Arial" panose="020B0604020202020204" pitchFamily="34" charset="0"/>
              </a:rPr>
              <a:t>Premi Fissi per tutta la durata della garanzia: </a:t>
            </a:r>
          </a:p>
          <a:p>
            <a:r>
              <a:rPr lang="it-IT" sz="1800" b="0" i="0" u="none" strike="noStrike" baseline="0">
                <a:solidFill>
                  <a:srgbClr val="000000"/>
                </a:solidFill>
                <a:latin typeface="Arial" panose="020B0604020202020204" pitchFamily="34" charset="0"/>
              </a:rPr>
              <a:t>• D e ITP: 5, 10, 15, 20 anni </a:t>
            </a:r>
          </a:p>
          <a:p>
            <a:r>
              <a:rPr lang="it-IT" sz="1800" b="0" i="0" u="none" strike="noStrike" baseline="0">
                <a:solidFill>
                  <a:srgbClr val="000000"/>
                </a:solidFill>
                <a:latin typeface="Arial" panose="020B0604020202020204" pitchFamily="34" charset="0"/>
              </a:rPr>
              <a:t>• </a:t>
            </a:r>
            <a:r>
              <a:rPr lang="it-IT" sz="1800" b="0" i="0" u="none" strike="noStrike" baseline="0" err="1">
                <a:solidFill>
                  <a:srgbClr val="000000"/>
                </a:solidFill>
                <a:latin typeface="Arial" panose="020B0604020202020204" pitchFamily="34" charset="0"/>
              </a:rPr>
              <a:t>ITT</a:t>
            </a:r>
            <a:r>
              <a:rPr lang="it-IT" sz="1800" b="0" i="0" u="none" strike="noStrike" baseline="0">
                <a:solidFill>
                  <a:srgbClr val="000000"/>
                </a:solidFill>
                <a:latin typeface="Arial" panose="020B0604020202020204" pitchFamily="34" charset="0"/>
              </a:rPr>
              <a:t>: 5 e 10 anni </a:t>
            </a:r>
          </a:p>
          <a:p>
            <a:r>
              <a:rPr lang="it-IT" sz="1800" b="0" i="0" u="none" strike="noStrike" baseline="0">
                <a:solidFill>
                  <a:srgbClr val="000000"/>
                </a:solidFill>
                <a:latin typeface="Arial" panose="020B0604020202020204" pitchFamily="34" charset="0"/>
              </a:rPr>
              <a:t>• MG: 5 e 10 anni </a:t>
            </a:r>
          </a:p>
          <a:p>
            <a:endParaRPr lang="it-IT" sz="1800" b="0" i="0" u="none" strike="noStrike" baseline="0">
              <a:solidFill>
                <a:srgbClr val="000000"/>
              </a:solidFill>
              <a:latin typeface="Arial" panose="020B0604020202020204" pitchFamily="34" charset="0"/>
            </a:endParaRPr>
          </a:p>
          <a:p>
            <a:r>
              <a:rPr lang="it-IT" sz="1800" b="0" i="0" u="none" strike="noStrike" baseline="0">
                <a:solidFill>
                  <a:srgbClr val="000000"/>
                </a:solidFill>
                <a:latin typeface="Arial" panose="020B0604020202020204" pitchFamily="34" charset="0"/>
              </a:rPr>
              <a:t>Le coperture delle Garanzie sono annuali, pertanto possono essere cancellate ogni anno secondo le modalità indicate nel Set Informativo, fatta salva la durata massima 	</a:t>
            </a:r>
          </a:p>
          <a:p>
            <a:r>
              <a:rPr lang="it-IT" sz="2400" b="0" i="0" u="none" strike="noStrike" baseline="0">
                <a:solidFill>
                  <a:srgbClr val="000000"/>
                </a:solidFill>
                <a:latin typeface="Arial" panose="020B0604020202020204" pitchFamily="34" charset="0"/>
              </a:rPr>
              <a:t>	</a:t>
            </a:r>
          </a:p>
        </p:txBody>
      </p:sp>
    </p:spTree>
    <p:extLst>
      <p:ext uri="{BB962C8B-B14F-4D97-AF65-F5344CB8AC3E}">
        <p14:creationId xmlns:p14="http://schemas.microsoft.com/office/powerpoint/2010/main" val="58476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p:txBody>
          <a:bodyPr/>
          <a:lstStyle/>
          <a:p>
            <a:r>
              <a:rPr lang="it-IT"/>
              <a:t>Età all’adesione e alla scadenza</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6</a:t>
            </a:fld>
            <a:endParaRPr lang="it-IT"/>
          </a:p>
        </p:txBody>
      </p:sp>
      <p:sp>
        <p:nvSpPr>
          <p:cNvPr id="15" name="CasellaDiTesto 14">
            <a:extLst>
              <a:ext uri="{FF2B5EF4-FFF2-40B4-BE49-F238E27FC236}">
                <a16:creationId xmlns:a16="http://schemas.microsoft.com/office/drawing/2014/main" id="{551D7476-5BA1-7E88-FA40-0573C94F85C0}"/>
              </a:ext>
            </a:extLst>
          </p:cNvPr>
          <p:cNvSpPr txBox="1"/>
          <p:nvPr/>
        </p:nvSpPr>
        <p:spPr>
          <a:xfrm>
            <a:off x="924858" y="1473797"/>
            <a:ext cx="11876742" cy="5478423"/>
          </a:xfrm>
          <a:prstGeom prst="rect">
            <a:avLst/>
          </a:prstGeom>
          <a:noFill/>
        </p:spPr>
        <p:txBody>
          <a:bodyPr wrap="square">
            <a:spAutoFit/>
          </a:bodyPr>
          <a:lstStyle/>
          <a:p>
            <a:endParaRPr lang="it-IT" b="0" i="0" u="none" strike="noStrike" baseline="0" dirty="0">
              <a:latin typeface="Symbol" panose="05050102010706020507" pitchFamily="18" charset="2"/>
            </a:endParaRPr>
          </a:p>
          <a:p>
            <a:r>
              <a:rPr lang="it-IT" sz="1800" b="1" i="0" u="none" strike="noStrike" baseline="0" dirty="0">
                <a:solidFill>
                  <a:srgbClr val="000000"/>
                </a:solidFill>
                <a:latin typeface="Arial" panose="020B0604020202020204" pitchFamily="34" charset="0"/>
              </a:rPr>
              <a:t>Età all’adesione</a:t>
            </a:r>
            <a:endParaRPr lang="it-IT"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Min 18 – Max 74 (64 a premi fissi) anni per le garanzie D, ITP e ITT </a:t>
            </a:r>
          </a:p>
          <a:p>
            <a:r>
              <a:rPr lang="it-IT" sz="1800" b="0" i="0" u="none" strike="noStrike" baseline="0" dirty="0">
                <a:solidFill>
                  <a:srgbClr val="000000"/>
                </a:solidFill>
                <a:latin typeface="Arial" panose="020B0604020202020204" pitchFamily="34" charset="0"/>
              </a:rPr>
              <a:t>Min 18 – Max 64 (54 a premi fissi) anni per la garanzia MG </a:t>
            </a:r>
          </a:p>
          <a:p>
            <a:r>
              <a:rPr lang="it-IT" sz="1800" b="0" i="0" u="none" strike="noStrike" baseline="0" dirty="0">
                <a:solidFill>
                  <a:srgbClr val="000000"/>
                </a:solidFill>
                <a:latin typeface="Arial" panose="020B0604020202020204" pitchFamily="34" charset="0"/>
              </a:rPr>
              <a:t>Va considerata l’età al momento della firma del modulo di adesione. </a:t>
            </a:r>
          </a:p>
          <a:p>
            <a:endParaRPr lang="it-IT"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	</a:t>
            </a:r>
          </a:p>
          <a:p>
            <a:r>
              <a:rPr lang="it-IT" sz="1800" b="1" i="0" u="none" strike="noStrike" baseline="0" dirty="0">
                <a:solidFill>
                  <a:srgbClr val="000000"/>
                </a:solidFill>
                <a:latin typeface="Arial" panose="020B0604020202020204" pitchFamily="34" charset="0"/>
              </a:rPr>
              <a:t>Età alla scadenza </a:t>
            </a:r>
            <a:endParaRPr lang="it-IT"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75 anni per le garanzia D e ITP e ITT </a:t>
            </a:r>
          </a:p>
          <a:p>
            <a:r>
              <a:rPr lang="it-IT" sz="1800" b="0" i="0" u="none" strike="noStrike" baseline="0" dirty="0">
                <a:solidFill>
                  <a:srgbClr val="000000"/>
                </a:solidFill>
                <a:latin typeface="Arial" panose="020B0604020202020204" pitchFamily="34" charset="0"/>
              </a:rPr>
              <a:t>65 anni per la garanzia MG </a:t>
            </a:r>
          </a:p>
          <a:p>
            <a:endParaRPr lang="it-IT" dirty="0">
              <a:solidFill>
                <a:srgbClr val="000000"/>
              </a:solidFill>
              <a:latin typeface="Arial" panose="020B0604020202020204" pitchFamily="34" charset="0"/>
            </a:endParaRPr>
          </a:p>
          <a:p>
            <a:pPr>
              <a:buClr>
                <a:srgbClr val="E40175"/>
              </a:buClr>
              <a:buSzPct val="110000"/>
            </a:pPr>
            <a:r>
              <a:rPr lang="it-IT" b="1" dirty="0">
                <a:solidFill>
                  <a:srgbClr val="000000"/>
                </a:solidFill>
                <a:latin typeface="Arial" panose="020B0604020202020204" pitchFamily="34" charset="0"/>
                <a:sym typeface="Wingdings" panose="05000000000000000000" pitchFamily="2" charset="2"/>
              </a:rPr>
              <a:t>Fast Quote </a:t>
            </a:r>
          </a:p>
          <a:p>
            <a:pPr>
              <a:buClr>
                <a:srgbClr val="E40175"/>
              </a:buClr>
              <a:buSzPct val="110000"/>
            </a:pPr>
            <a:r>
              <a:rPr lang="it-IT" dirty="0">
                <a:solidFill>
                  <a:srgbClr val="000000"/>
                </a:solidFill>
                <a:latin typeface="Arial" panose="020B0604020202020204" pitchFamily="34" charset="0"/>
                <a:sym typeface="Wingdings" panose="05000000000000000000" pitchFamily="2" charset="2"/>
              </a:rPr>
              <a:t>fino a 300k di capitale assicurato solo questionario sanitario (&lt;55 anni)</a:t>
            </a:r>
          </a:p>
          <a:p>
            <a:pPr>
              <a:buClr>
                <a:srgbClr val="E40175"/>
              </a:buClr>
              <a:buSzPct val="110000"/>
            </a:pPr>
            <a:r>
              <a:rPr lang="it-IT" dirty="0">
                <a:solidFill>
                  <a:srgbClr val="000000"/>
                </a:solidFill>
                <a:latin typeface="Arial" panose="020B0604020202020204" pitchFamily="34" charset="0"/>
                <a:sym typeface="Wingdings" panose="05000000000000000000" pitchFamily="2" charset="2"/>
              </a:rPr>
              <a:t>fino a 400k visita medico di base</a:t>
            </a:r>
          </a:p>
          <a:p>
            <a:pPr>
              <a:buClr>
                <a:srgbClr val="E40175"/>
              </a:buClr>
              <a:buSzPct val="110000"/>
            </a:pPr>
            <a:r>
              <a:rPr lang="it-IT" dirty="0">
                <a:solidFill>
                  <a:srgbClr val="000000"/>
                </a:solidFill>
                <a:latin typeface="Arial" panose="020B0604020202020204" pitchFamily="34" charset="0"/>
                <a:sym typeface="Wingdings" panose="05000000000000000000" pitchFamily="2" charset="2"/>
              </a:rPr>
              <a:t>fino a 500k esami specialistici</a:t>
            </a:r>
          </a:p>
          <a:p>
            <a:r>
              <a:rPr lang="it-IT" sz="18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endParaRPr lang="it-IT" b="0" i="0" u="none" strike="noStrike" baseline="0" dirty="0">
              <a:solidFill>
                <a:srgbClr val="000000"/>
              </a:solidFill>
              <a:latin typeface="Arial" panose="020B0604020202020204" pitchFamily="34" charset="0"/>
            </a:endParaRPr>
          </a:p>
          <a:p>
            <a:r>
              <a:rPr lang="it-IT" b="0" i="0" u="none" strike="noStrike" baseline="0" dirty="0">
                <a:solidFill>
                  <a:srgbClr val="000000"/>
                </a:solidFill>
                <a:latin typeface="Arial" panose="020B0604020202020204" pitchFamily="34" charset="0"/>
              </a:rPr>
              <a:t>	</a:t>
            </a:r>
          </a:p>
          <a:p>
            <a:r>
              <a:rPr lang="it-IT"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2322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384D0-68D3-04B3-7ED6-EF1F331FDF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889F15B-2486-C76E-277B-0AD5BBE3D1CD}"/>
              </a:ext>
            </a:extLst>
          </p:cNvPr>
          <p:cNvSpPr>
            <a:spLocks noGrp="1"/>
          </p:cNvSpPr>
          <p:nvPr>
            <p:ph type="title"/>
          </p:nvPr>
        </p:nvSpPr>
        <p:spPr/>
        <p:txBody>
          <a:bodyPr/>
          <a:lstStyle/>
          <a:p>
            <a:r>
              <a:rPr lang="it-IT" dirty="0"/>
              <a:t>Modalità assuntive - griglia</a:t>
            </a:r>
          </a:p>
        </p:txBody>
      </p:sp>
      <p:sp>
        <p:nvSpPr>
          <p:cNvPr id="4" name="Segnaposto numero diapositiva 3">
            <a:extLst>
              <a:ext uri="{FF2B5EF4-FFF2-40B4-BE49-F238E27FC236}">
                <a16:creationId xmlns:a16="http://schemas.microsoft.com/office/drawing/2014/main" id="{786E3E52-3D5C-642D-8AA5-CF264FF018F3}"/>
              </a:ext>
            </a:extLst>
          </p:cNvPr>
          <p:cNvSpPr>
            <a:spLocks noGrp="1"/>
          </p:cNvSpPr>
          <p:nvPr>
            <p:ph type="sldNum" sz="quarter" idx="12"/>
          </p:nvPr>
        </p:nvSpPr>
        <p:spPr/>
        <p:txBody>
          <a:bodyPr/>
          <a:lstStyle/>
          <a:p>
            <a:fld id="{A8F808A8-02D4-654A-8077-DC54EA439E25}" type="slidenum">
              <a:rPr lang="it-IT" smtClean="0"/>
              <a:pPr/>
              <a:t>7</a:t>
            </a:fld>
            <a:endParaRPr lang="it-IT"/>
          </a:p>
        </p:txBody>
      </p:sp>
      <p:pic>
        <p:nvPicPr>
          <p:cNvPr id="5" name="Immagine 4">
            <a:extLst>
              <a:ext uri="{FF2B5EF4-FFF2-40B4-BE49-F238E27FC236}">
                <a16:creationId xmlns:a16="http://schemas.microsoft.com/office/drawing/2014/main" id="{54284EFA-F416-B9E3-A16C-34ABFAAC31FF}"/>
              </a:ext>
            </a:extLst>
          </p:cNvPr>
          <p:cNvPicPr>
            <a:picLocks noChangeAspect="1"/>
          </p:cNvPicPr>
          <p:nvPr/>
        </p:nvPicPr>
        <p:blipFill>
          <a:blip r:embed="rId2"/>
          <a:stretch>
            <a:fillRect/>
          </a:stretch>
        </p:blipFill>
        <p:spPr>
          <a:xfrm>
            <a:off x="1540565" y="1327835"/>
            <a:ext cx="9803644" cy="5473440"/>
          </a:xfrm>
          <a:prstGeom prst="rect">
            <a:avLst/>
          </a:prstGeom>
        </p:spPr>
      </p:pic>
    </p:spTree>
    <p:extLst>
      <p:ext uri="{BB962C8B-B14F-4D97-AF65-F5344CB8AC3E}">
        <p14:creationId xmlns:p14="http://schemas.microsoft.com/office/powerpoint/2010/main" val="420704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a:xfrm>
            <a:off x="572318" y="87494"/>
            <a:ext cx="11602760" cy="880211"/>
          </a:xfrm>
        </p:spPr>
        <p:txBody>
          <a:bodyPr/>
          <a:lstStyle/>
          <a:p>
            <a:r>
              <a:rPr lang="it-IT" dirty="0"/>
              <a:t>Esclusioni - decesso</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8</a:t>
            </a:fld>
            <a:endParaRPr lang="it-IT"/>
          </a:p>
        </p:txBody>
      </p:sp>
      <p:sp>
        <p:nvSpPr>
          <p:cNvPr id="3" name="CasellaDiTesto 2">
            <a:extLst>
              <a:ext uri="{FF2B5EF4-FFF2-40B4-BE49-F238E27FC236}">
                <a16:creationId xmlns:a16="http://schemas.microsoft.com/office/drawing/2014/main" id="{D537DACA-9DC5-0A2C-3E4E-B56D6CDA1DC6}"/>
              </a:ext>
            </a:extLst>
          </p:cNvPr>
          <p:cNvSpPr txBox="1"/>
          <p:nvPr/>
        </p:nvSpPr>
        <p:spPr>
          <a:xfrm>
            <a:off x="671468" y="902126"/>
            <a:ext cx="12591879" cy="6247864"/>
          </a:xfrm>
          <a:prstGeom prst="rect">
            <a:avLst/>
          </a:prstGeom>
          <a:noFill/>
        </p:spPr>
        <p:txBody>
          <a:bodyPr wrap="square">
            <a:spAutoFit/>
          </a:bodyPr>
          <a:lstStyle/>
          <a:p>
            <a:r>
              <a:rPr lang="it-IT" sz="1600" b="0" i="0" u="none" strike="noStrike" baseline="0" dirty="0">
                <a:solidFill>
                  <a:srgbClr val="000000"/>
                </a:solidFill>
                <a:latin typeface="Arial" panose="020B0604020202020204" pitchFamily="34" charset="0"/>
              </a:rPr>
              <a:t>L’assicurazione non opera nei seguenti casi: </a:t>
            </a:r>
          </a:p>
          <a:p>
            <a:r>
              <a:rPr lang="it-IT" sz="1600" b="1" i="0" u="none" strike="noStrike" baseline="0" dirty="0">
                <a:solidFill>
                  <a:srgbClr val="000000"/>
                </a:solidFill>
                <a:latin typeface="Arial" panose="020B0604020202020204" pitchFamily="34" charset="0"/>
              </a:rPr>
              <a:t>1) dolo del Contraente/Assicurato o del Beneficiario; </a:t>
            </a:r>
            <a:endParaRPr lang="it-IT" sz="1600" b="0" i="0" u="none" strike="noStrike" baseline="0" dirty="0">
              <a:solidFill>
                <a:srgbClr val="000000"/>
              </a:solidFill>
              <a:latin typeface="Arial" panose="020B0604020202020204" pitchFamily="34" charset="0"/>
            </a:endParaRPr>
          </a:p>
          <a:p>
            <a:r>
              <a:rPr lang="it-IT" sz="1600" b="1" i="0" u="none" strike="noStrike" baseline="0" dirty="0">
                <a:solidFill>
                  <a:srgbClr val="000000"/>
                </a:solidFill>
                <a:latin typeface="Arial" panose="020B0604020202020204" pitchFamily="34" charset="0"/>
              </a:rPr>
              <a:t>2) </a:t>
            </a:r>
            <a:r>
              <a:rPr lang="it-IT" sz="1600" b="0" i="0" u="none" strike="noStrike" baseline="0" dirty="0">
                <a:solidFill>
                  <a:srgbClr val="000000"/>
                </a:solidFill>
                <a:latin typeface="Arial" panose="020B0604020202020204" pitchFamily="34" charset="0"/>
              </a:rPr>
              <a:t>partecipazione attiva del Contraente/Assicurato a delitti dolosi; </a:t>
            </a:r>
          </a:p>
          <a:p>
            <a:r>
              <a:rPr lang="it-IT" sz="1600" b="1" i="0" u="none" strike="noStrike" baseline="0" dirty="0">
                <a:solidFill>
                  <a:srgbClr val="000000"/>
                </a:solidFill>
                <a:latin typeface="Arial" panose="020B0604020202020204" pitchFamily="34" charset="0"/>
              </a:rPr>
              <a:t>3) </a:t>
            </a:r>
            <a:r>
              <a:rPr lang="it-IT" sz="1600" b="0" i="0" u="none" strike="noStrike" baseline="0" dirty="0">
                <a:solidFill>
                  <a:srgbClr val="000000"/>
                </a:solidFill>
                <a:latin typeface="Arial" panose="020B0604020202020204" pitchFamily="34" charset="0"/>
              </a:rPr>
              <a:t>Suicidio del Contraente/Assicurato avvenuto nei primi 12 mesi di decorrenza della polizza; </a:t>
            </a:r>
          </a:p>
          <a:p>
            <a:r>
              <a:rPr lang="it-IT" sz="1600" b="1" i="0" u="none" strike="noStrike" baseline="0" dirty="0">
                <a:solidFill>
                  <a:srgbClr val="000000"/>
                </a:solidFill>
                <a:latin typeface="Arial" panose="020B0604020202020204" pitchFamily="34" charset="0"/>
              </a:rPr>
              <a:t>4) </a:t>
            </a:r>
            <a:r>
              <a:rPr lang="it-IT" sz="1600" b="0" i="0" u="none" strike="noStrike" baseline="0" dirty="0">
                <a:solidFill>
                  <a:srgbClr val="000000"/>
                </a:solidFill>
                <a:latin typeface="Arial" panose="020B0604020202020204" pitchFamily="34" charset="0"/>
              </a:rPr>
              <a:t>partecipazione attiva del Contraente/Assicurato a fatti di guerra, atti di terrorismo e attività criminali/dolose; </a:t>
            </a:r>
          </a:p>
          <a:p>
            <a:r>
              <a:rPr lang="it-IT" sz="1600" b="1" i="0" u="none" strike="noStrike" baseline="0" dirty="0">
                <a:solidFill>
                  <a:srgbClr val="000000"/>
                </a:solidFill>
                <a:latin typeface="Arial" panose="020B0604020202020204" pitchFamily="34" charset="0"/>
              </a:rPr>
              <a:t>5) </a:t>
            </a:r>
            <a:r>
              <a:rPr lang="it-IT" sz="1600" b="0" i="0" u="none" strike="noStrike" baseline="0" dirty="0">
                <a:solidFill>
                  <a:srgbClr val="000000"/>
                </a:solidFill>
                <a:latin typeface="Arial" panose="020B0604020202020204" pitchFamily="34" charset="0"/>
              </a:rPr>
              <a:t>trasformazioni o assestamenti energetici dell’atomo naturali o provocati - ed accelerazioni di particelle atomiche (fissione e fusione nucleare, isotopi radioattivi, macchine acceleratrici, raggi x, ecc.). </a:t>
            </a:r>
          </a:p>
          <a:p>
            <a:r>
              <a:rPr lang="it-IT" sz="1600" b="1" i="0" u="none" strike="noStrike" baseline="0" dirty="0">
                <a:solidFill>
                  <a:srgbClr val="000000"/>
                </a:solidFill>
                <a:latin typeface="Arial" panose="020B0604020202020204" pitchFamily="34" charset="0"/>
              </a:rPr>
              <a:t>6) </a:t>
            </a:r>
            <a:r>
              <a:rPr lang="it-IT" sz="1600" b="0" i="0" u="none" strike="noStrike" baseline="0" dirty="0">
                <a:solidFill>
                  <a:srgbClr val="000000"/>
                </a:solidFill>
                <a:latin typeface="Arial" panose="020B0604020202020204" pitchFamily="34" charset="0"/>
              </a:rPr>
              <a:t>abuso di alcolici, uso non terapeutico di psicofarmaci e stupefacenti o abuso di farmaci; </a:t>
            </a:r>
          </a:p>
          <a:p>
            <a:r>
              <a:rPr lang="it-IT" sz="1600" b="1" i="0" u="none" strike="noStrike" baseline="0" dirty="0">
                <a:solidFill>
                  <a:srgbClr val="000000"/>
                </a:solidFill>
                <a:latin typeface="Arial" panose="020B0604020202020204" pitchFamily="34" charset="0"/>
              </a:rPr>
              <a:t>7) </a:t>
            </a:r>
            <a:r>
              <a:rPr lang="it-IT" sz="1600" b="0" i="0" u="none" strike="noStrike" baseline="0" dirty="0">
                <a:solidFill>
                  <a:srgbClr val="000000"/>
                </a:solidFill>
                <a:latin typeface="Arial" panose="020B0604020202020204" pitchFamily="34" charset="0"/>
              </a:rPr>
              <a:t>incidenti di volo, se il Contraente/Assicurato viaggia a bordo di aeromobile non autorizzato al volo o con pilota non titolare di brevetto idoneo; </a:t>
            </a:r>
          </a:p>
          <a:p>
            <a:r>
              <a:rPr lang="it-IT" sz="1600" b="1" i="0" u="none" strike="noStrike" baseline="0" dirty="0">
                <a:solidFill>
                  <a:srgbClr val="000000"/>
                </a:solidFill>
                <a:latin typeface="Arial" panose="020B0604020202020204" pitchFamily="34" charset="0"/>
              </a:rPr>
              <a:t>8) </a:t>
            </a:r>
            <a:r>
              <a:rPr lang="it-IT" sz="1600" b="0" i="0" u="none" strike="noStrike" baseline="0" dirty="0">
                <a:solidFill>
                  <a:srgbClr val="000000"/>
                </a:solidFill>
                <a:latin typeface="Arial" panose="020B0604020202020204" pitchFamily="34" charset="0"/>
              </a:rPr>
              <a:t>guida di veicoli e natanti a motore per i quali il Contraente/Assicurato non sia regolarmente abilitato a norma delle disposizioni in vigore; </a:t>
            </a:r>
          </a:p>
          <a:p>
            <a:r>
              <a:rPr lang="it-IT" sz="1600" b="1" i="0" u="none" strike="noStrike" baseline="0" dirty="0">
                <a:solidFill>
                  <a:srgbClr val="000000"/>
                </a:solidFill>
                <a:latin typeface="Arial" panose="020B0604020202020204" pitchFamily="34" charset="0"/>
              </a:rPr>
              <a:t>9) </a:t>
            </a:r>
            <a:r>
              <a:rPr lang="it-IT" sz="1600" b="0" i="0" u="none" strike="noStrike" baseline="0" dirty="0">
                <a:solidFill>
                  <a:srgbClr val="000000"/>
                </a:solidFill>
                <a:latin typeface="Arial" panose="020B0604020202020204" pitchFamily="34" charset="0"/>
              </a:rPr>
              <a:t>incidente avvenuto in uno qualunque dei paesi indicati come paesi a rischio e per i quali il Ministero degli Esteri ha sconsigliato di intraprendere viaggi a qualsiasi titolo. L’indicazione è rilevabile sul sito internet www.viaggiaresicuri.it. Qualora l’indicazione fornita dal Ministero degli Esteri venga diramata mentre l’Assicurato si trova nel paese segnalato, la </a:t>
            </a:r>
            <a:endParaRPr lang="it-IT" sz="1600" b="0" i="0" u="none" strike="noStrike" baseline="0" dirty="0">
              <a:latin typeface="Arial" panose="020B0604020202020204" pitchFamily="34" charset="0"/>
            </a:endParaRPr>
          </a:p>
          <a:p>
            <a:r>
              <a:rPr lang="it-IT" sz="1600" b="0" i="0" u="none" strike="noStrike" baseline="0" dirty="0">
                <a:solidFill>
                  <a:srgbClr val="000000"/>
                </a:solidFill>
                <a:latin typeface="Arial" panose="020B0604020202020204" pitchFamily="34" charset="0"/>
              </a:rPr>
              <a:t>garanzia è estesa per un periodo massimo di 14 giorni dalla data della segnalazione; </a:t>
            </a:r>
          </a:p>
          <a:p>
            <a:r>
              <a:rPr lang="it-IT" sz="1600" b="1" i="0" u="none" strike="noStrike" baseline="0" dirty="0">
                <a:solidFill>
                  <a:srgbClr val="000000"/>
                </a:solidFill>
                <a:latin typeface="Arial" panose="020B0604020202020204" pitchFamily="34" charset="0"/>
              </a:rPr>
              <a:t>10) </a:t>
            </a:r>
            <a:r>
              <a:rPr lang="it-IT" sz="1600" b="0" i="0" u="none" strike="noStrike" baseline="0" dirty="0">
                <a:solidFill>
                  <a:srgbClr val="000000"/>
                </a:solidFill>
                <a:latin typeface="Arial" panose="020B0604020202020204" pitchFamily="34" charset="0"/>
              </a:rPr>
              <a:t>pratica da parte del Contraente/Assicurato di attività sportive professionistiche (per “attività sportive professionistiche” si intendono quelle attività svolte a titolo oneroso con carattere di continuità, da atleti, allenatori, preparatori atletici, nell’ambito delle discipline regolamentate dal CONI e che conseguono la qualificazione da parte delle Federazioni Sportive Nazionali, secondo le norme emanate dalle Federazioni stesse, con l’osservanza delle direttive stabilite dal CONI per la distinzione dell’attività dilettantistica da quella professionistica).</a:t>
            </a:r>
          </a:p>
          <a:p>
            <a:r>
              <a:rPr lang="it-IT" sz="1600" b="1" i="0" u="none" strike="noStrike" baseline="0" dirty="0">
                <a:solidFill>
                  <a:srgbClr val="000000"/>
                </a:solidFill>
                <a:latin typeface="Arial" panose="020B0604020202020204" pitchFamily="34" charset="0"/>
              </a:rPr>
              <a:t>11) </a:t>
            </a:r>
            <a:r>
              <a:rPr lang="it-IT" sz="1600" b="0" i="0" u="none" strike="noStrike" baseline="0" dirty="0">
                <a:solidFill>
                  <a:srgbClr val="000000"/>
                </a:solidFill>
                <a:latin typeface="Arial" panose="020B0604020202020204" pitchFamily="34" charset="0"/>
              </a:rPr>
              <a:t>Pratica da parte dell’Assicurato dei seguenti sport estremi o attività sportive (e relative prove) esposte a particolari rischi: a) sport da combattimento, pugilato, rugby o football americano, </a:t>
            </a:r>
            <a:r>
              <a:rPr lang="it-IT" sz="1600" b="0" i="0" u="none" strike="noStrike" baseline="0" dirty="0" err="1">
                <a:solidFill>
                  <a:srgbClr val="000000"/>
                </a:solidFill>
                <a:latin typeface="Arial" panose="020B0604020202020204" pitchFamily="34" charset="0"/>
              </a:rPr>
              <a:t>scuba</a:t>
            </a:r>
            <a:r>
              <a:rPr lang="it-IT" sz="1600" b="0" i="0" u="none" strike="noStrike" baseline="0" dirty="0">
                <a:solidFill>
                  <a:srgbClr val="000000"/>
                </a:solidFill>
                <a:latin typeface="Arial" panose="020B0604020202020204" pitchFamily="34" charset="0"/>
              </a:rPr>
              <a:t> </a:t>
            </a:r>
            <a:r>
              <a:rPr lang="it-IT" sz="1600" b="0" i="0" u="none" strike="noStrike" baseline="0" dirty="0" err="1">
                <a:solidFill>
                  <a:srgbClr val="000000"/>
                </a:solidFill>
                <a:latin typeface="Arial" panose="020B0604020202020204" pitchFamily="34" charset="0"/>
              </a:rPr>
              <a:t>diving</a:t>
            </a:r>
            <a:r>
              <a:rPr lang="it-IT" sz="1600" b="0" i="0" u="none" strike="noStrike" baseline="0" dirty="0">
                <a:solidFill>
                  <a:srgbClr val="000000"/>
                </a:solidFill>
                <a:latin typeface="Arial" panose="020B0604020202020204" pitchFamily="34" charset="0"/>
              </a:rPr>
              <a:t>, paracadutismo, volo nelle sue varie forme e sport aerei in genere, automobilismo, motociclismo e corse nautiche alla guida o come passeggero, alpinismo, scalata di roccia o ghiaccio, atletica pesante, speleologia, salto con gli sci, bob, idroscì, sci acrobatico, </a:t>
            </a:r>
            <a:r>
              <a:rPr lang="it-IT" sz="1600" b="0" i="0" u="none" strike="noStrike" baseline="0" dirty="0" err="1">
                <a:solidFill>
                  <a:srgbClr val="000000"/>
                </a:solidFill>
                <a:latin typeface="Arial" panose="020B0604020202020204" pitchFamily="34" charset="0"/>
              </a:rPr>
              <a:t>kite</a:t>
            </a:r>
            <a:r>
              <a:rPr lang="it-IT" sz="1600" b="0" i="0" u="none" strike="noStrike" baseline="0" dirty="0">
                <a:solidFill>
                  <a:srgbClr val="000000"/>
                </a:solidFill>
                <a:latin typeface="Arial" panose="020B0604020202020204" pitchFamily="34" charset="0"/>
              </a:rPr>
              <a:t>-surfing; b) i seguenti sport aerei: volo su prototipi, salti con paracadute non omologato, volo su deltaplano, paracadutismo, parapendio.</a:t>
            </a:r>
          </a:p>
        </p:txBody>
      </p:sp>
    </p:spTree>
    <p:extLst>
      <p:ext uri="{BB962C8B-B14F-4D97-AF65-F5344CB8AC3E}">
        <p14:creationId xmlns:p14="http://schemas.microsoft.com/office/powerpoint/2010/main" val="320698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BEA2F-649B-50B5-C780-429953E014B3}"/>
              </a:ext>
            </a:extLst>
          </p:cNvPr>
          <p:cNvSpPr>
            <a:spLocks noGrp="1"/>
          </p:cNvSpPr>
          <p:nvPr>
            <p:ph type="title"/>
          </p:nvPr>
        </p:nvSpPr>
        <p:spPr>
          <a:xfrm>
            <a:off x="351981" y="87494"/>
            <a:ext cx="11602760" cy="880211"/>
          </a:xfrm>
        </p:spPr>
        <p:txBody>
          <a:bodyPr/>
          <a:lstStyle/>
          <a:p>
            <a:r>
              <a:rPr lang="it-IT" dirty="0"/>
              <a:t>Esclusioni - ITP</a:t>
            </a:r>
          </a:p>
        </p:txBody>
      </p:sp>
      <p:sp>
        <p:nvSpPr>
          <p:cNvPr id="4" name="Segnaposto numero diapositiva 3">
            <a:extLst>
              <a:ext uri="{FF2B5EF4-FFF2-40B4-BE49-F238E27FC236}">
                <a16:creationId xmlns:a16="http://schemas.microsoft.com/office/drawing/2014/main" id="{5D9DF53B-645B-56DD-9148-A0AF5E98FA16}"/>
              </a:ext>
            </a:extLst>
          </p:cNvPr>
          <p:cNvSpPr>
            <a:spLocks noGrp="1"/>
          </p:cNvSpPr>
          <p:nvPr>
            <p:ph type="sldNum" sz="quarter" idx="12"/>
          </p:nvPr>
        </p:nvSpPr>
        <p:spPr/>
        <p:txBody>
          <a:bodyPr/>
          <a:lstStyle/>
          <a:p>
            <a:fld id="{A8F808A8-02D4-654A-8077-DC54EA439E25}" type="slidenum">
              <a:rPr lang="it-IT" smtClean="0"/>
              <a:pPr/>
              <a:t>9</a:t>
            </a:fld>
            <a:endParaRPr lang="it-IT"/>
          </a:p>
        </p:txBody>
      </p:sp>
      <p:sp>
        <p:nvSpPr>
          <p:cNvPr id="3" name="CasellaDiTesto 2">
            <a:extLst>
              <a:ext uri="{FF2B5EF4-FFF2-40B4-BE49-F238E27FC236}">
                <a16:creationId xmlns:a16="http://schemas.microsoft.com/office/drawing/2014/main" id="{D537DACA-9DC5-0A2C-3E4E-B56D6CDA1DC6}"/>
              </a:ext>
            </a:extLst>
          </p:cNvPr>
          <p:cNvSpPr txBox="1"/>
          <p:nvPr/>
        </p:nvSpPr>
        <p:spPr>
          <a:xfrm>
            <a:off x="351981" y="1140411"/>
            <a:ext cx="13263348" cy="6494085"/>
          </a:xfrm>
          <a:prstGeom prst="rect">
            <a:avLst/>
          </a:prstGeom>
          <a:noFill/>
        </p:spPr>
        <p:txBody>
          <a:bodyPr wrap="square">
            <a:spAutoFit/>
          </a:bodyPr>
          <a:lstStyle/>
          <a:p>
            <a:endParaRPr lang="it-IT" sz="1600" b="0" i="0" u="none" strike="noStrike" baseline="0" dirty="0">
              <a:latin typeface="Symbol" panose="05050102010706020507" pitchFamily="18" charset="2"/>
            </a:endParaRPr>
          </a:p>
          <a:p>
            <a:r>
              <a:rPr lang="it-IT" sz="1600" b="0" i="0" u="none" strike="noStrike" baseline="0" dirty="0">
                <a:solidFill>
                  <a:srgbClr val="000000"/>
                </a:solidFill>
                <a:latin typeface="Arial" panose="020B0604020202020204" pitchFamily="34" charset="0"/>
              </a:rPr>
              <a:t>Non sono coperti gli stati di Invalidità Totale Permanente, da Infortunio o Malattia, dell’Assicurato, avvenuti prima della sottoscrizione del Contratto. </a:t>
            </a:r>
          </a:p>
          <a:p>
            <a:r>
              <a:rPr lang="it-IT" sz="1600" b="0" i="0" u="none" strike="noStrike" baseline="0" dirty="0">
                <a:solidFill>
                  <a:srgbClr val="000000"/>
                </a:solidFill>
                <a:latin typeface="Arial" panose="020B0604020202020204" pitchFamily="34" charset="0"/>
              </a:rPr>
              <a:t>L’assicurazione non opera nei seguenti casi: </a:t>
            </a:r>
          </a:p>
          <a:p>
            <a:r>
              <a:rPr lang="it-IT" sz="1600" b="1" i="0" u="none" strike="noStrike" baseline="0" dirty="0">
                <a:solidFill>
                  <a:srgbClr val="000000"/>
                </a:solidFill>
                <a:latin typeface="Arial" panose="020B0604020202020204" pitchFamily="34" charset="0"/>
              </a:rPr>
              <a:t>1) </a:t>
            </a:r>
            <a:r>
              <a:rPr lang="it-IT" sz="1600" b="0" i="0" u="none" strike="noStrike" baseline="0" dirty="0">
                <a:solidFill>
                  <a:srgbClr val="000000"/>
                </a:solidFill>
                <a:latin typeface="Arial" panose="020B0604020202020204" pitchFamily="34" charset="0"/>
              </a:rPr>
              <a:t>dolo del Contraente/Assicurato o del Beneficiario e partecipazione attiva del Contraente/Assicurato a delitti dolosi; </a:t>
            </a:r>
            <a:endParaRPr lang="it-IT" sz="1600" b="0" i="0" u="none" strike="noStrike" baseline="0" dirty="0">
              <a:latin typeface="Arial" panose="020B0604020202020204" pitchFamily="34" charset="0"/>
            </a:endParaRPr>
          </a:p>
          <a:p>
            <a:r>
              <a:rPr lang="it-IT" sz="1600" b="1" i="0" u="none" strike="noStrike" baseline="0" dirty="0">
                <a:solidFill>
                  <a:srgbClr val="000000"/>
                </a:solidFill>
                <a:latin typeface="Arial" panose="020B0604020202020204" pitchFamily="34" charset="0"/>
              </a:rPr>
              <a:t>2) </a:t>
            </a:r>
            <a:r>
              <a:rPr lang="it-IT" sz="1600" b="0" i="0" u="none" strike="noStrike" baseline="0" dirty="0">
                <a:solidFill>
                  <a:srgbClr val="000000"/>
                </a:solidFill>
                <a:latin typeface="Arial" panose="020B0604020202020204" pitchFamily="34" charset="0"/>
              </a:rPr>
              <a:t>partecipazione attiva del Contraente/Assicurato a fatti di guerra, atti di terrorismo e attività criminali/dolose; </a:t>
            </a:r>
          </a:p>
          <a:p>
            <a:r>
              <a:rPr lang="it-IT" sz="1600" b="1" i="0" u="none" strike="noStrike" baseline="0" dirty="0">
                <a:solidFill>
                  <a:srgbClr val="000000"/>
                </a:solidFill>
                <a:latin typeface="Arial" panose="020B0604020202020204" pitchFamily="34" charset="0"/>
              </a:rPr>
              <a:t>3) </a:t>
            </a:r>
            <a:r>
              <a:rPr lang="it-IT" sz="1600" b="0" i="0" u="none" strike="noStrike" baseline="0" dirty="0">
                <a:solidFill>
                  <a:srgbClr val="000000"/>
                </a:solidFill>
                <a:latin typeface="Arial" panose="020B0604020202020204" pitchFamily="34" charset="0"/>
              </a:rPr>
              <a:t>malattie/infortuni conseguenti all’uso non terapeutico di alcol, stupefacenti, allucinogeni, sostanze psicotrope. </a:t>
            </a:r>
          </a:p>
          <a:p>
            <a:r>
              <a:rPr lang="it-IT" sz="1600" b="1" i="0" u="none" strike="noStrike" baseline="0" dirty="0">
                <a:solidFill>
                  <a:srgbClr val="000000"/>
                </a:solidFill>
                <a:latin typeface="Arial" panose="020B0604020202020204" pitchFamily="34" charset="0"/>
              </a:rPr>
              <a:t>4) </a:t>
            </a:r>
            <a:r>
              <a:rPr lang="it-IT" sz="1600" b="0" i="0" u="none" strike="noStrike" baseline="0" dirty="0">
                <a:solidFill>
                  <a:srgbClr val="000000"/>
                </a:solidFill>
                <a:latin typeface="Arial" panose="020B0604020202020204" pitchFamily="34" charset="0"/>
              </a:rPr>
              <a:t>atti intenzionali del Contraente/Assicurato e conseguenze di un tentativo di suicidio; </a:t>
            </a:r>
          </a:p>
          <a:p>
            <a:r>
              <a:rPr lang="it-IT" sz="1600" b="1" i="0" u="none" strike="noStrike" baseline="0" dirty="0">
                <a:solidFill>
                  <a:srgbClr val="000000"/>
                </a:solidFill>
                <a:latin typeface="Arial" panose="020B0604020202020204" pitchFamily="34" charset="0"/>
              </a:rPr>
              <a:t>5) </a:t>
            </a:r>
            <a:r>
              <a:rPr lang="it-IT" sz="1600" b="0" i="0" u="none" strike="noStrike" baseline="0" dirty="0">
                <a:solidFill>
                  <a:srgbClr val="000000"/>
                </a:solidFill>
                <a:latin typeface="Arial" panose="020B0604020202020204" pitchFamily="34" charset="0"/>
              </a:rPr>
              <a:t>incidenti di volo, se il Contraente/Assicurato viaggia a bordo di aeromobile non autorizzato al volo o con pilota non titolare di brevetto idoneo. </a:t>
            </a:r>
          </a:p>
          <a:p>
            <a:r>
              <a:rPr lang="it-IT" sz="1600" b="1" i="0" u="none" strike="noStrike" baseline="0" dirty="0">
                <a:solidFill>
                  <a:srgbClr val="000000"/>
                </a:solidFill>
                <a:latin typeface="Arial" panose="020B0604020202020204" pitchFamily="34" charset="0"/>
              </a:rPr>
              <a:t>6) </a:t>
            </a:r>
            <a:r>
              <a:rPr lang="it-IT" sz="1600" b="0" i="0" u="none" strike="noStrike" baseline="0" dirty="0">
                <a:solidFill>
                  <a:srgbClr val="000000"/>
                </a:solidFill>
                <a:latin typeface="Arial" panose="020B0604020202020204" pitchFamily="34" charset="0"/>
              </a:rPr>
              <a:t>incidente avvenuto in uno qualunque dei paesi indicati come paesi a rischio e per i quali il Ministero degli Esteri ha sconsigliato di intraprendere viaggi a qualsiasi titolo. L’indicazione è rilevabile sul sito internet www.viaggiaresicuri.it. Qualora l’indicazione fornita dal Ministero degli Esteri venga diramata mentre l’Assicurato si trova nel paese segnalato, la garanzia è estesa per un periodo massimo di 14 giorni dalla data della segnalazione; </a:t>
            </a:r>
          </a:p>
          <a:p>
            <a:r>
              <a:rPr lang="it-IT" sz="1600" b="1" i="0" u="none" strike="noStrike" baseline="0" dirty="0">
                <a:solidFill>
                  <a:srgbClr val="000000"/>
                </a:solidFill>
                <a:latin typeface="Arial" panose="020B0604020202020204" pitchFamily="34" charset="0"/>
              </a:rPr>
              <a:t>7) </a:t>
            </a:r>
            <a:r>
              <a:rPr lang="it-IT" sz="1600" b="0" i="0" u="none" strike="noStrike" baseline="0" dirty="0">
                <a:solidFill>
                  <a:srgbClr val="000000"/>
                </a:solidFill>
                <a:latin typeface="Arial" panose="020B0604020202020204" pitchFamily="34" charset="0"/>
              </a:rPr>
              <a:t>guida di veicoli e natanti a motore per i quali il Contraente/Assicurato non sia regolarmente abilitato a norma delle disposizioni in vigore; </a:t>
            </a:r>
          </a:p>
          <a:p>
            <a:r>
              <a:rPr lang="it-IT" sz="1600" b="1" i="0" u="none" strike="noStrike" baseline="0" dirty="0">
                <a:solidFill>
                  <a:srgbClr val="000000"/>
                </a:solidFill>
                <a:latin typeface="Arial" panose="020B0604020202020204" pitchFamily="34" charset="0"/>
              </a:rPr>
              <a:t>8) </a:t>
            </a:r>
            <a:r>
              <a:rPr lang="it-IT" sz="1600" b="0" i="0" u="none" strike="noStrike" baseline="0" dirty="0">
                <a:solidFill>
                  <a:srgbClr val="000000"/>
                </a:solidFill>
                <a:latin typeface="Arial" panose="020B0604020202020204" pitchFamily="34" charset="0"/>
              </a:rPr>
              <a:t>pratica da parte del Contraente/Assicurato di attività sportive professionistiche (per “attività sportive professionistiche” si intendono quelle attività svolte a titolo oneroso con carattere di continuità, da atleti, allenatori, preparatori atletici, nell’ambito delle discipline regolamentate dal CONI e che conseguono la qualificazione da parte delle Federazioni Sportive Nazionali, secondo le norme emanate dalle Federazioni stesse, con l’osservanza delle direttive stabilite dal CONI per la distinzione dell’attività dilettantistica da quella professionistica)</a:t>
            </a:r>
          </a:p>
          <a:p>
            <a:r>
              <a:rPr lang="it-IT" sz="1600" b="1" dirty="0">
                <a:solidFill>
                  <a:srgbClr val="000000"/>
                </a:solidFill>
                <a:latin typeface="Arial" panose="020B0604020202020204" pitchFamily="34" charset="0"/>
              </a:rPr>
              <a:t>9</a:t>
            </a:r>
            <a:r>
              <a:rPr lang="it-IT" sz="1600" b="1" i="0" u="none" strike="noStrike" baseline="0" dirty="0">
                <a:solidFill>
                  <a:srgbClr val="000000"/>
                </a:solidFill>
                <a:latin typeface="Arial" panose="020B0604020202020204" pitchFamily="34" charset="0"/>
              </a:rPr>
              <a:t>) </a:t>
            </a:r>
            <a:r>
              <a:rPr lang="it-IT" sz="1600" b="0" i="0" u="none" strike="noStrike" baseline="0" dirty="0">
                <a:solidFill>
                  <a:srgbClr val="000000"/>
                </a:solidFill>
                <a:latin typeface="Arial" panose="020B0604020202020204" pitchFamily="34" charset="0"/>
              </a:rPr>
              <a:t>Pratica da parte dell’Assicurato dei seguenti sport estremi o attività sportive (e relative prove) esposte a particolari rischi: a) sport da combattimento, pugilato, rugby o football americano, </a:t>
            </a:r>
            <a:r>
              <a:rPr lang="it-IT" sz="1600" b="0" i="0" u="none" strike="noStrike" baseline="0" dirty="0" err="1">
                <a:solidFill>
                  <a:srgbClr val="000000"/>
                </a:solidFill>
                <a:latin typeface="Arial" panose="020B0604020202020204" pitchFamily="34" charset="0"/>
              </a:rPr>
              <a:t>scuba</a:t>
            </a:r>
            <a:r>
              <a:rPr lang="it-IT" sz="1600" b="0" i="0" u="none" strike="noStrike" baseline="0" dirty="0">
                <a:solidFill>
                  <a:srgbClr val="000000"/>
                </a:solidFill>
                <a:latin typeface="Arial" panose="020B0604020202020204" pitchFamily="34" charset="0"/>
              </a:rPr>
              <a:t> </a:t>
            </a:r>
            <a:r>
              <a:rPr lang="it-IT" sz="1600" b="0" i="0" u="none" strike="noStrike" baseline="0" dirty="0" err="1">
                <a:solidFill>
                  <a:srgbClr val="000000"/>
                </a:solidFill>
                <a:latin typeface="Arial" panose="020B0604020202020204" pitchFamily="34" charset="0"/>
              </a:rPr>
              <a:t>diving</a:t>
            </a:r>
            <a:r>
              <a:rPr lang="it-IT" sz="1600" b="0" i="0" u="none" strike="noStrike" baseline="0" dirty="0">
                <a:solidFill>
                  <a:srgbClr val="000000"/>
                </a:solidFill>
                <a:latin typeface="Arial" panose="020B0604020202020204" pitchFamily="34" charset="0"/>
              </a:rPr>
              <a:t>, paracadutismo, volo nelle sue varie forme e sport aerei in genere, automobilismo, motociclismo e corse nautiche alla guida o come passeggero, alpinismo, scalata di roccia o ghiaccio, atletica pesante, speleologia, salto con gli sci, bob, idroscì, sci acrobatico, </a:t>
            </a:r>
            <a:r>
              <a:rPr lang="it-IT" sz="1600" b="0" i="0" u="none" strike="noStrike" baseline="0" dirty="0" err="1">
                <a:solidFill>
                  <a:srgbClr val="000000"/>
                </a:solidFill>
                <a:latin typeface="Arial" panose="020B0604020202020204" pitchFamily="34" charset="0"/>
              </a:rPr>
              <a:t>kite</a:t>
            </a:r>
            <a:r>
              <a:rPr lang="it-IT" sz="1600" b="0" i="0" u="none" strike="noStrike" baseline="0" dirty="0">
                <a:solidFill>
                  <a:srgbClr val="000000"/>
                </a:solidFill>
                <a:latin typeface="Arial" panose="020B0604020202020204" pitchFamily="34" charset="0"/>
              </a:rPr>
              <a:t>-surfing; b) i seguenti sport aerei: volo su prototipi, salti con paracadute non omologato, volo su deltaplano, paracadutismo, parapendio.</a:t>
            </a:r>
          </a:p>
          <a:p>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Arial" panose="020B0604020202020204" pitchFamily="34" charset="0"/>
              </a:rPr>
              <a:t>	</a:t>
            </a:r>
          </a:p>
          <a:p>
            <a:r>
              <a:rPr lang="it-IT" sz="16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31626137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2047</Words>
  <Application>Microsoft Office PowerPoint</Application>
  <PresentationFormat>Personalizzato</PresentationFormat>
  <Paragraphs>153</Paragraphs>
  <Slides>10</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vt:i4>
      </vt:variant>
    </vt:vector>
  </HeadingPairs>
  <TitlesOfParts>
    <vt:vector size="20" baseType="lpstr">
      <vt:lpstr>Arial</vt:lpstr>
      <vt:lpstr>Calibri</vt:lpstr>
      <vt:lpstr>Calibri Light</vt:lpstr>
      <vt:lpstr>Montserrat</vt:lpstr>
      <vt:lpstr>Montserrat ExtraBold</vt:lpstr>
      <vt:lpstr>Montserrat Light</vt:lpstr>
      <vt:lpstr>Montserrat Regular</vt:lpstr>
      <vt:lpstr>Symbol</vt:lpstr>
      <vt:lpstr>Wingdings</vt:lpstr>
      <vt:lpstr>Tema di Office</vt:lpstr>
      <vt:lpstr>Presentazione standard di PowerPoint</vt:lpstr>
      <vt:lpstr>Presentazione standard di PowerPoint</vt:lpstr>
      <vt:lpstr>Garanzie</vt:lpstr>
      <vt:lpstr>Tipologia di premio</vt:lpstr>
      <vt:lpstr>Durate</vt:lpstr>
      <vt:lpstr>Età all’adesione e alla scadenza</vt:lpstr>
      <vt:lpstr>Modalità assuntive - griglia</vt:lpstr>
      <vt:lpstr>Esclusioni - decesso</vt:lpstr>
      <vt:lpstr>Esclusioni - ITP</vt:lpstr>
      <vt:lpstr>Esclusioni - ITT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Rossetti</dc:creator>
  <cp:lastModifiedBy>Michele Lomazzi</cp:lastModifiedBy>
  <cp:revision>4</cp:revision>
  <cp:lastPrinted>2023-09-28T08:19:44Z</cp:lastPrinted>
  <dcterms:created xsi:type="dcterms:W3CDTF">2022-04-11T09:38:38Z</dcterms:created>
  <dcterms:modified xsi:type="dcterms:W3CDTF">2024-02-06T16:34:37Z</dcterms:modified>
</cp:coreProperties>
</file>