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0" r:id="rId4"/>
  </p:sldMasterIdLst>
  <p:notesMasterIdLst>
    <p:notesMasterId r:id="rId14"/>
  </p:notesMasterIdLst>
  <p:sldIdLst>
    <p:sldId id="257" r:id="rId5"/>
    <p:sldId id="308" r:id="rId6"/>
    <p:sldId id="286" r:id="rId7"/>
    <p:sldId id="303" r:id="rId8"/>
    <p:sldId id="572" r:id="rId9"/>
    <p:sldId id="573" r:id="rId10"/>
    <p:sldId id="314" r:id="rId11"/>
    <p:sldId id="305" r:id="rId12"/>
    <p:sldId id="26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175"/>
    <a:srgbClr val="E6007E"/>
    <a:srgbClr val="748BB4"/>
    <a:srgbClr val="FB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3F317-D4B7-4DF8-B506-E9DEC7512284}" v="22" dt="2023-01-20T15:26:59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>
        <p:guide orient="horz" pos="2160"/>
        <p:guide pos="36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4EC7-6854-2E49-A9EA-58F2887F3E4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19F9-D74E-8C4C-B344-2E5F4D2A7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35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1pPr>
    <a:lvl2pPr marL="457394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2pPr>
    <a:lvl3pPr marL="914789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3pPr>
    <a:lvl4pPr marL="1372184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4pPr>
    <a:lvl5pPr marL="1829577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5pPr>
    <a:lvl6pPr marL="2286971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6pPr>
    <a:lvl7pPr marL="2744367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7pPr>
    <a:lvl8pPr marL="3201761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8pPr>
    <a:lvl9pPr marL="3659155" algn="l" defTabSz="914789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19F9-D74E-8C4C-B344-2E5F4D2A79E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25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605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5420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4101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da keynote wopta_2.jpg" descr="onda keynote wopta_2.jpg">
            <a:extLst>
              <a:ext uri="{FF2B5EF4-FFF2-40B4-BE49-F238E27FC236}">
                <a16:creationId xmlns:a16="http://schemas.microsoft.com/office/drawing/2014/main" id="{A2B5D268-7D9A-674D-BA29-AA04EEA61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" b="3"/>
          <a:stretch>
            <a:fillRect/>
          </a:stretch>
        </p:blipFill>
        <p:spPr>
          <a:xfrm>
            <a:off x="2" y="1"/>
            <a:ext cx="121927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2"/>
            <a:ext cx="10515600" cy="7985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63" baseline="0">
                <a:solidFill>
                  <a:srgbClr val="E40175"/>
                </a:solidFill>
                <a:latin typeface="Montserrat ExtraBold" pitchFamily="2" charset="77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8569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99" baseline="0">
                <a:solidFill>
                  <a:srgbClr val="595D60"/>
                </a:solidFill>
                <a:latin typeface="Montserrat" pitchFamily="2" charset="77"/>
              </a:defRPr>
            </a:lvl1pPr>
            <a:lvl2pPr marL="45684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681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52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736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420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104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8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472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395" y="64135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549" baseline="0">
                <a:solidFill>
                  <a:schemeClr val="bg1"/>
                </a:solidFill>
                <a:latin typeface="Montserrat Regular"/>
              </a:defRPr>
            </a:lvl1pPr>
          </a:lstStyle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" descr="Immagine">
            <a:extLst>
              <a:ext uri="{FF2B5EF4-FFF2-40B4-BE49-F238E27FC236}">
                <a16:creationId xmlns:a16="http://schemas.microsoft.com/office/drawing/2014/main" id="{C944FA93-98B4-3044-8E34-37F428BE47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181" y="6508183"/>
            <a:ext cx="814837" cy="23603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35E81B6F-E3D8-944A-8B9E-54BC5CEB40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4578664"/>
            <a:ext cx="2856416" cy="286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999" baseline="0">
                <a:solidFill>
                  <a:srgbClr val="E5007F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Segnaposto testo 26">
            <a:extLst>
              <a:ext uri="{FF2B5EF4-FFF2-40B4-BE49-F238E27FC236}">
                <a16:creationId xmlns:a16="http://schemas.microsoft.com/office/drawing/2014/main" id="{29B7D3F2-3F81-E74E-AA70-03A2C1DB57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5080924"/>
            <a:ext cx="2856416" cy="2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500" baseline="0">
                <a:solidFill>
                  <a:srgbClr val="5A5D6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3" name="Segnaposto immagine 32">
            <a:extLst>
              <a:ext uri="{FF2B5EF4-FFF2-40B4-BE49-F238E27FC236}">
                <a16:creationId xmlns:a16="http://schemas.microsoft.com/office/drawing/2014/main" id="{7F8B10CF-FEF2-7D43-8C3C-F16EBCE8F1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1737" y="2192696"/>
            <a:ext cx="2149340" cy="2149200"/>
          </a:xfrm>
          <a:prstGeom prst="ellipse">
            <a:avLst/>
          </a:prstGeom>
        </p:spPr>
        <p:txBody>
          <a:bodyPr/>
          <a:lstStyle>
            <a:lvl1pPr>
              <a:defRPr sz="1199" baseline="0"/>
            </a:lvl1pPr>
          </a:lstStyle>
          <a:p>
            <a:endParaRPr lang="it-IT"/>
          </a:p>
        </p:txBody>
      </p:sp>
      <p:sp>
        <p:nvSpPr>
          <p:cNvPr id="37" name="Segnaposto testo 26">
            <a:extLst>
              <a:ext uri="{FF2B5EF4-FFF2-40B4-BE49-F238E27FC236}">
                <a16:creationId xmlns:a16="http://schemas.microsoft.com/office/drawing/2014/main" id="{8F07854C-97A6-3D41-AE74-73D564F787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3688" y="4578664"/>
            <a:ext cx="2856416" cy="286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999" baseline="0">
                <a:solidFill>
                  <a:srgbClr val="E5007F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Segnaposto testo 26">
            <a:extLst>
              <a:ext uri="{FF2B5EF4-FFF2-40B4-BE49-F238E27FC236}">
                <a16:creationId xmlns:a16="http://schemas.microsoft.com/office/drawing/2014/main" id="{C466B402-B0F2-714A-8CD7-6B3DA6FA22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3688" y="5080924"/>
            <a:ext cx="2856416" cy="2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500" baseline="0">
                <a:solidFill>
                  <a:srgbClr val="5A5D6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Segnaposto immagine 32">
            <a:extLst>
              <a:ext uri="{FF2B5EF4-FFF2-40B4-BE49-F238E27FC236}">
                <a16:creationId xmlns:a16="http://schemas.microsoft.com/office/drawing/2014/main" id="{5BE64B3E-0334-0B45-BA8D-7FA0805F2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7227" y="2192696"/>
            <a:ext cx="2149340" cy="2149200"/>
          </a:xfrm>
          <a:prstGeom prst="ellipse">
            <a:avLst/>
          </a:prstGeom>
        </p:spPr>
        <p:txBody>
          <a:bodyPr/>
          <a:lstStyle>
            <a:lvl1pPr>
              <a:defRPr sz="1199" baseline="0"/>
            </a:lvl1pPr>
          </a:lstStyle>
          <a:p>
            <a:endParaRPr lang="it-IT"/>
          </a:p>
        </p:txBody>
      </p:sp>
      <p:sp>
        <p:nvSpPr>
          <p:cNvPr id="44" name="Segnaposto testo 26">
            <a:extLst>
              <a:ext uri="{FF2B5EF4-FFF2-40B4-BE49-F238E27FC236}">
                <a16:creationId xmlns:a16="http://schemas.microsoft.com/office/drawing/2014/main" id="{FB1634EE-60D3-194D-B7EC-9B77735926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97387" y="4522015"/>
            <a:ext cx="2856416" cy="286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999" baseline="0">
                <a:solidFill>
                  <a:srgbClr val="E5007F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5" name="Segnaposto testo 26">
            <a:extLst>
              <a:ext uri="{FF2B5EF4-FFF2-40B4-BE49-F238E27FC236}">
                <a16:creationId xmlns:a16="http://schemas.microsoft.com/office/drawing/2014/main" id="{01DF2D39-6C1B-1C47-B5CE-1332AB7532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97387" y="5024275"/>
            <a:ext cx="2856416" cy="2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500" baseline="0">
                <a:solidFill>
                  <a:srgbClr val="5A5D62"/>
                </a:solidFill>
                <a:latin typeface="Montserrat" pitchFamily="2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6" name="Segnaposto immagine 32">
            <a:extLst>
              <a:ext uri="{FF2B5EF4-FFF2-40B4-BE49-F238E27FC236}">
                <a16:creationId xmlns:a16="http://schemas.microsoft.com/office/drawing/2014/main" id="{0DFF8445-ADB5-F942-9C18-F4B2B922110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0926" y="2136047"/>
            <a:ext cx="2149340" cy="2149200"/>
          </a:xfrm>
          <a:prstGeom prst="ellipse">
            <a:avLst/>
          </a:prstGeom>
        </p:spPr>
        <p:txBody>
          <a:bodyPr/>
          <a:lstStyle>
            <a:lvl1pPr>
              <a:defRPr sz="1199" baseline="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31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 testo br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da keynote wopta_2.jpg" descr="onda keynote wopta_2.jpg">
            <a:extLst>
              <a:ext uri="{FF2B5EF4-FFF2-40B4-BE49-F238E27FC236}">
                <a16:creationId xmlns:a16="http://schemas.microsoft.com/office/drawing/2014/main" id="{81420DA6-E47D-8C4E-8C9C-F5550562E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" b="3"/>
          <a:stretch>
            <a:fillRect/>
          </a:stretch>
        </p:blipFill>
        <p:spPr>
          <a:xfrm flipH="1">
            <a:off x="2" y="1"/>
            <a:ext cx="1219279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magine" descr="Immagine">
            <a:extLst>
              <a:ext uri="{FF2B5EF4-FFF2-40B4-BE49-F238E27FC236}">
                <a16:creationId xmlns:a16="http://schemas.microsoft.com/office/drawing/2014/main" id="{CF53556D-E58D-064C-AD44-37AA8EAB6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9396" y="6508183"/>
            <a:ext cx="814837" cy="23603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395" y="64135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549" baseline="0">
                <a:solidFill>
                  <a:srgbClr val="595D61"/>
                </a:solidFill>
                <a:latin typeface="Montserrat Regular"/>
              </a:defRPr>
            </a:lvl1pPr>
          </a:lstStyle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4324666-306C-684E-8F5F-1A8A3C9B38B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40718" y="733736"/>
            <a:ext cx="5990504" cy="51641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595D60"/>
                </a:solidFill>
                <a:latin typeface="Montserrat" pitchFamily="2" charset="77"/>
              </a:defRPr>
            </a:lvl1pPr>
            <a:lvl2pPr marL="45684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681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52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736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420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104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8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472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8379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Autore e data</a:t>
            </a:r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5196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4296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Tavola da disegno 1.jpg" descr="Tavola da disegno 1.jpg">
            <a:extLst>
              <a:ext uri="{FF2B5EF4-FFF2-40B4-BE49-F238E27FC236}">
                <a16:creationId xmlns:a16="http://schemas.microsoft.com/office/drawing/2014/main" id="{FD54A4BF-1A4F-A330-D969-AE233535E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"/>
            <a:ext cx="1219279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" descr="Immagine">
            <a:extLst>
              <a:ext uri="{FF2B5EF4-FFF2-40B4-BE49-F238E27FC236}">
                <a16:creationId xmlns:a16="http://schemas.microsoft.com/office/drawing/2014/main" id="{19DF8E44-89D1-F94B-AB7B-83EA36231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44" y="6509764"/>
            <a:ext cx="814837" cy="2360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45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4755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9170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3038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7131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6065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432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768568C-C06D-47E2-A0BD-AF27C9CD91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795604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4" imgH="405" progId="TCLayout.ActiveDocument.1">
                  <p:embed/>
                </p:oleObj>
              </mc:Choice>
              <mc:Fallback>
                <p:oleObj name="think-cell Slide" r:id="rId17" imgW="404" imgH="40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768568C-C06D-47E2-A0BD-AF27C9CD91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08A8-02D4-654A-8077-DC54EA439E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53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4" r:id="rId13"/>
    <p:sldLayoutId id="214748372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Tavola da disegno 1.jpg" descr="Tavola da disegn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Opzione didascalia"/>
          <p:cNvSpPr txBox="1"/>
          <p:nvPr/>
        </p:nvSpPr>
        <p:spPr>
          <a:xfrm>
            <a:off x="4411200" y="6247595"/>
            <a:ext cx="2721899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it-IT" sz="200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</a:p>
          <a:p>
            <a:r>
              <a:rPr lang="it-IT" sz="1400">
                <a:solidFill>
                  <a:schemeClr val="bg1"/>
                </a:solidFill>
                <a:latin typeface="Montserrat Light" panose="00000400000000000000" pitchFamily="2" charset="0"/>
              </a:rPr>
              <a:t>- </a:t>
            </a:r>
            <a:r>
              <a:rPr lang="it-IT" sz="1400" i="1">
                <a:solidFill>
                  <a:schemeClr val="bg1"/>
                </a:solidFill>
                <a:latin typeface="Montserrat Light" panose="00000400000000000000" pitchFamily="2" charset="0"/>
              </a:rPr>
              <a:t>strettamente confidenziale -</a:t>
            </a:r>
          </a:p>
        </p:txBody>
      </p:sp>
      <p:sp>
        <p:nvSpPr>
          <p:cNvPr id="158" name="Lorem Ipsum…"/>
          <p:cNvSpPr txBox="1"/>
          <p:nvPr/>
        </p:nvSpPr>
        <p:spPr>
          <a:xfrm>
            <a:off x="573869" y="3079074"/>
            <a:ext cx="2556790" cy="721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it-IT" sz="5400" dirty="0">
                <a:solidFill>
                  <a:schemeClr val="bg1"/>
                </a:solidFill>
              </a:rPr>
              <a:t>Wopta</a:t>
            </a:r>
          </a:p>
        </p:txBody>
      </p:sp>
      <p:pic>
        <p:nvPicPr>
          <p:cNvPr id="159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6509764"/>
            <a:ext cx="814785" cy="23603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BFE31CB-3533-9366-9DD2-EAB33FB4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863" y="3439589"/>
            <a:ext cx="7675581" cy="1252150"/>
          </a:xfrm>
        </p:spPr>
        <p:txBody>
          <a:bodyPr vert="horz">
            <a:normAutofit fontScale="90000"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Manuale – Pagamento con Bonifico Bancario PSD2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4A50B0-DC49-E5F2-53FF-40C684FC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08A8-02D4-654A-8077-DC54EA439E25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7766469-1718-86AE-6590-3992B34BE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139" y="2862857"/>
            <a:ext cx="9082356" cy="180073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BA37342-DDBB-3609-79C8-48B1B6D1B540}"/>
              </a:ext>
            </a:extLst>
          </p:cNvPr>
          <p:cNvSpPr txBox="1"/>
          <p:nvPr/>
        </p:nvSpPr>
        <p:spPr>
          <a:xfrm>
            <a:off x="1348947" y="1761687"/>
            <a:ext cx="908235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All’interno della sezione «Selezione Incasso, Frazionamento», non sarà più presente la possibilità di selezione della modalità di incasso, che verrà richiesta successivamente</a:t>
            </a:r>
            <a:endParaRPr lang="it-IT" dirty="0">
              <a:latin typeface="Montserrat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4C0366EB-DD8A-0C9E-404C-FCC925F26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561" y="5742"/>
            <a:ext cx="2071366" cy="1211708"/>
          </a:xfrm>
          <a:prstGeom prst="rect">
            <a:avLst/>
          </a:prstGeom>
        </p:spPr>
      </p:pic>
      <p:sp>
        <p:nvSpPr>
          <p:cNvPr id="24" name="Titolo 1">
            <a:extLst>
              <a:ext uri="{FF2B5EF4-FFF2-40B4-BE49-F238E27FC236}">
                <a16:creationId xmlns:a16="http://schemas.microsoft.com/office/drawing/2014/main" id="{DE59AFD9-FB2B-33E7-F9C2-587FB117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43" y="325449"/>
            <a:ext cx="6946187" cy="798511"/>
          </a:xfrm>
        </p:spPr>
        <p:txBody>
          <a:bodyPr anchor="t"/>
          <a:lstStyle/>
          <a:p>
            <a:r>
              <a:rPr lang="it-IT" sz="2800" dirty="0">
                <a:latin typeface="Montserrat ExtraBold"/>
              </a:rPr>
              <a:t>Step Riepilogo Quotazione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DB4E66D-60E3-96BF-3E22-98A5373F94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08" t="23504" r="15495" b="73414"/>
          <a:stretch/>
        </p:blipFill>
        <p:spPr>
          <a:xfrm>
            <a:off x="5905120" y="3296547"/>
            <a:ext cx="4323981" cy="572236"/>
          </a:xfrm>
          <a:prstGeom prst="rect">
            <a:avLst/>
          </a:prstGeom>
          <a:ln>
            <a:noFill/>
          </a:ln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FB46575-FA8E-8476-67F0-DEFB6990BD2A}"/>
              </a:ext>
            </a:extLst>
          </p:cNvPr>
          <p:cNvCxnSpPr/>
          <p:nvPr/>
        </p:nvCxnSpPr>
        <p:spPr>
          <a:xfrm>
            <a:off x="6057671" y="3296547"/>
            <a:ext cx="4373631" cy="726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53DC667-9377-2F30-8AA4-2A900A89B3A3}"/>
              </a:ext>
            </a:extLst>
          </p:cNvPr>
          <p:cNvCxnSpPr>
            <a:cxnSpLocks/>
          </p:cNvCxnSpPr>
          <p:nvPr/>
        </p:nvCxnSpPr>
        <p:spPr>
          <a:xfrm flipV="1">
            <a:off x="6162174" y="3296547"/>
            <a:ext cx="4269128" cy="726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52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>
            <a:extLst>
              <a:ext uri="{FF2B5EF4-FFF2-40B4-BE49-F238E27FC236}">
                <a16:creationId xmlns:a16="http://schemas.microsoft.com/office/drawing/2014/main" id="{B46F492A-BF58-4D30-8330-5D39C19564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736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7" name="Object 36" hidden="1">
                        <a:extLst>
                          <a:ext uri="{FF2B5EF4-FFF2-40B4-BE49-F238E27FC236}">
                            <a16:creationId xmlns:a16="http://schemas.microsoft.com/office/drawing/2014/main" id="{B46F492A-BF58-4D30-8330-5D39C1956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808A8-02D4-654A-8077-DC54EA439E25}" type="slidenum">
              <a:rPr kumimoji="0" lang="it-IT" sz="14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4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322FAC82-0E51-F081-E9EF-88CC906E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3" y="346164"/>
            <a:ext cx="6946187" cy="798511"/>
          </a:xfrm>
        </p:spPr>
        <p:txBody>
          <a:bodyPr anchor="t"/>
          <a:lstStyle/>
          <a:p>
            <a:r>
              <a:rPr lang="it-IT" sz="2800" dirty="0">
                <a:latin typeface="Montserrat ExtraBold"/>
              </a:rPr>
              <a:t>Step - pagamento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AA78AD9-E4D9-6775-94ED-CE959FEB0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97" y="2553287"/>
            <a:ext cx="10517311" cy="3666788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2741FCD-DD90-56B8-FF37-6DDE6A8F5AD6}"/>
              </a:ext>
            </a:extLst>
          </p:cNvPr>
          <p:cNvSpPr txBox="1"/>
          <p:nvPr/>
        </p:nvSpPr>
        <p:spPr>
          <a:xfrm>
            <a:off x="1852647" y="1375598"/>
            <a:ext cx="90823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Dalla nuova pagina dei pagamenti è possibile selezionare la modalità di pagamento, tra cui l’addebito con Bonifico bancario PSD2</a:t>
            </a:r>
            <a:endParaRPr lang="it-IT" dirty="0">
              <a:latin typeface="Montserrat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0C4150E8-1CB0-8193-2E1C-F6E2CE58E0E0}"/>
              </a:ext>
            </a:extLst>
          </p:cNvPr>
          <p:cNvSpPr/>
          <p:nvPr/>
        </p:nvSpPr>
        <p:spPr>
          <a:xfrm>
            <a:off x="7071360" y="4572000"/>
            <a:ext cx="1828800" cy="1367246"/>
          </a:xfrm>
          <a:prstGeom prst="ellipse">
            <a:avLst/>
          </a:prstGeom>
          <a:noFill/>
          <a:ln w="38100">
            <a:solidFill>
              <a:srgbClr val="E40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57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808A8-02D4-654A-8077-DC54EA439E25}" type="slidenum">
              <a:rPr kumimoji="0" lang="it-IT" sz="14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4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2596A2A-5253-9AA6-7299-EDF0CDBB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536" y="1082920"/>
            <a:ext cx="8101464" cy="577508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8C1C954-CF7A-A373-5A55-AEF549AE79FC}"/>
              </a:ext>
            </a:extLst>
          </p:cNvPr>
          <p:cNvSpPr txBox="1"/>
          <p:nvPr/>
        </p:nvSpPr>
        <p:spPr>
          <a:xfrm>
            <a:off x="256424" y="1846801"/>
            <a:ext cx="3662433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Selezionando la modalità di pagamento Bonifico bancario PSD2, il sistema aggiorna in automatico la pagina</a:t>
            </a:r>
          </a:p>
          <a:p>
            <a:endParaRPr lang="it-IT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Montserrat" panose="00000500000000000000" pitchFamily="2" charset="0"/>
              </a:rPr>
              <a:t>Sono presenti due sezioni: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Montserrat" panose="00000500000000000000" pitchFamily="2" charset="0"/>
              </a:rPr>
              <a:t>I tuoi dati anagrafici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Montserrat" panose="00000500000000000000" pitchFamily="2" charset="0"/>
              </a:rPr>
              <a:t>Dati transazione</a:t>
            </a:r>
          </a:p>
          <a:p>
            <a:endParaRPr lang="it-IT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endParaRPr lang="it-IT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Per proseguire è necessario selezionare il pulsante «continua»</a:t>
            </a:r>
          </a:p>
          <a:p>
            <a:endParaRPr lang="it-IT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endParaRPr lang="it-IT" dirty="0">
              <a:latin typeface="Montserra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33DE14-3209-F5EE-5265-ADF60D5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4" y="256894"/>
            <a:ext cx="6946187" cy="798511"/>
          </a:xfrm>
        </p:spPr>
        <p:txBody>
          <a:bodyPr anchor="t"/>
          <a:lstStyle/>
          <a:p>
            <a:r>
              <a:rPr lang="it-IT" sz="2800" dirty="0">
                <a:latin typeface="Montserrat ExtraBold"/>
              </a:rPr>
              <a:t>Step - pagamento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9F5E35-F1D3-5F86-5EBB-DA3B000435FE}"/>
              </a:ext>
            </a:extLst>
          </p:cNvPr>
          <p:cNvSpPr txBox="1"/>
          <p:nvPr/>
        </p:nvSpPr>
        <p:spPr>
          <a:xfrm>
            <a:off x="6130836" y="4763589"/>
            <a:ext cx="81860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Wopta Srl</a:t>
            </a:r>
          </a:p>
        </p:txBody>
      </p:sp>
    </p:spTree>
    <p:extLst>
      <p:ext uri="{BB962C8B-B14F-4D97-AF65-F5344CB8AC3E}">
        <p14:creationId xmlns:p14="http://schemas.microsoft.com/office/powerpoint/2010/main" val="244846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808A8-02D4-654A-8077-DC54EA439E25}" type="slidenum">
              <a:rPr kumimoji="0" lang="it-IT" sz="14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4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E42D243-AA8D-1E12-380D-C92CF73C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108" y="1149567"/>
            <a:ext cx="8337487" cy="3951003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B47C2BE-4DEB-132B-F3BF-EBC89857B2CE}"/>
              </a:ext>
            </a:extLst>
          </p:cNvPr>
          <p:cNvSpPr txBox="1"/>
          <p:nvPr/>
        </p:nvSpPr>
        <p:spPr>
          <a:xfrm>
            <a:off x="292467" y="3069245"/>
            <a:ext cx="339064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Montserrat" panose="00000500000000000000" pitchFamily="2" charset="0"/>
              </a:rPr>
              <a:t>E’ obbligatorio inserire il proprio codice IBAN per abilitare il pulsante «continua» e proseguire con il pagamento</a:t>
            </a:r>
            <a:endParaRPr lang="it-IT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endParaRPr lang="it-IT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endParaRPr lang="it-IT" dirty="0">
              <a:latin typeface="Montserra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6E4A64-7B48-1F8D-6CF3-BFE65A9D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4" y="256894"/>
            <a:ext cx="6946187" cy="798511"/>
          </a:xfrm>
        </p:spPr>
        <p:txBody>
          <a:bodyPr anchor="t"/>
          <a:lstStyle/>
          <a:p>
            <a:r>
              <a:rPr lang="it-IT" sz="2800" dirty="0">
                <a:latin typeface="Montserrat ExtraBold"/>
              </a:rPr>
              <a:t>Step - pagamento</a:t>
            </a:r>
          </a:p>
        </p:txBody>
      </p:sp>
    </p:spTree>
    <p:extLst>
      <p:ext uri="{BB962C8B-B14F-4D97-AF65-F5344CB8AC3E}">
        <p14:creationId xmlns:p14="http://schemas.microsoft.com/office/powerpoint/2010/main" val="48452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C1161350-0972-404F-95F1-0291429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808A8-02D4-654A-8077-DC54EA439E25}" type="slidenum">
              <a:rPr kumimoji="0" lang="it-IT" sz="14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4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6740673-AF71-693B-96A4-08E9D4A07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958" y="1210960"/>
            <a:ext cx="6324921" cy="3833652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2E648DF-8975-ADDD-DAF9-73A134703D55}"/>
              </a:ext>
            </a:extLst>
          </p:cNvPr>
          <p:cNvSpPr txBox="1"/>
          <p:nvPr/>
        </p:nvSpPr>
        <p:spPr>
          <a:xfrm>
            <a:off x="921909" y="2159262"/>
            <a:ext cx="29512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Montserrat" panose="00000500000000000000" pitchFamily="2" charset="0"/>
              </a:rPr>
              <a:t>A seconda della banca del cliente, potrà essere richiesta la tipologia di conto</a:t>
            </a:r>
          </a:p>
          <a:p>
            <a:endParaRPr lang="it-IT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Una vo</a:t>
            </a:r>
            <a:r>
              <a:rPr lang="it-IT" dirty="0">
                <a:solidFill>
                  <a:srgbClr val="000000"/>
                </a:solidFill>
                <a:latin typeface="Montserrat" panose="00000500000000000000" pitchFamily="2" charset="0"/>
              </a:rPr>
              <a:t>lta scelto, il sistema abilita il pulsante «continua»</a:t>
            </a:r>
            <a:endParaRPr lang="it-IT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44DB78-04EB-0576-8838-E3BDBB50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4" y="256894"/>
            <a:ext cx="6946187" cy="798511"/>
          </a:xfrm>
        </p:spPr>
        <p:txBody>
          <a:bodyPr anchor="t"/>
          <a:lstStyle/>
          <a:p>
            <a:r>
              <a:rPr lang="it-IT" sz="2800" dirty="0">
                <a:latin typeface="Montserrat ExtraBold"/>
              </a:rPr>
              <a:t>Step - pagamento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ACEF3E-75C2-E821-B497-C776199B3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7" t="70857" r="13713" b="3804"/>
          <a:stretch/>
        </p:blipFill>
        <p:spPr>
          <a:xfrm>
            <a:off x="5701961" y="3316060"/>
            <a:ext cx="4278062" cy="1676298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9574F55D-C188-21B7-F0EA-2675ED99F452}"/>
              </a:ext>
            </a:extLst>
          </p:cNvPr>
          <p:cNvSpPr/>
          <p:nvPr/>
        </p:nvSpPr>
        <p:spPr>
          <a:xfrm>
            <a:off x="5773782" y="3313424"/>
            <a:ext cx="1828800" cy="557349"/>
          </a:xfrm>
          <a:prstGeom prst="ellipse">
            <a:avLst/>
          </a:prstGeom>
          <a:noFill/>
          <a:ln w="38100">
            <a:solidFill>
              <a:srgbClr val="E40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95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47FB8F-F278-F828-CEC9-3608449B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395" y="641350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808A8-02D4-654A-8077-DC54EA439E25}" type="slidenum">
              <a:rPr kumimoji="0" lang="it-IT" sz="1549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5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28FACB-0812-DEE8-AA2C-1B986D07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73" y="250828"/>
            <a:ext cx="6705600" cy="61626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C9686C-0EE4-7B13-6ED4-7850335DA478}"/>
              </a:ext>
            </a:extLst>
          </p:cNvPr>
          <p:cNvSpPr txBox="1"/>
          <p:nvPr/>
        </p:nvSpPr>
        <p:spPr>
          <a:xfrm>
            <a:off x="1035121" y="1854462"/>
            <a:ext cx="29512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Montserrat" panose="00000500000000000000" pitchFamily="2" charset="0"/>
              </a:rPr>
              <a:t>Accettando i termini e condizioni, il cliente verrà indirizzato al pagamento sul portale della propria banca.</a:t>
            </a:r>
          </a:p>
          <a:p>
            <a:endParaRPr lang="it-IT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endParaRPr lang="it-IT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3F34FA0-7314-E230-2E7D-C35AFA9FD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158269"/>
            <a:ext cx="2181225" cy="3429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867ED4C-3E78-AB5F-A013-C4358BE9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4" y="256894"/>
            <a:ext cx="6946187" cy="798511"/>
          </a:xfrm>
        </p:spPr>
        <p:txBody>
          <a:bodyPr anchor="t"/>
          <a:lstStyle/>
          <a:p>
            <a:r>
              <a:rPr lang="it-IT" sz="2800" dirty="0">
                <a:latin typeface="Montserrat ExtraBold"/>
              </a:rPr>
              <a:t>Step - pagamento</a:t>
            </a:r>
          </a:p>
        </p:txBody>
      </p:sp>
    </p:spTree>
    <p:extLst>
      <p:ext uri="{BB962C8B-B14F-4D97-AF65-F5344CB8AC3E}">
        <p14:creationId xmlns:p14="http://schemas.microsoft.com/office/powerpoint/2010/main" val="114221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47FB8F-F278-F828-CEC9-3608449B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808A8-02D4-654A-8077-DC54EA439E25}" type="slidenum">
              <a:rPr kumimoji="0" lang="it-IT" sz="1549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5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938388-9A4E-1388-C5A8-BC697E0CEC07}"/>
              </a:ext>
            </a:extLst>
          </p:cNvPr>
          <p:cNvSpPr txBox="1"/>
          <p:nvPr/>
        </p:nvSpPr>
        <p:spPr>
          <a:xfrm>
            <a:off x="1035121" y="1854462"/>
            <a:ext cx="29512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Montserrat" panose="00000500000000000000" pitchFamily="2" charset="0"/>
              </a:rPr>
              <a:t>Una volta completato il pagamento sulla propria banca, il sistema confermerà l’esito dell’operazione</a:t>
            </a:r>
          </a:p>
          <a:p>
            <a:endParaRPr lang="it-IT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411F78F-B4F2-BCCA-DB6D-360E9B34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780" y="1276564"/>
            <a:ext cx="6657975" cy="27432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A37184E-7D4C-4DDB-942F-2BEF9A6C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4" y="256894"/>
            <a:ext cx="6946187" cy="798511"/>
          </a:xfrm>
        </p:spPr>
        <p:txBody>
          <a:bodyPr anchor="t"/>
          <a:lstStyle/>
          <a:p>
            <a:r>
              <a:rPr lang="it-IT" sz="2800" dirty="0">
                <a:latin typeface="Montserrat ExtraBold"/>
              </a:rPr>
              <a:t>Step - pagamento</a:t>
            </a:r>
          </a:p>
        </p:txBody>
      </p:sp>
    </p:spTree>
    <p:extLst>
      <p:ext uri="{BB962C8B-B14F-4D97-AF65-F5344CB8AC3E}">
        <p14:creationId xmlns:p14="http://schemas.microsoft.com/office/powerpoint/2010/main" val="77357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5">
            <a:extLst>
              <a:ext uri="{FF2B5EF4-FFF2-40B4-BE49-F238E27FC236}">
                <a16:creationId xmlns:a16="http://schemas.microsoft.com/office/drawing/2014/main" id="{E3389DB3-DC9C-48C2-9A4C-B4CB3E18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395" y="6410608"/>
            <a:ext cx="2743200" cy="364771"/>
          </a:xfrm>
        </p:spPr>
        <p:txBody>
          <a:bodyPr/>
          <a:lstStyle/>
          <a:p>
            <a:fld id="{A8F808A8-02D4-654A-8077-DC54EA439E25}" type="slidenum">
              <a:rPr lang="it-IT" sz="1451">
                <a:latin typeface="Montserrat Light" panose="00000400000000000000" pitchFamily="2" charset="0"/>
              </a:rPr>
              <a:pPr/>
              <a:t>9</a:t>
            </a:fld>
            <a:endParaRPr lang="it-IT" sz="1451">
              <a:latin typeface="Montserrat Light" panose="00000400000000000000" pitchFamily="2" charset="0"/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360AA77-2D49-3E46-BD42-944C3A3B1D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778158" y="845496"/>
            <a:ext cx="5990504" cy="5164145"/>
          </a:xfrm>
        </p:spPr>
        <p:txBody>
          <a:bodyPr anchor="ctr" anchorCtr="1">
            <a:normAutofit/>
          </a:bodyPr>
          <a:lstStyle/>
          <a:p>
            <a:r>
              <a:rPr lang="it-IT" sz="4800" b="1">
                <a:solidFill>
                  <a:srgbClr val="E6007E"/>
                </a:solidFill>
                <a:latin typeface="Montserrat ExtraBold" panose="00000900000000000000" pitchFamily="2" charset="0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507169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5341f1-ec60-489b-b19c-b045ef1d3ce7">
      <Terms xmlns="http://schemas.microsoft.com/office/infopath/2007/PartnerControls"/>
    </lcf76f155ced4ddcb4097134ff3c332f>
    <TaxCatchAll xmlns="99dd70cf-8536-4201-a705-8bd2a31d9e42" xsi:nil="true"/>
    <SharedWithUsers xmlns="99dd70cf-8536-4201-a705-8bd2a31d9e42">
      <UserInfo>
        <DisplayName>Luca Barbieri</DisplayName>
        <AccountId>9</AccountId>
        <AccountType/>
      </UserInfo>
      <UserInfo>
        <DisplayName>Ivan Pivirotto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B5AF1C6C739439D85C6F8903B159F" ma:contentTypeVersion="12" ma:contentTypeDescription="Creare un nuovo documento." ma:contentTypeScope="" ma:versionID="7d1fabe5c9e277f45bc5e1281a1395bb">
  <xsd:schema xmlns:xsd="http://www.w3.org/2001/XMLSchema" xmlns:xs="http://www.w3.org/2001/XMLSchema" xmlns:p="http://schemas.microsoft.com/office/2006/metadata/properties" xmlns:ns2="535341f1-ec60-489b-b19c-b045ef1d3ce7" xmlns:ns3="99dd70cf-8536-4201-a705-8bd2a31d9e42" targetNamespace="http://schemas.microsoft.com/office/2006/metadata/properties" ma:root="true" ma:fieldsID="7f472e11046dde9dc0c9020e55fbccea" ns2:_="" ns3:_="">
    <xsd:import namespace="535341f1-ec60-489b-b19c-b045ef1d3ce7"/>
    <xsd:import namespace="99dd70cf-8536-4201-a705-8bd2a31d9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341f1-ec60-489b-b19c-b045ef1d3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28002069-fee1-413c-b626-0f71e36cdb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70cf-8536-4201-a705-8bd2a31d9e4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175683e-aa0e-49e2-a65e-1b6dc6640ee2}" ma:internalName="TaxCatchAll" ma:showField="CatchAllData" ma:web="99dd70cf-8536-4201-a705-8bd2a31d9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65A02-0A60-43AD-B84A-321F86AD42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1DE1C2-4AFF-41F0-B139-FFDFF12B8EEB}">
  <ds:schemaRefs>
    <ds:schemaRef ds:uri="535341f1-ec60-489b-b19c-b045ef1d3ce7"/>
    <ds:schemaRef ds:uri="99dd70cf-8536-4201-a705-8bd2a31d9e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998350-EB24-4ADB-9E41-63DBC5A26870}">
  <ds:schemaRefs>
    <ds:schemaRef ds:uri="535341f1-ec60-489b-b19c-b045ef1d3ce7"/>
    <ds:schemaRef ds:uri="99dd70cf-8536-4201-a705-8bd2a31d9e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207</Words>
  <Application>Microsoft Office PowerPoint</Application>
  <PresentationFormat>Widescreen</PresentationFormat>
  <Paragraphs>38</Paragraphs>
  <Slides>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ExtraBold</vt:lpstr>
      <vt:lpstr>Montserrat Light</vt:lpstr>
      <vt:lpstr>Montserrat Regular</vt:lpstr>
      <vt:lpstr>Tema di Office</vt:lpstr>
      <vt:lpstr>think-cell Slide</vt:lpstr>
      <vt:lpstr>Manuale – Pagamento con Bonifico Bancario PSD2</vt:lpstr>
      <vt:lpstr>Step Riepilogo Quotazione </vt:lpstr>
      <vt:lpstr>Step - pagamento</vt:lpstr>
      <vt:lpstr>Step - pagamento</vt:lpstr>
      <vt:lpstr>Step - pagamento</vt:lpstr>
      <vt:lpstr>Step - pagamento</vt:lpstr>
      <vt:lpstr>Step - pagamento</vt:lpstr>
      <vt:lpstr>Step - pagamento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Rossetti</dc:creator>
  <cp:lastModifiedBy>Andrea Papetti</cp:lastModifiedBy>
  <cp:revision>3</cp:revision>
  <dcterms:created xsi:type="dcterms:W3CDTF">2022-04-11T09:38:38Z</dcterms:created>
  <dcterms:modified xsi:type="dcterms:W3CDTF">2023-03-21T11:40:04Z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0x010100986B5AF1C6C739439D85C6F8903B159F</vt:lpwstr>
  </property>
  <property fmtid="{D5CDD505-2E9C-101B-9397-08002B2CF9AE}" pid="3" name="MediaServiceImageTags">
    <vt:lpwstr/>
  </property>
</Properties>
</file>