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81"/>
  </p:notesMasterIdLst>
  <p:handoutMasterIdLst>
    <p:handoutMasterId r:id="rId82"/>
  </p:handoutMasterIdLst>
  <p:sldIdLst>
    <p:sldId id="298" r:id="rId2"/>
    <p:sldId id="385" r:id="rId3"/>
    <p:sldId id="336" r:id="rId4"/>
    <p:sldId id="394" r:id="rId5"/>
    <p:sldId id="388" r:id="rId6"/>
    <p:sldId id="396" r:id="rId7"/>
    <p:sldId id="397" r:id="rId8"/>
    <p:sldId id="398" r:id="rId9"/>
    <p:sldId id="412" r:id="rId10"/>
    <p:sldId id="399" r:id="rId11"/>
    <p:sldId id="400" r:id="rId12"/>
    <p:sldId id="401" r:id="rId13"/>
    <p:sldId id="404" r:id="rId14"/>
    <p:sldId id="402" r:id="rId15"/>
    <p:sldId id="406" r:id="rId16"/>
    <p:sldId id="407" r:id="rId17"/>
    <p:sldId id="408" r:id="rId18"/>
    <p:sldId id="409" r:id="rId19"/>
    <p:sldId id="395" r:id="rId20"/>
    <p:sldId id="426" r:id="rId21"/>
    <p:sldId id="411" r:id="rId22"/>
    <p:sldId id="344" r:id="rId23"/>
    <p:sldId id="417" r:id="rId24"/>
    <p:sldId id="418" r:id="rId25"/>
    <p:sldId id="419" r:id="rId26"/>
    <p:sldId id="294" r:id="rId27"/>
    <p:sldId id="316" r:id="rId28"/>
    <p:sldId id="343" r:id="rId29"/>
    <p:sldId id="382" r:id="rId30"/>
    <p:sldId id="393" r:id="rId31"/>
    <p:sldId id="337" r:id="rId32"/>
    <p:sldId id="319" r:id="rId33"/>
    <p:sldId id="338" r:id="rId34"/>
    <p:sldId id="370" r:id="rId35"/>
    <p:sldId id="346" r:id="rId36"/>
    <p:sldId id="326" r:id="rId37"/>
    <p:sldId id="376" r:id="rId38"/>
    <p:sldId id="348" r:id="rId39"/>
    <p:sldId id="377" r:id="rId40"/>
    <p:sldId id="317" r:id="rId41"/>
    <p:sldId id="267" r:id="rId42"/>
    <p:sldId id="378" r:id="rId43"/>
    <p:sldId id="379" r:id="rId44"/>
    <p:sldId id="347" r:id="rId45"/>
    <p:sldId id="351" r:id="rId46"/>
    <p:sldId id="352" r:id="rId47"/>
    <p:sldId id="333" r:id="rId48"/>
    <p:sldId id="413" r:id="rId49"/>
    <p:sldId id="414" r:id="rId50"/>
    <p:sldId id="415" r:id="rId51"/>
    <p:sldId id="416" r:id="rId52"/>
    <p:sldId id="328" r:id="rId53"/>
    <p:sldId id="380" r:id="rId54"/>
    <p:sldId id="355" r:id="rId55"/>
    <p:sldId id="322" r:id="rId56"/>
    <p:sldId id="381" r:id="rId57"/>
    <p:sldId id="387" r:id="rId58"/>
    <p:sldId id="386" r:id="rId59"/>
    <p:sldId id="356" r:id="rId60"/>
    <p:sldId id="269" r:id="rId61"/>
    <p:sldId id="358" r:id="rId62"/>
    <p:sldId id="359" r:id="rId63"/>
    <p:sldId id="360" r:id="rId64"/>
    <p:sldId id="361" r:id="rId65"/>
    <p:sldId id="362" r:id="rId66"/>
    <p:sldId id="363" r:id="rId67"/>
    <p:sldId id="364" r:id="rId68"/>
    <p:sldId id="365" r:id="rId69"/>
    <p:sldId id="366" r:id="rId70"/>
    <p:sldId id="371" r:id="rId71"/>
    <p:sldId id="367" r:id="rId72"/>
    <p:sldId id="368" r:id="rId73"/>
    <p:sldId id="369" r:id="rId74"/>
    <p:sldId id="372" r:id="rId75"/>
    <p:sldId id="268" r:id="rId76"/>
    <p:sldId id="384" r:id="rId77"/>
    <p:sldId id="427" r:id="rId78"/>
    <p:sldId id="428" r:id="rId79"/>
    <p:sldId id="334" r:id="rId80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08" autoAdjust="0"/>
    <p:restoredTop sz="94301" autoAdjust="0"/>
  </p:normalViewPr>
  <p:slideViewPr>
    <p:cSldViewPr>
      <p:cViewPr>
        <p:scale>
          <a:sx n="82" d="100"/>
          <a:sy n="82" d="100"/>
        </p:scale>
        <p:origin x="90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0A6954-977F-43F2-A2C2-69AC7A2F7B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93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9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309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9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5E2196-00B5-4E77-8358-DDD1F79A2A3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7199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D65657-DCC9-4A4D-87FE-5364ADAB9062}" type="slidenum">
              <a:rPr lang="hu-HU" smtClean="0"/>
              <a:pPr/>
              <a:t>1</a:t>
            </a:fld>
            <a:endParaRPr lang="hu-HU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4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F4B2A6-65BE-4350-9BC2-E76CB3B9A268}" type="slidenum">
              <a:rPr lang="hu-HU" smtClean="0"/>
              <a:pPr/>
              <a:t>3</a:t>
            </a:fld>
            <a:endParaRPr lang="hu-HU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6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60F2A2-6CAB-4116-B21A-D2CB50A7A927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71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02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02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344A4-B947-49D2-944C-96C7D2636E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847693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FF7D-9CDE-424B-8C48-37742D0B5E8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863989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6ACE1-F219-4E27-B907-20206D2B7C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921915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A3AAE-55E8-4102-A484-3D3024EA0E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862629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FDE69-6CDF-49C4-A654-1F1B4A75CE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655234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60A1E-4EB1-4193-9E90-CA1E7727F3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440666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F9BD8-9C95-48C0-A06D-508103D5FA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99357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F0505-AACB-4E52-9424-27DDCD1E87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87580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5C108-45D3-411A-A637-026CF670F7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85472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A92DD-168A-46E6-B9C6-D1B6BABF2F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583106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7489D-ED8F-4C11-9832-2A8792BC54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323117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71BF1-CEC2-4E8A-9AC6-821719FD96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386062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63A6-5F1E-495C-A287-BEF1461F3D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920526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09D6-C894-467D-9FDB-30766A9A1A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003819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C9BAC-A2D8-4B21-8189-B6CBF47F20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923428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B23D-FE37-48CA-A927-0F50DC5962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125524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FBA4D2-E662-4317-9F76-54AD26B797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10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0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3010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10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10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010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010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10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5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1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1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10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1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1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1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1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1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1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68" decel="100000"/>
                                        <p:tgtEl>
                                          <p:spTgt spid="301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68" decel="100000"/>
                                        <p:tgtEl>
                                          <p:spTgt spid="301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68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68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9" grpId="0"/>
      <p:bldP spid="30107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107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107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107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107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10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107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10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slide" Target="slide5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88.png"/><Relationship Id="rId4" Type="http://schemas.openxmlformats.org/officeDocument/2006/relationships/oleObject" Target="../embeddings/oleObject17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3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0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1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file:///\\FACTORY\storage\grafika\-=Grafika=-\_Prezentacio\_Prezentacio_AArpad\sound-movement.mp3" TargetMode="External"/><Relationship Id="rId1" Type="http://schemas.microsoft.com/office/2007/relationships/media" Target="file:///\\FACTORY\storage\grafika\-=Grafika=-\_Prezentacio\_Prezentacio_AArpad\sound-movement.mp3" TargetMode="External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"/>
            <a:ext cx="8229600" cy="6429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sz="4000" b="1" dirty="0">
                <a:solidFill>
                  <a:schemeClr val="tx2"/>
                </a:solidFill>
                <a:latin typeface="+mj-lt"/>
              </a:rPr>
              <a:t>BIOTECH G</a:t>
            </a:r>
            <a:r>
              <a:rPr lang="hu-HU" sz="4000" b="1" dirty="0" err="1">
                <a:solidFill>
                  <a:schemeClr val="tx2"/>
                </a:solidFill>
                <a:latin typeface="+mj-lt"/>
              </a:rPr>
              <a:t>roup</a:t>
            </a:r>
            <a:r>
              <a:rPr lang="de-DE" sz="4000" b="1" dirty="0">
                <a:solidFill>
                  <a:schemeClr val="tx2"/>
                </a:solidFill>
                <a:latin typeface="+mj-lt"/>
              </a:rPr>
              <a:t> </a:t>
            </a:r>
            <a:endParaRPr lang="hu-HU" sz="4000" dirty="0">
              <a:latin typeface="+mj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de-DE" sz="2000" dirty="0">
              <a:latin typeface="Verdana" pitchFamily="34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0" y="6072188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de-DE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 </a:t>
            </a:r>
            <a:r>
              <a:rPr lang="hu-HU" sz="6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„</a:t>
            </a:r>
            <a:r>
              <a:rPr lang="hu-HU" sz="6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Movement</a:t>
            </a:r>
            <a:r>
              <a:rPr lang="hu-HU" sz="6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 is Life”</a:t>
            </a:r>
            <a:endParaRPr lang="hu-HU" sz="60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+mn-cs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de-DE" sz="2000" kern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+mn-cs"/>
            </a:endParaRPr>
          </a:p>
        </p:txBody>
      </p:sp>
      <p:pic>
        <p:nvPicPr>
          <p:cNvPr id="5124" name="Picture 5" descr="W:\__MINDENKINEK_\pendrive\IMG_37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83693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  <p:sndAc>
      <p:stSnd>
        <p:snd r:embed="rId3" name="start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>
              <a:defRPr/>
            </a:pPr>
            <a:r>
              <a:rPr lang="hu-HU" sz="3400" dirty="0"/>
              <a:t>BIOTAN</a:t>
            </a:r>
            <a:r>
              <a:rPr lang="hu-HU" sz="3000" dirty="0"/>
              <a:t> </a:t>
            </a:r>
            <a:r>
              <a:rPr lang="de-DE" sz="3000" dirty="0"/>
              <a:t>TITANIUM </a:t>
            </a:r>
            <a:r>
              <a:rPr lang="hu-HU" sz="3000" dirty="0"/>
              <a:t>POROUS COATING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750" y="1285875"/>
            <a:ext cx="8401050" cy="54292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hu-HU" dirty="0"/>
              <a:t>Titanium </a:t>
            </a:r>
            <a:r>
              <a:rPr lang="hu-HU" dirty="0" err="1"/>
              <a:t>Plasma</a:t>
            </a:r>
            <a:r>
              <a:rPr lang="hu-HU" dirty="0"/>
              <a:t> Spray (TPS) </a:t>
            </a:r>
            <a:r>
              <a:rPr lang="hu-HU" dirty="0" err="1"/>
              <a:t>porous</a:t>
            </a:r>
            <a:r>
              <a:rPr lang="hu-HU" dirty="0"/>
              <a:t> </a:t>
            </a:r>
            <a:r>
              <a:rPr lang="hu-HU" dirty="0" err="1"/>
              <a:t>coating</a:t>
            </a: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219325"/>
            <a:ext cx="80232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714875"/>
            <a:ext cx="34845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4714875"/>
            <a:ext cx="191928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98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000" dirty="0"/>
              <a:t>BIOTAN </a:t>
            </a:r>
            <a:r>
              <a:rPr lang="de-DE" sz="3000" dirty="0"/>
              <a:t>TITANIUM </a:t>
            </a:r>
            <a:r>
              <a:rPr lang="hu-HU" sz="3000" dirty="0"/>
              <a:t>POROUS COATING</a:t>
            </a:r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4657725"/>
            <a:ext cx="2228850" cy="148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4657725"/>
            <a:ext cx="2219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4657725"/>
            <a:ext cx="22288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14375" y="1285875"/>
            <a:ext cx="7858125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3200" b="1" dirty="0">
                <a:latin typeface="+mn-lt"/>
                <a:cs typeface="Arial" charset="0"/>
              </a:rPr>
              <a:t>TPS </a:t>
            </a:r>
            <a:r>
              <a:rPr lang="hu-HU" sz="3200" b="1" dirty="0" err="1">
                <a:latin typeface="+mn-lt"/>
                <a:cs typeface="Arial" charset="0"/>
              </a:rPr>
              <a:t>coated</a:t>
            </a:r>
            <a:r>
              <a:rPr lang="hu-HU" sz="3200" b="1" dirty="0">
                <a:latin typeface="+mn-lt"/>
                <a:cs typeface="Arial" charset="0"/>
              </a:rPr>
              <a:t> </a:t>
            </a:r>
            <a:r>
              <a:rPr lang="hu-HU" sz="3200" b="1" dirty="0" err="1">
                <a:latin typeface="+mn-lt"/>
                <a:cs typeface="Arial" charset="0"/>
              </a:rPr>
              <a:t>parts</a:t>
            </a:r>
            <a:endParaRPr lang="hu-HU" sz="3200" b="1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b="1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b="1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b="1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dirty="0">
              <a:latin typeface="+mn-lt"/>
              <a:cs typeface="Arial" charset="0"/>
            </a:endParaRPr>
          </a:p>
          <a:p>
            <a:pPr>
              <a:defRPr/>
            </a:pPr>
            <a:endParaRPr lang="hu-HU" sz="2400" dirty="0">
              <a:latin typeface="+mn-lt"/>
              <a:cs typeface="Arial" charset="0"/>
            </a:endParaRPr>
          </a:p>
        </p:txBody>
      </p:sp>
      <p:pic>
        <p:nvPicPr>
          <p:cNvPr id="31751" name="Picture 2" descr="http://www.biotech-medical.com/images/babiotan_uncem_fem_st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286000"/>
            <a:ext cx="10223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http://www.biotech-medical.com/images/cifbiotan_acet_shell_5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786063"/>
            <a:ext cx="1143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6" descr="http://www.biotech-medical.com/images/skm_uncement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357313"/>
            <a:ext cx="12858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Jobbra nyíl 9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998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998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998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600" dirty="0"/>
              <a:t>BIOTAN </a:t>
            </a:r>
            <a:r>
              <a:rPr lang="de-DE" sz="2600" dirty="0"/>
              <a:t>TITANIUM </a:t>
            </a:r>
            <a:r>
              <a:rPr lang="hu-HU" sz="2600" dirty="0"/>
              <a:t>POROUS COATING</a:t>
            </a:r>
            <a:br>
              <a:rPr lang="hu-HU" sz="3600" dirty="0"/>
            </a:br>
            <a:r>
              <a:rPr lang="hu-HU" sz="3200" dirty="0"/>
              <a:t>300 </a:t>
            </a:r>
            <a:r>
              <a:rPr lang="hu-HU" sz="3200" dirty="0" err="1"/>
              <a:t>micron</a:t>
            </a:r>
            <a:endParaRPr lang="de-DE" sz="3200" dirty="0"/>
          </a:p>
        </p:txBody>
      </p:sp>
      <p:pic>
        <p:nvPicPr>
          <p:cNvPr id="1843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/>
          <a:stretch>
            <a:fillRect/>
          </a:stretch>
        </p:blipFill>
        <p:spPr>
          <a:xfrm>
            <a:off x="735013" y="1484313"/>
            <a:ext cx="7696200" cy="4648200"/>
          </a:xfrm>
        </p:spPr>
      </p:pic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983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PRODUCT DEVELOPEMENT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2875" y="1285875"/>
            <a:ext cx="8858250" cy="2200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hu-HU" b="1" dirty="0" err="1"/>
              <a:t>Innovations</a:t>
            </a:r>
            <a:r>
              <a:rPr lang="hu-HU" sz="3000" dirty="0"/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sz="2800" dirty="0"/>
              <a:t>- </a:t>
            </a:r>
            <a:r>
              <a:rPr lang="hu-HU" sz="2800" dirty="0" err="1"/>
              <a:t>continuous</a:t>
            </a:r>
            <a:r>
              <a:rPr lang="hu-HU" sz="2800" dirty="0"/>
              <a:t> </a:t>
            </a:r>
            <a:r>
              <a:rPr lang="hu-HU" sz="2800" dirty="0" err="1"/>
              <a:t>developement</a:t>
            </a:r>
            <a:r>
              <a:rPr lang="hu-HU" sz="2800" dirty="0"/>
              <a:t> of </a:t>
            </a:r>
            <a:r>
              <a:rPr lang="hu-HU" sz="2800" dirty="0" err="1"/>
              <a:t>the</a:t>
            </a:r>
            <a:r>
              <a:rPr lang="hu-HU" sz="2800" dirty="0"/>
              <a:t> BIOTECH </a:t>
            </a:r>
            <a:r>
              <a:rPr lang="hu-HU" sz="2800" dirty="0" err="1"/>
              <a:t>product</a:t>
            </a:r>
            <a:r>
              <a:rPr lang="hu-HU" sz="2800" dirty="0"/>
              <a:t> </a:t>
            </a:r>
            <a:r>
              <a:rPr lang="hu-HU" sz="2800" dirty="0" err="1"/>
              <a:t>range</a:t>
            </a:r>
            <a:endParaRPr lang="hu-HU" sz="2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sz="2800" dirty="0"/>
              <a:t>-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close</a:t>
            </a:r>
            <a:r>
              <a:rPr lang="hu-HU" sz="2800" dirty="0"/>
              <a:t> </a:t>
            </a:r>
            <a:r>
              <a:rPr lang="hu-HU" sz="2800" dirty="0" err="1"/>
              <a:t>cooperation</a:t>
            </a:r>
            <a:r>
              <a:rPr lang="hu-HU" sz="2800" dirty="0"/>
              <a:t>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professional</a:t>
            </a:r>
            <a:r>
              <a:rPr lang="hu-HU" sz="2800" dirty="0"/>
              <a:t> </a:t>
            </a:r>
            <a:r>
              <a:rPr lang="hu-HU" sz="2800" dirty="0" err="1"/>
              <a:t>surgeons</a:t>
            </a:r>
            <a:r>
              <a:rPr lang="hu-HU" sz="2800" dirty="0"/>
              <a:t> and </a:t>
            </a:r>
            <a:r>
              <a:rPr lang="hu-HU" sz="2800" dirty="0" err="1"/>
              <a:t>high</a:t>
            </a:r>
            <a:r>
              <a:rPr lang="hu-HU" sz="2800" dirty="0"/>
              <a:t> </a:t>
            </a:r>
            <a:r>
              <a:rPr lang="hu-HU" sz="2800" dirty="0" err="1"/>
              <a:t>qualified</a:t>
            </a:r>
            <a:r>
              <a:rPr lang="hu-HU" sz="2800" dirty="0"/>
              <a:t> </a:t>
            </a:r>
            <a:r>
              <a:rPr lang="hu-HU" sz="2800" dirty="0" err="1"/>
              <a:t>engineer</a:t>
            </a:r>
            <a:r>
              <a:rPr lang="hu-HU" sz="2800" dirty="0"/>
              <a:t> team</a:t>
            </a:r>
            <a:endParaRPr lang="hu-HU" sz="3000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142875" y="3573463"/>
            <a:ext cx="885825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hu-HU" b="1" kern="0" dirty="0"/>
              <a:t>Design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kern="0" dirty="0"/>
              <a:t>– </a:t>
            </a:r>
            <a:r>
              <a:rPr lang="hu-HU" sz="3000" kern="0" dirty="0" err="1"/>
              <a:t>Biotech</a:t>
            </a:r>
            <a:r>
              <a:rPr lang="hu-HU" sz="3000" kern="0" dirty="0"/>
              <a:t> </a:t>
            </a:r>
            <a:r>
              <a:rPr lang="en-GB" sz="3000" kern="0" dirty="0"/>
              <a:t>engineer</a:t>
            </a:r>
            <a:r>
              <a:rPr lang="hu-HU" sz="3000" kern="0" dirty="0"/>
              <a:t>ing team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sz="2800" kern="0" dirty="0"/>
              <a:t>– </a:t>
            </a:r>
            <a:r>
              <a:rPr lang="hu-HU" sz="3000" kern="0" dirty="0"/>
              <a:t>2D </a:t>
            </a:r>
            <a:r>
              <a:rPr lang="hu-HU" sz="3000" kern="0" dirty="0" err="1"/>
              <a:t>technical</a:t>
            </a:r>
            <a:r>
              <a:rPr lang="hu-HU" sz="3000" kern="0" dirty="0"/>
              <a:t> </a:t>
            </a:r>
            <a:r>
              <a:rPr lang="hu-HU" sz="3000" kern="0" dirty="0" err="1"/>
              <a:t>drawings</a:t>
            </a:r>
            <a:endParaRPr lang="hu-HU" sz="3000" kern="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sz="2800" kern="0" dirty="0"/>
              <a:t>– </a:t>
            </a:r>
            <a:r>
              <a:rPr lang="hu-HU" sz="3000" kern="0" dirty="0"/>
              <a:t>3D modelling</a:t>
            </a: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229C02A-F250-81A8-9396-C0A747EF10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73718"/>
              </p:ext>
            </p:extLst>
          </p:nvPr>
        </p:nvGraphicFramePr>
        <p:xfrm>
          <a:off x="5004048" y="3486150"/>
          <a:ext cx="3600400" cy="299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7173440" imgH="14392440" progId="Paint.Picture.1">
                  <p:embed/>
                </p:oleObj>
              </mc:Choice>
              <mc:Fallback>
                <p:oleObj name="Bitmap Image" r:id="rId2" imgW="17173440" imgH="14392440" progId="Paint.Picture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229C02A-F250-81A8-9396-C0A747EF1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04048" y="3486150"/>
                        <a:ext cx="3600400" cy="2998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4998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998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998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998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98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>
              <a:defRPr/>
            </a:pPr>
            <a:r>
              <a:rPr lang="hu-HU" dirty="0"/>
              <a:t>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313" y="1341438"/>
            <a:ext cx="8643937" cy="530225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hu-HU" b="1" dirty="0" err="1">
                <a:solidFill>
                  <a:srgbClr val="FFC000"/>
                </a:solidFill>
              </a:rPr>
              <a:t>Product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developement</a:t>
            </a:r>
            <a:r>
              <a:rPr lang="hu-HU" b="1" dirty="0">
                <a:solidFill>
                  <a:srgbClr val="FFC000"/>
                </a:solidFill>
              </a:rPr>
              <a:t> and design </a:t>
            </a:r>
            <a:r>
              <a:rPr lang="hu-HU" b="1" dirty="0" err="1">
                <a:solidFill>
                  <a:srgbClr val="FFC000"/>
                </a:solidFill>
              </a:rPr>
              <a:t>engineering</a:t>
            </a:r>
            <a:endParaRPr lang="hu-HU" b="1" dirty="0">
              <a:solidFill>
                <a:srgbClr val="FFC000"/>
              </a:solidFill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hu-HU" sz="2000" dirty="0"/>
              <a:t>     </a:t>
            </a:r>
            <a:r>
              <a:rPr lang="hu-HU" b="1" dirty="0" err="1">
                <a:solidFill>
                  <a:srgbClr val="FFC000"/>
                </a:solidFill>
              </a:rPr>
              <a:t>Finishing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procedures</a:t>
            </a:r>
            <a:r>
              <a:rPr lang="hu-HU" b="1" dirty="0">
                <a:solidFill>
                  <a:srgbClr val="FFC000"/>
                </a:solidFill>
              </a:rPr>
              <a:t>, </a:t>
            </a:r>
            <a:r>
              <a:rPr lang="hu-HU" b="1" dirty="0" err="1">
                <a:solidFill>
                  <a:srgbClr val="FFC000"/>
                </a:solidFill>
              </a:rPr>
              <a:t>until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packaging</a:t>
            </a:r>
            <a:endParaRPr lang="hu-HU" b="1" dirty="0">
              <a:solidFill>
                <a:srgbClr val="FFC000"/>
              </a:solidFill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endParaRPr lang="hu-HU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sz="2800" b="1" dirty="0">
                <a:solidFill>
                  <a:srgbClr val="FFC000"/>
                </a:solidFill>
              </a:rPr>
              <a:t>Grinding and polishing</a:t>
            </a:r>
            <a:endParaRPr lang="en-GB" sz="2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sz="2800" b="1" dirty="0">
                <a:solidFill>
                  <a:srgbClr val="FFC000"/>
                </a:solidFill>
              </a:rPr>
              <a:t>CNC machining</a:t>
            </a:r>
            <a:endParaRPr lang="hu-HU" sz="2800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sz="2800" b="1" dirty="0">
                <a:solidFill>
                  <a:srgbClr val="FFC000"/>
                </a:solidFill>
              </a:rPr>
              <a:t>Cleaning and packaging</a:t>
            </a:r>
            <a:r>
              <a:rPr lang="en-GB" sz="2800" dirty="0"/>
              <a:t> in clean room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GB" sz="2800" b="1" dirty="0">
                <a:solidFill>
                  <a:srgbClr val="FFC000"/>
                </a:solidFill>
              </a:rPr>
              <a:t>Quality control</a:t>
            </a:r>
            <a:endParaRPr lang="hu-HU" sz="2800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sz="2800" b="1" dirty="0">
                <a:solidFill>
                  <a:srgbClr val="FFC000"/>
                </a:solidFill>
              </a:rPr>
              <a:t>Gamma-Ray </a:t>
            </a:r>
            <a:r>
              <a:rPr lang="hu-HU" sz="2800" b="1" dirty="0" err="1">
                <a:solidFill>
                  <a:srgbClr val="FFC000"/>
                </a:solidFill>
              </a:rPr>
              <a:t>sterilisation</a:t>
            </a:r>
            <a:r>
              <a:rPr lang="hu-HU" sz="2800" b="1" dirty="0">
                <a:solidFill>
                  <a:srgbClr val="FFC000"/>
                </a:solidFill>
              </a:rPr>
              <a:t>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nuclear</a:t>
            </a:r>
            <a:r>
              <a:rPr lang="hu-HU" sz="2800" dirty="0"/>
              <a:t> </a:t>
            </a:r>
            <a:r>
              <a:rPr lang="hu-HU" sz="2800" dirty="0" err="1"/>
              <a:t>power</a:t>
            </a:r>
            <a:r>
              <a:rPr lang="hu-HU" sz="2800" dirty="0"/>
              <a:t> </a:t>
            </a:r>
            <a:r>
              <a:rPr lang="hu-HU" sz="2800" dirty="0" err="1"/>
              <a:t>stations</a:t>
            </a:r>
            <a:r>
              <a:rPr lang="hu-HU" sz="2800" dirty="0"/>
              <a:t>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the</a:t>
            </a:r>
            <a:r>
              <a:rPr lang="hu-HU" sz="2800" dirty="0"/>
              <a:t> European Union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hu-HU" sz="2600" b="1" dirty="0"/>
              <a:t>	</a:t>
            </a:r>
            <a:endParaRPr lang="hu-HU" sz="260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</p:txBody>
      </p:sp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4000" dirty="0"/>
              <a:t>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6318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hu-HU" sz="3000" dirty="0"/>
              <a:t>CNC </a:t>
            </a:r>
            <a:r>
              <a:rPr lang="hu-HU" sz="3000" dirty="0" err="1"/>
              <a:t>Machining</a:t>
            </a:r>
            <a:r>
              <a:rPr lang="hu-HU" sz="3000" dirty="0"/>
              <a:t> of </a:t>
            </a:r>
            <a:r>
              <a:rPr lang="hu-HU" sz="3000" dirty="0" err="1"/>
              <a:t>tibial</a:t>
            </a:r>
            <a:r>
              <a:rPr lang="hu-HU" sz="3000" dirty="0"/>
              <a:t> </a:t>
            </a:r>
            <a:r>
              <a:rPr lang="hu-HU" sz="3000" dirty="0" err="1"/>
              <a:t>casting</a:t>
            </a:r>
            <a:r>
              <a:rPr lang="hu-HU" sz="3000" dirty="0"/>
              <a:t> </a:t>
            </a:r>
            <a:r>
              <a:rPr lang="hu-HU" sz="3000" dirty="0" err="1"/>
              <a:t>parts</a:t>
            </a:r>
            <a:r>
              <a:rPr lang="hu-HU" sz="3000" dirty="0"/>
              <a:t> and </a:t>
            </a:r>
            <a:r>
              <a:rPr lang="hu-HU" sz="3000" dirty="0" err="1"/>
              <a:t>tibia</a:t>
            </a:r>
            <a:r>
              <a:rPr lang="hu-HU" sz="3000" dirty="0"/>
              <a:t> </a:t>
            </a:r>
            <a:r>
              <a:rPr lang="hu-HU" sz="3000" dirty="0" err="1"/>
              <a:t>inserts</a:t>
            </a:r>
            <a:r>
              <a:rPr lang="hu-HU" sz="3000" dirty="0"/>
              <a:t>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86000"/>
            <a:ext cx="4071938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286000"/>
            <a:ext cx="3786187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98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4000" dirty="0"/>
              <a:t>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62" y="1214438"/>
            <a:ext cx="8032377" cy="5334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hu-HU" dirty="0"/>
              <a:t>CNC </a:t>
            </a:r>
            <a:r>
              <a:rPr lang="hu-HU" dirty="0" err="1"/>
              <a:t>machining</a:t>
            </a:r>
            <a:r>
              <a:rPr lang="hu-HU" dirty="0"/>
              <a:t> of </a:t>
            </a:r>
            <a:r>
              <a:rPr lang="hu-HU" dirty="0" err="1"/>
              <a:t>titanium</a:t>
            </a:r>
            <a:r>
              <a:rPr lang="hu-HU" dirty="0"/>
              <a:t> </a:t>
            </a:r>
            <a:r>
              <a:rPr lang="hu-HU" dirty="0" err="1"/>
              <a:t>spinal</a:t>
            </a:r>
            <a:r>
              <a:rPr lang="hu-HU" dirty="0"/>
              <a:t> </a:t>
            </a:r>
            <a:r>
              <a:rPr lang="hu-HU" dirty="0" err="1"/>
              <a:t>screws</a:t>
            </a:r>
            <a:endParaRPr lang="hu-HU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58968"/>
            <a:ext cx="33289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6604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98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313" y="1214438"/>
            <a:ext cx="8929687" cy="5286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hu-HU" sz="2800" dirty="0"/>
              <a:t>Trauma </a:t>
            </a:r>
            <a:r>
              <a:rPr lang="hu-HU" sz="2800" dirty="0" err="1"/>
              <a:t>bone</a:t>
            </a:r>
            <a:r>
              <a:rPr lang="hu-HU" sz="2800" dirty="0"/>
              <a:t> </a:t>
            </a:r>
            <a:r>
              <a:rPr lang="hu-HU" sz="2800" dirty="0" err="1"/>
              <a:t>screw</a:t>
            </a:r>
            <a:r>
              <a:rPr lang="hu-HU" sz="2800" dirty="0"/>
              <a:t> </a:t>
            </a:r>
            <a:r>
              <a:rPr lang="hu-HU" sz="2800" dirty="0" err="1"/>
              <a:t>manufacturing</a:t>
            </a:r>
            <a:r>
              <a:rPr lang="hu-HU" sz="2800" dirty="0"/>
              <a:t> </a:t>
            </a:r>
            <a:r>
              <a:rPr lang="hu-HU" sz="2800" dirty="0" err="1"/>
              <a:t>by</a:t>
            </a:r>
            <a:r>
              <a:rPr lang="hu-HU" sz="2800" dirty="0"/>
              <a:t> </a:t>
            </a:r>
            <a:r>
              <a:rPr lang="hu-HU" sz="2800" dirty="0" err="1"/>
              <a:t>special</a:t>
            </a:r>
            <a:r>
              <a:rPr lang="hu-HU" sz="2800" dirty="0"/>
              <a:t> CNC </a:t>
            </a:r>
            <a:r>
              <a:rPr lang="hu-HU" sz="2800" dirty="0" err="1"/>
              <a:t>machine</a:t>
            </a:r>
            <a:endParaRPr lang="hu-HU" sz="2800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168525"/>
            <a:ext cx="5146675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98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3600" dirty="0"/>
              <a:t>PRODUCTION</a:t>
            </a:r>
            <a:endParaRPr lang="hu-HU" sz="3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57313"/>
            <a:ext cx="9144000" cy="6318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hu-HU" dirty="0" err="1"/>
              <a:t>Cleaning</a:t>
            </a:r>
            <a:r>
              <a:rPr lang="hu-HU" dirty="0"/>
              <a:t> and </a:t>
            </a:r>
            <a:r>
              <a:rPr lang="hu-HU" dirty="0" err="1"/>
              <a:t>Packaging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Clean</a:t>
            </a:r>
            <a:r>
              <a:rPr lang="hu-HU" dirty="0"/>
              <a:t> </a:t>
            </a:r>
            <a:r>
              <a:rPr lang="hu-HU" dirty="0" err="1"/>
              <a:t>Room</a:t>
            </a:r>
            <a:endParaRPr lang="hu-HU" dirty="0"/>
          </a:p>
          <a:p>
            <a:pPr algn="ctr">
              <a:buFont typeface="Wingdings" panose="05000000000000000000" pitchFamily="2" charset="2"/>
              <a:buNone/>
              <a:defRPr/>
            </a:pPr>
            <a:endParaRPr lang="hu-HU" dirty="0"/>
          </a:p>
        </p:txBody>
      </p:sp>
      <p:pic>
        <p:nvPicPr>
          <p:cNvPr id="24580" name="Picture 7" descr="Y:\Kiiipek\IMAG1484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857500"/>
            <a:ext cx="4857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0"/>
          <p:cNvGraphicFramePr>
            <a:graphicFrameLocks noGrp="1" noChangeAspect="1"/>
          </p:cNvGraphicFramePr>
          <p:nvPr/>
        </p:nvGraphicFramePr>
        <p:xfrm>
          <a:off x="5715000" y="2411413"/>
          <a:ext cx="2857500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326984" imgH="9752381" progId="Photoshop.Image.10">
                  <p:embed/>
                </p:oleObj>
              </mc:Choice>
              <mc:Fallback>
                <p:oleObj name="Image" r:id="rId3" imgW="7326984" imgH="9752381" progId="Photoshop.Image.10">
                  <p:embed/>
                  <p:pic>
                    <p:nvPicPr>
                      <p:cNvPr id="205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411413"/>
                        <a:ext cx="2857500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428875"/>
            <a:ext cx="25717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98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58426"/>
            <a:ext cx="7772400" cy="642938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/>
              <a:t>BIOTECH Products </a:t>
            </a:r>
            <a:r>
              <a:rPr lang="hu-HU" dirty="0" err="1"/>
              <a:t>Range</a:t>
            </a:r>
            <a:endParaRPr lang="hu-HU" dirty="0"/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/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14338" y="1196975"/>
            <a:ext cx="83153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GB" sz="32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Orthopaedics</a:t>
            </a:r>
            <a:endParaRPr lang="hu-HU" sz="32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GB" sz="28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hlinkClick r:id="rId2" action="ppaction://hlinksldjump"/>
              </a:rPr>
              <a:t>Hip prosthesis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(1238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  <a:hlinkClick r:id="rId3" action="ppaction://hlinksldjump"/>
              </a:rPr>
              <a:t>Knee prosthesis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(3584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Arial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  <a:hlinkClick r:id="rId4" action="ppaction://hlinksldjump"/>
              </a:rPr>
              <a:t>Shoulder prosthesis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 (66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rPr>
              <a:t>)</a:t>
            </a: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625" y="2143125"/>
            <a:ext cx="8229600" cy="22574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de-DE" sz="6000" b="1" dirty="0">
                <a:solidFill>
                  <a:schemeClr val="tx2"/>
                </a:solidFill>
              </a:rPr>
              <a:t>Innovation in </a:t>
            </a:r>
            <a:r>
              <a:rPr lang="hu-HU" sz="6000" b="1" dirty="0" err="1">
                <a:solidFill>
                  <a:schemeClr val="tx2"/>
                </a:solidFill>
              </a:rPr>
              <a:t>Medical</a:t>
            </a:r>
            <a:r>
              <a:rPr lang="hu-HU" sz="6000" b="1" dirty="0">
                <a:solidFill>
                  <a:schemeClr val="tx2"/>
                </a:solidFill>
              </a:rPr>
              <a:t> </a:t>
            </a:r>
            <a:r>
              <a:rPr lang="hu-HU" sz="6000" b="1" dirty="0" err="1">
                <a:solidFill>
                  <a:schemeClr val="tx2"/>
                </a:solidFill>
              </a:rPr>
              <a:t>Technology</a:t>
            </a:r>
            <a:br>
              <a:rPr lang="de-DE" sz="6000" b="1" dirty="0">
                <a:solidFill>
                  <a:schemeClr val="tx2"/>
                </a:solidFill>
              </a:rPr>
            </a:br>
            <a:endParaRPr lang="hu-HU" sz="6000" dirty="0"/>
          </a:p>
        </p:txBody>
      </p:sp>
      <p:sp>
        <p:nvSpPr>
          <p:cNvPr id="4" name="Rectangle 1026"/>
          <p:cNvSpPr txBox="1">
            <a:spLocks noRot="1" noChangeArrowheads="1"/>
          </p:cNvSpPr>
          <p:nvPr/>
        </p:nvSpPr>
        <p:spPr bwMode="auto">
          <a:xfrm>
            <a:off x="395288" y="836613"/>
            <a:ext cx="829151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de-DE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de-DE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br>
              <a:rPr lang="de-DE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de-DE" sz="4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 autoUpdateAnimBg="0" advAuto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0"/>
            <a:ext cx="7772400" cy="642938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/>
              <a:t>BIOTECH Products </a:t>
            </a:r>
            <a:r>
              <a:rPr lang="hu-HU" dirty="0" err="1"/>
              <a:t>Range</a:t>
            </a:r>
            <a:endParaRPr lang="hu-HU" dirty="0"/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/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219200"/>
            <a:ext cx="9144000" cy="487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GB" sz="32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hlinkClick r:id="rId2" action="ppaction://hlinksldjump"/>
              </a:rPr>
              <a:t>Trauma </a:t>
            </a:r>
            <a:endParaRPr lang="hu-HU" sz="32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GB" sz="28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Intra-</a:t>
            </a:r>
            <a:r>
              <a:rPr lang="en-GB" sz="2800" b="1" i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Medullary</a:t>
            </a:r>
            <a:r>
              <a:rPr lang="en-GB" sz="28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nailing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(1824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Bone plate and screw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(5847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hu-HU" sz="32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GB" sz="32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Pectus</a:t>
            </a:r>
            <a:endParaRPr lang="hu-HU" sz="32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(30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en-GB" sz="2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44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3084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0"/>
            <a:ext cx="7772400" cy="642938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/>
              <a:t>BIOTECH Products </a:t>
            </a:r>
            <a:r>
              <a:rPr lang="hu-HU" dirty="0" err="1"/>
              <a:t>Range</a:t>
            </a:r>
            <a:endParaRPr lang="hu-HU" dirty="0"/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/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96975"/>
            <a:ext cx="91440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GB" sz="3200" b="1" u="sng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  <a:hlinkClick r:id="rId2" action="ppaction://hlinksldjump"/>
              </a:rPr>
              <a:t>Spine</a:t>
            </a:r>
            <a:endParaRPr lang="hu-HU" sz="3200" b="1" u="sng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2800" b="1" i="1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Spinal screw fixation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(394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-"/>
              <a:defRPr/>
            </a:pPr>
            <a:r>
              <a:rPr lang="en-GB" sz="28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GB" sz="28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Interbody Fusion </a:t>
            </a:r>
            <a:br>
              <a:rPr lang="hu-HU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</a:br>
            <a:r>
              <a:rPr lang="en-GB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implant and instrument Systems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(104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GB" sz="32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Surgical Power Tool Systems</a:t>
            </a:r>
            <a:r>
              <a:rPr lang="hu-HU" sz="3200" b="1" i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(70 </a:t>
            </a:r>
            <a:r>
              <a:rPr lang="hu-HU" sz="20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items</a:t>
            </a:r>
            <a:r>
              <a:rPr lang="hu-HU" sz="20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)</a:t>
            </a:r>
            <a:endParaRPr lang="en-GB" sz="2000" b="1" i="1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hu-HU" sz="32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TOTAL HIP SYSTEMS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71600" y="1700808"/>
            <a:ext cx="7056784" cy="4320480"/>
          </a:xfrm>
        </p:spPr>
        <p:txBody>
          <a:bodyPr/>
          <a:lstStyle/>
          <a:p>
            <a:pPr algn="just" eaLnBrk="1" hangingPunct="1">
              <a:defRPr/>
            </a:pPr>
            <a:r>
              <a:rPr lang="hu-HU" sz="2800" dirty="0"/>
              <a:t>Biotech </a:t>
            </a:r>
            <a:r>
              <a:rPr lang="hu-HU" sz="2800" dirty="0" err="1"/>
              <a:t>Modular</a:t>
            </a:r>
            <a:r>
              <a:rPr lang="hu-HU" sz="2800" dirty="0"/>
              <a:t> Head System</a:t>
            </a:r>
          </a:p>
          <a:p>
            <a:pPr algn="just" eaLnBrk="1" hangingPunct="1">
              <a:defRPr/>
            </a:pPr>
            <a:r>
              <a:rPr lang="hu-HU" sz="2800" dirty="0"/>
              <a:t>Biotech </a:t>
            </a:r>
            <a:r>
              <a:rPr lang="hu-HU" sz="2800" dirty="0" err="1"/>
              <a:t>Acetabular</a:t>
            </a:r>
            <a:r>
              <a:rPr lang="hu-HU" sz="2800" dirty="0"/>
              <a:t> </a:t>
            </a:r>
            <a:r>
              <a:rPr lang="hu-HU" sz="2800" dirty="0" err="1"/>
              <a:t>Cup</a:t>
            </a:r>
            <a:r>
              <a:rPr lang="hu-HU" sz="2800" dirty="0"/>
              <a:t> System</a:t>
            </a:r>
          </a:p>
          <a:p>
            <a:pPr algn="just" eaLnBrk="1" hangingPunct="1">
              <a:defRPr/>
            </a:pPr>
            <a:r>
              <a:rPr lang="hu-HU" sz="2800" dirty="0"/>
              <a:t>BA </a:t>
            </a:r>
            <a:r>
              <a:rPr lang="hu-HU" sz="2800" dirty="0" err="1"/>
              <a:t>Hip</a:t>
            </a:r>
            <a:r>
              <a:rPr lang="hu-HU" sz="2800" dirty="0"/>
              <a:t> Stem System</a:t>
            </a:r>
          </a:p>
          <a:p>
            <a:pPr algn="just" eaLnBrk="1" hangingPunct="1">
              <a:defRPr/>
            </a:pPr>
            <a:r>
              <a:rPr lang="hu-HU" sz="2800" dirty="0"/>
              <a:t>SKM – </a:t>
            </a:r>
            <a:r>
              <a:rPr lang="hu-HU" sz="2800" dirty="0" err="1"/>
              <a:t>Short</a:t>
            </a:r>
            <a:r>
              <a:rPr lang="hu-HU" sz="2800" dirty="0"/>
              <a:t> </a:t>
            </a:r>
            <a:r>
              <a:rPr lang="hu-HU" sz="2800" dirty="0" err="1"/>
              <a:t>Anatomical</a:t>
            </a:r>
            <a:r>
              <a:rPr lang="hu-HU" sz="2800" dirty="0"/>
              <a:t> – Stem System</a:t>
            </a:r>
          </a:p>
          <a:p>
            <a:pPr algn="just" eaLnBrk="1" hangingPunct="1">
              <a:defRPr/>
            </a:pPr>
            <a:r>
              <a:rPr lang="hu-HU" sz="2800" dirty="0"/>
              <a:t>BET </a:t>
            </a:r>
            <a:r>
              <a:rPr lang="hu-HU" sz="2800" dirty="0" err="1"/>
              <a:t>Hip</a:t>
            </a:r>
            <a:r>
              <a:rPr lang="hu-HU" sz="2800" dirty="0"/>
              <a:t> Stem System</a:t>
            </a:r>
          </a:p>
          <a:p>
            <a:pPr algn="just" eaLnBrk="1" hangingPunct="1">
              <a:defRPr/>
            </a:pPr>
            <a:r>
              <a:rPr lang="hu-HU" sz="2800" dirty="0"/>
              <a:t>BQS – Biotech </a:t>
            </a:r>
            <a:r>
              <a:rPr lang="hu-HU" sz="2800" dirty="0" err="1"/>
              <a:t>Quattro</a:t>
            </a:r>
            <a:r>
              <a:rPr lang="hu-HU" sz="2800" dirty="0"/>
              <a:t> - Stem System</a:t>
            </a:r>
          </a:p>
          <a:p>
            <a:pPr algn="just" eaLnBrk="1" hangingPunct="1">
              <a:defRPr/>
            </a:pPr>
            <a:r>
              <a:rPr lang="hu-HU" sz="2800" dirty="0"/>
              <a:t>Biotech </a:t>
            </a:r>
            <a:r>
              <a:rPr lang="hu-HU" sz="2800" dirty="0" err="1"/>
              <a:t>Modular</a:t>
            </a:r>
            <a:r>
              <a:rPr lang="hu-HU" sz="2800" dirty="0"/>
              <a:t> </a:t>
            </a:r>
            <a:r>
              <a:rPr lang="hu-HU" sz="2800" dirty="0" err="1"/>
              <a:t>Revision</a:t>
            </a:r>
            <a:r>
              <a:rPr lang="hu-HU" sz="2800" dirty="0"/>
              <a:t> </a:t>
            </a:r>
            <a:r>
              <a:rPr lang="hu-HU" sz="2800" dirty="0" err="1"/>
              <a:t>Hip</a:t>
            </a:r>
            <a:r>
              <a:rPr lang="hu-HU" sz="2800" dirty="0"/>
              <a:t> Stem System</a:t>
            </a:r>
          </a:p>
          <a:p>
            <a:pPr algn="just" eaLnBrk="1" hangingPunct="1">
              <a:defRPr/>
            </a:pPr>
            <a:r>
              <a:rPr lang="hu-HU" sz="2800" dirty="0"/>
              <a:t>Austin Moore </a:t>
            </a:r>
            <a:r>
              <a:rPr lang="hu-HU" sz="2800" dirty="0" err="1"/>
              <a:t>Hip</a:t>
            </a:r>
            <a:r>
              <a:rPr lang="hu-HU" sz="2800" dirty="0"/>
              <a:t> Stem System</a:t>
            </a:r>
          </a:p>
        </p:txBody>
      </p:sp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34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3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3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3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3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98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3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3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98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3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3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98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98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3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3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3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34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34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34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Biotech</a:t>
            </a:r>
            <a:r>
              <a:rPr lang="hu-HU" sz="3600" dirty="0"/>
              <a:t> </a:t>
            </a:r>
            <a:r>
              <a:rPr lang="hu-HU" sz="3600" dirty="0" err="1"/>
              <a:t>Modular</a:t>
            </a:r>
            <a:r>
              <a:rPr lang="hu-HU" sz="3600" dirty="0"/>
              <a:t> </a:t>
            </a:r>
            <a:r>
              <a:rPr lang="hu-HU" sz="3600" dirty="0" err="1"/>
              <a:t>Revision</a:t>
            </a:r>
            <a:r>
              <a:rPr lang="hu-HU" sz="3600" dirty="0"/>
              <a:t> </a:t>
            </a:r>
            <a:r>
              <a:rPr lang="hu-HU" sz="3600" dirty="0" err="1"/>
              <a:t>Hip</a:t>
            </a:r>
            <a:r>
              <a:rPr lang="hu-HU" sz="3600" dirty="0"/>
              <a:t> System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00188"/>
            <a:ext cx="51308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Biotech</a:t>
            </a:r>
            <a:r>
              <a:rPr lang="hu-HU" sz="3600" dirty="0"/>
              <a:t> </a:t>
            </a:r>
            <a:r>
              <a:rPr lang="hu-HU" sz="3600" dirty="0" err="1"/>
              <a:t>Modular</a:t>
            </a:r>
            <a:r>
              <a:rPr lang="hu-HU" sz="3600" dirty="0"/>
              <a:t> </a:t>
            </a:r>
            <a:r>
              <a:rPr lang="hu-HU" sz="3600" dirty="0" err="1"/>
              <a:t>Revision</a:t>
            </a:r>
            <a:r>
              <a:rPr lang="hu-HU" sz="3600" dirty="0"/>
              <a:t> </a:t>
            </a:r>
            <a:r>
              <a:rPr lang="hu-HU" sz="3600" dirty="0" err="1"/>
              <a:t>Hip</a:t>
            </a:r>
            <a:r>
              <a:rPr lang="hu-HU" sz="3600" dirty="0"/>
              <a:t> System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000375" y="1643063"/>
            <a:ext cx="5551488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>
                <a:latin typeface="Arial" charset="0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Biotech Modular Revision Hip Stem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Cemented/</a:t>
            </a:r>
            <a:r>
              <a:rPr lang="en-US" sz="2800" dirty="0" err="1">
                <a:latin typeface="+mn-lt"/>
                <a:cs typeface="Arial" charset="0"/>
              </a:rPr>
              <a:t>Uncemented</a:t>
            </a:r>
            <a:r>
              <a:rPr lang="en-US" sz="2800" dirty="0">
                <a:latin typeface="+mn-lt"/>
                <a:cs typeface="Arial" charset="0"/>
              </a:rPr>
              <a:t> proximal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component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000375" y="3357563"/>
            <a:ext cx="5551488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>
                <a:latin typeface="Arial" charset="0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Biotech Modular Revision Hip Stem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 err="1">
                <a:latin typeface="+mn-lt"/>
                <a:cs typeface="Arial" charset="0"/>
              </a:rPr>
              <a:t>Uncemented</a:t>
            </a:r>
            <a:r>
              <a:rPr lang="en-US" sz="2800" dirty="0">
                <a:latin typeface="+mn-lt"/>
                <a:cs typeface="Arial" charset="0"/>
              </a:rPr>
              <a:t> Distal component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071813" y="4500563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/>
              <a:t>  </a:t>
            </a:r>
            <a:r>
              <a:rPr lang="en-US" sz="2800" dirty="0">
                <a:latin typeface="+mn-lt"/>
                <a:cs typeface="Arial" charset="0"/>
              </a:rPr>
              <a:t>Revision Hip Cup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071813" y="5572125"/>
            <a:ext cx="53832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>
                <a:latin typeface="Arial" charset="0"/>
                <a:cs typeface="Arial" charset="0"/>
              </a:rPr>
              <a:t>  </a:t>
            </a:r>
            <a:r>
              <a:rPr lang="en-US" sz="2800" dirty="0" err="1">
                <a:latin typeface="+mn-lt"/>
                <a:cs typeface="Arial" charset="0"/>
              </a:rPr>
              <a:t>Müller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r>
              <a:rPr lang="en-US" sz="2800" dirty="0" err="1">
                <a:latin typeface="+mn-lt"/>
                <a:cs typeface="Arial" charset="0"/>
              </a:rPr>
              <a:t>Acetabular</a:t>
            </a:r>
            <a:r>
              <a:rPr lang="en-US" sz="2800" dirty="0">
                <a:latin typeface="+mn-lt"/>
                <a:cs typeface="Arial" charset="0"/>
              </a:rPr>
              <a:t> Cup for Revision</a:t>
            </a:r>
            <a:endParaRPr lang="hu-HU" sz="2800" dirty="0">
              <a:latin typeface="+mn-lt"/>
              <a:cs typeface="Arial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71625"/>
            <a:ext cx="1190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00438"/>
            <a:ext cx="2667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0"/>
            <a:ext cx="2238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5500688"/>
            <a:ext cx="9302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Jobbra nyíl 10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/>
      <p:bldP spid="4" grpId="0" build="allAtOnce"/>
      <p:bldP spid="5" grpId="0" build="allAtOnce"/>
      <p:bldP spid="6" grpId="0" build="allAtOnce"/>
      <p:bldP spid="7" grpId="0" build="allAtOnce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Biotech</a:t>
            </a:r>
            <a:r>
              <a:rPr lang="hu-HU" sz="3600" dirty="0"/>
              <a:t> </a:t>
            </a:r>
            <a:r>
              <a:rPr lang="hu-HU" sz="3600" dirty="0" err="1"/>
              <a:t>Modular</a:t>
            </a:r>
            <a:r>
              <a:rPr lang="hu-HU" sz="3600" dirty="0"/>
              <a:t> </a:t>
            </a:r>
            <a:r>
              <a:rPr lang="hu-HU" sz="3600" dirty="0" err="1"/>
              <a:t>Revision</a:t>
            </a:r>
            <a:r>
              <a:rPr lang="hu-HU" sz="3600" dirty="0"/>
              <a:t> </a:t>
            </a:r>
            <a:r>
              <a:rPr lang="hu-HU" sz="3600" dirty="0" err="1"/>
              <a:t>Hip</a:t>
            </a:r>
            <a:r>
              <a:rPr lang="hu-HU" sz="3600" dirty="0"/>
              <a:t> System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486150" y="1870075"/>
            <a:ext cx="5075238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>
                <a:latin typeface="Arial" charset="0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CIF BIOTAN Revision Modular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8 holed </a:t>
            </a:r>
            <a:r>
              <a:rPr lang="en-US" sz="2800" dirty="0" err="1">
                <a:latin typeface="+mn-lt"/>
                <a:cs typeface="Arial" charset="0"/>
              </a:rPr>
              <a:t>Uncemented</a:t>
            </a:r>
            <a:r>
              <a:rPr lang="en-US" sz="2800" dirty="0">
                <a:latin typeface="+mn-lt"/>
                <a:cs typeface="Arial" charset="0"/>
              </a:rPr>
              <a:t> press fit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 err="1">
                <a:latin typeface="+mn-lt"/>
                <a:cs typeface="Arial" charset="0"/>
              </a:rPr>
              <a:t>actabular</a:t>
            </a:r>
            <a:r>
              <a:rPr lang="en-US" sz="2800" dirty="0">
                <a:latin typeface="+mn-lt"/>
                <a:cs typeface="Arial" charset="0"/>
              </a:rPr>
              <a:t> shell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86150" y="3571875"/>
            <a:ext cx="45656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>
                <a:latin typeface="Arial" charset="0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Revision Modular </a:t>
            </a:r>
            <a:r>
              <a:rPr lang="en-US" sz="2800" dirty="0" err="1">
                <a:latin typeface="+mn-lt"/>
                <a:cs typeface="Arial" charset="0"/>
              </a:rPr>
              <a:t>Acetabular</a:t>
            </a:r>
            <a:r>
              <a:rPr lang="en-US" sz="2800" dirty="0">
                <a:latin typeface="+mn-lt"/>
                <a:cs typeface="Arial" charset="0"/>
              </a:rPr>
              <a:t>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Insert High Wall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489325" y="5000625"/>
            <a:ext cx="4572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dirty="0"/>
              <a:t>  </a:t>
            </a:r>
            <a:r>
              <a:rPr lang="en-US" sz="2800" dirty="0">
                <a:latin typeface="+mn-lt"/>
                <a:cs typeface="Arial" charset="0"/>
              </a:rPr>
              <a:t>Metal Modular Head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 err="1">
                <a:latin typeface="+mn-lt"/>
                <a:cs typeface="Arial" charset="0"/>
              </a:rPr>
              <a:t>CoCr</a:t>
            </a:r>
            <a:r>
              <a:rPr lang="en-US" sz="2800" dirty="0">
                <a:latin typeface="+mn-lt"/>
                <a:cs typeface="Arial" charset="0"/>
              </a:rPr>
              <a:t> / HNSS</a:t>
            </a:r>
            <a:endParaRPr lang="hu-HU" sz="2800" dirty="0">
              <a:latin typeface="+mn-lt"/>
              <a:cs typeface="Arial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857375"/>
            <a:ext cx="16716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1213"/>
            <a:ext cx="10810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906963"/>
            <a:ext cx="11223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Jobbra nyíl 8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/>
      <p:bldP spid="4" grpId="0" build="allAtOnce"/>
      <p:bldP spid="5" grpId="0" build="allAtOnce"/>
      <p:bldP spid="6" grpId="0" build="allAtOnce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90537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hu-HU" sz="2800" dirty="0"/>
            </a:br>
            <a:r>
              <a:rPr lang="hu-HU" sz="3600" dirty="0"/>
              <a:t>BA </a:t>
            </a:r>
            <a:r>
              <a:rPr lang="de-DE" sz="3600" dirty="0"/>
              <a:t>CEMENTED </a:t>
            </a:r>
            <a:r>
              <a:rPr lang="de-DE" sz="3600" dirty="0" err="1"/>
              <a:t>and</a:t>
            </a:r>
            <a:r>
              <a:rPr lang="de-DE" sz="3600" dirty="0"/>
              <a:t> UNCEMENTED</a:t>
            </a:r>
            <a:r>
              <a:rPr lang="hu-HU" sz="3600" dirty="0"/>
              <a:t> </a:t>
            </a:r>
            <a:br>
              <a:rPr lang="hu-HU" sz="3600" dirty="0"/>
            </a:br>
            <a:r>
              <a:rPr lang="hu-HU" sz="3600" dirty="0"/>
              <a:t>„MÜLLER TYPE” STEMS</a:t>
            </a:r>
            <a:r>
              <a:rPr lang="hu-HU" sz="2800" dirty="0"/>
              <a:t> </a:t>
            </a:r>
            <a:br>
              <a:rPr lang="hu-HU" sz="2800" dirty="0"/>
            </a:br>
            <a:endParaRPr lang="de-DE" sz="3200" dirty="0"/>
          </a:p>
        </p:txBody>
      </p:sp>
      <p:graphicFrame>
        <p:nvGraphicFramePr>
          <p:cNvPr id="13517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905000" y="2590800"/>
          <a:ext cx="5400675" cy="336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654927" imgH="1029964" progId="Photoshop.Image.9">
                  <p:embed/>
                </p:oleObj>
              </mc:Choice>
              <mc:Fallback>
                <p:oleObj name="Image" r:id="rId2" imgW="1654927" imgH="1029964" progId="Photoshop.Image.9">
                  <p:embed/>
                  <p:pic>
                    <p:nvPicPr>
                      <p:cNvPr id="1351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590800"/>
                        <a:ext cx="5400675" cy="336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2633676" y="1628800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- </a:t>
            </a:r>
            <a:r>
              <a:rPr lang="de-DE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PROVE</a:t>
            </a:r>
            <a:r>
              <a:rPr lang="hu-H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 </a:t>
            </a:r>
            <a:r>
              <a:rPr lang="de-DE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SUCCES</a:t>
            </a:r>
            <a:r>
              <a:rPr lang="hu-H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</a:t>
            </a: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35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98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/>
      <p:bldP spid="2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916"/>
            <a:ext cx="8229600" cy="5334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/>
              <a:t>BA </a:t>
            </a:r>
            <a:r>
              <a:rPr lang="hu-HU" sz="3600" dirty="0"/>
              <a:t>STEMS</a:t>
            </a:r>
            <a:endParaRPr lang="de-DE" sz="3600" dirty="0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8594" y="1357312"/>
            <a:ext cx="8786812" cy="531204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sz="2400" dirty="0" err="1"/>
              <a:t>Ideal</a:t>
            </a:r>
            <a:r>
              <a:rPr lang="hu-HU" sz="2400" dirty="0"/>
              <a:t> </a:t>
            </a:r>
            <a:r>
              <a:rPr lang="hu-HU" sz="2400" dirty="0" err="1"/>
              <a:t>geometry</a:t>
            </a:r>
            <a:r>
              <a:rPr lang="hu-HU" sz="2400" dirty="0"/>
              <a:t>: Tappered </a:t>
            </a:r>
            <a:r>
              <a:rPr lang="hu-HU" sz="2400" dirty="0" err="1"/>
              <a:t>non-collared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 err="1"/>
              <a:t>stems</a:t>
            </a:r>
            <a:r>
              <a:rPr lang="hu-HU" sz="2400" dirty="0"/>
              <a:t> –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improve</a:t>
            </a:r>
            <a:r>
              <a:rPr lang="hu-HU" sz="2400" dirty="0"/>
              <a:t> </a:t>
            </a:r>
            <a:r>
              <a:rPr lang="hu-HU" sz="2400" dirty="0" err="1"/>
              <a:t>rotational</a:t>
            </a:r>
            <a:r>
              <a:rPr lang="hu-HU" sz="2400" dirty="0"/>
              <a:t> </a:t>
            </a:r>
            <a:r>
              <a:rPr lang="hu-HU" sz="2400" dirty="0" err="1"/>
              <a:t>stability</a:t>
            </a:r>
            <a:endParaRPr lang="hu-HU" sz="2400" dirty="0"/>
          </a:p>
          <a:p>
            <a:pPr marL="533400" indent="-533400" eaLnBrk="1" hangingPunct="1">
              <a:lnSpc>
                <a:spcPct val="90000"/>
              </a:lnSpc>
              <a:defRPr/>
            </a:pPr>
            <a:endParaRPr lang="hu-HU" sz="1000" b="1" dirty="0"/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de-DE" sz="2400" b="1" dirty="0" err="1"/>
              <a:t>Uncemented</a:t>
            </a:r>
            <a:r>
              <a:rPr lang="de-DE" sz="2400" b="1" dirty="0"/>
              <a:t>:</a:t>
            </a:r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 err="1"/>
              <a:t>Titanium</a:t>
            </a:r>
            <a:r>
              <a:rPr lang="hu-HU" sz="2200" dirty="0"/>
              <a:t> </a:t>
            </a:r>
            <a:r>
              <a:rPr lang="hu-HU" sz="2200" dirty="0" err="1"/>
              <a:t>alloy</a:t>
            </a:r>
            <a:r>
              <a:rPr lang="hu-HU" sz="2200" dirty="0"/>
              <a:t> TiAL6V4 </a:t>
            </a:r>
            <a:r>
              <a:rPr lang="hu-HU" sz="2200" dirty="0" err="1"/>
              <a:t>or</a:t>
            </a:r>
            <a:r>
              <a:rPr lang="hu-HU" sz="2200" dirty="0"/>
              <a:t> </a:t>
            </a:r>
            <a:r>
              <a:rPr lang="hu-HU" sz="2200" dirty="0" err="1"/>
              <a:t>CoCr</a:t>
            </a:r>
            <a:endParaRPr lang="hu-HU" sz="2200" dirty="0"/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b="1" dirty="0" err="1"/>
              <a:t>Lasting</a:t>
            </a:r>
            <a:r>
              <a:rPr lang="hu-HU" sz="2200" b="1" dirty="0"/>
              <a:t> </a:t>
            </a:r>
            <a:r>
              <a:rPr lang="hu-HU" sz="2200" b="1" dirty="0" err="1"/>
              <a:t>fixation</a:t>
            </a:r>
            <a:r>
              <a:rPr lang="hu-HU" sz="2200" dirty="0"/>
              <a:t>: </a:t>
            </a:r>
            <a:r>
              <a:rPr lang="hu-HU" sz="2200" dirty="0" err="1"/>
              <a:t>Titanium</a:t>
            </a:r>
            <a:r>
              <a:rPr lang="hu-HU" sz="2200" dirty="0"/>
              <a:t> </a:t>
            </a:r>
            <a:r>
              <a:rPr lang="hu-HU" sz="2200" dirty="0" err="1"/>
              <a:t>plasma</a:t>
            </a:r>
            <a:r>
              <a:rPr lang="hu-HU" sz="2200" dirty="0"/>
              <a:t> </a:t>
            </a:r>
            <a:br>
              <a:rPr lang="hu-HU" sz="2200" dirty="0"/>
            </a:br>
            <a:r>
              <a:rPr lang="hu-HU" sz="2200" dirty="0"/>
              <a:t>sprayed </a:t>
            </a:r>
            <a:r>
              <a:rPr lang="hu-HU" sz="2200" dirty="0" err="1"/>
              <a:t>porous</a:t>
            </a:r>
            <a:r>
              <a:rPr lang="hu-HU" sz="2200" dirty="0"/>
              <a:t> c</a:t>
            </a:r>
            <a:r>
              <a:rPr lang="de-DE" sz="2200" dirty="0" err="1"/>
              <a:t>oating</a:t>
            </a:r>
            <a:r>
              <a:rPr lang="de-DE" sz="2200" dirty="0"/>
              <a:t> </a:t>
            </a:r>
            <a:r>
              <a:rPr lang="hu-HU" sz="2200" dirty="0"/>
              <a:t>3</a:t>
            </a:r>
            <a:r>
              <a:rPr lang="de-DE" sz="2200" dirty="0"/>
              <a:t>00 </a:t>
            </a:r>
            <a:r>
              <a:rPr lang="de-DE" sz="2200" dirty="0" err="1"/>
              <a:t>microns</a:t>
            </a:r>
            <a:r>
              <a:rPr lang="hu-HU" sz="2200" dirty="0"/>
              <a:t>, </a:t>
            </a:r>
            <a:br>
              <a:rPr lang="hu-HU" sz="2200" dirty="0"/>
            </a:br>
            <a:r>
              <a:rPr lang="de-DE" sz="2200" dirty="0"/>
              <a:t>30 % </a:t>
            </a:r>
            <a:r>
              <a:rPr lang="de-DE" sz="2200" dirty="0" err="1"/>
              <a:t>porosity</a:t>
            </a:r>
            <a:endParaRPr lang="hu-HU" sz="2200" dirty="0"/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/>
              <a:t>Wide </a:t>
            </a:r>
            <a:r>
              <a:rPr lang="hu-HU" sz="2200" dirty="0" err="1"/>
              <a:t>range</a:t>
            </a:r>
            <a:r>
              <a:rPr lang="hu-HU" sz="2200" dirty="0"/>
              <a:t> of </a:t>
            </a:r>
            <a:r>
              <a:rPr lang="hu-HU" sz="2200" dirty="0" err="1"/>
              <a:t>sizes</a:t>
            </a:r>
            <a:r>
              <a:rPr lang="hu-HU" sz="2200" dirty="0"/>
              <a:t>: </a:t>
            </a:r>
            <a:r>
              <a:rPr lang="hu-HU" sz="2200" dirty="0" err="1"/>
              <a:t>from</a:t>
            </a:r>
            <a:r>
              <a:rPr lang="hu-HU" sz="2200" dirty="0"/>
              <a:t> 6,25 mm – </a:t>
            </a:r>
            <a:r>
              <a:rPr lang="hu-HU" sz="2200" dirty="0" err="1"/>
              <a:t>to</a:t>
            </a:r>
            <a:r>
              <a:rPr lang="hu-HU" sz="2200" dirty="0"/>
              <a:t> 20,00 mm </a:t>
            </a:r>
            <a:r>
              <a:rPr lang="hu-HU" sz="2200" dirty="0" err="1"/>
              <a:t>in</a:t>
            </a:r>
            <a:r>
              <a:rPr lang="hu-HU" sz="2200" dirty="0"/>
              <a:t> 1,25mm </a:t>
            </a:r>
            <a:r>
              <a:rPr lang="hu-HU" sz="2200" dirty="0" err="1"/>
              <a:t>steps</a:t>
            </a:r>
            <a:endParaRPr lang="hu-HU" sz="2200" dirty="0"/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 err="1"/>
              <a:t>Solution</a:t>
            </a:r>
            <a:r>
              <a:rPr lang="hu-HU" sz="2200" dirty="0"/>
              <a:t> </a:t>
            </a:r>
            <a:r>
              <a:rPr lang="hu-HU" sz="2200" dirty="0" err="1"/>
              <a:t>for</a:t>
            </a:r>
            <a:r>
              <a:rPr lang="hu-HU" sz="2200" dirty="0"/>
              <a:t> </a:t>
            </a:r>
            <a:r>
              <a:rPr lang="hu-HU" sz="2200" b="1" dirty="0" err="1"/>
              <a:t>dysplasia</a:t>
            </a:r>
            <a:r>
              <a:rPr lang="hu-HU" sz="2200" dirty="0"/>
              <a:t> </a:t>
            </a:r>
            <a:r>
              <a:rPr lang="hu-HU" sz="2200" dirty="0" err="1"/>
              <a:t>cases</a:t>
            </a:r>
            <a:r>
              <a:rPr lang="hu-HU" sz="2200" dirty="0"/>
              <a:t>: 6,25mm </a:t>
            </a:r>
            <a:r>
              <a:rPr lang="hu-HU" sz="2200" dirty="0" err="1"/>
              <a:t>stems</a:t>
            </a:r>
            <a:endParaRPr lang="de-DE" sz="2200" dirty="0"/>
          </a:p>
          <a:p>
            <a:pPr marL="533400" indent="-533400" eaLnBrk="1" hangingPunct="1">
              <a:lnSpc>
                <a:spcPct val="90000"/>
              </a:lnSpc>
              <a:defRPr/>
            </a:pPr>
            <a:r>
              <a:rPr lang="hu-HU" sz="2400" b="1" dirty="0"/>
              <a:t>C</a:t>
            </a:r>
            <a:r>
              <a:rPr lang="de-DE" sz="2400" b="1" dirty="0" err="1"/>
              <a:t>emented</a:t>
            </a:r>
            <a:r>
              <a:rPr lang="de-DE" sz="2400" b="1" dirty="0"/>
              <a:t>:</a:t>
            </a:r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 err="1"/>
              <a:t>High</a:t>
            </a:r>
            <a:r>
              <a:rPr lang="hu-HU" sz="2200" dirty="0"/>
              <a:t> N </a:t>
            </a:r>
            <a:r>
              <a:rPr lang="hu-HU" sz="2200" dirty="0" err="1"/>
              <a:t>stainless</a:t>
            </a:r>
            <a:r>
              <a:rPr lang="hu-HU" sz="2200" dirty="0"/>
              <a:t> </a:t>
            </a:r>
            <a:r>
              <a:rPr lang="hu-HU" sz="2200" dirty="0" err="1"/>
              <a:t>steel</a:t>
            </a:r>
            <a:r>
              <a:rPr lang="hu-HU" sz="2200" dirty="0"/>
              <a:t> </a:t>
            </a:r>
            <a:r>
              <a:rPr lang="hu-HU" sz="2200" dirty="0" err="1"/>
              <a:t>or</a:t>
            </a:r>
            <a:r>
              <a:rPr lang="hu-HU" sz="2200" dirty="0"/>
              <a:t> </a:t>
            </a:r>
            <a:r>
              <a:rPr lang="hu-HU" sz="2200" dirty="0" err="1"/>
              <a:t>CoCr</a:t>
            </a:r>
            <a:endParaRPr lang="hu-HU" sz="2200" dirty="0"/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/>
              <a:t>Wide </a:t>
            </a:r>
            <a:r>
              <a:rPr lang="hu-HU" sz="2200" dirty="0" err="1"/>
              <a:t>range</a:t>
            </a:r>
            <a:r>
              <a:rPr lang="hu-HU" sz="2200" dirty="0"/>
              <a:t> of </a:t>
            </a:r>
            <a:r>
              <a:rPr lang="hu-HU" sz="2200" dirty="0" err="1"/>
              <a:t>sizes</a:t>
            </a:r>
            <a:r>
              <a:rPr lang="hu-HU" sz="2200" dirty="0"/>
              <a:t>: </a:t>
            </a:r>
            <a:r>
              <a:rPr lang="hu-HU" sz="2200" dirty="0" err="1"/>
              <a:t>from</a:t>
            </a:r>
            <a:r>
              <a:rPr lang="hu-HU" sz="2200" dirty="0"/>
              <a:t> 6,25 mm – </a:t>
            </a:r>
            <a:r>
              <a:rPr lang="hu-HU" sz="2200" dirty="0" err="1"/>
              <a:t>to</a:t>
            </a:r>
            <a:r>
              <a:rPr lang="hu-HU" sz="2200" dirty="0"/>
              <a:t> 20,00 mm </a:t>
            </a:r>
            <a:r>
              <a:rPr lang="hu-HU" sz="2200" dirty="0" err="1"/>
              <a:t>in</a:t>
            </a:r>
            <a:r>
              <a:rPr lang="hu-HU" sz="2200" dirty="0"/>
              <a:t> 1,25mm </a:t>
            </a:r>
            <a:r>
              <a:rPr lang="hu-HU" sz="2200" dirty="0" err="1"/>
              <a:t>steps</a:t>
            </a:r>
            <a:endParaRPr lang="hu-HU" sz="2200" dirty="0"/>
          </a:p>
          <a:p>
            <a:pPr marL="933450" lvl="1" indent="-533400" eaLnBrk="1" hangingPunct="1">
              <a:lnSpc>
                <a:spcPct val="9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200" dirty="0" err="1"/>
              <a:t>Solution</a:t>
            </a:r>
            <a:r>
              <a:rPr lang="hu-HU" sz="2200" dirty="0"/>
              <a:t> </a:t>
            </a:r>
            <a:r>
              <a:rPr lang="hu-HU" sz="2200" dirty="0" err="1"/>
              <a:t>for</a:t>
            </a:r>
            <a:r>
              <a:rPr lang="hu-HU" sz="2200" dirty="0"/>
              <a:t> </a:t>
            </a:r>
            <a:r>
              <a:rPr lang="hu-HU" sz="2200" b="1" dirty="0" err="1"/>
              <a:t>dysplasia</a:t>
            </a:r>
            <a:r>
              <a:rPr lang="hu-HU" sz="2200" dirty="0"/>
              <a:t> </a:t>
            </a:r>
            <a:r>
              <a:rPr lang="hu-HU" sz="2200" dirty="0" err="1"/>
              <a:t>cases</a:t>
            </a:r>
            <a:r>
              <a:rPr lang="hu-HU" sz="2200" dirty="0"/>
              <a:t>: 6,25 mm </a:t>
            </a:r>
            <a:r>
              <a:rPr lang="hu-HU" sz="2200" dirty="0" err="1"/>
              <a:t>stems</a:t>
            </a:r>
            <a:endParaRPr lang="de-DE" sz="2200" dirty="0"/>
          </a:p>
        </p:txBody>
      </p:sp>
      <p:pic>
        <p:nvPicPr>
          <p:cNvPr id="4403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324" y="908720"/>
            <a:ext cx="2817476" cy="27151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689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8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8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8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8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8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8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8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89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8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8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8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89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8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8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168965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/>
              <a:t>BA REVISION STEMS</a:t>
            </a:r>
          </a:p>
        </p:txBody>
      </p:sp>
      <p:graphicFrame>
        <p:nvGraphicFramePr>
          <p:cNvPr id="6146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45000749"/>
              </p:ext>
            </p:extLst>
          </p:nvPr>
        </p:nvGraphicFramePr>
        <p:xfrm>
          <a:off x="251520" y="1631987"/>
          <a:ext cx="3690937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714286" imgH="6019048" progId="Photoshop.Image.9">
                  <p:embed/>
                </p:oleObj>
              </mc:Choice>
              <mc:Fallback>
                <p:oleObj name="Image" r:id="rId2" imgW="5714286" imgH="6019048" progId="Photoshop.Image.9">
                  <p:embed/>
                  <p:pic>
                    <p:nvPicPr>
                      <p:cNvPr id="614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31987"/>
                        <a:ext cx="3690937" cy="388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9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267200" y="1628775"/>
            <a:ext cx="441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 err="1"/>
              <a:t>Raw</a:t>
            </a:r>
            <a:r>
              <a:rPr lang="hu-HU" sz="2800" dirty="0"/>
              <a:t> </a:t>
            </a:r>
            <a:r>
              <a:rPr lang="hu-HU" sz="2800" dirty="0" err="1"/>
              <a:t>material</a:t>
            </a:r>
            <a:r>
              <a:rPr lang="hu-HU" sz="2800" dirty="0"/>
              <a:t>: </a:t>
            </a:r>
            <a:r>
              <a:rPr lang="hu-HU" sz="2800" dirty="0" err="1"/>
              <a:t>CoCr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Cemented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err="1"/>
              <a:t>Uncemented</a:t>
            </a:r>
            <a:r>
              <a:rPr lang="hu-HU" sz="2800" dirty="0"/>
              <a:t> -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titanium</a:t>
            </a:r>
            <a:r>
              <a:rPr lang="hu-HU" sz="2800" dirty="0"/>
              <a:t> </a:t>
            </a:r>
            <a:r>
              <a:rPr lang="hu-HU" sz="2800" dirty="0" err="1"/>
              <a:t>plasma</a:t>
            </a:r>
            <a:r>
              <a:rPr lang="hu-HU" sz="2800" dirty="0"/>
              <a:t> sprayed </a:t>
            </a:r>
            <a:r>
              <a:rPr lang="hu-HU" sz="2800" dirty="0" err="1"/>
              <a:t>porous</a:t>
            </a:r>
            <a:r>
              <a:rPr lang="hu-HU" sz="2800" dirty="0"/>
              <a:t> </a:t>
            </a:r>
            <a:r>
              <a:rPr lang="hu-HU" sz="2800" dirty="0" err="1"/>
              <a:t>coating</a:t>
            </a:r>
            <a:endParaRPr lang="hu-HU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/>
              <a:t>Wide </a:t>
            </a:r>
            <a:r>
              <a:rPr lang="hu-HU" sz="2800" dirty="0" err="1"/>
              <a:t>range</a:t>
            </a:r>
            <a:r>
              <a:rPr lang="hu-HU" sz="2800" dirty="0"/>
              <a:t> of </a:t>
            </a:r>
            <a:r>
              <a:rPr lang="hu-HU" sz="2800" dirty="0" err="1"/>
              <a:t>stem</a:t>
            </a:r>
            <a:r>
              <a:rPr lang="hu-HU" sz="2800" dirty="0"/>
              <a:t> </a:t>
            </a:r>
            <a:r>
              <a:rPr lang="hu-HU" sz="2800" dirty="0" err="1"/>
              <a:t>lenghts</a:t>
            </a:r>
            <a:r>
              <a:rPr lang="hu-HU" sz="2800" dirty="0"/>
              <a:t>: 180mm, 200mm, 220mm, 240mm, 260mm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err="1"/>
              <a:t>Distal</a:t>
            </a:r>
            <a:r>
              <a:rPr lang="hu-HU" sz="2800" dirty="0"/>
              <a:t> </a:t>
            </a:r>
            <a:r>
              <a:rPr lang="hu-HU" sz="2800" dirty="0" err="1"/>
              <a:t>locking</a:t>
            </a:r>
            <a:r>
              <a:rPr lang="hu-HU" sz="2800" dirty="0"/>
              <a:t> </a:t>
            </a:r>
            <a:r>
              <a:rPr lang="hu-HU" sz="2800" dirty="0" err="1"/>
              <a:t>possiblity</a:t>
            </a:r>
            <a:endParaRPr lang="hu-HU" sz="2800" dirty="0"/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14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31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1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1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1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/>
      <p:bldP spid="231429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dirty="0">
                <a:effectLst/>
              </a:rPr>
              <a:t>BET</a:t>
            </a:r>
            <a:r>
              <a:rPr lang="hu-HU" dirty="0">
                <a:effectLst/>
                <a:latin typeface="Arial" panose="020B0604020202020204" pitchFamily="34" charset="0"/>
              </a:rPr>
              <a:t> </a:t>
            </a:r>
            <a:r>
              <a:rPr lang="hu-HU" dirty="0" err="1">
                <a:effectLst/>
              </a:rPr>
              <a:t>stem</a:t>
            </a:r>
            <a:endParaRPr lang="hu-HU" dirty="0">
              <a:effectLst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0" y="1357313"/>
            <a:ext cx="5429250" cy="127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FontTx/>
              <a:buNone/>
            </a:pPr>
            <a:r>
              <a:rPr lang="hu-HU" sz="3000" b="1" dirty="0"/>
              <a:t>Cemented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800" dirty="0" err="1"/>
              <a:t>raw</a:t>
            </a:r>
            <a:r>
              <a:rPr lang="hu-HU" sz="2800" dirty="0"/>
              <a:t> </a:t>
            </a:r>
            <a:r>
              <a:rPr lang="hu-HU" sz="2800" dirty="0" err="1"/>
              <a:t>material</a:t>
            </a:r>
            <a:r>
              <a:rPr lang="hu-HU" sz="2800" dirty="0"/>
              <a:t>: </a:t>
            </a:r>
            <a:r>
              <a:rPr lang="hu-HU" sz="2800" dirty="0" err="1"/>
              <a:t>High</a:t>
            </a:r>
            <a:r>
              <a:rPr lang="hu-HU" sz="2800" dirty="0"/>
              <a:t> N </a:t>
            </a:r>
            <a:r>
              <a:rPr lang="hu-HU" sz="2800" dirty="0" err="1"/>
              <a:t>Stainless</a:t>
            </a:r>
            <a:r>
              <a:rPr lang="hu-HU" sz="2800" dirty="0"/>
              <a:t> Steel</a:t>
            </a:r>
          </a:p>
        </p:txBody>
      </p:sp>
      <p:pic>
        <p:nvPicPr>
          <p:cNvPr id="3994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0" y="1484784"/>
            <a:ext cx="3463925" cy="305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708920"/>
            <a:ext cx="5429250" cy="20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FontTx/>
              <a:buNone/>
            </a:pPr>
            <a:r>
              <a:rPr lang="hu-HU" sz="3000" b="1" dirty="0" err="1"/>
              <a:t>Uncemented</a:t>
            </a:r>
            <a:endParaRPr lang="hu-HU" sz="3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hu-HU" sz="2800" dirty="0" err="1"/>
              <a:t>raw</a:t>
            </a:r>
            <a:r>
              <a:rPr lang="hu-HU" sz="2800" dirty="0"/>
              <a:t> </a:t>
            </a:r>
            <a:r>
              <a:rPr lang="hu-HU" sz="2800" dirty="0" err="1"/>
              <a:t>material</a:t>
            </a:r>
            <a:r>
              <a:rPr lang="hu-HU" sz="2800" dirty="0"/>
              <a:t>: </a:t>
            </a:r>
            <a:r>
              <a:rPr lang="hu-HU" sz="2800" dirty="0" err="1"/>
              <a:t>CoCr</a:t>
            </a:r>
            <a:r>
              <a:rPr lang="hu-HU" sz="2800" dirty="0"/>
              <a:t> </a:t>
            </a:r>
            <a:r>
              <a:rPr lang="hu-HU" sz="2800" dirty="0" err="1"/>
              <a:t>or</a:t>
            </a:r>
            <a:r>
              <a:rPr lang="hu-HU" sz="2800" dirty="0"/>
              <a:t> TiAl6V4  - </a:t>
            </a:r>
            <a:r>
              <a:rPr lang="hu-HU" sz="2800" dirty="0" err="1"/>
              <a:t>with</a:t>
            </a:r>
            <a:r>
              <a:rPr lang="hu-HU" sz="2800" dirty="0"/>
              <a:t> </a:t>
            </a:r>
            <a:r>
              <a:rPr lang="hu-HU" sz="2800" dirty="0" err="1"/>
              <a:t>titanium</a:t>
            </a:r>
            <a:r>
              <a:rPr lang="hu-HU" sz="2800" dirty="0"/>
              <a:t> </a:t>
            </a:r>
            <a:r>
              <a:rPr lang="hu-HU" sz="2800" dirty="0" err="1"/>
              <a:t>plasma</a:t>
            </a:r>
            <a:r>
              <a:rPr lang="hu-HU" sz="2800" dirty="0"/>
              <a:t> sprayed </a:t>
            </a:r>
            <a:r>
              <a:rPr lang="hu-HU" sz="2800" dirty="0" err="1"/>
              <a:t>porous</a:t>
            </a:r>
            <a:r>
              <a:rPr lang="hu-HU" sz="2800" dirty="0"/>
              <a:t> </a:t>
            </a:r>
            <a:r>
              <a:rPr lang="hu-HU" sz="2800" dirty="0" err="1"/>
              <a:t>coating</a:t>
            </a:r>
            <a:endParaRPr lang="hu-HU" sz="2800" dirty="0"/>
          </a:p>
          <a:p>
            <a:pPr>
              <a:buFont typeface="Wingdings" panose="05000000000000000000" pitchFamily="2" charset="2"/>
              <a:buChar char="§"/>
            </a:pPr>
            <a:endParaRPr lang="hu-HU" sz="2400" dirty="0"/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28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/>
      <p:bldP spid="12288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3225" y="193339"/>
            <a:ext cx="8229600" cy="1562099"/>
          </a:xfrm>
        </p:spPr>
        <p:txBody>
          <a:bodyPr/>
          <a:lstStyle/>
          <a:p>
            <a:pPr eaLnBrk="1" hangingPunct="1">
              <a:defRPr/>
            </a:pPr>
            <a:br>
              <a:rPr lang="hu-HU" sz="4000" dirty="0">
                <a:latin typeface="Verdana" pitchFamily="34" charset="0"/>
              </a:rPr>
            </a:br>
            <a:br>
              <a:rPr lang="hu-HU" sz="4000" dirty="0">
                <a:latin typeface="Verdana" pitchFamily="34" charset="0"/>
              </a:rPr>
            </a:br>
            <a:r>
              <a:rPr lang="de-DE" sz="3600" dirty="0"/>
              <a:t>BIOTECH</a:t>
            </a:r>
            <a:br>
              <a:rPr lang="hu-HU" sz="3600" dirty="0"/>
            </a:br>
            <a:r>
              <a:rPr lang="de-DE" sz="3600" dirty="0"/>
              <a:t>MULTI</a:t>
            </a:r>
            <a:r>
              <a:rPr lang="hu-HU" sz="3600" dirty="0"/>
              <a:t>-</a:t>
            </a:r>
            <a:r>
              <a:rPr lang="de-DE" sz="3600" dirty="0"/>
              <a:t>NATIONAL </a:t>
            </a:r>
            <a:br>
              <a:rPr lang="de-DE" sz="3600" dirty="0"/>
            </a:br>
            <a:r>
              <a:rPr lang="de-DE" sz="3600" dirty="0"/>
              <a:t>GERMAN </a:t>
            </a:r>
            <a:r>
              <a:rPr lang="hu-HU" sz="3600" dirty="0"/>
              <a:t>- BASED</a:t>
            </a:r>
            <a:r>
              <a:rPr lang="de-DE" sz="3600" dirty="0">
                <a:latin typeface="Verdana" pitchFamily="34" charset="0"/>
              </a:rPr>
              <a:t> </a:t>
            </a:r>
            <a:br>
              <a:rPr lang="de-DE" sz="2800" dirty="0">
                <a:latin typeface="Verdana" pitchFamily="34" charset="0"/>
              </a:rPr>
            </a:br>
            <a:br>
              <a:rPr lang="hu-HU" sz="2800" dirty="0">
                <a:latin typeface="Verdana" pitchFamily="34" charset="0"/>
              </a:rPr>
            </a:br>
            <a:endParaRPr lang="de-DE" sz="4000" dirty="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3860800"/>
            <a:ext cx="8544247" cy="12985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400" b="1" dirty="0"/>
              <a:t>ORT</a:t>
            </a:r>
            <a:r>
              <a:rPr lang="en-US" sz="3400" b="1" dirty="0"/>
              <a:t>H</a:t>
            </a:r>
            <a:r>
              <a:rPr lang="hu-HU" sz="3400" b="1" dirty="0"/>
              <a:t>OP</a:t>
            </a:r>
            <a:r>
              <a:rPr lang="en-US" sz="3400" b="1" dirty="0"/>
              <a:t>A</a:t>
            </a:r>
            <a:r>
              <a:rPr lang="hu-HU" sz="3400" b="1" dirty="0"/>
              <a:t>EDY TRAUMA, SPINE, PECTUS </a:t>
            </a:r>
            <a:r>
              <a:rPr lang="de-DE" sz="3400" b="1" dirty="0"/>
              <a:t>IMPLANT</a:t>
            </a:r>
            <a:r>
              <a:rPr lang="hu-HU" sz="3400" b="1" dirty="0"/>
              <a:t>S AND INSTRUMENTS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276225" y="2276475"/>
            <a:ext cx="854424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eaLnBrk="1" hangingPunct="1"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de-DE" sz="3400" dirty="0">
                <a:latin typeface="+mn-lt"/>
              </a:rPr>
              <a:t>D</a:t>
            </a:r>
            <a:r>
              <a:rPr lang="hu-HU" sz="3400" dirty="0">
                <a:latin typeface="+mn-lt"/>
              </a:rPr>
              <a:t>EVELOPER</a:t>
            </a:r>
            <a:r>
              <a:rPr lang="de-DE" sz="3400" dirty="0">
                <a:latin typeface="+mn-lt"/>
              </a:rPr>
              <a:t>, M</a:t>
            </a:r>
            <a:r>
              <a:rPr lang="hu-HU" sz="3400" dirty="0">
                <a:latin typeface="+mn-lt"/>
              </a:rPr>
              <a:t>ANUFACTURER</a:t>
            </a:r>
            <a:r>
              <a:rPr lang="de-DE" sz="3400" dirty="0">
                <a:latin typeface="+mn-lt"/>
              </a:rPr>
              <a:t>, D</a:t>
            </a:r>
            <a:r>
              <a:rPr lang="hu-HU" sz="3400" dirty="0">
                <a:latin typeface="+mn-lt"/>
              </a:rPr>
              <a:t>ISTRIBUTOR OF HIGH QUALITY</a:t>
            </a: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Lefelé nyíl 2"/>
          <p:cNvSpPr/>
          <p:nvPr/>
        </p:nvSpPr>
        <p:spPr bwMode="auto">
          <a:xfrm>
            <a:off x="8731231" y="6424479"/>
            <a:ext cx="227676" cy="32411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201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/>
      <p:bldP spid="220163" grpId="0" build="p"/>
      <p:bldP spid="2" grpId="0"/>
      <p:bldP spid="6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BQS </a:t>
            </a:r>
            <a:r>
              <a:rPr lang="hu-HU" dirty="0" err="1"/>
              <a:t>Biotech</a:t>
            </a:r>
            <a:r>
              <a:rPr lang="hu-HU" dirty="0"/>
              <a:t> </a:t>
            </a:r>
            <a:r>
              <a:rPr lang="hu-HU" dirty="0" err="1"/>
              <a:t>Quattro</a:t>
            </a:r>
            <a:r>
              <a:rPr lang="hu-HU" dirty="0"/>
              <a:t> </a:t>
            </a:r>
            <a:r>
              <a:rPr lang="hu-HU" dirty="0" err="1"/>
              <a:t>Stem</a:t>
            </a:r>
            <a:endParaRPr lang="hu-HU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7171" y="1772816"/>
            <a:ext cx="3619500" cy="297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28625" y="1714500"/>
            <a:ext cx="4857750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u-HU" sz="2200" b="1" dirty="0">
                <a:latin typeface="+mn-lt"/>
                <a:cs typeface="Arial" charset="0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Raw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material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– TiAl6V4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hu-HU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Uncemented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-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with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titanium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plasma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sprayed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porous</a:t>
            </a: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coating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hu-HU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hu-H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11 </a:t>
            </a:r>
            <a:r>
              <a:rPr lang="hu-H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sizes</a:t>
            </a:r>
            <a:endParaRPr lang="hu-HU" sz="2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endParaRPr lang="hu-HU" dirty="0">
              <a:latin typeface="Arial" charset="0"/>
              <a:cs typeface="Arial" charset="0"/>
            </a:endParaRP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57188" y="142875"/>
            <a:ext cx="6858000" cy="714375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SKM-Short</a:t>
            </a:r>
            <a:r>
              <a:rPr lang="hu-HU" sz="3600" dirty="0"/>
              <a:t> </a:t>
            </a:r>
            <a:r>
              <a:rPr lang="hu-HU" sz="3600" dirty="0" err="1"/>
              <a:t>Anatomical</a:t>
            </a:r>
            <a:r>
              <a:rPr lang="hu-HU" sz="3600" dirty="0"/>
              <a:t> </a:t>
            </a:r>
            <a:r>
              <a:rPr lang="hu-HU" sz="3600" dirty="0" err="1"/>
              <a:t>Stems</a:t>
            </a:r>
            <a:endParaRPr lang="de-DE" sz="3600" i="1" dirty="0">
              <a:solidFill>
                <a:srgbClr val="FFFF00"/>
              </a:solidFill>
            </a:endParaRP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28688"/>
            <a:ext cx="9144000" cy="57864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400" b="1" dirty="0"/>
              <a:t>NEW GENERATION</a:t>
            </a:r>
            <a:r>
              <a:rPr lang="hu-HU" sz="2400" dirty="0"/>
              <a:t> of </a:t>
            </a:r>
            <a:r>
              <a:rPr lang="hu-HU" sz="2400" dirty="0" err="1"/>
              <a:t>bone</a:t>
            </a:r>
            <a:r>
              <a:rPr lang="hu-HU" sz="2400" dirty="0"/>
              <a:t> saving </a:t>
            </a:r>
            <a:br>
              <a:rPr lang="hu-HU" sz="2400" dirty="0"/>
            </a:br>
            <a:r>
              <a:rPr lang="hu-HU" sz="2400" dirty="0" err="1"/>
              <a:t>option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primary</a:t>
            </a:r>
            <a:r>
              <a:rPr lang="hu-HU" sz="2400" dirty="0"/>
              <a:t> </a:t>
            </a:r>
            <a:r>
              <a:rPr lang="hu-HU" sz="2400" dirty="0" err="1"/>
              <a:t>hip</a:t>
            </a:r>
            <a:r>
              <a:rPr lang="hu-HU" sz="2400" dirty="0"/>
              <a:t> </a:t>
            </a:r>
            <a:r>
              <a:rPr lang="hu-HU" sz="2400" dirty="0" err="1"/>
              <a:t>implantation</a:t>
            </a:r>
            <a:endParaRPr lang="hu-H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b="1" dirty="0" err="1"/>
              <a:t>Specially</a:t>
            </a:r>
            <a:r>
              <a:rPr lang="hu-HU" sz="2400" b="1" dirty="0"/>
              <a:t> </a:t>
            </a:r>
            <a:r>
              <a:rPr lang="hu-HU" sz="2400" b="1" dirty="0" err="1"/>
              <a:t>designed</a:t>
            </a:r>
            <a:r>
              <a:rPr lang="hu-HU" sz="2400" b="1" dirty="0"/>
              <a:t> </a:t>
            </a:r>
            <a:r>
              <a:rPr lang="hu-HU" sz="2400" b="1" dirty="0" err="1"/>
              <a:t>for</a:t>
            </a:r>
            <a:r>
              <a:rPr lang="hu-HU" sz="2400" b="1" dirty="0"/>
              <a:t> </a:t>
            </a:r>
            <a:r>
              <a:rPr lang="hu-HU" sz="2400" b="1" dirty="0" err="1"/>
              <a:t>Minimally</a:t>
            </a:r>
            <a:r>
              <a:rPr lang="hu-HU" sz="2400" b="1" dirty="0"/>
              <a:t> </a:t>
            </a:r>
            <a:r>
              <a:rPr lang="hu-HU" sz="2400" b="1" dirty="0" err="1"/>
              <a:t>Invasive</a:t>
            </a:r>
            <a:r>
              <a:rPr lang="hu-HU" sz="2400" b="1" dirty="0"/>
              <a:t> </a:t>
            </a:r>
            <a:br>
              <a:rPr lang="hu-HU" sz="2400" b="1" dirty="0"/>
            </a:br>
            <a:r>
              <a:rPr lang="hu-HU" sz="2400" b="1" dirty="0" err="1"/>
              <a:t>surgery</a:t>
            </a:r>
            <a:r>
              <a:rPr lang="hu-HU" sz="2400" dirty="0"/>
              <a:t> –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preserve</a:t>
            </a:r>
            <a:r>
              <a:rPr lang="hu-HU" sz="2400" dirty="0"/>
              <a:t> </a:t>
            </a:r>
            <a:r>
              <a:rPr lang="hu-HU" sz="2400" dirty="0" err="1"/>
              <a:t>valuable</a:t>
            </a:r>
            <a:r>
              <a:rPr lang="hu-HU" sz="2400" dirty="0"/>
              <a:t> </a:t>
            </a:r>
            <a:r>
              <a:rPr lang="hu-HU" sz="2400" dirty="0" err="1"/>
              <a:t>muscles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/>
              <a:t>and </a:t>
            </a:r>
            <a:r>
              <a:rPr lang="hu-HU" sz="2400" dirty="0" err="1"/>
              <a:t>bone</a:t>
            </a:r>
            <a:r>
              <a:rPr lang="hu-HU" sz="2400" dirty="0"/>
              <a:t> </a:t>
            </a:r>
            <a:r>
              <a:rPr lang="hu-HU" sz="2400" dirty="0" err="1"/>
              <a:t>structures</a:t>
            </a:r>
            <a:endParaRPr lang="hu-H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</a:t>
            </a:r>
            <a:r>
              <a:rPr lang="hu-HU" sz="2400" dirty="0" err="1"/>
              <a:t>CoCr</a:t>
            </a:r>
            <a:r>
              <a:rPr lang="hu-HU"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err="1"/>
              <a:t>Uncemented</a:t>
            </a:r>
            <a:r>
              <a:rPr lang="hu-HU" sz="2400" dirty="0"/>
              <a:t> -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titanium</a:t>
            </a:r>
            <a:r>
              <a:rPr lang="hu-HU" sz="2400" dirty="0"/>
              <a:t> </a:t>
            </a:r>
            <a:r>
              <a:rPr lang="hu-HU" sz="2400" dirty="0" err="1"/>
              <a:t>plasma</a:t>
            </a:r>
            <a:r>
              <a:rPr lang="hu-HU" sz="2400" dirty="0"/>
              <a:t> sprayed </a:t>
            </a:r>
            <a:br>
              <a:rPr lang="hu-HU" sz="2400" dirty="0"/>
            </a:br>
            <a:r>
              <a:rPr lang="hu-HU" sz="2400" dirty="0" err="1"/>
              <a:t>porous</a:t>
            </a:r>
            <a:r>
              <a:rPr lang="hu-HU" sz="2400" dirty="0"/>
              <a:t> </a:t>
            </a:r>
            <a:r>
              <a:rPr lang="hu-HU" sz="2400" dirty="0" err="1"/>
              <a:t>coating</a:t>
            </a:r>
            <a:r>
              <a:rPr lang="hu-HU" sz="2400" dirty="0"/>
              <a:t> </a:t>
            </a:r>
            <a:r>
              <a:rPr lang="hu-HU" sz="2400" dirty="0" err="1"/>
              <a:t>or</a:t>
            </a:r>
            <a:r>
              <a:rPr lang="hu-HU" sz="2400" dirty="0"/>
              <a:t> HA </a:t>
            </a:r>
            <a:r>
              <a:rPr lang="hu-HU" sz="2400" dirty="0" err="1"/>
              <a:t>coating</a:t>
            </a:r>
            <a:endParaRPr lang="hu-H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b="1" dirty="0" err="1"/>
              <a:t>Unique</a:t>
            </a:r>
            <a:r>
              <a:rPr lang="hu-HU" sz="2400" b="1" dirty="0"/>
              <a:t> </a:t>
            </a:r>
            <a:r>
              <a:rPr lang="hu-HU" sz="2400" b="1" dirty="0" err="1"/>
              <a:t>anatomical</a:t>
            </a:r>
            <a:r>
              <a:rPr lang="hu-HU" sz="2400" b="1" dirty="0"/>
              <a:t> design, 12 </a:t>
            </a:r>
            <a:r>
              <a:rPr lang="hu-HU" sz="2400" b="1" dirty="0" err="1"/>
              <a:t>left</a:t>
            </a:r>
            <a:r>
              <a:rPr lang="hu-HU" sz="2400" b="1" dirty="0"/>
              <a:t> and 12 </a:t>
            </a:r>
            <a:r>
              <a:rPr lang="hu-HU" sz="2400" b="1" dirty="0" err="1"/>
              <a:t>rigth</a:t>
            </a:r>
            <a:r>
              <a:rPr lang="hu-HU" sz="2400" b="1" dirty="0"/>
              <a:t> </a:t>
            </a:r>
            <a:r>
              <a:rPr lang="hu-HU" sz="2400" b="1" dirty="0" err="1"/>
              <a:t>sizes</a:t>
            </a:r>
            <a:r>
              <a:rPr lang="hu-HU" sz="2400" dirty="0"/>
              <a:t> –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obtain</a:t>
            </a:r>
            <a:r>
              <a:rPr lang="hu-HU" sz="2400" dirty="0"/>
              <a:t> </a:t>
            </a:r>
            <a:r>
              <a:rPr lang="hu-HU" sz="2400" dirty="0" err="1"/>
              <a:t>intial</a:t>
            </a:r>
            <a:r>
              <a:rPr lang="hu-HU" sz="2400" dirty="0"/>
              <a:t> </a:t>
            </a:r>
            <a:r>
              <a:rPr lang="hu-HU" sz="2400" dirty="0" err="1"/>
              <a:t>fixation</a:t>
            </a:r>
            <a:r>
              <a:rPr lang="hu-HU" sz="2400" dirty="0"/>
              <a:t> and </a:t>
            </a:r>
            <a:r>
              <a:rPr lang="hu-HU" sz="2400" dirty="0" err="1"/>
              <a:t>cover</a:t>
            </a:r>
            <a:r>
              <a:rPr lang="hu-HU" sz="2400" dirty="0"/>
              <a:t> </a:t>
            </a:r>
            <a:r>
              <a:rPr lang="hu-HU" sz="2400" dirty="0" err="1"/>
              <a:t>wide</a:t>
            </a:r>
            <a:r>
              <a:rPr lang="hu-HU" sz="2400" dirty="0"/>
              <a:t> </a:t>
            </a:r>
            <a:r>
              <a:rPr lang="hu-HU" sz="2400" dirty="0" err="1"/>
              <a:t>spectrum</a:t>
            </a:r>
            <a:r>
              <a:rPr lang="hu-HU" sz="2400" dirty="0"/>
              <a:t> of </a:t>
            </a:r>
            <a:r>
              <a:rPr lang="hu-HU" sz="2400" dirty="0" err="1"/>
              <a:t>indications</a:t>
            </a:r>
            <a:endParaRPr lang="hu-H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/>
              <a:t>The </a:t>
            </a:r>
            <a:r>
              <a:rPr lang="hu-HU" sz="2400" dirty="0" err="1"/>
              <a:t>small</a:t>
            </a:r>
            <a:r>
              <a:rPr lang="hu-HU" sz="2400" dirty="0"/>
              <a:t> </a:t>
            </a:r>
            <a:r>
              <a:rPr lang="hu-HU" sz="2400" dirty="0" err="1"/>
              <a:t>sizes</a:t>
            </a:r>
            <a:r>
              <a:rPr lang="hu-HU" sz="2400" dirty="0"/>
              <a:t>: </a:t>
            </a:r>
            <a:r>
              <a:rPr lang="hu-HU" sz="2400" b="1" dirty="0" err="1"/>
              <a:t>Excellent</a:t>
            </a:r>
            <a:r>
              <a:rPr lang="hu-HU" sz="2400" b="1" dirty="0"/>
              <a:t> </a:t>
            </a:r>
            <a:r>
              <a:rPr lang="hu-HU" sz="2400" b="1" dirty="0" err="1"/>
              <a:t>solution</a:t>
            </a:r>
            <a:r>
              <a:rPr lang="hu-HU" sz="2400" b="1" dirty="0"/>
              <a:t> </a:t>
            </a:r>
            <a:r>
              <a:rPr lang="hu-HU" sz="2400" b="1" dirty="0" err="1"/>
              <a:t>for</a:t>
            </a:r>
            <a:r>
              <a:rPr lang="hu-HU" sz="2400" b="1" dirty="0"/>
              <a:t> </a:t>
            </a:r>
            <a:r>
              <a:rPr lang="hu-HU" sz="2400" b="1" dirty="0" err="1"/>
              <a:t>dysplasia</a:t>
            </a:r>
            <a:r>
              <a:rPr lang="hu-HU" sz="2400" b="1" dirty="0"/>
              <a:t> </a:t>
            </a:r>
            <a:r>
              <a:rPr lang="hu-HU" sz="2400" b="1" dirty="0" err="1"/>
              <a:t>cases</a:t>
            </a:r>
            <a:endParaRPr lang="hu-HU" sz="2400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b="1" dirty="0" err="1"/>
              <a:t>Modularity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SKM </a:t>
            </a:r>
            <a:r>
              <a:rPr lang="hu-HU" sz="2400" dirty="0" err="1"/>
              <a:t>stem</a:t>
            </a:r>
            <a:r>
              <a:rPr lang="hu-HU" sz="2400" dirty="0"/>
              <a:t> </a:t>
            </a:r>
            <a:r>
              <a:rPr lang="hu-HU" sz="2400" dirty="0" err="1"/>
              <a:t>system</a:t>
            </a:r>
            <a:r>
              <a:rPr lang="hu-HU" sz="2400" dirty="0"/>
              <a:t> is </a:t>
            </a:r>
            <a:r>
              <a:rPr lang="hu-HU" sz="2400" dirty="0" err="1"/>
              <a:t>perfectly</a:t>
            </a:r>
            <a:r>
              <a:rPr lang="hu-HU" sz="2400" dirty="0"/>
              <a:t> </a:t>
            </a:r>
            <a:r>
              <a:rPr lang="hu-HU" sz="2400" dirty="0" err="1"/>
              <a:t>compatible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cemented and </a:t>
            </a:r>
            <a:r>
              <a:rPr lang="hu-HU" sz="2400" dirty="0" err="1"/>
              <a:t>uncemented</a:t>
            </a:r>
            <a:r>
              <a:rPr lang="hu-HU" sz="2400" dirty="0"/>
              <a:t> </a:t>
            </a:r>
            <a:r>
              <a:rPr lang="hu-HU" sz="2400" dirty="0" err="1"/>
              <a:t>cup</a:t>
            </a:r>
            <a:r>
              <a:rPr lang="hu-HU" sz="2400" dirty="0"/>
              <a:t> </a:t>
            </a:r>
            <a:r>
              <a:rPr lang="hu-HU" sz="2400" dirty="0" err="1"/>
              <a:t>systems</a:t>
            </a:r>
            <a:r>
              <a:rPr lang="hu-HU" sz="2400" dirty="0"/>
              <a:t> </a:t>
            </a:r>
            <a:r>
              <a:rPr lang="hu-HU" sz="2400" dirty="0" err="1"/>
              <a:t>and</a:t>
            </a:r>
            <a:r>
              <a:rPr lang="hu-HU" sz="2400" dirty="0"/>
              <a:t> </a:t>
            </a:r>
            <a:r>
              <a:rPr lang="hu-HU" sz="2400" dirty="0" err="1"/>
              <a:t>modular</a:t>
            </a:r>
            <a:r>
              <a:rPr lang="hu-HU" sz="2400" dirty="0"/>
              <a:t> </a:t>
            </a:r>
            <a:r>
              <a:rPr lang="hu-HU" sz="2400" dirty="0" err="1"/>
              <a:t>heads</a:t>
            </a:r>
            <a:r>
              <a:rPr lang="hu-HU" sz="2400" dirty="0"/>
              <a:t> BIOTECH BA Total </a:t>
            </a:r>
            <a:r>
              <a:rPr lang="hu-HU" sz="2400" dirty="0" err="1"/>
              <a:t>Hip</a:t>
            </a:r>
            <a:r>
              <a:rPr lang="hu-HU" sz="2400" dirty="0"/>
              <a:t> System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sz="2400" dirty="0"/>
          </a:p>
        </p:txBody>
      </p:sp>
      <p:pic>
        <p:nvPicPr>
          <p:cNvPr id="7174" name="Picture 6" descr="sk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928688"/>
            <a:ext cx="31067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3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3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3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3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3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3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3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3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32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32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32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32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32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utoUpdateAnimBg="0"/>
      <p:bldP spid="223238" grpId="0" uiExpand="1" build="p" autoUpdateAnimBg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214313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/>
              <a:t>Cups, Shells, Inserts &amp; </a:t>
            </a:r>
            <a:r>
              <a:rPr lang="de-DE" sz="3600" dirty="0" err="1"/>
              <a:t>Accessories</a:t>
            </a:r>
            <a:endParaRPr lang="de-DE" sz="3600" dirty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580063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de-DE" sz="2000" b="1" dirty="0" err="1"/>
              <a:t>Uncemented</a:t>
            </a:r>
            <a:r>
              <a:rPr lang="de-DE" sz="2000" b="1" dirty="0"/>
              <a:t> CIF </a:t>
            </a:r>
            <a:r>
              <a:rPr lang="hu-HU" sz="2000" b="1" dirty="0"/>
              <a:t>BIOTAN </a:t>
            </a:r>
            <a:r>
              <a:rPr lang="de-DE" sz="2000" b="1" dirty="0" err="1"/>
              <a:t>Acetabul</a:t>
            </a:r>
            <a:r>
              <a:rPr lang="hu-HU" sz="2000" b="1" dirty="0" err="1"/>
              <a:t>ar</a:t>
            </a:r>
            <a:r>
              <a:rPr lang="de-DE" sz="2000" b="1" dirty="0"/>
              <a:t> </a:t>
            </a:r>
            <a:r>
              <a:rPr lang="hu-HU" sz="2000" b="1" dirty="0"/>
              <a:t>Press-fit Shell</a:t>
            </a:r>
            <a:endParaRPr lang="de-DE" sz="2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de-DE" sz="2000" dirty="0" err="1"/>
              <a:t>Hemisperical</a:t>
            </a:r>
            <a:r>
              <a:rPr lang="hu-HU" sz="2000" dirty="0"/>
              <a:t> </a:t>
            </a:r>
            <a:r>
              <a:rPr lang="hu-HU" sz="2000" dirty="0" err="1"/>
              <a:t>press-fit</a:t>
            </a:r>
            <a:r>
              <a:rPr lang="hu-HU" sz="2000" dirty="0"/>
              <a:t> </a:t>
            </a:r>
            <a:r>
              <a:rPr lang="hu-HU" sz="2000" dirty="0" err="1"/>
              <a:t>shell</a:t>
            </a:r>
            <a:r>
              <a:rPr lang="hu-HU" sz="2000" dirty="0"/>
              <a:t>, </a:t>
            </a:r>
            <a:r>
              <a:rPr lang="hu-HU" sz="2000" dirty="0" err="1"/>
              <a:t>raw</a:t>
            </a:r>
            <a:r>
              <a:rPr lang="hu-HU" sz="2000" dirty="0"/>
              <a:t> </a:t>
            </a:r>
            <a:r>
              <a:rPr lang="hu-HU" sz="2000" dirty="0" err="1"/>
              <a:t>material</a:t>
            </a:r>
            <a:r>
              <a:rPr lang="hu-HU" sz="2000" dirty="0"/>
              <a:t>: TiAl6V4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solid</a:t>
            </a:r>
            <a:r>
              <a:rPr lang="hu-HU" sz="2000" dirty="0"/>
              <a:t> and 5</a:t>
            </a:r>
            <a:r>
              <a:rPr lang="de-DE" sz="2000" dirty="0"/>
              <a:t> </a:t>
            </a:r>
            <a:r>
              <a:rPr lang="de-DE" sz="2000" dirty="0" err="1"/>
              <a:t>holed</a:t>
            </a:r>
            <a:r>
              <a:rPr lang="de-DE" sz="2000" dirty="0"/>
              <a:t> </a:t>
            </a:r>
            <a:r>
              <a:rPr lang="hu-HU" sz="2000" dirty="0"/>
              <a:t>version (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additional</a:t>
            </a:r>
            <a:r>
              <a:rPr lang="hu-HU" sz="2000" dirty="0"/>
              <a:t> </a:t>
            </a:r>
            <a:r>
              <a:rPr lang="hu-HU" sz="2000" dirty="0" err="1"/>
              <a:t>screw</a:t>
            </a:r>
            <a:r>
              <a:rPr lang="hu-HU" sz="2000" dirty="0"/>
              <a:t> </a:t>
            </a:r>
            <a:r>
              <a:rPr lang="hu-HU" sz="2000" dirty="0" err="1"/>
              <a:t>fixation</a:t>
            </a:r>
            <a:r>
              <a:rPr lang="hu-HU" sz="20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/>
              <a:t>BIOTAN – </a:t>
            </a:r>
            <a:r>
              <a:rPr lang="hu-HU" sz="2000" dirty="0" err="1"/>
              <a:t>Titanium</a:t>
            </a:r>
            <a:r>
              <a:rPr lang="hu-HU" sz="2000" dirty="0"/>
              <a:t> </a:t>
            </a:r>
            <a:r>
              <a:rPr lang="hu-HU" sz="2000" dirty="0" err="1"/>
              <a:t>Plasma</a:t>
            </a:r>
            <a:r>
              <a:rPr lang="hu-HU" sz="2000" dirty="0"/>
              <a:t> Sprayed </a:t>
            </a:r>
            <a:r>
              <a:rPr lang="hu-HU" sz="2000" dirty="0" err="1"/>
              <a:t>porous</a:t>
            </a:r>
            <a:r>
              <a:rPr lang="hu-HU" sz="2000" dirty="0"/>
              <a:t> </a:t>
            </a:r>
            <a:r>
              <a:rPr lang="hu-HU" sz="2000" dirty="0" err="1"/>
              <a:t>coating</a:t>
            </a:r>
            <a:r>
              <a:rPr lang="hu-HU" sz="2000" dirty="0"/>
              <a:t> – „</a:t>
            </a:r>
            <a:r>
              <a:rPr lang="hu-HU" sz="2000" dirty="0" err="1"/>
              <a:t>scratch</a:t>
            </a:r>
            <a:r>
              <a:rPr lang="hu-HU" sz="2000" dirty="0"/>
              <a:t> fit” </a:t>
            </a:r>
            <a:r>
              <a:rPr lang="hu-HU" sz="2000" dirty="0" err="1"/>
              <a:t>stability</a:t>
            </a:r>
            <a:r>
              <a:rPr lang="hu-HU" sz="2000" b="1" dirty="0"/>
              <a:t> </a:t>
            </a:r>
            <a:r>
              <a:rPr lang="hu-HU" sz="2000" dirty="0" err="1"/>
              <a:t>or</a:t>
            </a:r>
            <a:r>
              <a:rPr lang="hu-HU" sz="2000" dirty="0"/>
              <a:t> HA </a:t>
            </a:r>
            <a:r>
              <a:rPr lang="hu-HU" sz="2000" dirty="0" err="1"/>
              <a:t>coating</a:t>
            </a:r>
            <a:endParaRPr lang="hu-HU" sz="2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Oblique</a:t>
            </a:r>
            <a:r>
              <a:rPr lang="hu-HU" sz="2000" dirty="0"/>
              <a:t> </a:t>
            </a:r>
            <a:r>
              <a:rPr lang="hu-HU" sz="2000" dirty="0" err="1"/>
              <a:t>rim</a:t>
            </a:r>
            <a:r>
              <a:rPr lang="hu-HU" sz="2000" dirty="0"/>
              <a:t> </a:t>
            </a:r>
            <a:r>
              <a:rPr lang="hu-HU" sz="2000" dirty="0" err="1"/>
              <a:t>fins</a:t>
            </a:r>
            <a:r>
              <a:rPr lang="hu-HU" sz="2000" dirty="0"/>
              <a:t> – 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maximal</a:t>
            </a:r>
            <a:r>
              <a:rPr lang="hu-HU" sz="2000" dirty="0"/>
              <a:t> </a:t>
            </a:r>
            <a:r>
              <a:rPr lang="hu-HU" sz="2000" b="1" dirty="0" err="1"/>
              <a:t>rotation</a:t>
            </a:r>
            <a:r>
              <a:rPr lang="hu-HU" sz="2000" b="1" dirty="0"/>
              <a:t> </a:t>
            </a:r>
            <a:r>
              <a:rPr lang="hu-HU" sz="2000" b="1" dirty="0" err="1"/>
              <a:t>stability</a:t>
            </a:r>
            <a:r>
              <a:rPr lang="hu-HU" sz="2000" b="1" dirty="0"/>
              <a:t>,</a:t>
            </a:r>
            <a:r>
              <a:rPr lang="hu-HU" sz="2000" b="1" dirty="0" err="1"/>
              <a:t>firm</a:t>
            </a:r>
            <a:r>
              <a:rPr lang="hu-HU" sz="2000" b="1" dirty="0"/>
              <a:t> hold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wide</a:t>
            </a:r>
            <a:r>
              <a:rPr lang="hu-HU" sz="2000" b="1" dirty="0"/>
              <a:t> </a:t>
            </a:r>
            <a:r>
              <a:rPr lang="hu-HU" sz="2000" b="1" dirty="0" err="1"/>
              <a:t>range</a:t>
            </a:r>
            <a:r>
              <a:rPr lang="hu-HU" sz="2000" b="1" dirty="0"/>
              <a:t> of </a:t>
            </a:r>
            <a:r>
              <a:rPr lang="hu-HU" sz="2000" b="1" dirty="0" err="1"/>
              <a:t>sizes</a:t>
            </a:r>
            <a:r>
              <a:rPr lang="hu-HU" sz="2000" dirty="0"/>
              <a:t>: 38-74mm </a:t>
            </a:r>
            <a:r>
              <a:rPr lang="hu-HU" sz="2000" dirty="0" err="1"/>
              <a:t>in</a:t>
            </a:r>
            <a:r>
              <a:rPr lang="hu-HU" sz="2000" dirty="0"/>
              <a:t> 2mm </a:t>
            </a:r>
            <a:r>
              <a:rPr lang="hu-HU" sz="2000" dirty="0" err="1"/>
              <a:t>step</a:t>
            </a:r>
            <a:endParaRPr lang="hu-HU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/>
              <a:t>UHMWPE </a:t>
            </a:r>
            <a:r>
              <a:rPr lang="hu-HU" sz="2000" dirty="0" err="1"/>
              <a:t>inserts</a:t>
            </a:r>
            <a:endParaRPr lang="hu-HU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Cliploc</a:t>
            </a:r>
            <a:r>
              <a:rPr lang="hu-HU" sz="2000" b="1" dirty="0"/>
              <a:t> </a:t>
            </a:r>
            <a:r>
              <a:rPr lang="hu-HU" sz="2000" b="1" dirty="0" err="1"/>
              <a:t>fixation</a:t>
            </a:r>
            <a:r>
              <a:rPr lang="hu-HU" sz="2000" dirty="0"/>
              <a:t>:</a:t>
            </a:r>
            <a:r>
              <a:rPr lang="hu-HU" sz="2000" dirty="0" err="1"/>
              <a:t>locks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insert</a:t>
            </a:r>
            <a:r>
              <a:rPr lang="hu-HU" sz="2000" dirty="0"/>
              <a:t> </a:t>
            </a:r>
            <a:r>
              <a:rPr lang="hu-HU" sz="2000" dirty="0" err="1"/>
              <a:t>securely</a:t>
            </a:r>
            <a:r>
              <a:rPr lang="hu-HU" sz="2000" dirty="0"/>
              <a:t>, </a:t>
            </a:r>
            <a:r>
              <a:rPr lang="hu-HU" sz="2000" dirty="0" err="1"/>
              <a:t>maximal</a:t>
            </a:r>
            <a:r>
              <a:rPr lang="hu-HU" sz="2000" dirty="0"/>
              <a:t> </a:t>
            </a:r>
            <a:r>
              <a:rPr lang="hu-HU" sz="2000" dirty="0" err="1"/>
              <a:t>resistance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lever-out</a:t>
            </a:r>
            <a:r>
              <a:rPr lang="hu-HU" sz="2000" dirty="0"/>
              <a:t> and </a:t>
            </a:r>
            <a:r>
              <a:rPr lang="hu-HU" sz="2000" dirty="0" err="1"/>
              <a:t>push-out</a:t>
            </a:r>
            <a:r>
              <a:rPr lang="hu-HU" sz="2000" dirty="0"/>
              <a:t> </a:t>
            </a:r>
            <a:r>
              <a:rPr lang="hu-HU" sz="2000" dirty="0" err="1"/>
              <a:t>forces</a:t>
            </a:r>
            <a:endParaRPr lang="hu-HU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de-DE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de-DE" sz="2000" b="1" dirty="0" err="1"/>
              <a:t>Cemented</a:t>
            </a:r>
            <a:r>
              <a:rPr lang="de-DE" sz="2000" b="1" dirty="0"/>
              <a:t> </a:t>
            </a:r>
            <a:r>
              <a:rPr lang="hu-HU" sz="2000" b="1" dirty="0"/>
              <a:t>Müller </a:t>
            </a:r>
            <a:r>
              <a:rPr lang="hu-HU" sz="2000" b="1" dirty="0" err="1"/>
              <a:t>Cup</a:t>
            </a:r>
            <a:endParaRPr lang="hu-HU" sz="2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de-DE" sz="2000" dirty="0" err="1"/>
              <a:t>Hemisperical</a:t>
            </a:r>
            <a:r>
              <a:rPr lang="hu-HU" sz="2000" dirty="0"/>
              <a:t> </a:t>
            </a:r>
            <a:r>
              <a:rPr lang="hu-HU" sz="2000" dirty="0" err="1"/>
              <a:t>cup</a:t>
            </a:r>
            <a:r>
              <a:rPr lang="hu-HU" sz="2000" dirty="0"/>
              <a:t>, </a:t>
            </a:r>
            <a:r>
              <a:rPr lang="hu-HU" sz="2000" dirty="0" err="1"/>
              <a:t>raw</a:t>
            </a:r>
            <a:r>
              <a:rPr lang="hu-HU" sz="2000" dirty="0"/>
              <a:t> </a:t>
            </a:r>
            <a:r>
              <a:rPr lang="hu-HU" sz="2000" dirty="0" err="1"/>
              <a:t>material</a:t>
            </a:r>
            <a:r>
              <a:rPr lang="hu-HU" sz="2000" dirty="0"/>
              <a:t>: UHMWPE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Size</a:t>
            </a:r>
            <a:r>
              <a:rPr lang="hu-HU" sz="2000" dirty="0"/>
              <a:t> </a:t>
            </a:r>
            <a:r>
              <a:rPr lang="hu-HU" sz="2000" dirty="0" err="1"/>
              <a:t>range</a:t>
            </a:r>
            <a:r>
              <a:rPr lang="hu-HU" sz="2000" dirty="0"/>
              <a:t> 40-64 mm </a:t>
            </a:r>
            <a:r>
              <a:rPr lang="hu-HU" sz="2000" dirty="0" err="1"/>
              <a:t>in</a:t>
            </a:r>
            <a:r>
              <a:rPr lang="hu-HU" sz="2000" dirty="0"/>
              <a:t> 2mm </a:t>
            </a:r>
            <a:r>
              <a:rPr lang="hu-HU" sz="2000" dirty="0" err="1"/>
              <a:t>step</a:t>
            </a:r>
            <a:endParaRPr lang="hu-HU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Optionally</a:t>
            </a:r>
            <a:r>
              <a:rPr lang="hu-HU" sz="2000" dirty="0"/>
              <a:t>: </a:t>
            </a:r>
            <a:r>
              <a:rPr lang="hu-HU" sz="2000" dirty="0" err="1"/>
              <a:t>asymmetric</a:t>
            </a:r>
            <a:r>
              <a:rPr lang="hu-HU" sz="2000" dirty="0"/>
              <a:t> </a:t>
            </a:r>
            <a:r>
              <a:rPr lang="hu-HU" sz="2000" dirty="0" err="1"/>
              <a:t>cups</a:t>
            </a:r>
            <a:r>
              <a:rPr lang="hu-HU" sz="2000" dirty="0"/>
              <a:t> and </a:t>
            </a:r>
            <a:r>
              <a:rPr lang="hu-HU" sz="2000" dirty="0" err="1"/>
              <a:t>cup</a:t>
            </a:r>
            <a:r>
              <a:rPr lang="hu-HU" sz="2000" dirty="0"/>
              <a:t> </a:t>
            </a:r>
            <a:r>
              <a:rPr lang="hu-HU" sz="2000" dirty="0" err="1"/>
              <a:t>support</a:t>
            </a:r>
            <a:endParaRPr lang="hu-HU" sz="2000" dirty="0"/>
          </a:p>
        </p:txBody>
      </p:sp>
      <p:graphicFrame>
        <p:nvGraphicFramePr>
          <p:cNvPr id="819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79313"/>
              </p:ext>
            </p:extLst>
          </p:nvPr>
        </p:nvGraphicFramePr>
        <p:xfrm>
          <a:off x="7555664" y="4081463"/>
          <a:ext cx="1476375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060317" imgH="3517460" progId="Photoshop.Image.9">
                  <p:embed/>
                </p:oleObj>
              </mc:Choice>
              <mc:Fallback>
                <p:oleObj name="Image" r:id="rId2" imgW="7060317" imgH="3517460" progId="Photoshop.Image.9">
                  <p:embed/>
                  <p:pic>
                    <p:nvPicPr>
                      <p:cNvPr id="819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332" r="22122"/>
                      <a:stretch>
                        <a:fillRect/>
                      </a:stretch>
                    </p:blipFill>
                    <p:spPr bwMode="auto">
                      <a:xfrm>
                        <a:off x="7555664" y="4081463"/>
                        <a:ext cx="1476375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030331"/>
              </p:ext>
            </p:extLst>
          </p:nvPr>
        </p:nvGraphicFramePr>
        <p:xfrm>
          <a:off x="5514967" y="1256887"/>
          <a:ext cx="3517072" cy="2710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438198" imgH="1880301" progId="Photoshop.Image.9">
                  <p:embed/>
                </p:oleObj>
              </mc:Choice>
              <mc:Fallback>
                <p:oleObj name="Image" r:id="rId4" imgW="2438198" imgH="1880301" progId="Photoshop.Image.9">
                  <p:embed/>
                  <p:pic>
                    <p:nvPicPr>
                      <p:cNvPr id="82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67" y="1256887"/>
                        <a:ext cx="3517072" cy="2710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9" descr="ha_coat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67" y="4081463"/>
            <a:ext cx="1937353" cy="209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761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998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6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6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6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6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6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6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6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176131" grpId="0" uiExpand="1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Modular</a:t>
            </a:r>
            <a:r>
              <a:rPr lang="hu-HU" sz="3600" dirty="0"/>
              <a:t> </a:t>
            </a:r>
            <a:r>
              <a:rPr lang="hu-HU" sz="3600" dirty="0" err="1"/>
              <a:t>Heads</a:t>
            </a:r>
            <a:endParaRPr lang="hu-HU" sz="3600" dirty="0"/>
          </a:p>
        </p:txBody>
      </p:sp>
      <p:graphicFrame>
        <p:nvGraphicFramePr>
          <p:cNvPr id="224261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9000169"/>
              </p:ext>
            </p:extLst>
          </p:nvPr>
        </p:nvGraphicFramePr>
        <p:xfrm>
          <a:off x="251520" y="1700808"/>
          <a:ext cx="3116263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08306" imgH="1087954" progId="Photoshop.Image.9">
                  <p:embed/>
                </p:oleObj>
              </mc:Choice>
              <mc:Fallback>
                <p:oleObj name="Image" r:id="rId2" imgW="908306" imgH="1087954" progId="Photoshop.Image.9">
                  <p:embed/>
                  <p:pic>
                    <p:nvPicPr>
                      <p:cNvPr id="2242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700808"/>
                        <a:ext cx="3116263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3779912" y="1340768"/>
            <a:ext cx="502920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Raw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material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: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CoCr</a:t>
            </a:r>
            <a:endParaRPr lang="hu-HU" sz="20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Optionally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: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ceramic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heads</a:t>
            </a:r>
            <a:endParaRPr lang="hu-HU" sz="20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Wide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range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of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outer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diameters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 22mm, 26mm, 28mm, 32mm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Wide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range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of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neck</a:t>
            </a:r>
            <a:r>
              <a:rPr lang="hu-H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lenghts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 XS, S, M, L, XL, XXL, XXXL, XXXXL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Modularity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: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the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BIOTECH MODULAR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 HEAD SYSTEMS is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compatible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with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all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type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 of cemented and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uncemented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BIOTECH HIP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 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stems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and </a:t>
            </a:r>
            <a:r>
              <a:rPr lang="hu-H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cups</a:t>
            </a:r>
            <a:endParaRPr lang="hu-HU" sz="20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242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8" grpId="0"/>
      <p:bldP spid="224260" grpId="0" autoUpdateAnimBg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14313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Offset</a:t>
            </a:r>
            <a:r>
              <a:rPr lang="hu-HU" sz="3600" dirty="0"/>
              <a:t> </a:t>
            </a:r>
            <a:r>
              <a:rPr lang="hu-HU" sz="3600" dirty="0" err="1"/>
              <a:t>heads</a:t>
            </a:r>
            <a:r>
              <a:rPr lang="hu-HU" sz="3600" dirty="0"/>
              <a:t>  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214438"/>
            <a:ext cx="44958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hu-HU" sz="1800" b="1" dirty="0">
                <a:cs typeface="Arial" charset="0"/>
              </a:rPr>
              <a:t>INNOVATIVE OFFSET SOLUTION!</a:t>
            </a:r>
            <a:r>
              <a:rPr lang="hu-HU" sz="1800" dirty="0">
                <a:cs typeface="Arial" charset="0"/>
              </a:rPr>
              <a:t> </a:t>
            </a: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hu-HU" sz="1800" b="1" dirty="0" err="1">
                <a:solidFill>
                  <a:srgbClr val="FFFF00"/>
                </a:solidFill>
                <a:cs typeface="Arial" charset="0"/>
              </a:rPr>
              <a:t>offset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sz="1800" b="1" dirty="0" err="1">
                <a:solidFill>
                  <a:srgbClr val="FFFF00"/>
                </a:solidFill>
                <a:cs typeface="Arial" charset="0"/>
              </a:rPr>
              <a:t>heads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sz="1800" b="1" dirty="0" err="1">
                <a:solidFill>
                  <a:srgbClr val="FFFF00"/>
                </a:solidFill>
                <a:cs typeface="Arial" charset="0"/>
              </a:rPr>
              <a:t>are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sz="1800" b="1" dirty="0" err="1">
                <a:solidFill>
                  <a:srgbClr val="FFFF00"/>
                </a:solidFill>
                <a:cs typeface="Arial" charset="0"/>
              </a:rPr>
              <a:t>available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sz="1800" b="1" dirty="0" err="1">
                <a:solidFill>
                  <a:srgbClr val="FFFF00"/>
                </a:solidFill>
                <a:cs typeface="Arial" charset="0"/>
              </a:rPr>
              <a:t>in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5</a:t>
            </a:r>
            <a:r>
              <a:rPr lang="hu-HU" sz="1800" b="1" baseline="30000" dirty="0">
                <a:solidFill>
                  <a:srgbClr val="FFFF00"/>
                </a:solidFill>
                <a:cs typeface="Arial" charset="0"/>
              </a:rPr>
              <a:t>o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and 10</a:t>
            </a:r>
            <a:r>
              <a:rPr lang="hu-HU" sz="1800" b="1" baseline="30000" dirty="0">
                <a:solidFill>
                  <a:srgbClr val="FFFF00"/>
                </a:solidFill>
                <a:cs typeface="Arial" charset="0"/>
              </a:rPr>
              <a:t>o</a:t>
            </a:r>
            <a:r>
              <a:rPr lang="hu-HU" sz="18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hu-HU" sz="1800" b="1" dirty="0" err="1">
                <a:cs typeface="Arial" charset="0"/>
              </a:rPr>
              <a:t>versions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with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different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neck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lenghts</a:t>
            </a:r>
            <a:endParaRPr lang="hu-HU" sz="1800" dirty="0"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None/>
              <a:defRPr/>
            </a:pPr>
            <a:endParaRPr lang="hu-HU" sz="1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endParaRPr lang="hu-HU" sz="1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endParaRPr lang="hu-HU" sz="1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  <a:defRPr/>
            </a:pP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hu-HU" sz="1800" dirty="0" err="1"/>
              <a:t>raw</a:t>
            </a:r>
            <a:r>
              <a:rPr lang="hu-HU" sz="1800" dirty="0"/>
              <a:t> </a:t>
            </a:r>
            <a:r>
              <a:rPr lang="hu-HU" sz="1800" dirty="0" err="1">
                <a:cs typeface="Arial" charset="0"/>
              </a:rPr>
              <a:t>material</a:t>
            </a:r>
            <a:r>
              <a:rPr lang="hu-HU" sz="1800" dirty="0"/>
              <a:t>: </a:t>
            </a:r>
            <a:r>
              <a:rPr lang="hu-HU" sz="1800" dirty="0" err="1">
                <a:cs typeface="Arial" charset="0"/>
              </a:rPr>
              <a:t>CoCr</a:t>
            </a:r>
            <a:r>
              <a:rPr lang="hu-HU" sz="1800" dirty="0">
                <a:cs typeface="Arial" charset="0"/>
              </a:rPr>
              <a:t> </a:t>
            </a:r>
            <a:endParaRPr lang="hu-HU" sz="18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hu-HU" sz="1800" b="1" dirty="0" err="1"/>
              <a:t>Modularity</a:t>
            </a:r>
            <a:r>
              <a:rPr lang="hu-HU" sz="1800" dirty="0"/>
              <a:t>: </a:t>
            </a:r>
            <a:r>
              <a:rPr lang="hu-HU" sz="1800" dirty="0" err="1">
                <a:cs typeface="Arial" charset="0"/>
              </a:rPr>
              <a:t>compatible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with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all</a:t>
            </a:r>
            <a:r>
              <a:rPr lang="hu-HU" sz="1800" dirty="0">
                <a:cs typeface="Arial" charset="0"/>
              </a:rPr>
              <a:t> </a:t>
            </a:r>
            <a:r>
              <a:rPr lang="hu-HU" sz="1800" dirty="0" err="1">
                <a:cs typeface="Arial" charset="0"/>
              </a:rPr>
              <a:t>type</a:t>
            </a:r>
            <a:r>
              <a:rPr lang="hu-HU" sz="1800" dirty="0">
                <a:cs typeface="Arial" charset="0"/>
              </a:rPr>
              <a:t> of cemented and </a:t>
            </a:r>
            <a:r>
              <a:rPr lang="hu-HU" sz="1800" dirty="0" err="1">
                <a:cs typeface="Arial" charset="0"/>
              </a:rPr>
              <a:t>uncemented</a:t>
            </a:r>
            <a:r>
              <a:rPr lang="hu-HU" sz="1800" dirty="0">
                <a:cs typeface="Arial" charset="0"/>
              </a:rPr>
              <a:t> BIOTECH HIP </a:t>
            </a:r>
            <a:r>
              <a:rPr lang="hu-HU" sz="1800" dirty="0" err="1"/>
              <a:t>s</a:t>
            </a:r>
            <a:r>
              <a:rPr lang="hu-HU" sz="1800" dirty="0" err="1">
                <a:cs typeface="Arial" charset="0"/>
              </a:rPr>
              <a:t>tems</a:t>
            </a:r>
            <a:r>
              <a:rPr lang="hu-HU" sz="1800" dirty="0"/>
              <a:t> and </a:t>
            </a:r>
            <a:r>
              <a:rPr lang="hu-HU" sz="1800" dirty="0" err="1"/>
              <a:t>cups</a:t>
            </a:r>
            <a:endParaRPr lang="hu-HU" dirty="0"/>
          </a:p>
        </p:txBody>
      </p:sp>
      <p:graphicFrame>
        <p:nvGraphicFramePr>
          <p:cNvPr id="282634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37609396"/>
              </p:ext>
            </p:extLst>
          </p:nvPr>
        </p:nvGraphicFramePr>
        <p:xfrm>
          <a:off x="600075" y="2492896"/>
          <a:ext cx="3581400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71603" imgH="813611" progId="Photoshop.Image.9">
                  <p:embed/>
                </p:oleObj>
              </mc:Choice>
              <mc:Fallback>
                <p:oleObj name="Image" r:id="rId2" imgW="1371603" imgH="813611" progId="Photoshop.Image.9">
                  <p:embed/>
                  <p:pic>
                    <p:nvPicPr>
                      <p:cNvPr id="2826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2492896"/>
                        <a:ext cx="3581400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43438" y="1214438"/>
          <a:ext cx="429895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7530159" imgH="9079365" progId="Photoshop.Image.9">
                  <p:embed/>
                </p:oleObj>
              </mc:Choice>
              <mc:Fallback>
                <p:oleObj name="Image" r:id="rId4" imgW="7530159" imgH="9079365" progId="Photoshop.Image.9">
                  <p:embed/>
                  <p:pic>
                    <p:nvPicPr>
                      <p:cNvPr id="102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214438"/>
                        <a:ext cx="4298950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826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/>
      <p:bldP spid="282627" grpId="0" build="p" autoUpdateAnimBg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 err="1"/>
              <a:t>Modular</a:t>
            </a:r>
            <a:r>
              <a:rPr lang="hu-HU" sz="3600" dirty="0"/>
              <a:t> </a:t>
            </a:r>
            <a:r>
              <a:rPr lang="hu-HU" sz="3600" dirty="0" err="1"/>
              <a:t>Bipolar</a:t>
            </a:r>
            <a:r>
              <a:rPr lang="hu-HU" sz="3600" dirty="0"/>
              <a:t> Head System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572000" cy="48006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</a:t>
            </a:r>
            <a:r>
              <a:rPr lang="hu-HU" sz="2400" dirty="0" err="1"/>
              <a:t>High-N</a:t>
            </a:r>
            <a:r>
              <a:rPr lang="hu-HU" sz="2400" dirty="0"/>
              <a:t> </a:t>
            </a:r>
            <a:r>
              <a:rPr lang="hu-HU" sz="2400" dirty="0" err="1"/>
              <a:t>Stainless</a:t>
            </a:r>
            <a:r>
              <a:rPr lang="hu-HU" sz="2400" dirty="0"/>
              <a:t> </a:t>
            </a:r>
            <a:r>
              <a:rPr lang="hu-HU" sz="2400" dirty="0" err="1"/>
              <a:t>steel</a:t>
            </a:r>
            <a:r>
              <a:rPr lang="hu-HU" sz="2400" dirty="0"/>
              <a:t> </a:t>
            </a:r>
            <a:r>
              <a:rPr lang="hu-HU" sz="2400" dirty="0" err="1"/>
              <a:t>shell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UHMWPE </a:t>
            </a:r>
            <a:r>
              <a:rPr lang="hu-HU" sz="2400" dirty="0" err="1"/>
              <a:t>inlay</a:t>
            </a:r>
            <a:r>
              <a:rPr lang="hu-HU" sz="24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400" dirty="0"/>
          </a:p>
          <a:p>
            <a:pPr eaLnBrk="1" hangingPunct="1">
              <a:defRPr/>
            </a:pPr>
            <a:r>
              <a:rPr lang="hu-HU" sz="2400" b="1" dirty="0" err="1"/>
              <a:t>Modularity</a:t>
            </a:r>
            <a:r>
              <a:rPr lang="hu-HU" sz="2400" dirty="0"/>
              <a:t>: </a:t>
            </a:r>
            <a:r>
              <a:rPr lang="hu-HU" sz="2400" dirty="0" err="1"/>
              <a:t>CoCr</a:t>
            </a:r>
            <a:r>
              <a:rPr lang="hu-HU" sz="2400" dirty="0"/>
              <a:t> </a:t>
            </a:r>
            <a:r>
              <a:rPr lang="hu-HU" sz="2400" dirty="0" err="1"/>
              <a:t>modular</a:t>
            </a:r>
            <a:r>
              <a:rPr lang="hu-HU" sz="2400" dirty="0"/>
              <a:t> </a:t>
            </a:r>
            <a:r>
              <a:rPr lang="hu-HU" sz="2400" dirty="0" err="1"/>
              <a:t>heads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various</a:t>
            </a:r>
            <a:r>
              <a:rPr lang="hu-HU" sz="2400" dirty="0"/>
              <a:t> </a:t>
            </a:r>
            <a:r>
              <a:rPr lang="hu-HU" sz="2400" dirty="0" err="1"/>
              <a:t>neck</a:t>
            </a:r>
            <a:r>
              <a:rPr lang="hu-HU" sz="2400" dirty="0"/>
              <a:t> </a:t>
            </a:r>
            <a:r>
              <a:rPr lang="hu-HU" sz="2400" dirty="0" err="1"/>
              <a:t>lenghts</a:t>
            </a:r>
            <a:r>
              <a:rPr lang="hu-HU" sz="2400" dirty="0"/>
              <a:t> </a:t>
            </a:r>
            <a:r>
              <a:rPr lang="hu-HU" sz="2400" dirty="0" err="1"/>
              <a:t>can</a:t>
            </a:r>
            <a:r>
              <a:rPr lang="hu-HU" sz="2400" dirty="0"/>
              <a:t> be </a:t>
            </a:r>
            <a:r>
              <a:rPr lang="hu-HU" sz="2400" dirty="0" err="1"/>
              <a:t>connected</a:t>
            </a:r>
            <a:endParaRPr lang="hu-H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400" dirty="0"/>
          </a:p>
          <a:p>
            <a:pPr eaLnBrk="1" hangingPunct="1">
              <a:defRPr/>
            </a:pPr>
            <a:r>
              <a:rPr lang="hu-HU" sz="2400" dirty="0" err="1"/>
              <a:t>Compatible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all</a:t>
            </a:r>
            <a:r>
              <a:rPr lang="hu-HU" sz="2400" dirty="0"/>
              <a:t> BIOTECH cemented and </a:t>
            </a:r>
            <a:r>
              <a:rPr lang="hu-HU" sz="2400" dirty="0" err="1"/>
              <a:t>uncemented</a:t>
            </a:r>
            <a:r>
              <a:rPr lang="hu-HU" sz="2400" dirty="0"/>
              <a:t> </a:t>
            </a:r>
            <a:r>
              <a:rPr lang="hu-HU" sz="2400" dirty="0" err="1"/>
              <a:t>stems</a:t>
            </a:r>
            <a:endParaRPr lang="hu-H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400" dirty="0"/>
          </a:p>
          <a:p>
            <a:pPr eaLnBrk="1" hangingPunct="1">
              <a:defRPr/>
            </a:pPr>
            <a:r>
              <a:rPr lang="hu-HU" sz="2400" b="1" dirty="0" err="1"/>
              <a:t>Easy</a:t>
            </a:r>
            <a:r>
              <a:rPr lang="hu-HU" sz="2400" b="1" dirty="0"/>
              <a:t> </a:t>
            </a:r>
            <a:r>
              <a:rPr lang="hu-HU" sz="2400" b="1" dirty="0" err="1"/>
              <a:t>to</a:t>
            </a:r>
            <a:r>
              <a:rPr lang="hu-HU" sz="2400" b="1" dirty="0"/>
              <a:t> </a:t>
            </a:r>
            <a:r>
              <a:rPr lang="hu-HU" sz="2400" b="1" dirty="0" err="1"/>
              <a:t>use</a:t>
            </a:r>
            <a:endParaRPr lang="hu-HU" sz="2400" b="1" dirty="0"/>
          </a:p>
        </p:txBody>
      </p:sp>
      <p:pic>
        <p:nvPicPr>
          <p:cNvPr id="23757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6735"/>
          <a:stretch>
            <a:fillRect/>
          </a:stretch>
        </p:blipFill>
        <p:spPr>
          <a:xfrm>
            <a:off x="4876800" y="1371600"/>
            <a:ext cx="3852863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4" name="Rectangle 6"/>
          <p:cNvSpPr>
            <a:spLocks noChangeArrowheads="1"/>
          </p:cNvSpPr>
          <p:nvPr/>
        </p:nvSpPr>
        <p:spPr bwMode="auto">
          <a:xfrm>
            <a:off x="1800225" y="-38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23757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934200" y="4724400"/>
          <a:ext cx="15113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873016" imgH="3707937" progId="Photoshop.Image.9">
                  <p:embed/>
                </p:oleObj>
              </mc:Choice>
              <mc:Fallback>
                <p:oleObj name="Image" r:id="rId3" imgW="3873016" imgH="3707937" progId="Photoshop.Image.9">
                  <p:embed/>
                  <p:pic>
                    <p:nvPicPr>
                      <p:cNvPr id="2375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724400"/>
                        <a:ext cx="15113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75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/>
      <p:bldP spid="237571" grpId="0" build="p" autoUpdateAnimBg="0"/>
      <p:bldP spid="23757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8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153400" cy="7620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>
                <a:cs typeface="Arial" charset="0"/>
              </a:rPr>
              <a:t>BIOTECH </a:t>
            </a:r>
            <a:r>
              <a:rPr lang="de-DE" sz="3600" dirty="0" err="1">
                <a:cs typeface="Arial" charset="0"/>
              </a:rPr>
              <a:t>Knee</a:t>
            </a:r>
            <a:r>
              <a:rPr lang="de-DE" sz="3600" dirty="0">
                <a:cs typeface="Arial" charset="0"/>
              </a:rPr>
              <a:t>-System</a:t>
            </a:r>
            <a:r>
              <a:rPr lang="hu-HU" sz="3600" dirty="0">
                <a:cs typeface="Arial" charset="0"/>
              </a:rPr>
              <a:t>s</a:t>
            </a:r>
            <a:endParaRPr lang="de-DE" sz="3600" dirty="0"/>
          </a:p>
        </p:txBody>
      </p:sp>
      <p:sp>
        <p:nvSpPr>
          <p:cNvPr id="189450" name="Rectangle 10"/>
          <p:cNvSpPr>
            <a:spLocks noRot="1" noChangeArrowheads="1"/>
          </p:cNvSpPr>
          <p:nvPr/>
        </p:nvSpPr>
        <p:spPr bwMode="auto">
          <a:xfrm>
            <a:off x="0" y="1285875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457200" indent="-4572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TP Total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TRK Total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Revision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457200" indent="-4572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FUTURE KNEE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Modular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457200" indent="-4572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FUTURE KNEE 1 System</a:t>
            </a:r>
          </a:p>
          <a:p>
            <a:pPr marL="457200" indent="-4572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High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Flexion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 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Biotech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CONSTRAINED </a:t>
            </a:r>
            <a:r>
              <a:rPr lang="hu-HU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BMI –Biotech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Minimally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Invasive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-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Unicondylar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  <a:p>
            <a:pPr marL="171450" indent="-17145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endParaRPr lang="hu-HU" sz="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  <a:p>
            <a:pPr marL="342900" indent="-342900" algn="ctr" eaLnBrk="1" hangingPunct="1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TMB Total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Rotating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</a:t>
            </a:r>
            <a:r>
              <a:rPr lang="hu-HU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Knee</a:t>
            </a:r>
            <a:r>
              <a:rPr lang="hu-H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 System</a:t>
            </a: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894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8" grpId="0"/>
      <p:bldP spid="189450" grpId="0" autoUpdateAnimBg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ter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844675"/>
            <a:ext cx="23288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ter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28797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8" descr="ter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1844675"/>
            <a:ext cx="2525712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9" descr="ter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37449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260350"/>
            <a:ext cx="8229600" cy="865188"/>
          </a:xfrm>
        </p:spPr>
        <p:txBody>
          <a:bodyPr/>
          <a:lstStyle/>
          <a:p>
            <a:pPr>
              <a:defRPr/>
            </a:pPr>
            <a:r>
              <a:rPr lang="hu-HU" sz="3600" dirty="0"/>
              <a:t>TP TOTAL KNEE SYSTEM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68313" y="1125538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hu-HU" kern="0"/>
              <a:t>For standard operation techniques</a:t>
            </a:r>
            <a:endParaRPr lang="hu-HU" kern="0" dirty="0"/>
          </a:p>
        </p:txBody>
      </p:sp>
      <p:sp>
        <p:nvSpPr>
          <p:cNvPr id="13" name="Jobbra nyíl 12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2875" y="214313"/>
            <a:ext cx="9286875" cy="7143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600" b="1" dirty="0"/>
              <a:t>TP TOTAL KNEE SYSTEM</a:t>
            </a:r>
          </a:p>
        </p:txBody>
      </p:sp>
      <p:pic>
        <p:nvPicPr>
          <p:cNvPr id="12293" name="Picture 5" descr="min_ter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8" y="3847306"/>
            <a:ext cx="38163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min_ter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73685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n_ter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988840"/>
            <a:ext cx="20542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34355" y="1058441"/>
            <a:ext cx="92868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kern="0" dirty="0" err="1"/>
              <a:t>For</a:t>
            </a:r>
            <a:r>
              <a:rPr lang="hu-HU" kern="0" dirty="0"/>
              <a:t> standard and </a:t>
            </a:r>
            <a:r>
              <a:rPr lang="hu-HU" kern="0" dirty="0" err="1"/>
              <a:t>Minimal</a:t>
            </a:r>
            <a:r>
              <a:rPr lang="hu-HU" kern="0" dirty="0"/>
              <a:t> </a:t>
            </a:r>
            <a:r>
              <a:rPr lang="hu-HU" kern="0" dirty="0" err="1"/>
              <a:t>Invasive</a:t>
            </a:r>
            <a:r>
              <a:rPr lang="hu-HU" kern="0" dirty="0"/>
              <a:t> </a:t>
            </a:r>
            <a:r>
              <a:rPr lang="hu-HU" kern="0" dirty="0" err="1"/>
              <a:t>operation</a:t>
            </a:r>
            <a:r>
              <a:rPr lang="hu-HU" kern="0" dirty="0"/>
              <a:t> </a:t>
            </a:r>
            <a:r>
              <a:rPr lang="hu-HU" kern="0" dirty="0" err="1"/>
              <a:t>techniques</a:t>
            </a:r>
            <a:endParaRPr lang="hu-HU" kern="0" dirty="0"/>
          </a:p>
        </p:txBody>
      </p:sp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6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3600" dirty="0"/>
              <a:t>TP TOTAL KNEE SYSTEM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77131"/>
            <a:ext cx="9144000" cy="4603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hu-HU" dirty="0" err="1"/>
              <a:t>For</a:t>
            </a:r>
            <a:r>
              <a:rPr lang="hu-HU" dirty="0"/>
              <a:t> standard and </a:t>
            </a:r>
            <a:r>
              <a:rPr lang="hu-HU" dirty="0" err="1"/>
              <a:t>Minimal</a:t>
            </a:r>
            <a:r>
              <a:rPr lang="hu-HU" dirty="0"/>
              <a:t> </a:t>
            </a:r>
            <a:r>
              <a:rPr lang="hu-HU" dirty="0" err="1"/>
              <a:t>Invasive</a:t>
            </a:r>
            <a:r>
              <a:rPr lang="hu-HU" dirty="0"/>
              <a:t> </a:t>
            </a:r>
            <a:r>
              <a:rPr lang="hu-HU" dirty="0" err="1"/>
              <a:t>operation</a:t>
            </a:r>
            <a:r>
              <a:rPr lang="hu-HU" dirty="0"/>
              <a:t> </a:t>
            </a:r>
            <a:r>
              <a:rPr lang="hu-HU" dirty="0" err="1"/>
              <a:t>techniques</a:t>
            </a:r>
            <a:endParaRPr lang="hu-HU" dirty="0"/>
          </a:p>
        </p:txBody>
      </p:sp>
      <p:pic>
        <p:nvPicPr>
          <p:cNvPr id="10" name="Kép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35065" r="23622" b="40601"/>
          <a:stretch>
            <a:fillRect/>
          </a:stretch>
        </p:blipFill>
        <p:spPr bwMode="auto">
          <a:xfrm>
            <a:off x="1643063" y="3929063"/>
            <a:ext cx="61436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27682" r="35432" b="38754"/>
          <a:stretch>
            <a:fillRect/>
          </a:stretch>
        </p:blipFill>
        <p:spPr bwMode="auto">
          <a:xfrm>
            <a:off x="3571875" y="1857375"/>
            <a:ext cx="21431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Jobbra nyíl 11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98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98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98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776" y="199939"/>
            <a:ext cx="8358187" cy="1284845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BIOTECH GROUP CO. – WORLD-WIDE SALES</a:t>
            </a:r>
            <a:br>
              <a:rPr lang="en-GB" sz="2400" dirty="0"/>
            </a:br>
            <a:r>
              <a:rPr lang="en-GB" sz="2400" dirty="0"/>
              <a:t>Biotech GmbH Germany sells annually several thousands of Hip, Knee, Spine, Pectus and Trauma implants overall in: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21531" y="1736810"/>
            <a:ext cx="1621383" cy="4572510"/>
          </a:xfrm>
        </p:spPr>
        <p:txBody>
          <a:bodyPr/>
          <a:lstStyle/>
          <a:p>
            <a:pPr>
              <a:defRPr/>
            </a:pPr>
            <a:r>
              <a:rPr lang="en-GB" sz="1600" dirty="0"/>
              <a:t>Germany</a:t>
            </a:r>
          </a:p>
          <a:p>
            <a:pPr>
              <a:defRPr/>
            </a:pPr>
            <a:r>
              <a:rPr lang="en-GB" sz="1600" dirty="0"/>
              <a:t>Hungary</a:t>
            </a:r>
          </a:p>
          <a:p>
            <a:pPr>
              <a:defRPr/>
            </a:pPr>
            <a:r>
              <a:rPr lang="en-GB" sz="1600" dirty="0"/>
              <a:t>Croatia</a:t>
            </a:r>
          </a:p>
          <a:p>
            <a:pPr>
              <a:defRPr/>
            </a:pPr>
            <a:r>
              <a:rPr lang="en-GB" sz="1600" dirty="0"/>
              <a:t>Syria</a:t>
            </a:r>
          </a:p>
          <a:p>
            <a:pPr>
              <a:defRPr/>
            </a:pPr>
            <a:r>
              <a:rPr lang="en-GB" sz="1600" dirty="0"/>
              <a:t>Turkey</a:t>
            </a:r>
          </a:p>
          <a:p>
            <a:pPr>
              <a:defRPr/>
            </a:pPr>
            <a:r>
              <a:rPr lang="en-GB" sz="1600" dirty="0"/>
              <a:t>Iran</a:t>
            </a:r>
          </a:p>
          <a:p>
            <a:pPr>
              <a:defRPr/>
            </a:pPr>
            <a:r>
              <a:rPr lang="en-GB" sz="1600" dirty="0"/>
              <a:t>Iraq</a:t>
            </a:r>
          </a:p>
          <a:p>
            <a:pPr>
              <a:defRPr/>
            </a:pPr>
            <a:r>
              <a:rPr lang="en-GB" sz="1600" dirty="0"/>
              <a:t>Saudi Arabia</a:t>
            </a:r>
          </a:p>
          <a:p>
            <a:pPr>
              <a:defRPr/>
            </a:pPr>
            <a:r>
              <a:rPr lang="en-GB" sz="1600" dirty="0"/>
              <a:t>Kenya</a:t>
            </a:r>
          </a:p>
          <a:p>
            <a:pPr>
              <a:defRPr/>
            </a:pPr>
            <a:r>
              <a:rPr lang="en-GB" sz="1600" dirty="0"/>
              <a:t>Thailand</a:t>
            </a:r>
          </a:p>
          <a:p>
            <a:pPr>
              <a:defRPr/>
            </a:pPr>
            <a:r>
              <a:rPr lang="en-GB" sz="1600" dirty="0"/>
              <a:t>Greece</a:t>
            </a:r>
          </a:p>
          <a:p>
            <a:pPr>
              <a:defRPr/>
            </a:pPr>
            <a:r>
              <a:rPr lang="en-GB" sz="1600" dirty="0"/>
              <a:t>UK</a:t>
            </a:r>
          </a:p>
          <a:p>
            <a:pPr>
              <a:defRPr/>
            </a:pPr>
            <a:r>
              <a:rPr lang="en-GB" sz="1600" dirty="0"/>
              <a:t>Bulgaria</a:t>
            </a:r>
          </a:p>
          <a:p>
            <a:pPr>
              <a:defRPr/>
            </a:pPr>
            <a:r>
              <a:rPr lang="en-GB" sz="1600" dirty="0"/>
              <a:t>Tunisia</a:t>
            </a:r>
          </a:p>
          <a:p>
            <a:pPr>
              <a:defRPr/>
            </a:pPr>
            <a:r>
              <a:rPr lang="en-GB" sz="1600" dirty="0"/>
              <a:t>Libya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endParaRPr lang="hu-HU" sz="1600" dirty="0"/>
          </a:p>
          <a:p>
            <a:pPr>
              <a:defRPr/>
            </a:pPr>
            <a:endParaRPr lang="hu-HU" dirty="0"/>
          </a:p>
        </p:txBody>
      </p:sp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EA78E4FE-EB6F-4E6A-9BA3-EC448624CC4B}"/>
              </a:ext>
            </a:extLst>
          </p:cNvPr>
          <p:cNvSpPr txBox="1">
            <a:spLocks/>
          </p:cNvSpPr>
          <p:nvPr/>
        </p:nvSpPr>
        <p:spPr bwMode="auto">
          <a:xfrm>
            <a:off x="7493837" y="1771672"/>
            <a:ext cx="1621383" cy="364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GB" sz="1600" kern="0" dirty="0"/>
              <a:t>Spain</a:t>
            </a:r>
          </a:p>
          <a:p>
            <a:pPr>
              <a:defRPr/>
            </a:pPr>
            <a:r>
              <a:rPr lang="en-GB" sz="1600" kern="0" dirty="0"/>
              <a:t>Ukraine</a:t>
            </a:r>
          </a:p>
          <a:p>
            <a:pPr>
              <a:defRPr/>
            </a:pPr>
            <a:r>
              <a:rPr lang="en-GB" sz="1600" kern="0" dirty="0"/>
              <a:t>Georgia</a:t>
            </a:r>
          </a:p>
          <a:p>
            <a:pPr>
              <a:defRPr/>
            </a:pPr>
            <a:r>
              <a:rPr lang="en-GB" sz="1600" kern="0" dirty="0"/>
              <a:t>Uzbekistan</a:t>
            </a:r>
          </a:p>
          <a:p>
            <a:pPr>
              <a:defRPr/>
            </a:pPr>
            <a:r>
              <a:rPr lang="en-GB" sz="1600" kern="0" dirty="0"/>
              <a:t>Venezuela</a:t>
            </a:r>
          </a:p>
          <a:p>
            <a:pPr>
              <a:defRPr/>
            </a:pPr>
            <a:r>
              <a:rPr lang="en-GB" sz="1600" kern="0" dirty="0"/>
              <a:t>Guatemala</a:t>
            </a:r>
          </a:p>
          <a:p>
            <a:pPr>
              <a:defRPr/>
            </a:pPr>
            <a:r>
              <a:rPr lang="en-GB" sz="1600" kern="0" dirty="0"/>
              <a:t>Ecuador</a:t>
            </a:r>
          </a:p>
          <a:p>
            <a:pPr>
              <a:defRPr/>
            </a:pPr>
            <a:r>
              <a:rPr lang="en-GB" sz="1600" kern="0" dirty="0"/>
              <a:t>Russia</a:t>
            </a:r>
          </a:p>
          <a:p>
            <a:pPr>
              <a:defRPr/>
            </a:pPr>
            <a:r>
              <a:rPr lang="en-GB" sz="1600" kern="0" dirty="0"/>
              <a:t>Argentina</a:t>
            </a:r>
          </a:p>
          <a:p>
            <a:pPr>
              <a:defRPr/>
            </a:pPr>
            <a:r>
              <a:rPr lang="en-GB" sz="1600" kern="0" dirty="0"/>
              <a:t>Columbia</a:t>
            </a:r>
          </a:p>
          <a:p>
            <a:pPr>
              <a:defRPr/>
            </a:pPr>
            <a:r>
              <a:rPr lang="en-GB" sz="1600" kern="0" dirty="0"/>
              <a:t>Mexico</a:t>
            </a:r>
          </a:p>
          <a:p>
            <a:pPr>
              <a:defRPr/>
            </a:pPr>
            <a:r>
              <a:rPr lang="en-GB" sz="1600" kern="0" dirty="0"/>
              <a:t>Vietnam</a:t>
            </a:r>
          </a:p>
          <a:p>
            <a:pPr>
              <a:defRPr/>
            </a:pPr>
            <a:r>
              <a:rPr lang="en-GB" sz="1600" kern="0" dirty="0"/>
              <a:t>Azerbaijan</a:t>
            </a:r>
          </a:p>
          <a:p>
            <a:pPr>
              <a:defRPr/>
            </a:pPr>
            <a:r>
              <a:rPr lang="en-GB" sz="1600" kern="0" dirty="0"/>
              <a:t>Malta</a:t>
            </a:r>
          </a:p>
          <a:p>
            <a:pPr>
              <a:defRPr/>
            </a:pPr>
            <a:endParaRPr lang="hu-HU" sz="1600" kern="0" dirty="0"/>
          </a:p>
          <a:p>
            <a:pPr marL="0" indent="0">
              <a:buNone/>
              <a:defRPr/>
            </a:pPr>
            <a:endParaRPr lang="hu-HU" sz="1600" kern="0" dirty="0"/>
          </a:p>
          <a:p>
            <a:pPr>
              <a:defRPr/>
            </a:pPr>
            <a:endParaRPr lang="hu-HU" kern="0" dirty="0"/>
          </a:p>
        </p:txBody>
      </p:sp>
      <p:pic>
        <p:nvPicPr>
          <p:cNvPr id="8" name="Picture 7" descr="A map of the world with red dots">
            <a:extLst>
              <a:ext uri="{FF2B5EF4-FFF2-40B4-BE49-F238E27FC236}">
                <a16:creationId xmlns:a16="http://schemas.microsoft.com/office/drawing/2014/main" id="{FC7B51AD-B30C-A856-D105-34A3E8721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37" y="1771672"/>
            <a:ext cx="5784878" cy="43216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9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9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9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9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400" dirty="0"/>
              <a:t>BIOTECH </a:t>
            </a:r>
            <a:br>
              <a:rPr lang="de-DE" sz="3400" dirty="0"/>
            </a:br>
            <a:r>
              <a:rPr lang="hu-HU" sz="3400" dirty="0"/>
              <a:t>TP - T</a:t>
            </a:r>
            <a:r>
              <a:rPr lang="de-DE" sz="3400" dirty="0" err="1"/>
              <a:t>otal</a:t>
            </a:r>
            <a:r>
              <a:rPr lang="de-DE" sz="3400" dirty="0"/>
              <a:t> </a:t>
            </a:r>
            <a:r>
              <a:rPr lang="de-DE" sz="3400" dirty="0" err="1"/>
              <a:t>Knee</a:t>
            </a:r>
            <a:r>
              <a:rPr lang="de-DE" sz="3400" dirty="0"/>
              <a:t> </a:t>
            </a:r>
            <a:r>
              <a:rPr lang="de-DE" sz="3400" dirty="0" err="1"/>
              <a:t>system</a:t>
            </a:r>
            <a:endParaRPr lang="de-DE" sz="3400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1788"/>
            <a:ext cx="6011863" cy="4970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 err="1"/>
              <a:t>Femoral</a:t>
            </a:r>
            <a:r>
              <a:rPr lang="hu-HU" sz="2200" b="1" dirty="0"/>
              <a:t> </a:t>
            </a:r>
            <a:r>
              <a:rPr lang="hu-HU" sz="2200" b="1" dirty="0" err="1"/>
              <a:t>components</a:t>
            </a:r>
            <a:r>
              <a:rPr lang="hu-HU" sz="2200" b="1" dirty="0"/>
              <a:t> - </a:t>
            </a:r>
            <a:r>
              <a:rPr lang="hu-HU" sz="2200" b="1" dirty="0" err="1"/>
              <a:t>anatomical</a:t>
            </a:r>
            <a:r>
              <a:rPr lang="hu-HU" sz="2200" b="1" dirty="0"/>
              <a:t> design, </a:t>
            </a:r>
            <a:r>
              <a:rPr lang="hu-HU" sz="2200" dirty="0" err="1"/>
              <a:t>raw</a:t>
            </a:r>
            <a:r>
              <a:rPr lang="hu-HU" sz="2200" dirty="0"/>
              <a:t> </a:t>
            </a:r>
            <a:r>
              <a:rPr lang="hu-HU" sz="2200" dirty="0" err="1"/>
              <a:t>material</a:t>
            </a:r>
            <a:r>
              <a:rPr lang="hu-HU" sz="2200" dirty="0"/>
              <a:t>: </a:t>
            </a:r>
            <a:r>
              <a:rPr lang="hu-HU" sz="2200" dirty="0" err="1"/>
              <a:t>CoCr</a:t>
            </a:r>
            <a:r>
              <a:rPr lang="hu-HU" sz="2200" dirty="0"/>
              <a:t> </a:t>
            </a:r>
            <a:endParaRPr lang="hu-HU" sz="22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/>
              <a:t>„</a:t>
            </a:r>
            <a:r>
              <a:rPr lang="hu-HU" sz="2200" b="1" dirty="0" err="1"/>
              <a:t>One</a:t>
            </a:r>
            <a:r>
              <a:rPr lang="hu-HU" sz="2200" b="1" dirty="0"/>
              <a:t> </a:t>
            </a:r>
            <a:r>
              <a:rPr lang="hu-HU" sz="2200" b="1" dirty="0" err="1"/>
              <a:t>Piece</a:t>
            </a:r>
            <a:r>
              <a:rPr lang="hu-HU" sz="2200" b="1" dirty="0"/>
              <a:t>” </a:t>
            </a:r>
            <a:r>
              <a:rPr lang="hu-HU" sz="2200" b="1" dirty="0" err="1"/>
              <a:t>Tibial</a:t>
            </a:r>
            <a:r>
              <a:rPr lang="hu-HU" sz="2200" b="1" dirty="0"/>
              <a:t> </a:t>
            </a:r>
            <a:r>
              <a:rPr lang="hu-HU" sz="2200" b="1" dirty="0" err="1"/>
              <a:t>trays</a:t>
            </a:r>
            <a:r>
              <a:rPr lang="hu-HU" sz="2200" dirty="0"/>
              <a:t>, </a:t>
            </a:r>
            <a:r>
              <a:rPr lang="hu-HU" sz="2200" dirty="0" err="1"/>
              <a:t>raw</a:t>
            </a:r>
            <a:r>
              <a:rPr lang="hu-HU" sz="2200" dirty="0"/>
              <a:t> </a:t>
            </a:r>
            <a:r>
              <a:rPr lang="hu-HU" sz="2200" dirty="0" err="1"/>
              <a:t>material</a:t>
            </a:r>
            <a:r>
              <a:rPr lang="hu-HU" sz="2200" dirty="0"/>
              <a:t>: </a:t>
            </a:r>
            <a:r>
              <a:rPr lang="hu-HU" sz="2200" dirty="0" err="1"/>
              <a:t>CoCr</a:t>
            </a: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 err="1"/>
              <a:t>Tibial</a:t>
            </a:r>
            <a:r>
              <a:rPr lang="hu-HU" sz="2200" b="1" dirty="0"/>
              <a:t> </a:t>
            </a:r>
            <a:r>
              <a:rPr lang="hu-HU" sz="2200" b="1" dirty="0" err="1"/>
              <a:t>inserts</a:t>
            </a:r>
            <a:r>
              <a:rPr lang="hu-HU" sz="2200" dirty="0"/>
              <a:t>, </a:t>
            </a:r>
            <a:r>
              <a:rPr lang="hu-HU" sz="2200" dirty="0" err="1"/>
              <a:t>raw</a:t>
            </a:r>
            <a:r>
              <a:rPr lang="hu-HU" sz="2200" dirty="0"/>
              <a:t> </a:t>
            </a:r>
            <a:r>
              <a:rPr lang="hu-HU" sz="2200" dirty="0" err="1"/>
              <a:t>material</a:t>
            </a:r>
            <a:r>
              <a:rPr lang="hu-HU" sz="2200" dirty="0"/>
              <a:t>: UHMWPE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sz="2200" dirty="0" err="1"/>
              <a:t>Cemented</a:t>
            </a:r>
            <a:r>
              <a:rPr lang="hu-HU" sz="2200" dirty="0"/>
              <a:t> and </a:t>
            </a:r>
            <a:r>
              <a:rPr lang="hu-HU" sz="2200" dirty="0" err="1"/>
              <a:t>optionally</a:t>
            </a:r>
            <a:r>
              <a:rPr lang="hu-HU" sz="2200" dirty="0"/>
              <a:t> </a:t>
            </a:r>
            <a:r>
              <a:rPr lang="de-DE" sz="2200" dirty="0" err="1"/>
              <a:t>uncemented</a:t>
            </a:r>
            <a:r>
              <a:rPr lang="hu-HU" sz="2200" dirty="0"/>
              <a:t> version</a:t>
            </a:r>
            <a:endParaRPr lang="de-DE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sz="2200" b="1" dirty="0"/>
              <a:t>Modular</a:t>
            </a:r>
            <a:r>
              <a:rPr lang="hu-HU" sz="2200" b="1" dirty="0" err="1"/>
              <a:t>ity</a:t>
            </a:r>
            <a:r>
              <a:rPr lang="hu-HU" sz="2200" dirty="0"/>
              <a:t>: </a:t>
            </a:r>
            <a:r>
              <a:rPr lang="de-DE" sz="2200" dirty="0" err="1"/>
              <a:t>inter</a:t>
            </a:r>
            <a:r>
              <a:rPr lang="hu-HU" sz="2200" dirty="0"/>
              <a:t>-</a:t>
            </a:r>
            <a:r>
              <a:rPr lang="de-DE" sz="2200" dirty="0" err="1"/>
              <a:t>chang</a:t>
            </a:r>
            <a:r>
              <a:rPr lang="hu-HU" sz="2200" dirty="0"/>
              <a:t>e</a:t>
            </a:r>
            <a:r>
              <a:rPr lang="de-DE" sz="2200" dirty="0" err="1"/>
              <a:t>ability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hu-HU" sz="2200" dirty="0"/>
              <a:t>3 </a:t>
            </a:r>
            <a:r>
              <a:rPr lang="hu-HU" sz="2200" dirty="0" err="1"/>
              <a:t>sizes</a:t>
            </a:r>
            <a:endParaRPr lang="hu-HU" sz="22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 err="1"/>
              <a:t>Primary</a:t>
            </a:r>
            <a:r>
              <a:rPr lang="hu-HU" sz="2200" b="1" dirty="0"/>
              <a:t> </a:t>
            </a:r>
            <a:r>
              <a:rPr lang="hu-HU" sz="2200" dirty="0"/>
              <a:t>and </a:t>
            </a:r>
            <a:r>
              <a:rPr lang="hu-HU" sz="2200" b="1" dirty="0"/>
              <a:t>P/S</a:t>
            </a:r>
            <a:r>
              <a:rPr lang="hu-HU" sz="2200" dirty="0"/>
              <a:t> </a:t>
            </a:r>
            <a:r>
              <a:rPr lang="hu-HU" sz="2200" dirty="0" err="1"/>
              <a:t>implants</a:t>
            </a: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 err="1"/>
              <a:t>Meniscal</a:t>
            </a:r>
            <a:r>
              <a:rPr lang="hu-HU" sz="2200" b="1" dirty="0"/>
              <a:t> </a:t>
            </a:r>
            <a:r>
              <a:rPr lang="hu-HU" sz="2200" b="1" dirty="0" err="1"/>
              <a:t>bearing</a:t>
            </a:r>
            <a:r>
              <a:rPr lang="hu-HU" sz="2200" dirty="0"/>
              <a:t> </a:t>
            </a:r>
            <a:r>
              <a:rPr lang="hu-HU" sz="2200" dirty="0" err="1"/>
              <a:t>components</a:t>
            </a:r>
            <a:endParaRPr lang="hu-HU" sz="22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 err="1"/>
              <a:t>Maximal</a:t>
            </a:r>
            <a:r>
              <a:rPr lang="hu-HU" sz="2200" b="1" dirty="0"/>
              <a:t> </a:t>
            </a:r>
            <a:r>
              <a:rPr lang="hu-HU" sz="2200" b="1" dirty="0" err="1"/>
              <a:t>surface</a:t>
            </a:r>
            <a:r>
              <a:rPr lang="hu-HU" sz="2200" b="1" dirty="0"/>
              <a:t> </a:t>
            </a:r>
            <a:r>
              <a:rPr lang="hu-HU" sz="2200" b="1" dirty="0" err="1"/>
              <a:t>contact</a:t>
            </a:r>
            <a:r>
              <a:rPr lang="hu-HU" sz="2200" dirty="0"/>
              <a:t> of </a:t>
            </a:r>
            <a:r>
              <a:rPr lang="hu-HU" sz="2200" dirty="0" err="1"/>
              <a:t>Femoral</a:t>
            </a:r>
            <a:r>
              <a:rPr lang="hu-HU" sz="2200" dirty="0"/>
              <a:t> and </a:t>
            </a:r>
            <a:r>
              <a:rPr lang="hu-HU" sz="2200" dirty="0" err="1"/>
              <a:t>tibial</a:t>
            </a:r>
            <a:r>
              <a:rPr lang="hu-HU" sz="2200" dirty="0"/>
              <a:t> </a:t>
            </a:r>
            <a:r>
              <a:rPr lang="hu-HU" sz="2200" dirty="0" err="1"/>
              <a:t>components</a:t>
            </a:r>
            <a:r>
              <a:rPr lang="hu-HU" sz="2200" dirty="0"/>
              <a:t> – </a:t>
            </a:r>
            <a:r>
              <a:rPr lang="hu-HU" sz="2200" dirty="0" err="1"/>
              <a:t>to</a:t>
            </a:r>
            <a:r>
              <a:rPr lang="hu-HU" sz="2200" dirty="0"/>
              <a:t> </a:t>
            </a:r>
            <a:r>
              <a:rPr lang="hu-HU" sz="2200" dirty="0" err="1"/>
              <a:t>minimize</a:t>
            </a:r>
            <a:r>
              <a:rPr lang="hu-HU" sz="2200" dirty="0"/>
              <a:t> </a:t>
            </a:r>
            <a:r>
              <a:rPr lang="hu-HU" sz="2200" dirty="0" err="1"/>
              <a:t>polyethylene</a:t>
            </a:r>
            <a:r>
              <a:rPr lang="hu-HU" sz="2200" dirty="0"/>
              <a:t> </a:t>
            </a:r>
            <a:r>
              <a:rPr lang="hu-HU" sz="2200" dirty="0" err="1"/>
              <a:t>wear</a:t>
            </a:r>
            <a:endParaRPr lang="hu-HU" sz="2200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200" dirty="0" err="1"/>
              <a:t>Insert</a:t>
            </a:r>
            <a:r>
              <a:rPr lang="hu-HU" sz="2200" dirty="0"/>
              <a:t> </a:t>
            </a:r>
            <a:r>
              <a:rPr lang="hu-HU" sz="2200" dirty="0" err="1"/>
              <a:t>screw</a:t>
            </a:r>
            <a:r>
              <a:rPr lang="hu-HU" sz="2200" dirty="0"/>
              <a:t> </a:t>
            </a:r>
            <a:r>
              <a:rPr lang="hu-HU" sz="2200" dirty="0" err="1"/>
              <a:t>fixation</a:t>
            </a:r>
            <a:r>
              <a:rPr lang="hu-HU" sz="2200" dirty="0"/>
              <a:t> – </a:t>
            </a:r>
            <a:r>
              <a:rPr lang="hu-HU" sz="2200" dirty="0" err="1"/>
              <a:t>to</a:t>
            </a:r>
            <a:r>
              <a:rPr lang="hu-HU" sz="2200" dirty="0"/>
              <a:t> </a:t>
            </a:r>
            <a:r>
              <a:rPr lang="hu-HU" sz="2200" b="1" dirty="0" err="1"/>
              <a:t>reduce</a:t>
            </a:r>
            <a:r>
              <a:rPr lang="hu-HU" sz="2200" b="1" dirty="0"/>
              <a:t> </a:t>
            </a:r>
            <a:r>
              <a:rPr lang="hu-HU" sz="2200" b="1" dirty="0" err="1"/>
              <a:t>micro</a:t>
            </a:r>
            <a:r>
              <a:rPr lang="hu-HU" sz="2200" b="1" dirty="0"/>
              <a:t> </a:t>
            </a:r>
            <a:r>
              <a:rPr lang="hu-HU" sz="2200" b="1" dirty="0" err="1"/>
              <a:t>motion</a:t>
            </a:r>
            <a:r>
              <a:rPr lang="hu-HU" sz="2200" dirty="0"/>
              <a:t> </a:t>
            </a:r>
            <a:r>
              <a:rPr lang="hu-HU" sz="2200" dirty="0" err="1"/>
              <a:t>between</a:t>
            </a:r>
            <a:r>
              <a:rPr lang="hu-HU" sz="2200" dirty="0"/>
              <a:t> </a:t>
            </a:r>
            <a:r>
              <a:rPr lang="hu-HU" sz="2200" dirty="0" err="1"/>
              <a:t>insert</a:t>
            </a:r>
            <a:r>
              <a:rPr lang="hu-HU" sz="2200" dirty="0"/>
              <a:t> and </a:t>
            </a:r>
            <a:r>
              <a:rPr lang="hu-HU" sz="2200" dirty="0" err="1"/>
              <a:t>tibia</a:t>
            </a:r>
            <a:r>
              <a:rPr lang="hu-HU" sz="2200" dirty="0"/>
              <a:t> </a:t>
            </a:r>
            <a:r>
              <a:rPr lang="hu-HU" sz="2200" dirty="0" err="1"/>
              <a:t>tray</a:t>
            </a:r>
            <a:endParaRPr lang="de-DE" sz="2200" dirty="0"/>
          </a:p>
        </p:txBody>
      </p:sp>
      <p:graphicFrame>
        <p:nvGraphicFramePr>
          <p:cNvPr id="13314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186662088"/>
              </p:ext>
            </p:extLst>
          </p:nvPr>
        </p:nvGraphicFramePr>
        <p:xfrm>
          <a:off x="5991156" y="1916832"/>
          <a:ext cx="3065463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950559" imgH="2703353" progId="Photoshop.Image.9">
                  <p:embed/>
                </p:oleObj>
              </mc:Choice>
              <mc:Fallback>
                <p:oleObj name="Image" r:id="rId2" imgW="1950559" imgH="2703353" progId="Photoshop.Image.9">
                  <p:embed/>
                  <p:pic>
                    <p:nvPicPr>
                      <p:cNvPr id="133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156" y="1916832"/>
                        <a:ext cx="3065463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Lefelé nyíl 1"/>
          <p:cNvSpPr/>
          <p:nvPr/>
        </p:nvSpPr>
        <p:spPr bwMode="auto">
          <a:xfrm>
            <a:off x="8740516" y="6443086"/>
            <a:ext cx="216024" cy="25832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Jobbra nyíl 2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72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mph" presetSubtype="0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/>
      <p:bldP spid="172035" grpId="0" uiExpand="1" build="p" autoUpdateAnimBg="0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150018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br>
              <a:rPr lang="hu-HU" sz="2600" dirty="0"/>
            </a:br>
            <a:r>
              <a:rPr lang="hu-HU" sz="3600" b="1" dirty="0"/>
              <a:t>FUTURE KNEE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600" b="1" dirty="0" err="1"/>
              <a:t>Modular</a:t>
            </a:r>
            <a:r>
              <a:rPr lang="hu-HU" sz="3600" b="1" dirty="0"/>
              <a:t> T</a:t>
            </a:r>
            <a:r>
              <a:rPr lang="de-DE" sz="3600" b="1" dirty="0" err="1"/>
              <a:t>otal</a:t>
            </a:r>
            <a:r>
              <a:rPr lang="de-DE" sz="3600" b="1" dirty="0"/>
              <a:t> </a:t>
            </a:r>
            <a:r>
              <a:rPr lang="de-DE" sz="3600" b="1" dirty="0" err="1"/>
              <a:t>Knee</a:t>
            </a:r>
            <a:r>
              <a:rPr lang="hu-HU" sz="3600" b="1" dirty="0"/>
              <a:t> </a:t>
            </a:r>
            <a:r>
              <a:rPr lang="de-DE" sz="3600" b="1" dirty="0"/>
              <a:t>System</a:t>
            </a:r>
            <a:endParaRPr lang="hu-HU" sz="3600" b="1" dirty="0"/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-12820" y="2420888"/>
            <a:ext cx="9144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kern="0" dirty="0" err="1"/>
              <a:t>For</a:t>
            </a:r>
            <a:r>
              <a:rPr lang="hu-HU" kern="0" dirty="0"/>
              <a:t> standard and </a:t>
            </a:r>
            <a:r>
              <a:rPr lang="hu-HU" kern="0" dirty="0" err="1"/>
              <a:t>Minimal</a:t>
            </a:r>
            <a:r>
              <a:rPr lang="hu-HU" kern="0" dirty="0"/>
              <a:t> </a:t>
            </a:r>
            <a:r>
              <a:rPr lang="hu-HU" kern="0" dirty="0" err="1"/>
              <a:t>Invasive</a:t>
            </a:r>
            <a:r>
              <a:rPr lang="hu-HU" kern="0" dirty="0"/>
              <a:t> </a:t>
            </a:r>
            <a:r>
              <a:rPr lang="hu-HU" kern="0" dirty="0" err="1"/>
              <a:t>operation</a:t>
            </a:r>
            <a:r>
              <a:rPr lang="hu-HU" kern="0" dirty="0"/>
              <a:t> </a:t>
            </a:r>
            <a:r>
              <a:rPr lang="hu-HU" kern="0" dirty="0" err="1"/>
              <a:t>techniques</a:t>
            </a:r>
            <a:endParaRPr lang="hu-HU" kern="0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kern="0" dirty="0" err="1"/>
              <a:t>Primary</a:t>
            </a:r>
            <a:r>
              <a:rPr lang="hu-HU" kern="0" dirty="0"/>
              <a:t>, P/S and </a:t>
            </a:r>
            <a:r>
              <a:rPr lang="hu-HU" kern="0" dirty="0" err="1"/>
              <a:t>all</a:t>
            </a:r>
            <a:r>
              <a:rPr lang="hu-HU" kern="0" dirty="0"/>
              <a:t> </a:t>
            </a:r>
            <a:r>
              <a:rPr lang="hu-HU" kern="0" dirty="0" err="1"/>
              <a:t>types</a:t>
            </a:r>
            <a:r>
              <a:rPr lang="hu-HU" kern="0" dirty="0"/>
              <a:t> of </a:t>
            </a:r>
            <a:r>
              <a:rPr lang="hu-HU" kern="0" dirty="0" err="1"/>
              <a:t>revision</a:t>
            </a:r>
            <a:endParaRPr lang="hu-HU" kern="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400" kern="0" dirty="0"/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86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68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68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6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6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96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/>
      <p:bldP spid="3" grpId="0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sz="3600" dirty="0"/>
              <a:t>FUTURE KNEE </a:t>
            </a:r>
            <a:br>
              <a:rPr lang="hu-HU" sz="3600" dirty="0"/>
            </a:br>
            <a:r>
              <a:rPr lang="hu-HU" sz="3600" dirty="0" err="1"/>
              <a:t>Modular</a:t>
            </a:r>
            <a:r>
              <a:rPr lang="hu-HU" sz="3600" dirty="0"/>
              <a:t> T</a:t>
            </a:r>
            <a:r>
              <a:rPr lang="de-DE" sz="3600" dirty="0" err="1"/>
              <a:t>otal</a:t>
            </a:r>
            <a:r>
              <a:rPr lang="de-DE" sz="3600" dirty="0"/>
              <a:t> </a:t>
            </a:r>
            <a:r>
              <a:rPr lang="de-DE" sz="3600" dirty="0" err="1"/>
              <a:t>Knee</a:t>
            </a:r>
            <a:r>
              <a:rPr lang="hu-HU" sz="3600" dirty="0"/>
              <a:t> </a:t>
            </a:r>
            <a:r>
              <a:rPr lang="de-DE" sz="3600" dirty="0"/>
              <a:t>System</a:t>
            </a:r>
            <a:endParaRPr lang="hu-HU" sz="3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808"/>
            <a:ext cx="8218487" cy="971550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sz="2800" b="1" dirty="0" err="1"/>
              <a:t>Femoral</a:t>
            </a:r>
            <a:r>
              <a:rPr lang="hu-HU" sz="2800" b="1" dirty="0"/>
              <a:t> </a:t>
            </a:r>
            <a:r>
              <a:rPr lang="hu-HU" sz="2800" b="1" dirty="0" err="1"/>
              <a:t>components</a:t>
            </a:r>
            <a:r>
              <a:rPr lang="hu-HU" sz="2800" b="1" dirty="0"/>
              <a:t> </a:t>
            </a:r>
            <a:r>
              <a:rPr lang="hu-HU" sz="2800" b="1" dirty="0" err="1"/>
              <a:t>in</a:t>
            </a:r>
            <a:r>
              <a:rPr lang="hu-HU" sz="2800" b="1" dirty="0"/>
              <a:t> </a:t>
            </a:r>
            <a:r>
              <a:rPr lang="hu-HU" sz="2800" b="1" dirty="0" err="1"/>
              <a:t>CoCr</a:t>
            </a:r>
            <a:r>
              <a:rPr lang="hu-HU" sz="2800" b="1" dirty="0"/>
              <a:t> </a:t>
            </a:r>
          </a:p>
          <a:p>
            <a:pPr algn="ctr" eaLnBrk="1" hangingPunct="1">
              <a:defRPr/>
            </a:pPr>
            <a:r>
              <a:rPr lang="hu-HU" sz="2800" b="1" dirty="0" err="1"/>
              <a:t>Anatomical</a:t>
            </a:r>
            <a:r>
              <a:rPr lang="hu-HU" sz="2800" b="1" dirty="0"/>
              <a:t> design, </a:t>
            </a:r>
            <a:r>
              <a:rPr lang="hu-HU" sz="2800" b="1" dirty="0" err="1"/>
              <a:t>Primary</a:t>
            </a:r>
            <a:r>
              <a:rPr lang="hu-HU" sz="2800" b="1" dirty="0"/>
              <a:t> and P/S </a:t>
            </a:r>
            <a:r>
              <a:rPr lang="hu-HU" sz="2800" b="1" dirty="0" err="1"/>
              <a:t>versions</a:t>
            </a:r>
            <a:endParaRPr lang="hu-HU" sz="2800" b="1" dirty="0"/>
          </a:p>
        </p:txBody>
      </p:sp>
      <p:pic>
        <p:nvPicPr>
          <p:cNvPr id="10" name="Picture 8" descr="futur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3135305"/>
            <a:ext cx="5118100" cy="3411537"/>
          </a:xfrm>
        </p:spPr>
      </p:pic>
      <p:sp>
        <p:nvSpPr>
          <p:cNvPr id="11" name="Jobbra nyíl 10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 dirty="0"/>
              <a:t>FUTURE KNEE </a:t>
            </a:r>
            <a:br>
              <a:rPr lang="hu-HU" sz="3600" dirty="0"/>
            </a:br>
            <a:r>
              <a:rPr lang="hu-HU" sz="3600" dirty="0" err="1"/>
              <a:t>Modular</a:t>
            </a:r>
            <a:r>
              <a:rPr lang="hu-HU" sz="3600" dirty="0"/>
              <a:t> T</a:t>
            </a:r>
            <a:r>
              <a:rPr lang="de-DE" sz="3600" dirty="0" err="1"/>
              <a:t>otal</a:t>
            </a:r>
            <a:r>
              <a:rPr lang="de-DE" sz="3600" dirty="0"/>
              <a:t> </a:t>
            </a:r>
            <a:r>
              <a:rPr lang="de-DE" sz="3600" dirty="0" err="1"/>
              <a:t>Knee</a:t>
            </a:r>
            <a:r>
              <a:rPr lang="hu-HU" sz="3600" dirty="0"/>
              <a:t> </a:t>
            </a:r>
            <a:r>
              <a:rPr lang="de-DE" sz="3600" dirty="0"/>
              <a:t>System</a:t>
            </a:r>
            <a:endParaRPr lang="hu-HU" sz="3600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9574"/>
            <a:ext cx="8147050" cy="1317377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b="1" dirty="0"/>
              <a:t>MODULAR</a:t>
            </a:r>
            <a:r>
              <a:rPr lang="de-DE" b="1" dirty="0">
                <a:solidFill>
                  <a:srgbClr val="FFFF00"/>
                </a:solidFill>
              </a:rPr>
              <a:t> </a:t>
            </a:r>
            <a:r>
              <a:rPr lang="hu-HU" b="1" dirty="0" err="1"/>
              <a:t>titanium</a:t>
            </a:r>
            <a:r>
              <a:rPr lang="hu-HU" b="1" dirty="0"/>
              <a:t> </a:t>
            </a:r>
            <a:r>
              <a:rPr lang="hu-HU" b="1" dirty="0" err="1"/>
              <a:t>tibia</a:t>
            </a:r>
            <a:r>
              <a:rPr lang="hu-HU" b="1" dirty="0"/>
              <a:t> </a:t>
            </a:r>
            <a:r>
              <a:rPr lang="hu-HU" b="1" dirty="0" err="1"/>
              <a:t>tray</a:t>
            </a:r>
            <a:endParaRPr lang="hu-HU" b="1" dirty="0"/>
          </a:p>
          <a:p>
            <a:pPr algn="ctr" eaLnBrk="1" hangingPunct="1">
              <a:defRPr/>
            </a:pPr>
            <a:r>
              <a:rPr lang="hu-HU" b="1" dirty="0" err="1"/>
              <a:t>Primary</a:t>
            </a:r>
            <a:r>
              <a:rPr lang="hu-HU" b="1" dirty="0"/>
              <a:t> and P/S </a:t>
            </a:r>
            <a:r>
              <a:rPr lang="hu-HU" b="1" dirty="0" err="1"/>
              <a:t>inserts</a:t>
            </a:r>
            <a:r>
              <a:rPr lang="hu-HU" b="1" dirty="0"/>
              <a:t> </a:t>
            </a:r>
            <a:r>
              <a:rPr lang="hu-HU" b="1" dirty="0" err="1"/>
              <a:t>in</a:t>
            </a:r>
            <a:r>
              <a:rPr lang="hu-HU" b="1" dirty="0"/>
              <a:t> UHMWPE</a:t>
            </a:r>
          </a:p>
        </p:txBody>
      </p:sp>
      <p:pic>
        <p:nvPicPr>
          <p:cNvPr id="56324" name="Picture 6" descr="f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41656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15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5" grpId="0" uiExpand="1" build="p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214313"/>
            <a:ext cx="8229600" cy="785812"/>
          </a:xfrm>
        </p:spPr>
        <p:txBody>
          <a:bodyPr/>
          <a:lstStyle/>
          <a:p>
            <a:pPr eaLnBrk="1" hangingPunct="1">
              <a:defRPr/>
            </a:pPr>
            <a:r>
              <a:rPr lang="hu-HU" sz="3000" dirty="0"/>
              <a:t>FUTURE KNEE</a:t>
            </a:r>
            <a:r>
              <a:rPr lang="hu-HU" sz="3000" b="0" dirty="0"/>
              <a:t> </a:t>
            </a:r>
            <a:br>
              <a:rPr lang="hu-HU" sz="3000" b="0" dirty="0"/>
            </a:br>
            <a:r>
              <a:rPr lang="hu-HU" sz="3000" b="0" dirty="0" err="1"/>
              <a:t>Modular</a:t>
            </a:r>
            <a:r>
              <a:rPr lang="hu-HU" sz="3000" b="0" dirty="0"/>
              <a:t> T</a:t>
            </a:r>
            <a:r>
              <a:rPr lang="de-DE" sz="3000" b="0" dirty="0" err="1"/>
              <a:t>otal</a:t>
            </a:r>
            <a:r>
              <a:rPr lang="de-DE" sz="3000" b="0" dirty="0"/>
              <a:t> </a:t>
            </a:r>
            <a:r>
              <a:rPr lang="de-DE" sz="3000" b="0" dirty="0" err="1"/>
              <a:t>Knee</a:t>
            </a:r>
            <a:r>
              <a:rPr lang="hu-HU" sz="3000" b="0" dirty="0"/>
              <a:t> </a:t>
            </a:r>
            <a:r>
              <a:rPr lang="de-DE" sz="3000" b="0" dirty="0"/>
              <a:t>System</a:t>
            </a:r>
            <a:endParaRPr lang="hu-HU" sz="3000" b="0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214438"/>
            <a:ext cx="8461375" cy="17145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 err="1">
                <a:solidFill>
                  <a:srgbClr val="FFFF00"/>
                </a:solidFill>
              </a:rPr>
              <a:t>Complete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modularity</a:t>
            </a:r>
            <a:r>
              <a:rPr lang="hu-HU" sz="2400" b="1" dirty="0"/>
              <a:t>: </a:t>
            </a:r>
            <a:r>
              <a:rPr lang="hu-HU" sz="2400" b="1" dirty="0" err="1"/>
              <a:t>Primary</a:t>
            </a:r>
            <a:r>
              <a:rPr lang="hu-HU" sz="2400" b="1" dirty="0"/>
              <a:t>, P/S and </a:t>
            </a:r>
            <a:r>
              <a:rPr lang="hu-HU" sz="2400" b="1" dirty="0" err="1"/>
              <a:t>Revision</a:t>
            </a:r>
            <a:r>
              <a:rPr lang="hu-HU" sz="2400" b="1" dirty="0"/>
              <a:t> </a:t>
            </a:r>
            <a:r>
              <a:rPr lang="hu-HU" sz="2400" b="1" dirty="0" err="1"/>
              <a:t>components</a:t>
            </a:r>
            <a:r>
              <a:rPr lang="hu-HU" sz="2400" b="1" dirty="0"/>
              <a:t> </a:t>
            </a:r>
            <a:r>
              <a:rPr lang="hu-HU" sz="2400" b="1" dirty="0" err="1"/>
              <a:t>can</a:t>
            </a:r>
            <a:r>
              <a:rPr lang="hu-HU" sz="2400" b="1" dirty="0"/>
              <a:t> be </a:t>
            </a:r>
            <a:r>
              <a:rPr lang="hu-HU" sz="2400" b="1" dirty="0" err="1"/>
              <a:t>flexibly</a:t>
            </a:r>
            <a:r>
              <a:rPr lang="hu-HU" sz="2400" b="1" dirty="0"/>
              <a:t> </a:t>
            </a:r>
            <a:r>
              <a:rPr lang="hu-HU" sz="2400" b="1" dirty="0" err="1"/>
              <a:t>combined</a:t>
            </a:r>
            <a:r>
              <a:rPr lang="hu-HU" sz="2400" b="1" dirty="0"/>
              <a:t> </a:t>
            </a:r>
            <a:r>
              <a:rPr lang="hu-HU" sz="2400" b="1" dirty="0" err="1"/>
              <a:t>during</a:t>
            </a:r>
            <a:r>
              <a:rPr lang="hu-HU" sz="2400" b="1" dirty="0"/>
              <a:t> </a:t>
            </a:r>
            <a:r>
              <a:rPr lang="hu-HU" sz="2400" b="1" dirty="0" err="1"/>
              <a:t>surgery</a:t>
            </a:r>
            <a:r>
              <a:rPr lang="hu-HU" sz="2400" b="1" dirty="0"/>
              <a:t>, </a:t>
            </a:r>
            <a:r>
              <a:rPr lang="hu-HU" sz="2400" dirty="0" err="1"/>
              <a:t>according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surgeon</a:t>
            </a:r>
            <a:r>
              <a:rPr lang="en-US" sz="2400" dirty="0"/>
              <a:t>’</a:t>
            </a:r>
            <a:r>
              <a:rPr lang="hu-HU" sz="2400" dirty="0"/>
              <a:t>s </a:t>
            </a:r>
            <a:r>
              <a:rPr lang="hu-HU" sz="2400" dirty="0" err="1"/>
              <a:t>choice</a:t>
            </a:r>
            <a:endParaRPr lang="hu-HU" sz="2400" dirty="0"/>
          </a:p>
          <a:p>
            <a:pPr eaLnBrk="1" hangingPunct="1">
              <a:defRPr/>
            </a:pPr>
            <a:r>
              <a:rPr lang="en-US" sz="2400" b="1" dirty="0"/>
              <a:t>A</a:t>
            </a:r>
            <a:r>
              <a:rPr lang="hu-HU" sz="2400" b="1" dirty="0" err="1"/>
              <a:t>dditional</a:t>
            </a:r>
            <a:r>
              <a:rPr lang="hu-HU" sz="2400" b="1" dirty="0"/>
              <a:t> </a:t>
            </a:r>
            <a:r>
              <a:rPr lang="hu-HU" sz="2400" b="1" dirty="0" err="1"/>
              <a:t>extention</a:t>
            </a:r>
            <a:r>
              <a:rPr lang="hu-HU" sz="2400" b="1" dirty="0"/>
              <a:t> </a:t>
            </a:r>
            <a:r>
              <a:rPr lang="hu-HU" sz="2400" b="1" dirty="0" err="1"/>
              <a:t>by</a:t>
            </a:r>
            <a:r>
              <a:rPr lang="hu-HU" sz="2400" b="1" dirty="0"/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offsets</a:t>
            </a:r>
            <a:r>
              <a:rPr lang="hu-HU" sz="2400" b="1" dirty="0"/>
              <a:t> and </a:t>
            </a:r>
            <a:r>
              <a:rPr lang="hu-HU" sz="2400" b="1" dirty="0" err="1">
                <a:solidFill>
                  <a:srgbClr val="FFFF00"/>
                </a:solidFill>
              </a:rPr>
              <a:t>augumentation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blocks</a:t>
            </a:r>
            <a:r>
              <a:rPr lang="en-US" sz="2400" b="1" dirty="0"/>
              <a:t>.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FFFF00"/>
                </a:solidFill>
              </a:rPr>
              <a:t>F</a:t>
            </a:r>
            <a:r>
              <a:rPr lang="hu-HU" sz="2400" b="1" dirty="0" err="1">
                <a:solidFill>
                  <a:srgbClr val="FFFF00"/>
                </a:solidFill>
              </a:rPr>
              <a:t>lexible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intra-operative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variability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/>
              <a:t>of </a:t>
            </a:r>
            <a:r>
              <a:rPr lang="hu-HU" sz="2400" b="1" dirty="0" err="1"/>
              <a:t>primary</a:t>
            </a:r>
            <a:r>
              <a:rPr lang="hu-HU" sz="2400" b="1" dirty="0"/>
              <a:t> </a:t>
            </a:r>
            <a:r>
              <a:rPr lang="hu-HU" sz="2400" b="1" dirty="0" err="1"/>
              <a:t>or</a:t>
            </a:r>
            <a:r>
              <a:rPr lang="hu-HU" sz="2400" b="1" dirty="0"/>
              <a:t> </a:t>
            </a:r>
            <a:r>
              <a:rPr lang="hu-HU" sz="2400" b="1" dirty="0" err="1"/>
              <a:t>revision</a:t>
            </a:r>
            <a:r>
              <a:rPr lang="hu-HU" sz="2400" b="1" dirty="0"/>
              <a:t> </a:t>
            </a:r>
            <a:r>
              <a:rPr lang="hu-HU" sz="2400" b="1" dirty="0" err="1"/>
              <a:t>tibia</a:t>
            </a:r>
            <a:r>
              <a:rPr lang="hu-HU" sz="2400" b="1" dirty="0"/>
              <a:t> </a:t>
            </a:r>
            <a:r>
              <a:rPr lang="hu-HU" sz="2400" b="1" dirty="0" err="1"/>
              <a:t>stems</a:t>
            </a:r>
            <a:r>
              <a:rPr lang="en-US" sz="2400" b="1" dirty="0"/>
              <a:t>.</a:t>
            </a:r>
            <a:endParaRPr lang="hu-HU" sz="24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1800" b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1800" b="1" dirty="0"/>
          </a:p>
        </p:txBody>
      </p:sp>
      <p:pic>
        <p:nvPicPr>
          <p:cNvPr id="15366" name="Picture 6" descr="future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3284984"/>
            <a:ext cx="49530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85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800" fill="hold"/>
                                        <p:tgtEl>
                                          <p:spTgt spid="1536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/>
      <p:bldP spid="238595" grpId="0" build="p" autoUpdateAnimBg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/>
              <a:t>TRK REVISION TOTAL KNEE SYSTEM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57313"/>
            <a:ext cx="9001125" cy="5230812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/>
              <a:t>Modular</a:t>
            </a:r>
            <a:r>
              <a:rPr lang="hu-HU" sz="2400" dirty="0"/>
              <a:t> Systems</a:t>
            </a:r>
          </a:p>
          <a:p>
            <a:pPr eaLnBrk="1" hangingPunct="1">
              <a:defRPr/>
            </a:pPr>
            <a:r>
              <a:rPr lang="hu-HU" sz="2400" b="1" dirty="0" err="1"/>
              <a:t>Compatible</a:t>
            </a:r>
            <a:r>
              <a:rPr lang="hu-HU" sz="2400" b="1" dirty="0"/>
              <a:t> </a:t>
            </a:r>
            <a:r>
              <a:rPr lang="hu-HU" sz="2400" b="1" dirty="0" err="1"/>
              <a:t>with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br>
              <a:rPr lang="hu-HU" sz="2400" b="1" dirty="0"/>
            </a:br>
            <a:r>
              <a:rPr lang="hu-HU" sz="2400" b="1" dirty="0"/>
              <a:t>BIOTECH TP KNEE </a:t>
            </a:r>
            <a:br>
              <a:rPr lang="hu-HU" sz="2400" b="1" dirty="0"/>
            </a:br>
            <a:r>
              <a:rPr lang="hu-HU" sz="2400" b="1" dirty="0"/>
              <a:t>and FUTURE KNEE Systems</a:t>
            </a:r>
          </a:p>
          <a:p>
            <a:pPr eaLnBrk="1" hangingPunct="1">
              <a:defRPr/>
            </a:pPr>
            <a:r>
              <a:rPr lang="hu-HU" sz="2400" dirty="0" err="1"/>
              <a:t>Revision</a:t>
            </a:r>
            <a:r>
              <a:rPr lang="hu-HU" sz="2400" dirty="0"/>
              <a:t> </a:t>
            </a:r>
            <a:r>
              <a:rPr lang="hu-HU" sz="2400" dirty="0" err="1"/>
              <a:t>Femoral</a:t>
            </a:r>
            <a:r>
              <a:rPr lang="hu-HU" sz="2400" dirty="0"/>
              <a:t> </a:t>
            </a:r>
            <a:r>
              <a:rPr lang="hu-HU" sz="2400" dirty="0" err="1"/>
              <a:t>components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r>
              <a:rPr lang="hu-HU" sz="2400" dirty="0" err="1"/>
              <a:t>CoCr</a:t>
            </a:r>
            <a:r>
              <a:rPr lang="hu-HU" sz="2400" dirty="0"/>
              <a:t>, </a:t>
            </a:r>
            <a:br>
              <a:rPr lang="hu-HU" sz="2400" dirty="0"/>
            </a:br>
            <a:r>
              <a:rPr lang="hu-HU" sz="2400" dirty="0" err="1"/>
              <a:t>Anatomical</a:t>
            </a:r>
            <a:r>
              <a:rPr lang="hu-HU" sz="2400" dirty="0"/>
              <a:t> design</a:t>
            </a:r>
          </a:p>
          <a:p>
            <a:pPr eaLnBrk="1" hangingPunct="1">
              <a:defRPr/>
            </a:pPr>
            <a:r>
              <a:rPr lang="hu-HU" sz="2400" dirty="0" err="1"/>
              <a:t>Revision</a:t>
            </a:r>
            <a:r>
              <a:rPr lang="hu-HU" sz="2400" dirty="0"/>
              <a:t> </a:t>
            </a:r>
            <a:r>
              <a:rPr lang="hu-HU" sz="2400" dirty="0" err="1"/>
              <a:t>Tibial</a:t>
            </a:r>
            <a:r>
              <a:rPr lang="hu-HU" sz="2400" dirty="0"/>
              <a:t> </a:t>
            </a:r>
            <a:r>
              <a:rPr lang="hu-HU" sz="2400" dirty="0" err="1"/>
              <a:t>Tray</a:t>
            </a:r>
            <a:r>
              <a:rPr lang="hu-HU" sz="2400" dirty="0"/>
              <a:t> </a:t>
            </a:r>
            <a:r>
              <a:rPr lang="hu-HU" sz="2400" dirty="0" err="1"/>
              <a:t>components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br>
              <a:rPr lang="hu-HU" sz="2400" dirty="0"/>
            </a:br>
            <a:r>
              <a:rPr lang="hu-HU" sz="2400" dirty="0"/>
              <a:t>TiAl6V4</a:t>
            </a:r>
          </a:p>
          <a:p>
            <a:pPr eaLnBrk="1" hangingPunct="1">
              <a:defRPr/>
            </a:pPr>
            <a:r>
              <a:rPr lang="hu-HU" sz="2400" dirty="0" err="1"/>
              <a:t>Revision</a:t>
            </a:r>
            <a:r>
              <a:rPr lang="hu-HU" sz="2400" dirty="0"/>
              <a:t> </a:t>
            </a:r>
            <a:r>
              <a:rPr lang="hu-HU" sz="2400" dirty="0" err="1"/>
              <a:t>inserts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UHMWPE</a:t>
            </a:r>
          </a:p>
          <a:p>
            <a:pPr eaLnBrk="1" hangingPunct="1">
              <a:defRPr/>
            </a:pPr>
            <a:r>
              <a:rPr lang="hu-HU" sz="2400" dirty="0" err="1"/>
              <a:t>Tibial</a:t>
            </a:r>
            <a:r>
              <a:rPr lang="hu-HU" sz="2400" dirty="0"/>
              <a:t> and </a:t>
            </a:r>
            <a:r>
              <a:rPr lang="hu-HU" sz="2400" dirty="0" err="1"/>
              <a:t>Femoral</a:t>
            </a:r>
            <a:r>
              <a:rPr lang="hu-HU" sz="2400" dirty="0"/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Augumentation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Blocks</a:t>
            </a:r>
            <a:r>
              <a:rPr lang="hu-HU" sz="2400" dirty="0">
                <a:solidFill>
                  <a:srgbClr val="FFFF00"/>
                </a:solidFill>
              </a:rPr>
              <a:t>  </a:t>
            </a:r>
            <a:r>
              <a:rPr lang="hu-HU" sz="2400" dirty="0"/>
              <a:t>-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screw</a:t>
            </a:r>
            <a:r>
              <a:rPr lang="hu-HU" sz="2400" dirty="0"/>
              <a:t> </a:t>
            </a:r>
            <a:r>
              <a:rPr lang="hu-HU" sz="2400" dirty="0" err="1"/>
              <a:t>fixation</a:t>
            </a:r>
            <a:endParaRPr lang="hu-HU" sz="2400" dirty="0"/>
          </a:p>
          <a:p>
            <a:pPr eaLnBrk="1" hangingPunct="1">
              <a:defRPr/>
            </a:pPr>
            <a:r>
              <a:rPr lang="hu-HU" sz="2400" b="1" dirty="0" err="1">
                <a:solidFill>
                  <a:srgbClr val="FFFF00"/>
                </a:solidFill>
              </a:rPr>
              <a:t>Universal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stems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Tibial</a:t>
            </a:r>
            <a:r>
              <a:rPr lang="hu-HU" sz="2400" dirty="0"/>
              <a:t> and </a:t>
            </a:r>
            <a:r>
              <a:rPr lang="hu-HU" sz="2400" dirty="0" err="1"/>
              <a:t>Femoral</a:t>
            </a:r>
            <a:r>
              <a:rPr lang="hu-HU" sz="2400" dirty="0"/>
              <a:t> </a:t>
            </a:r>
            <a:r>
              <a:rPr lang="hu-HU" sz="2400" dirty="0" err="1"/>
              <a:t>components</a:t>
            </a:r>
            <a:endParaRPr lang="hu-HU" sz="2400" dirty="0"/>
          </a:p>
          <a:p>
            <a:pPr eaLnBrk="1" hangingPunct="1">
              <a:defRPr/>
            </a:pPr>
            <a:r>
              <a:rPr lang="hu-HU" sz="2400" b="1" dirty="0">
                <a:solidFill>
                  <a:srgbClr val="FFFF00"/>
                </a:solidFill>
              </a:rPr>
              <a:t>Adapter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femoral</a:t>
            </a:r>
            <a:r>
              <a:rPr lang="hu-HU" sz="2400" dirty="0"/>
              <a:t> </a:t>
            </a:r>
            <a:r>
              <a:rPr lang="hu-HU" sz="2400" dirty="0" err="1"/>
              <a:t>side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stem</a:t>
            </a:r>
            <a:r>
              <a:rPr lang="hu-HU" sz="2400" dirty="0"/>
              <a:t> and </a:t>
            </a:r>
            <a:r>
              <a:rPr lang="hu-HU" sz="2400" dirty="0" err="1"/>
              <a:t>offset</a:t>
            </a:r>
            <a:r>
              <a:rPr lang="hu-HU" sz="2400" dirty="0"/>
              <a:t> –    5 </a:t>
            </a:r>
            <a:r>
              <a:rPr lang="hu-HU" sz="2400" b="1" baseline="30000" dirty="0"/>
              <a:t>0</a:t>
            </a:r>
            <a:r>
              <a:rPr lang="hu-HU" sz="2400" b="1" dirty="0"/>
              <a:t> , 7 </a:t>
            </a:r>
            <a:r>
              <a:rPr lang="hu-HU" sz="2400" b="1" baseline="30000" dirty="0"/>
              <a:t>0</a:t>
            </a:r>
            <a:r>
              <a:rPr lang="hu-HU" sz="2400" b="1" dirty="0"/>
              <a:t> , 9 </a:t>
            </a:r>
            <a:r>
              <a:rPr lang="hu-HU" sz="2400" b="1" baseline="30000" dirty="0"/>
              <a:t>0</a:t>
            </a:r>
            <a:endParaRPr lang="hu-HU" sz="2400" dirty="0"/>
          </a:p>
          <a:p>
            <a:pPr eaLnBrk="1" hangingPunct="1">
              <a:defRPr/>
            </a:pPr>
            <a:r>
              <a:rPr lang="hu-HU" sz="2400" b="1" dirty="0">
                <a:solidFill>
                  <a:srgbClr val="FFFF00"/>
                </a:solidFill>
              </a:rPr>
              <a:t>360 </a:t>
            </a:r>
            <a:r>
              <a:rPr lang="hu-HU" sz="2400" b="1" baseline="30000" dirty="0">
                <a:solidFill>
                  <a:srgbClr val="FFFF00"/>
                </a:solidFill>
              </a:rPr>
              <a:t>c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offsets</a:t>
            </a:r>
            <a:r>
              <a:rPr lang="hu-HU" sz="2400" dirty="0">
                <a:solidFill>
                  <a:srgbClr val="FFFF00"/>
                </a:solidFill>
              </a:rPr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Tibial</a:t>
            </a:r>
            <a:r>
              <a:rPr lang="hu-HU" sz="2400" dirty="0"/>
              <a:t> and </a:t>
            </a:r>
            <a:r>
              <a:rPr lang="hu-HU" sz="2400" dirty="0" err="1"/>
              <a:t>Femoral</a:t>
            </a:r>
            <a:r>
              <a:rPr lang="hu-HU" sz="2400" dirty="0"/>
              <a:t> </a:t>
            </a:r>
            <a:r>
              <a:rPr lang="hu-HU" sz="2400" dirty="0" err="1"/>
              <a:t>sides</a:t>
            </a:r>
            <a:r>
              <a:rPr lang="hu-HU" sz="2400" dirty="0"/>
              <a:t> </a:t>
            </a:r>
          </a:p>
        </p:txBody>
      </p:sp>
      <p:graphicFrame>
        <p:nvGraphicFramePr>
          <p:cNvPr id="16386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14938" y="1428750"/>
          <a:ext cx="3763962" cy="358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888889" imgH="8469841" progId="Photoshop.Image.9">
                  <p:embed/>
                </p:oleObj>
              </mc:Choice>
              <mc:Fallback>
                <p:oleObj name="Image" r:id="rId2" imgW="8888889" imgH="8469841" progId="Photoshop.Image.9">
                  <p:embed/>
                  <p:pic>
                    <p:nvPicPr>
                      <p:cNvPr id="1638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1428750"/>
                        <a:ext cx="3763962" cy="358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5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/>
      <p:bldP spid="245763" grpId="0" uiExpand="1" build="p" autoUpdateAnimBg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CONSTRAINED Total </a:t>
            </a:r>
            <a:r>
              <a:rPr lang="hu-HU" sz="3600" dirty="0" err="1"/>
              <a:t>Knee</a:t>
            </a:r>
            <a:endParaRPr lang="hu-HU" sz="3600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571625"/>
            <a:ext cx="5100638" cy="46434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600" dirty="0" err="1"/>
              <a:t>For</a:t>
            </a:r>
            <a:r>
              <a:rPr lang="hu-HU" sz="2600" dirty="0"/>
              <a:t> </a:t>
            </a:r>
            <a:r>
              <a:rPr lang="hu-HU" sz="2600" dirty="0" err="1"/>
              <a:t>additional</a:t>
            </a:r>
            <a:r>
              <a:rPr lang="hu-HU" sz="2600" dirty="0"/>
              <a:t> </a:t>
            </a:r>
            <a:r>
              <a:rPr lang="hu-HU" sz="2600" dirty="0" err="1"/>
              <a:t>stabilization</a:t>
            </a:r>
            <a:r>
              <a:rPr lang="hu-HU" sz="2600" dirty="0"/>
              <a:t> </a:t>
            </a:r>
            <a:r>
              <a:rPr lang="en-US" sz="2600" b="1" dirty="0"/>
              <a:t>in case of </a:t>
            </a:r>
            <a:r>
              <a:rPr lang="hu-HU" sz="2600" b="1" dirty="0"/>
              <a:t> </a:t>
            </a:r>
            <a:r>
              <a:rPr lang="hu-HU" sz="2600" b="1" dirty="0" err="1"/>
              <a:t>lack</a:t>
            </a:r>
            <a:r>
              <a:rPr lang="hu-HU" sz="2600" b="1" dirty="0"/>
              <a:t> of </a:t>
            </a:r>
            <a:r>
              <a:rPr lang="hu-HU" sz="2600" b="1" dirty="0" err="1"/>
              <a:t>functional</a:t>
            </a:r>
            <a:r>
              <a:rPr lang="hu-HU" sz="2600" b="1" dirty="0"/>
              <a:t> </a:t>
            </a:r>
            <a:r>
              <a:rPr lang="hu-HU" sz="2600" b="1" dirty="0" err="1"/>
              <a:t>ligaments</a:t>
            </a:r>
            <a:endParaRPr lang="hu-HU" sz="2600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26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b="1" dirty="0"/>
              <a:t>S</a:t>
            </a:r>
            <a:r>
              <a:rPr lang="hu-HU" sz="2600" b="1" dirty="0" err="1"/>
              <a:t>pecial</a:t>
            </a:r>
            <a:r>
              <a:rPr lang="hu-HU" sz="2600" b="1" dirty="0"/>
              <a:t> </a:t>
            </a:r>
            <a:r>
              <a:rPr lang="hu-HU" sz="2600" b="1" dirty="0" err="1"/>
              <a:t>high</a:t>
            </a:r>
            <a:r>
              <a:rPr lang="hu-HU" sz="2600" b="1" dirty="0"/>
              <a:t>  </a:t>
            </a:r>
            <a:r>
              <a:rPr lang="hu-HU" sz="2600" b="1" dirty="0" err="1"/>
              <a:t>stability</a:t>
            </a:r>
            <a:r>
              <a:rPr lang="hu-HU" sz="2600" b="1" dirty="0"/>
              <a:t> adapter</a:t>
            </a:r>
            <a:r>
              <a:rPr lang="hu-HU" sz="2600" dirty="0"/>
              <a:t> – </a:t>
            </a:r>
            <a:r>
              <a:rPr lang="hu-HU" sz="2600" dirty="0" err="1"/>
              <a:t>provides</a:t>
            </a:r>
            <a:r>
              <a:rPr lang="hu-HU" sz="2600" dirty="0"/>
              <a:t> </a:t>
            </a:r>
            <a:r>
              <a:rPr lang="hu-HU" sz="2600" dirty="0" err="1"/>
              <a:t>adequate</a:t>
            </a:r>
            <a:r>
              <a:rPr lang="hu-HU" sz="2600" dirty="0"/>
              <a:t> </a:t>
            </a:r>
            <a:r>
              <a:rPr lang="hu-HU" sz="2600" dirty="0" err="1"/>
              <a:t>stable</a:t>
            </a:r>
            <a:r>
              <a:rPr lang="hu-HU" sz="2600" dirty="0"/>
              <a:t> </a:t>
            </a:r>
            <a:r>
              <a:rPr lang="hu-HU" sz="2600" dirty="0" err="1"/>
              <a:t>connection</a:t>
            </a:r>
            <a:r>
              <a:rPr lang="hu-HU" sz="2600" dirty="0"/>
              <a:t> </a:t>
            </a:r>
            <a:r>
              <a:rPr lang="hu-HU" sz="2600" dirty="0" err="1"/>
              <a:t>between</a:t>
            </a:r>
            <a:r>
              <a:rPr lang="hu-HU" sz="2600" dirty="0"/>
              <a:t> </a:t>
            </a:r>
            <a:r>
              <a:rPr lang="hu-HU" sz="2600" dirty="0" err="1"/>
              <a:t>tibial</a:t>
            </a:r>
            <a:r>
              <a:rPr lang="hu-HU" sz="2600" dirty="0"/>
              <a:t> and </a:t>
            </a:r>
            <a:r>
              <a:rPr lang="hu-HU" sz="2600" dirty="0" err="1"/>
              <a:t>femoral</a:t>
            </a:r>
            <a:r>
              <a:rPr lang="hu-HU" sz="2600" dirty="0"/>
              <a:t> </a:t>
            </a:r>
            <a:r>
              <a:rPr lang="hu-HU" sz="2600" dirty="0" err="1"/>
              <a:t>interconylar</a:t>
            </a:r>
            <a:r>
              <a:rPr lang="hu-HU" sz="2600" dirty="0"/>
              <a:t> </a:t>
            </a:r>
            <a:r>
              <a:rPr lang="hu-HU" sz="2600" dirty="0" err="1"/>
              <a:t>boxes</a:t>
            </a:r>
            <a:endParaRPr lang="hu-HU" sz="26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2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/>
              <a:t>Revision stem and offset extension</a:t>
            </a:r>
            <a:r>
              <a:rPr lang="hu-HU" sz="2600" dirty="0"/>
              <a:t> </a:t>
            </a:r>
            <a:r>
              <a:rPr lang="hu-HU" sz="2600" dirty="0" err="1"/>
              <a:t>possibility</a:t>
            </a:r>
            <a:endParaRPr lang="hu-HU" sz="2600" dirty="0"/>
          </a:p>
        </p:txBody>
      </p:sp>
      <p:pic>
        <p:nvPicPr>
          <p:cNvPr id="59396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1700808"/>
            <a:ext cx="1689100" cy="378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67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/>
      <p:bldP spid="246787" grpId="0" uiExpand="1" build="p" autoUpdateAnimBg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3600" dirty="0"/>
              <a:t>BMI- BIOTECH </a:t>
            </a:r>
            <a:r>
              <a:rPr lang="hu-HU" sz="3600" dirty="0" err="1"/>
              <a:t>Minimally</a:t>
            </a:r>
            <a:r>
              <a:rPr lang="hu-HU" sz="3600" dirty="0"/>
              <a:t> </a:t>
            </a:r>
            <a:r>
              <a:rPr lang="hu-HU" sz="3600" dirty="0" err="1"/>
              <a:t>Invasive</a:t>
            </a:r>
            <a:r>
              <a:rPr lang="hu-HU" sz="3600" dirty="0"/>
              <a:t> </a:t>
            </a:r>
            <a:r>
              <a:rPr lang="de-DE" sz="3600" dirty="0" err="1"/>
              <a:t>Unicondylar</a:t>
            </a:r>
            <a:r>
              <a:rPr lang="de-DE" sz="3600" dirty="0"/>
              <a:t> </a:t>
            </a:r>
            <a:r>
              <a:rPr lang="de-DE" sz="3600" dirty="0" err="1"/>
              <a:t>Knee</a:t>
            </a:r>
            <a:r>
              <a:rPr lang="de-DE" sz="3600" dirty="0"/>
              <a:t> System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851275" y="1600200"/>
            <a:ext cx="48355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de-DE" sz="2000" b="1" dirty="0">
                <a:solidFill>
                  <a:schemeClr val="tx2"/>
                </a:solidFill>
              </a:rPr>
              <a:t>Unique </a:t>
            </a:r>
            <a:r>
              <a:rPr lang="de-DE" sz="2000" b="1" dirty="0">
                <a:solidFill>
                  <a:srgbClr val="FFFF00"/>
                </a:solidFill>
              </a:rPr>
              <a:t>minimal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de-DE" sz="2000" b="1" dirty="0">
                <a:solidFill>
                  <a:srgbClr val="FFFF00"/>
                </a:solidFill>
              </a:rPr>
              <a:t>invasive </a:t>
            </a:r>
            <a:r>
              <a:rPr lang="de-DE" sz="2000" b="1" dirty="0" err="1">
                <a:solidFill>
                  <a:srgbClr val="FFFF00"/>
                </a:solidFill>
              </a:rPr>
              <a:t>approach</a:t>
            </a:r>
            <a:endParaRPr lang="hu-HU" sz="20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de-DE" sz="2000" b="1" dirty="0" err="1">
                <a:solidFill>
                  <a:schemeClr val="tx2"/>
                </a:solidFill>
              </a:rPr>
              <a:t>Only</a:t>
            </a:r>
            <a:r>
              <a:rPr lang="de-DE" sz="2000" b="1" dirty="0">
                <a:solidFill>
                  <a:schemeClr val="tx2"/>
                </a:solidFill>
              </a:rPr>
              <a:t> 5 cm </a:t>
            </a:r>
            <a:r>
              <a:rPr lang="de-DE" sz="2000" b="1" dirty="0" err="1">
                <a:solidFill>
                  <a:schemeClr val="tx2"/>
                </a:solidFill>
              </a:rPr>
              <a:t>Incision</a:t>
            </a:r>
            <a:endParaRPr lang="hu-HU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lang="hu-HU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>
                <a:solidFill>
                  <a:schemeClr val="tx2"/>
                </a:solidFill>
              </a:rPr>
              <a:t>Patients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may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leave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the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hospital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within</a:t>
            </a:r>
            <a:r>
              <a:rPr lang="hu-HU" sz="2000" b="1" dirty="0">
                <a:solidFill>
                  <a:schemeClr val="tx2"/>
                </a:solidFill>
              </a:rPr>
              <a:t> 24hours</a:t>
            </a: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lang="hu-HU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>
                <a:solidFill>
                  <a:schemeClr val="tx2"/>
                </a:solidFill>
              </a:rPr>
              <a:t>Femoral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components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in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CoCr</a:t>
            </a:r>
            <a:endParaRPr lang="hu-HU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>
                <a:solidFill>
                  <a:schemeClr val="tx2"/>
                </a:solidFill>
              </a:rPr>
              <a:t>Anatomical</a:t>
            </a:r>
            <a:r>
              <a:rPr lang="hu-HU" sz="2000" b="1" dirty="0">
                <a:solidFill>
                  <a:schemeClr val="tx2"/>
                </a:solidFill>
              </a:rPr>
              <a:t> design</a:t>
            </a: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lang="hu-HU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de-DE" sz="2000" dirty="0"/>
              <a:t>Metall Back</a:t>
            </a:r>
            <a:r>
              <a:rPr lang="hu-HU" sz="2000" dirty="0"/>
              <a:t> </a:t>
            </a:r>
            <a:r>
              <a:rPr lang="hu-HU" sz="2000" dirty="0" err="1"/>
              <a:t>Tibia</a:t>
            </a:r>
            <a:r>
              <a:rPr lang="hu-HU" sz="2000" dirty="0"/>
              <a:t> </a:t>
            </a:r>
            <a:r>
              <a:rPr lang="hu-HU" sz="2000" dirty="0" err="1"/>
              <a:t>tray</a:t>
            </a:r>
            <a:r>
              <a:rPr lang="hu-HU" sz="2000" dirty="0"/>
              <a:t> </a:t>
            </a:r>
            <a:r>
              <a:rPr lang="hu-HU" sz="2000" dirty="0" err="1"/>
              <a:t>in</a:t>
            </a:r>
            <a:r>
              <a:rPr lang="hu-HU" sz="2000" dirty="0"/>
              <a:t> TiAl6V4 </a:t>
            </a:r>
            <a:r>
              <a:rPr lang="hu-HU" sz="2000" dirty="0" err="1"/>
              <a:t>with</a:t>
            </a:r>
            <a:r>
              <a:rPr lang="hu-HU" sz="2000" dirty="0"/>
              <a:t> UHMWPE </a:t>
            </a:r>
            <a:r>
              <a:rPr lang="hu-HU" sz="2000" dirty="0" err="1"/>
              <a:t>Inlay</a:t>
            </a:r>
            <a:endParaRPr lang="hu-HU" sz="2000" dirty="0"/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endParaRPr lang="hu-HU" sz="2000" dirty="0"/>
          </a:p>
          <a:p>
            <a:pPr eaLnBrk="1" hangingPunct="1">
              <a:lnSpc>
                <a:spcPct val="90000"/>
              </a:lnSpc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All-Poly</a:t>
            </a:r>
            <a:r>
              <a:rPr lang="hu-HU" sz="2000" dirty="0"/>
              <a:t> </a:t>
            </a:r>
            <a:r>
              <a:rPr lang="hu-HU" sz="2000" dirty="0" err="1"/>
              <a:t>Tibia</a:t>
            </a:r>
            <a:r>
              <a:rPr lang="de-DE" sz="2000" dirty="0"/>
              <a:t> </a:t>
            </a:r>
            <a:r>
              <a:rPr lang="hu-HU" sz="2000" dirty="0"/>
              <a:t>version</a:t>
            </a: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60420" name="Rectangle 9"/>
          <p:cNvSpPr>
            <a:spLocks noChangeArrowheads="1"/>
          </p:cNvSpPr>
          <p:nvPr/>
        </p:nvSpPr>
        <p:spPr bwMode="auto">
          <a:xfrm>
            <a:off x="2438400" y="1752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250825" y="2092325"/>
          <a:ext cx="36004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215392" imgH="2819167" progId="Photoshop.Image.9">
                  <p:embed/>
                </p:oleObj>
              </mc:Choice>
              <mc:Fallback>
                <p:oleObj name="Image" r:id="rId2" imgW="4215392" imgH="2819167" progId="Photoshop.Image.9">
                  <p:embed/>
                  <p:pic>
                    <p:nvPicPr>
                      <p:cNvPr id="1844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92325"/>
                        <a:ext cx="36004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150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5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5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5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2875" y="214313"/>
            <a:ext cx="9286875" cy="910431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600" b="1" dirty="0"/>
              <a:t>Biotech </a:t>
            </a:r>
            <a:r>
              <a:rPr lang="hu-HU" sz="3600" b="1" dirty="0" err="1"/>
              <a:t>Extrem</a:t>
            </a:r>
            <a:r>
              <a:rPr lang="hu-HU" sz="3600" b="1" dirty="0"/>
              <a:t> </a:t>
            </a:r>
            <a:r>
              <a:rPr lang="hu-HU" sz="3600" b="1" dirty="0" err="1"/>
              <a:t>Hip</a:t>
            </a:r>
            <a:r>
              <a:rPr lang="hu-HU" sz="3600" b="1" dirty="0"/>
              <a:t> and </a:t>
            </a:r>
            <a:r>
              <a:rPr lang="hu-HU" sz="3600" b="1" dirty="0" err="1"/>
              <a:t>Knee</a:t>
            </a:r>
            <a:r>
              <a:rPr lang="hu-HU" sz="3600" b="1" dirty="0"/>
              <a:t> System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hu-HU" sz="2800" b="1" dirty="0"/>
          </a:p>
          <a:p>
            <a:pPr eaLnBrk="1" hangingPunct="1">
              <a:defRPr/>
            </a:pPr>
            <a:endParaRPr lang="hu-HU" sz="2800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643063"/>
            <a:ext cx="48101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2875" y="523875"/>
            <a:ext cx="9286875" cy="104775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hu-HU" sz="3600" b="1" dirty="0"/>
              <a:t>Biotech </a:t>
            </a:r>
            <a:r>
              <a:rPr lang="hu-HU" sz="3600" b="1" dirty="0" err="1"/>
              <a:t>Extrem</a:t>
            </a:r>
            <a:r>
              <a:rPr lang="hu-HU" sz="3600" b="1" dirty="0"/>
              <a:t> </a:t>
            </a:r>
            <a:r>
              <a:rPr lang="hu-HU" sz="3600" b="1" dirty="0" err="1"/>
              <a:t>Knee</a:t>
            </a:r>
            <a:endParaRPr lang="hu-HU" sz="36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5750" y="2000250"/>
            <a:ext cx="6929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Modular</a:t>
            </a: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Femoral</a:t>
            </a: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Component</a:t>
            </a: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CoCr</a:t>
            </a:r>
            <a:endParaRPr lang="hu-HU" sz="2800" dirty="0">
              <a:latin typeface="+mj-lt"/>
              <a:cs typeface="Arial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43063"/>
            <a:ext cx="14573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214688"/>
            <a:ext cx="15144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4143375"/>
            <a:ext cx="11334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286375"/>
            <a:ext cx="14192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51520" y="3179532"/>
            <a:ext cx="46183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hu-HU" sz="2800" dirty="0" err="1">
                <a:latin typeface="+mn-lt"/>
                <a:cs typeface="Arial" charset="0"/>
              </a:rPr>
              <a:t>Modular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Tibial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Tray</a:t>
            </a:r>
            <a:r>
              <a:rPr lang="hu-HU" sz="2800" dirty="0">
                <a:latin typeface="+mn-lt"/>
                <a:cs typeface="Arial" charset="0"/>
              </a:rPr>
              <a:t> Ti6Al4V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85750" y="4185433"/>
            <a:ext cx="7072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hu-HU" sz="2800" dirty="0" err="1">
                <a:latin typeface="+mn-lt"/>
                <a:cs typeface="Arial" charset="0"/>
              </a:rPr>
              <a:t>Modular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Tibial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Insert</a:t>
            </a:r>
            <a:endParaRPr lang="hu-HU" sz="2800" dirty="0">
              <a:latin typeface="+mn-lt"/>
              <a:cs typeface="Arial" charset="0"/>
            </a:endParaRPr>
          </a:p>
          <a:p>
            <a:pPr>
              <a:buClr>
                <a:srgbClr val="FFC000"/>
              </a:buClr>
              <a:buSzPct val="110000"/>
              <a:defRPr/>
            </a:pPr>
            <a:r>
              <a:rPr lang="hu-HU" sz="2800" dirty="0">
                <a:latin typeface="+mn-lt"/>
                <a:cs typeface="Arial" charset="0"/>
              </a:rPr>
              <a:t>	TI6AL4V / UHMWPE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82197" y="5364715"/>
            <a:ext cx="685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hu-HU" sz="2800" dirty="0" err="1">
                <a:latin typeface="+mn-lt"/>
                <a:cs typeface="Arial" charset="0"/>
              </a:rPr>
              <a:t>Modular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Femoral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Internal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	</a:t>
            </a:r>
            <a:r>
              <a:rPr lang="hu-HU" sz="2800" dirty="0" err="1">
                <a:latin typeface="+mn-lt"/>
                <a:cs typeface="Arial" charset="0"/>
              </a:rPr>
              <a:t>deposit</a:t>
            </a:r>
            <a:r>
              <a:rPr lang="hu-HU" sz="2800" dirty="0">
                <a:latin typeface="+mn-lt"/>
                <a:cs typeface="Arial" charset="0"/>
              </a:rPr>
              <a:t> TI6AL4V / UHMWPE</a:t>
            </a:r>
          </a:p>
        </p:txBody>
      </p:sp>
      <p:sp>
        <p:nvSpPr>
          <p:cNvPr id="12" name="Jobbra nyíl 11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4" grpId="0" build="p"/>
      <p:bldP spid="9" grpId="0" build="allAtOnce"/>
      <p:bldP spid="10" grpId="0" build="allAtOnce"/>
      <p:bldP spid="11" grpId="0" build="allAtOnce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1439862"/>
          </a:xfrm>
        </p:spPr>
        <p:txBody>
          <a:bodyPr/>
          <a:lstStyle/>
          <a:p>
            <a:pPr>
              <a:defRPr/>
            </a:pPr>
            <a:br>
              <a:rPr lang="hu-HU" dirty="0"/>
            </a:br>
            <a:r>
              <a:rPr lang="hu-HU" dirty="0"/>
              <a:t>BIOTECH GmbH GERMANY</a:t>
            </a:r>
            <a:br>
              <a:rPr lang="hu-HU" dirty="0"/>
            </a:br>
            <a:r>
              <a:rPr lang="hu-HU" sz="3600" dirty="0" err="1"/>
              <a:t>Certified</a:t>
            </a:r>
            <a:r>
              <a:rPr lang="hu-HU" sz="3600" dirty="0"/>
              <a:t> </a:t>
            </a:r>
            <a:r>
              <a:rPr lang="hu-HU" sz="3600" dirty="0" err="1"/>
              <a:t>German</a:t>
            </a:r>
            <a:r>
              <a:rPr lang="hu-HU" sz="3600" dirty="0"/>
              <a:t> Producer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 bwMode="auto">
          <a:xfrm>
            <a:off x="479231" y="1714500"/>
            <a:ext cx="864393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AU" kern="0" dirty="0"/>
              <a:t>BIOTECH GmbH is a German manufacturer</a:t>
            </a:r>
          </a:p>
          <a:p>
            <a:pPr>
              <a:defRPr/>
            </a:pPr>
            <a:endParaRPr lang="en-AU" kern="0" dirty="0"/>
          </a:p>
          <a:p>
            <a:pPr>
              <a:defRPr/>
            </a:pPr>
            <a:r>
              <a:rPr lang="en-AU" kern="0" dirty="0"/>
              <a:t>-All BIOTECH products are CE Marked (CE1011)</a:t>
            </a:r>
          </a:p>
          <a:p>
            <a:pPr>
              <a:defRPr/>
            </a:pPr>
            <a:endParaRPr lang="en-AU" kern="0" dirty="0"/>
          </a:p>
          <a:p>
            <a:pPr>
              <a:defRPr/>
            </a:pPr>
            <a:r>
              <a:rPr lang="en-AU" kern="0" dirty="0"/>
              <a:t>-BIOTECH GmbH Germany is an ISO 13485 certified producer</a:t>
            </a:r>
            <a:endParaRPr lang="hu-HU" kern="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sz="2800" kern="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sz="2800" kern="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sz="2800" kern="0" dirty="0"/>
          </a:p>
          <a:p>
            <a:pPr>
              <a:defRPr/>
            </a:pPr>
            <a:endParaRPr lang="hu-HU" kern="0" dirty="0"/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2875" y="214313"/>
            <a:ext cx="9286875" cy="83978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600" b="1" dirty="0"/>
              <a:t>Biotech </a:t>
            </a:r>
            <a:r>
              <a:rPr lang="hu-HU" sz="3600" b="1" dirty="0" err="1"/>
              <a:t>Hip</a:t>
            </a:r>
            <a:endParaRPr lang="hu-HU" sz="2800" b="1" dirty="0"/>
          </a:p>
          <a:p>
            <a:pPr eaLnBrk="1" hangingPunct="1">
              <a:defRPr/>
            </a:pP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5750" y="1785938"/>
            <a:ext cx="69294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Hip</a:t>
            </a: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hu-HU" sz="2800" dirty="0" err="1">
                <a:latin typeface="+mj-lt"/>
                <a:cs typeface="Arial" charset="0"/>
              </a:rPr>
              <a:t>Neck</a:t>
            </a:r>
            <a:r>
              <a:rPr lang="hu-HU" sz="2800" dirty="0">
                <a:latin typeface="+mj-lt"/>
                <a:cs typeface="Arial" charset="0"/>
              </a:rPr>
              <a:t> </a:t>
            </a:r>
            <a:br>
              <a:rPr lang="hu-HU" sz="2800" dirty="0">
                <a:latin typeface="+mj-lt"/>
                <a:cs typeface="Arial" charset="0"/>
              </a:rPr>
            </a:br>
            <a:r>
              <a:rPr lang="hu-HU" sz="2800" dirty="0">
                <a:latin typeface="+mj-lt"/>
                <a:cs typeface="Arial" charset="0"/>
              </a:rPr>
              <a:t>   </a:t>
            </a:r>
            <a:r>
              <a:rPr lang="hu-HU" sz="2800" dirty="0" err="1">
                <a:latin typeface="+mj-lt"/>
                <a:cs typeface="Arial" charset="0"/>
              </a:rPr>
              <a:t>Component</a:t>
            </a:r>
            <a:r>
              <a:rPr lang="hu-HU" sz="2800" dirty="0">
                <a:latin typeface="+mj-lt"/>
                <a:cs typeface="Arial" charset="0"/>
              </a:rPr>
              <a:t> Ti6Al4V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57188" y="3143250"/>
            <a:ext cx="434285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Modular Hip Neck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Screw Component Ti6Al4V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85750" y="4286250"/>
            <a:ext cx="34243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hu-HU" sz="2800" dirty="0" err="1">
                <a:latin typeface="+mn-lt"/>
                <a:cs typeface="Arial" charset="0"/>
              </a:rPr>
              <a:t>Modular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Hip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Cone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hu-HU" sz="2800" dirty="0" err="1">
                <a:latin typeface="+mn-lt"/>
                <a:cs typeface="Arial" charset="0"/>
              </a:rPr>
              <a:t>Component</a:t>
            </a:r>
            <a:r>
              <a:rPr lang="hu-HU" sz="2800" dirty="0">
                <a:latin typeface="+mn-lt"/>
                <a:cs typeface="Arial" charset="0"/>
              </a:rPr>
              <a:t> Ti6Al4V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57188" y="5429250"/>
            <a:ext cx="6424612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en-US" sz="2800" dirty="0">
                <a:latin typeface="+mn-lt"/>
                <a:cs typeface="Arial" charset="0"/>
              </a:rPr>
              <a:t>Modular Hip Stem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Cemented/</a:t>
            </a:r>
            <a:r>
              <a:rPr lang="en-US" sz="2800" dirty="0" err="1">
                <a:latin typeface="+mn-lt"/>
                <a:cs typeface="Arial" charset="0"/>
              </a:rPr>
              <a:t>Uncemented</a:t>
            </a:r>
            <a:r>
              <a:rPr lang="en-US" sz="2800" dirty="0">
                <a:latin typeface="+mn-lt"/>
                <a:cs typeface="Arial" charset="0"/>
              </a:rPr>
              <a:t> Distal component</a:t>
            </a:r>
            <a:endParaRPr lang="hu-HU" sz="2800" dirty="0">
              <a:latin typeface="+mn-lt"/>
              <a:cs typeface="Arial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43063"/>
            <a:ext cx="1612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14688"/>
            <a:ext cx="15716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57688"/>
            <a:ext cx="1585913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72125"/>
            <a:ext cx="15446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Jobbra nyíl 11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4" grpId="0" build="p"/>
      <p:bldP spid="9" grpId="0" build="allAtOnce"/>
      <p:bldP spid="10" grpId="0" build="allAtOnce"/>
      <p:bldP spid="11" grpId="0" build="allAtOnce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2875" y="214313"/>
            <a:ext cx="9286875" cy="1357312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hu-HU" sz="3600" b="1" dirty="0"/>
              <a:t>Biotech </a:t>
            </a:r>
            <a:r>
              <a:rPr lang="hu-HU" sz="3600" b="1" dirty="0" err="1"/>
              <a:t>Extrem</a:t>
            </a:r>
            <a:r>
              <a:rPr lang="hu-HU" sz="3600" b="1" dirty="0"/>
              <a:t> System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3600" b="1" dirty="0" err="1"/>
              <a:t>Hip</a:t>
            </a:r>
            <a:r>
              <a:rPr lang="hu-HU" sz="3600" b="1" dirty="0"/>
              <a:t> and </a:t>
            </a:r>
            <a:r>
              <a:rPr lang="hu-HU" sz="3600" b="1" dirty="0" err="1"/>
              <a:t>Knee</a:t>
            </a:r>
            <a:r>
              <a:rPr lang="hu-HU" sz="3600" b="1" dirty="0"/>
              <a:t> </a:t>
            </a:r>
            <a:r>
              <a:rPr lang="hu-HU" sz="3600" b="1" dirty="0" err="1"/>
              <a:t>Component</a:t>
            </a:r>
            <a:endParaRPr lang="hu-HU" sz="3600" b="1" dirty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hu-HU" sz="2800" b="1" dirty="0"/>
          </a:p>
          <a:p>
            <a:pPr eaLnBrk="1" hangingPunct="1">
              <a:defRPr/>
            </a:pP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5750" y="1785938"/>
            <a:ext cx="69294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j-lt"/>
                <a:cs typeface="Arial" charset="0"/>
              </a:rPr>
              <a:t> </a:t>
            </a:r>
            <a:r>
              <a:rPr lang="en-US" sz="2800" dirty="0">
                <a:latin typeface="+mj-lt"/>
                <a:cs typeface="Arial" charset="0"/>
              </a:rPr>
              <a:t>Modular Locking cap </a:t>
            </a:r>
            <a:r>
              <a:rPr lang="hu-HU" sz="2800" dirty="0">
                <a:latin typeface="+mj-lt"/>
                <a:cs typeface="Arial" charset="0"/>
              </a:rPr>
              <a:t>  </a:t>
            </a:r>
            <a:br>
              <a:rPr lang="hu-HU" sz="2800" dirty="0">
                <a:latin typeface="+mj-lt"/>
                <a:cs typeface="Arial" charset="0"/>
              </a:rPr>
            </a:br>
            <a:r>
              <a:rPr lang="hu-HU" sz="2800" dirty="0">
                <a:latin typeface="+mj-lt"/>
                <a:cs typeface="Arial" charset="0"/>
              </a:rPr>
              <a:t>   </a:t>
            </a:r>
            <a:r>
              <a:rPr lang="en-US" sz="2800" dirty="0">
                <a:latin typeface="+mj-lt"/>
                <a:cs typeface="Arial" charset="0"/>
              </a:rPr>
              <a:t>Cemented/</a:t>
            </a:r>
            <a:r>
              <a:rPr lang="en-US" sz="2800" dirty="0" err="1">
                <a:latin typeface="+mj-lt"/>
                <a:cs typeface="Arial" charset="0"/>
              </a:rPr>
              <a:t>Uncemented</a:t>
            </a:r>
            <a:r>
              <a:rPr lang="en-US" sz="2800" dirty="0">
                <a:latin typeface="+mj-lt"/>
                <a:cs typeface="Arial" charset="0"/>
              </a:rPr>
              <a:t> Component</a:t>
            </a:r>
            <a:endParaRPr lang="hu-HU" sz="2800" dirty="0">
              <a:latin typeface="+mj-lt"/>
              <a:cs typeface="Arial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57188" y="3000375"/>
            <a:ext cx="34243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en-US" sz="2800" dirty="0">
                <a:latin typeface="+mn-lt"/>
                <a:cs typeface="Arial" charset="0"/>
              </a:rPr>
              <a:t>Modular Extension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Component Ti6Al4V</a:t>
            </a:r>
            <a:endParaRPr lang="hu-HU" sz="2800" dirty="0">
              <a:latin typeface="+mn-lt"/>
              <a:cs typeface="Arial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85750" y="4286250"/>
            <a:ext cx="34243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110000"/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hu-HU" sz="2800" dirty="0" err="1">
                <a:latin typeface="+mn-lt"/>
                <a:cs typeface="Arial" charset="0"/>
              </a:rPr>
              <a:t>Modular</a:t>
            </a:r>
            <a:r>
              <a:rPr lang="hu-HU" sz="2800" dirty="0">
                <a:latin typeface="+mn-lt"/>
                <a:cs typeface="Arial" charset="0"/>
              </a:rPr>
              <a:t>  </a:t>
            </a:r>
            <a:r>
              <a:rPr lang="hu-HU" sz="2800" dirty="0" err="1">
                <a:latin typeface="+mn-lt"/>
                <a:cs typeface="Arial" charset="0"/>
              </a:rPr>
              <a:t>Spacer</a:t>
            </a:r>
            <a:r>
              <a:rPr lang="hu-HU" sz="2800" dirty="0">
                <a:latin typeface="+mn-lt"/>
                <a:cs typeface="Arial" charset="0"/>
              </a:rPr>
              <a:t>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hu-HU" sz="2800" dirty="0" err="1">
                <a:latin typeface="+mn-lt"/>
                <a:cs typeface="Arial" charset="0"/>
              </a:rPr>
              <a:t>Component</a:t>
            </a:r>
            <a:r>
              <a:rPr lang="hu-HU" sz="2800" dirty="0">
                <a:latin typeface="+mn-lt"/>
                <a:cs typeface="Arial" charset="0"/>
              </a:rPr>
              <a:t> Ti6Al4V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57188" y="5429250"/>
            <a:ext cx="6383337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§"/>
              <a:defRPr/>
            </a:pPr>
            <a:r>
              <a:rPr lang="hu-HU" sz="2800" dirty="0">
                <a:latin typeface="+mn-lt"/>
                <a:cs typeface="Arial" charset="0"/>
              </a:rPr>
              <a:t> </a:t>
            </a:r>
            <a:r>
              <a:rPr lang="en-US" sz="2800" dirty="0">
                <a:latin typeface="+mn-lt"/>
                <a:cs typeface="Arial" charset="0"/>
              </a:rPr>
              <a:t>Modular Femoral/Tibial </a:t>
            </a:r>
            <a:br>
              <a:rPr lang="hu-HU" sz="2800" dirty="0">
                <a:latin typeface="+mn-lt"/>
                <a:cs typeface="Arial" charset="0"/>
              </a:rPr>
            </a:br>
            <a:r>
              <a:rPr lang="hu-HU" sz="2800" dirty="0">
                <a:latin typeface="+mn-lt"/>
                <a:cs typeface="Arial" charset="0"/>
              </a:rPr>
              <a:t>   </a:t>
            </a:r>
            <a:r>
              <a:rPr lang="en-US" sz="2800" dirty="0">
                <a:latin typeface="+mn-lt"/>
                <a:cs typeface="Arial" charset="0"/>
              </a:rPr>
              <a:t>Stem Cemented/</a:t>
            </a:r>
            <a:r>
              <a:rPr lang="en-US" sz="2800" dirty="0" err="1">
                <a:latin typeface="+mn-lt"/>
                <a:cs typeface="Arial" charset="0"/>
              </a:rPr>
              <a:t>Uncemented</a:t>
            </a:r>
            <a:r>
              <a:rPr lang="en-US" sz="2800" dirty="0">
                <a:latin typeface="+mn-lt"/>
                <a:cs typeface="Arial" charset="0"/>
              </a:rPr>
              <a:t> Component</a:t>
            </a:r>
            <a:endParaRPr lang="hu-HU" sz="2800" dirty="0">
              <a:latin typeface="+mn-lt"/>
              <a:cs typeface="Arial" charset="0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785938"/>
            <a:ext cx="1924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143250"/>
            <a:ext cx="19097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43375"/>
            <a:ext cx="129063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5500688"/>
            <a:ext cx="14097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Jobbra nyíl 11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396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4" grpId="0" build="p"/>
      <p:bldP spid="9" grpId="0" build="allAtOnce"/>
      <p:bldP spid="10" grpId="0" build="allAtOnce"/>
      <p:bldP spid="11" grpId="0" build="allAtOnce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/>
              <a:t>Biotech Modular Shoulder System</a:t>
            </a:r>
            <a:endParaRPr lang="en-GB" sz="3000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8929688" cy="51847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b="1" dirty="0"/>
              <a:t>STEMS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de-DE" sz="1000" b="1" dirty="0"/>
          </a:p>
          <a:p>
            <a:pPr eaLnBrk="1" hangingPunct="1">
              <a:defRPr/>
            </a:pPr>
            <a:r>
              <a:rPr lang="hu-HU" dirty="0" err="1"/>
              <a:t>CoCr</a:t>
            </a:r>
            <a:r>
              <a:rPr lang="hu-HU" dirty="0"/>
              <a:t> s</a:t>
            </a:r>
            <a:r>
              <a:rPr lang="de-DE" dirty="0" err="1"/>
              <a:t>tems</a:t>
            </a:r>
            <a:r>
              <a:rPr lang="de-DE" dirty="0"/>
              <a:t> in 4 </a:t>
            </a:r>
            <a:r>
              <a:rPr lang="de-DE" dirty="0" err="1"/>
              <a:t>sizes</a:t>
            </a:r>
            <a:r>
              <a:rPr lang="hu-HU" dirty="0"/>
              <a:t>:</a:t>
            </a:r>
            <a:r>
              <a:rPr lang="de-DE" dirty="0"/>
              <a:t> </a:t>
            </a:r>
            <a:r>
              <a:rPr lang="hu-HU" dirty="0"/>
              <a:t>6, </a:t>
            </a:r>
            <a:r>
              <a:rPr lang="de-DE" dirty="0"/>
              <a:t>8, 10, </a:t>
            </a:r>
            <a:br>
              <a:rPr lang="hu-HU" dirty="0"/>
            </a:br>
            <a:r>
              <a:rPr lang="de-DE" dirty="0"/>
              <a:t>12</a:t>
            </a:r>
            <a:r>
              <a:rPr lang="hu-HU" dirty="0"/>
              <a:t> c</a:t>
            </a:r>
            <a:r>
              <a:rPr lang="de-DE" dirty="0" err="1"/>
              <a:t>emented</a:t>
            </a:r>
            <a:r>
              <a:rPr lang="de-DE" dirty="0"/>
              <a:t>/</a:t>
            </a:r>
            <a:r>
              <a:rPr lang="de-DE" dirty="0" err="1"/>
              <a:t>uncemented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titanium</a:t>
            </a:r>
            <a:r>
              <a:rPr lang="hu-HU" dirty="0"/>
              <a:t> </a:t>
            </a:r>
            <a:r>
              <a:rPr lang="hu-HU" dirty="0" err="1"/>
              <a:t>plasma-sprayed</a:t>
            </a:r>
            <a:r>
              <a:rPr lang="hu-HU" dirty="0"/>
              <a:t> </a:t>
            </a:r>
            <a:r>
              <a:rPr lang="hu-HU" dirty="0" err="1"/>
              <a:t>coating</a:t>
            </a:r>
            <a:endParaRPr lang="hu-HU" dirty="0"/>
          </a:p>
          <a:p>
            <a:pPr eaLnBrk="1" hangingPunct="1">
              <a:defRPr/>
            </a:pPr>
            <a:r>
              <a:rPr lang="hu-HU" b="1" dirty="0" err="1"/>
              <a:t>Reverse</a:t>
            </a:r>
            <a:r>
              <a:rPr lang="hu-HU" b="1" dirty="0"/>
              <a:t> </a:t>
            </a:r>
            <a:r>
              <a:rPr lang="hu-HU" b="1" dirty="0" err="1"/>
              <a:t>morse</a:t>
            </a:r>
            <a:r>
              <a:rPr lang="hu-HU" b="1" dirty="0"/>
              <a:t> </a:t>
            </a:r>
            <a:r>
              <a:rPr lang="hu-HU" b="1" dirty="0" err="1"/>
              <a:t>taper</a:t>
            </a:r>
            <a:r>
              <a:rPr lang="hu-HU" dirty="0"/>
              <a:t> – </a:t>
            </a:r>
            <a:r>
              <a:rPr lang="hu-HU" dirty="0" err="1"/>
              <a:t>optimal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 err="1"/>
              <a:t>access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surgical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, </a:t>
            </a:r>
          </a:p>
          <a:p>
            <a:pPr eaLnBrk="1" hangingPunct="1">
              <a:defRPr/>
            </a:pPr>
            <a:r>
              <a:rPr lang="hu-HU" dirty="0" err="1"/>
              <a:t>Fenest</a:t>
            </a:r>
            <a:r>
              <a:rPr lang="en-US" dirty="0"/>
              <a:t>r</a:t>
            </a:r>
            <a:r>
              <a:rPr lang="hu-HU" dirty="0" err="1"/>
              <a:t>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stem</a:t>
            </a:r>
            <a:r>
              <a:rPr lang="hu-HU" dirty="0"/>
              <a:t> – </a:t>
            </a:r>
            <a:r>
              <a:rPr lang="hu-HU" b="1" dirty="0" err="1"/>
              <a:t>appropriate</a:t>
            </a:r>
            <a:r>
              <a:rPr lang="hu-HU" b="1" dirty="0"/>
              <a:t> </a:t>
            </a:r>
            <a:r>
              <a:rPr lang="hu-HU" b="1" dirty="0" err="1"/>
              <a:t>rotator</a:t>
            </a:r>
            <a:r>
              <a:rPr lang="hu-HU" b="1" dirty="0"/>
              <a:t> </a:t>
            </a:r>
            <a:r>
              <a:rPr lang="hu-HU" b="1" dirty="0" err="1"/>
              <a:t>cuff</a:t>
            </a:r>
            <a:r>
              <a:rPr lang="hu-HU" b="1" dirty="0"/>
              <a:t> </a:t>
            </a:r>
            <a:r>
              <a:rPr lang="hu-HU" b="1" dirty="0" err="1"/>
              <a:t>function</a:t>
            </a:r>
            <a:endParaRPr lang="hu-HU" b="1" dirty="0"/>
          </a:p>
          <a:p>
            <a:pPr eaLnBrk="1" hangingPunct="1">
              <a:defRPr/>
            </a:pPr>
            <a:r>
              <a:rPr lang="hu-HU" dirty="0"/>
              <a:t>R</a:t>
            </a:r>
            <a:r>
              <a:rPr lang="de-DE" dirty="0" err="1"/>
              <a:t>evision</a:t>
            </a:r>
            <a:r>
              <a:rPr lang="hu-HU" dirty="0"/>
              <a:t> </a:t>
            </a:r>
            <a:r>
              <a:rPr lang="hu-HU" dirty="0" err="1"/>
              <a:t>stems</a:t>
            </a:r>
            <a:r>
              <a:rPr lang="hu-HU" dirty="0"/>
              <a:t> – 190 mm </a:t>
            </a:r>
            <a:r>
              <a:rPr lang="hu-HU" dirty="0" err="1"/>
              <a:t>length</a:t>
            </a:r>
            <a:endParaRPr lang="hu-H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800" dirty="0"/>
          </a:p>
        </p:txBody>
      </p:sp>
      <p:graphicFrame>
        <p:nvGraphicFramePr>
          <p:cNvPr id="19458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68963" y="1484313"/>
          <a:ext cx="3440112" cy="314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273016" imgH="5739683" progId="Photoshop.Image.9">
                  <p:embed/>
                </p:oleObj>
              </mc:Choice>
              <mc:Fallback>
                <p:oleObj name="Image" r:id="rId2" imgW="6273016" imgH="5739683" progId="Photoshop.Image.9">
                  <p:embed/>
                  <p:pic>
                    <p:nvPicPr>
                      <p:cNvPr id="1945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963" y="1484313"/>
                        <a:ext cx="3440112" cy="314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 autoUpdateAnimBg="0"/>
      <p:bldP spid="193539" grpId="0" uiExpand="1" build="p" autoUpdateAnimBg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600" dirty="0"/>
              <a:t>Biotech Modular Shoulder System</a:t>
            </a:r>
            <a:endParaRPr lang="hu-HU" sz="3000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00188"/>
            <a:ext cx="5214938" cy="5357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HEADS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b="1" dirty="0" err="1"/>
              <a:t>Modular</a:t>
            </a:r>
            <a:r>
              <a:rPr lang="hu-HU" sz="2400" b="1" dirty="0"/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Offset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heads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dirty="0"/>
              <a:t>–</a:t>
            </a:r>
            <a:r>
              <a:rPr lang="hu-HU" sz="2400" b="1" dirty="0" err="1"/>
              <a:t>with</a:t>
            </a:r>
            <a:r>
              <a:rPr lang="hu-HU" sz="2400" b="1" dirty="0"/>
              <a:t> </a:t>
            </a:r>
            <a:r>
              <a:rPr lang="hu-HU" sz="2400" b="1" dirty="0" err="1"/>
              <a:t>unique</a:t>
            </a:r>
            <a:r>
              <a:rPr lang="hu-HU" sz="2400" b="1" dirty="0"/>
              <a:t> index </a:t>
            </a:r>
            <a:r>
              <a:rPr lang="hu-HU" sz="2400" b="1" dirty="0" err="1"/>
              <a:t>ability</a:t>
            </a:r>
            <a:r>
              <a:rPr lang="hu-HU" sz="2400" b="1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err="1"/>
              <a:t>Adjustable</a:t>
            </a:r>
            <a:r>
              <a:rPr lang="hu-HU" sz="2400" dirty="0"/>
              <a:t> </a:t>
            </a:r>
            <a:r>
              <a:rPr lang="hu-HU" sz="2400" dirty="0" err="1"/>
              <a:t>degree</a:t>
            </a:r>
            <a:r>
              <a:rPr lang="hu-HU" sz="2400" dirty="0"/>
              <a:t> of </a:t>
            </a:r>
            <a:r>
              <a:rPr lang="hu-HU" sz="2400" dirty="0" err="1"/>
              <a:t>posterior</a:t>
            </a:r>
            <a:r>
              <a:rPr lang="hu-HU" sz="2400" dirty="0"/>
              <a:t> and </a:t>
            </a:r>
            <a:r>
              <a:rPr lang="hu-HU" sz="2400" dirty="0" err="1"/>
              <a:t>superior</a:t>
            </a:r>
            <a:r>
              <a:rPr lang="hu-HU" sz="2400" dirty="0"/>
              <a:t> </a:t>
            </a:r>
            <a:r>
              <a:rPr lang="hu-HU" sz="2400" dirty="0" err="1"/>
              <a:t>displacement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b="1" u="sng" dirty="0"/>
              <a:t>+</a:t>
            </a:r>
            <a:r>
              <a:rPr lang="hu-HU" sz="2400" b="1" dirty="0"/>
              <a:t>5 mm, </a:t>
            </a:r>
            <a:r>
              <a:rPr lang="hu-HU" sz="2400" b="1" u="sng" dirty="0"/>
              <a:t>+</a:t>
            </a:r>
            <a:r>
              <a:rPr lang="hu-HU" sz="2400" b="1" dirty="0"/>
              <a:t>3 mm </a:t>
            </a:r>
            <a:r>
              <a:rPr lang="hu-HU" sz="2400" b="1" dirty="0" err="1"/>
              <a:t>or</a:t>
            </a:r>
            <a:r>
              <a:rPr lang="hu-HU" sz="2400" b="1" dirty="0"/>
              <a:t> 0 mm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GLENOID COMPONENTS</a:t>
            </a:r>
            <a:endParaRPr lang="de-DE" sz="2400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de-DE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err="1"/>
              <a:t>Cemeneted</a:t>
            </a:r>
            <a:r>
              <a:rPr lang="hu-HU" sz="2400" dirty="0"/>
              <a:t> </a:t>
            </a:r>
            <a:r>
              <a:rPr lang="de-DE" sz="2400" dirty="0" err="1"/>
              <a:t>Glenoid</a:t>
            </a:r>
            <a:r>
              <a:rPr lang="hu-HU" sz="2400" dirty="0"/>
              <a:t> </a:t>
            </a:r>
            <a:r>
              <a:rPr lang="hu-HU" sz="2400" dirty="0" err="1"/>
              <a:t>components</a:t>
            </a:r>
            <a:r>
              <a:rPr lang="hu-HU" sz="2400" dirty="0"/>
              <a:t>, UHMWPE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err="1"/>
              <a:t>Uncemented</a:t>
            </a:r>
            <a:r>
              <a:rPr lang="hu-HU" sz="2400" dirty="0"/>
              <a:t> </a:t>
            </a:r>
            <a:r>
              <a:rPr lang="hu-HU" sz="2400" dirty="0" err="1"/>
              <a:t>titanium</a:t>
            </a:r>
            <a:r>
              <a:rPr lang="hu-HU" sz="2400" dirty="0"/>
              <a:t> </a:t>
            </a:r>
            <a:r>
              <a:rPr lang="hu-HU" sz="2400" dirty="0" err="1"/>
              <a:t>Tray</a:t>
            </a:r>
            <a:r>
              <a:rPr lang="hu-HU" sz="2400" dirty="0"/>
              <a:t> and UHMWPE </a:t>
            </a:r>
            <a:r>
              <a:rPr lang="hu-HU" sz="2400" dirty="0" err="1"/>
              <a:t>insert</a:t>
            </a:r>
            <a:endParaRPr lang="de-DE" sz="2400" dirty="0"/>
          </a:p>
          <a:p>
            <a:pPr>
              <a:lnSpc>
                <a:spcPct val="90000"/>
              </a:lnSpc>
              <a:defRPr/>
            </a:pPr>
            <a:endParaRPr lang="hu-HU" sz="2000" dirty="0">
              <a:effectLst/>
            </a:endParaRPr>
          </a:p>
        </p:txBody>
      </p:sp>
      <p:graphicFrame>
        <p:nvGraphicFramePr>
          <p:cNvPr id="118788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130800" y="1628775"/>
          <a:ext cx="3762375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273016" imgH="4787302" progId="Photoshop.Image.9">
                  <p:embed/>
                </p:oleObj>
              </mc:Choice>
              <mc:Fallback>
                <p:oleObj name="Image" r:id="rId2" imgW="6273016" imgH="4787302" progId="Photoshop.Image.9">
                  <p:embed/>
                  <p:pic>
                    <p:nvPicPr>
                      <p:cNvPr id="1187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1628775"/>
                        <a:ext cx="3762375" cy="287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7" grpId="0" uiExpand="1" build="p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5750" y="142875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SPINAL IMPLANT SYSTEM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500188"/>
            <a:ext cx="8686800" cy="4929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200" b="1" dirty="0">
                <a:solidFill>
                  <a:srgbClr val="FFFF00"/>
                </a:solidFill>
              </a:rPr>
              <a:t>DL-P</a:t>
            </a:r>
            <a:r>
              <a:rPr lang="hu-HU" sz="2200" b="1" dirty="0"/>
              <a:t> </a:t>
            </a:r>
            <a:r>
              <a:rPr lang="hu-HU" sz="2200" b="1" dirty="0" err="1"/>
              <a:t>Dorso-Lumbar</a:t>
            </a:r>
            <a:r>
              <a:rPr lang="hu-HU" sz="2200" b="1" dirty="0"/>
              <a:t>  </a:t>
            </a:r>
            <a:r>
              <a:rPr lang="hu-HU" sz="2200" b="1" dirty="0">
                <a:solidFill>
                  <a:srgbClr val="FFFF00"/>
                </a:solidFill>
              </a:rPr>
              <a:t>BIOTECH</a:t>
            </a:r>
            <a:r>
              <a:rPr lang="hu-HU" sz="2200" b="1" dirty="0"/>
              <a:t> </a:t>
            </a:r>
            <a:r>
              <a:rPr lang="hu-HU" sz="2200" b="1" dirty="0" err="1">
                <a:solidFill>
                  <a:srgbClr val="FFFF00"/>
                </a:solidFill>
              </a:rPr>
              <a:t>Polyaxial</a:t>
            </a:r>
            <a:r>
              <a:rPr lang="hu-HU" sz="2200" b="1" dirty="0">
                <a:solidFill>
                  <a:srgbClr val="FFFF00"/>
                </a:solidFill>
              </a:rPr>
              <a:t> and </a:t>
            </a:r>
            <a:r>
              <a:rPr lang="hu-HU" sz="2200" b="1" dirty="0" err="1">
                <a:solidFill>
                  <a:srgbClr val="FFFF00"/>
                </a:solidFill>
              </a:rPr>
              <a:t>Monoaxial</a:t>
            </a:r>
            <a:r>
              <a:rPr lang="hu-HU" sz="2200" b="1" dirty="0">
                <a:solidFill>
                  <a:srgbClr val="FFFF00"/>
                </a:solidFill>
              </a:rPr>
              <a:t> </a:t>
            </a:r>
            <a:r>
              <a:rPr lang="hu-HU" sz="2200" b="1" dirty="0"/>
              <a:t>System</a:t>
            </a:r>
            <a:r>
              <a:rPr lang="hu-HU" sz="22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>
                <a:solidFill>
                  <a:srgbClr val="FFFF00"/>
                </a:solidFill>
              </a:rPr>
              <a:t>	</a:t>
            </a:r>
            <a:r>
              <a:rPr lang="hu-HU" sz="2400" b="1" dirty="0" err="1"/>
              <a:t>Posterior</a:t>
            </a:r>
            <a:r>
              <a:rPr lang="hu-HU" sz="2400" b="1" dirty="0"/>
              <a:t> </a:t>
            </a:r>
            <a:r>
              <a:rPr lang="hu-HU" sz="2400" b="1" dirty="0" err="1"/>
              <a:t>Spinal</a:t>
            </a:r>
            <a:r>
              <a:rPr lang="hu-HU" sz="2400" b="1" dirty="0"/>
              <a:t> </a:t>
            </a:r>
            <a:r>
              <a:rPr lang="hu-HU" sz="2400" b="1" dirty="0" err="1"/>
              <a:t>Fixation</a:t>
            </a:r>
            <a:r>
              <a:rPr lang="hu-HU" sz="2400" b="1" dirty="0"/>
              <a:t> System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>
                <a:solidFill>
                  <a:srgbClr val="FFFF00"/>
                </a:solidFill>
              </a:rPr>
              <a:t>DL-C </a:t>
            </a:r>
            <a:r>
              <a:rPr lang="hu-HU" sz="2400" b="1" dirty="0" err="1"/>
              <a:t>Dorso-Lumbar</a:t>
            </a:r>
            <a:r>
              <a:rPr lang="hu-HU" sz="2400" b="1" dirty="0"/>
              <a:t> </a:t>
            </a:r>
            <a:r>
              <a:rPr lang="hu-HU" sz="2400" b="1" dirty="0">
                <a:solidFill>
                  <a:srgbClr val="FFFF00"/>
                </a:solidFill>
              </a:rPr>
              <a:t>BIOTECH </a:t>
            </a:r>
            <a:r>
              <a:rPr lang="hu-HU" sz="2400" b="1" dirty="0" err="1">
                <a:solidFill>
                  <a:srgbClr val="FFFF00"/>
                </a:solidFill>
              </a:rPr>
              <a:t>Coupling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/>
              <a:t>System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    </a:t>
            </a:r>
            <a:r>
              <a:rPr lang="hu-HU" sz="2400" b="1" dirty="0" err="1"/>
              <a:t>Posterior</a:t>
            </a:r>
            <a:r>
              <a:rPr lang="hu-HU" sz="2400" b="1" dirty="0"/>
              <a:t> </a:t>
            </a:r>
            <a:r>
              <a:rPr lang="hu-HU" sz="2400" b="1" dirty="0" err="1"/>
              <a:t>Spinal</a:t>
            </a:r>
            <a:r>
              <a:rPr lang="hu-HU" sz="2400" b="1" dirty="0"/>
              <a:t> </a:t>
            </a:r>
            <a:r>
              <a:rPr lang="hu-HU" sz="2400" b="1" dirty="0" err="1"/>
              <a:t>Fixation</a:t>
            </a:r>
            <a:r>
              <a:rPr lang="hu-HU" sz="2400" b="1" dirty="0"/>
              <a:t> System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/>
              <a:t>CPS – </a:t>
            </a:r>
            <a:r>
              <a:rPr lang="hu-HU" sz="2400" b="1" dirty="0" err="1">
                <a:solidFill>
                  <a:srgbClr val="FFFF00"/>
                </a:solidFill>
              </a:rPr>
              <a:t>Cervical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Plate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/>
              <a:t>System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 err="1"/>
              <a:t>Biotech</a:t>
            </a:r>
            <a:r>
              <a:rPr lang="hu-HU" sz="2400" b="1" dirty="0"/>
              <a:t> </a:t>
            </a:r>
            <a:r>
              <a:rPr lang="hu-HU" sz="2400" b="1" dirty="0" err="1"/>
              <a:t>Interbody</a:t>
            </a:r>
            <a:r>
              <a:rPr lang="hu-HU" sz="2400" b="1" dirty="0"/>
              <a:t> </a:t>
            </a:r>
            <a:r>
              <a:rPr lang="hu-HU" sz="2400" b="1" dirty="0" err="1"/>
              <a:t>Fusion</a:t>
            </a:r>
            <a:r>
              <a:rPr lang="hu-HU" sz="2400" b="1" dirty="0"/>
              <a:t> Systems: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	– BCC </a:t>
            </a:r>
            <a:r>
              <a:rPr lang="hu-HU" sz="2400" b="1" dirty="0" err="1">
                <a:solidFill>
                  <a:srgbClr val="FFFF00"/>
                </a:solidFill>
              </a:rPr>
              <a:t>Cervial</a:t>
            </a:r>
            <a:r>
              <a:rPr lang="hu-HU" sz="2400" b="1" dirty="0">
                <a:solidFill>
                  <a:srgbClr val="FFFF00"/>
                </a:solidFill>
              </a:rPr>
              <a:t> Cage </a:t>
            </a:r>
            <a:r>
              <a:rPr lang="hu-HU" sz="2400" b="1" dirty="0"/>
              <a:t>System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     – BTC </a:t>
            </a:r>
            <a:r>
              <a:rPr lang="hu-HU" sz="2400" b="1" dirty="0" err="1">
                <a:solidFill>
                  <a:srgbClr val="FFFF00"/>
                </a:solidFill>
              </a:rPr>
              <a:t>BI-Lateral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/>
              <a:t>Thoracolumbar</a:t>
            </a:r>
            <a:r>
              <a:rPr lang="hu-HU" sz="2400" b="1" dirty="0"/>
              <a:t> Cage System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     – LTC </a:t>
            </a:r>
            <a:r>
              <a:rPr lang="hu-HU" sz="2400" b="1" dirty="0" err="1">
                <a:solidFill>
                  <a:srgbClr val="FFFF00"/>
                </a:solidFill>
              </a:rPr>
              <a:t>Lateral</a:t>
            </a:r>
            <a:r>
              <a:rPr lang="hu-HU" sz="2400" b="1" dirty="0"/>
              <a:t> </a:t>
            </a:r>
            <a:r>
              <a:rPr lang="hu-HU" sz="2400" b="1" dirty="0" err="1"/>
              <a:t>Thoracolumbar</a:t>
            </a:r>
            <a:r>
              <a:rPr lang="hu-HU" sz="2400" b="1" dirty="0"/>
              <a:t> Cage System</a:t>
            </a:r>
          </a:p>
        </p:txBody>
      </p:sp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2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2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2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2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2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2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2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2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2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2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2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2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2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2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2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6" grpId="0"/>
      <p:bldP spid="262147" grpId="0" uiExpand="1" build="p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DL-C </a:t>
            </a:r>
            <a:r>
              <a:rPr lang="hu-HU" sz="3600" dirty="0" err="1"/>
              <a:t>Dorso-Lumbar</a:t>
            </a:r>
            <a:r>
              <a:rPr lang="hu-HU" sz="3600" dirty="0"/>
              <a:t> </a:t>
            </a:r>
            <a:br>
              <a:rPr lang="hu-HU" sz="3600" dirty="0"/>
            </a:br>
            <a:r>
              <a:rPr lang="hu-HU" sz="3600" dirty="0"/>
              <a:t> </a:t>
            </a:r>
            <a:r>
              <a:rPr lang="hu-HU" sz="3000" b="0" dirty="0"/>
              <a:t>BIOTECH </a:t>
            </a:r>
            <a:r>
              <a:rPr lang="hu-HU" sz="3000" b="0" dirty="0" err="1"/>
              <a:t>Coupling</a:t>
            </a:r>
            <a:r>
              <a:rPr lang="hu-HU" sz="3000" b="0" dirty="0"/>
              <a:t> System</a:t>
            </a:r>
            <a:endParaRPr lang="de-DE" sz="3000" b="0" dirty="0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85875"/>
            <a:ext cx="5643563" cy="5572125"/>
          </a:xfrm>
        </p:spPr>
        <p:txBody>
          <a:bodyPr/>
          <a:lstStyle/>
          <a:p>
            <a:pPr eaLnBrk="1" hangingPunct="1">
              <a:defRPr/>
            </a:pPr>
            <a:r>
              <a:rPr lang="hu-HU" sz="2000" b="1" dirty="0" err="1"/>
              <a:t>Indications</a:t>
            </a:r>
            <a:r>
              <a:rPr lang="hu-HU" sz="2000" b="1" dirty="0"/>
              <a:t>:</a:t>
            </a:r>
            <a:r>
              <a:rPr lang="hu-HU" sz="2000" dirty="0"/>
              <a:t> </a:t>
            </a:r>
            <a:r>
              <a:rPr lang="en-US" sz="2000" dirty="0"/>
              <a:t>S</a:t>
            </a:r>
            <a:r>
              <a:rPr lang="hu-HU" sz="2000" dirty="0" err="1"/>
              <a:t>pondylolysthesis</a:t>
            </a:r>
            <a:r>
              <a:rPr lang="hu-HU" sz="2000" dirty="0"/>
              <a:t>, </a:t>
            </a:r>
            <a:r>
              <a:rPr lang="hu-HU" sz="2000" dirty="0" err="1"/>
              <a:t>fractures</a:t>
            </a:r>
            <a:r>
              <a:rPr lang="hu-HU" sz="2000" dirty="0"/>
              <a:t>, </a:t>
            </a:r>
            <a:r>
              <a:rPr lang="hu-HU" sz="2000" dirty="0" err="1"/>
              <a:t>disc</a:t>
            </a:r>
            <a:r>
              <a:rPr lang="en-US" sz="2000" dirty="0"/>
              <a:t> </a:t>
            </a:r>
            <a:r>
              <a:rPr lang="hu-HU" sz="2000" dirty="0" err="1"/>
              <a:t>herniation</a:t>
            </a:r>
            <a:r>
              <a:rPr lang="hu-HU" sz="2000" dirty="0"/>
              <a:t>, </a:t>
            </a:r>
            <a:r>
              <a:rPr lang="hu-HU" sz="2000" dirty="0" err="1"/>
              <a:t>canal</a:t>
            </a:r>
            <a:r>
              <a:rPr lang="hu-HU" sz="2000" dirty="0"/>
              <a:t> </a:t>
            </a:r>
            <a:r>
              <a:rPr lang="hu-HU" sz="2000" dirty="0" err="1"/>
              <a:t>stenosis</a:t>
            </a:r>
            <a:r>
              <a:rPr lang="hu-HU" sz="2000" dirty="0"/>
              <a:t>, </a:t>
            </a:r>
            <a:r>
              <a:rPr lang="hu-HU" sz="2000" dirty="0" err="1"/>
              <a:t>metastatic</a:t>
            </a:r>
            <a:r>
              <a:rPr lang="hu-HU" sz="2000" dirty="0"/>
              <a:t> </a:t>
            </a:r>
            <a:r>
              <a:rPr lang="hu-HU" sz="2000" dirty="0" err="1"/>
              <a:t>bone</a:t>
            </a:r>
            <a:r>
              <a:rPr lang="hu-HU" sz="2000" dirty="0"/>
              <a:t> </a:t>
            </a:r>
            <a:r>
              <a:rPr lang="hu-HU" sz="2000" dirty="0" err="1"/>
              <a:t>tumours</a:t>
            </a:r>
            <a:r>
              <a:rPr lang="hu-HU" sz="2000" dirty="0"/>
              <a:t>, </a:t>
            </a:r>
            <a:r>
              <a:rPr lang="hu-HU" sz="2000" dirty="0" err="1"/>
              <a:t>primary</a:t>
            </a:r>
            <a:r>
              <a:rPr lang="hu-HU" sz="2000" dirty="0"/>
              <a:t> </a:t>
            </a:r>
            <a:r>
              <a:rPr lang="hu-HU" sz="2000" dirty="0" err="1"/>
              <a:t>bone</a:t>
            </a:r>
            <a:r>
              <a:rPr lang="hu-HU" sz="2000" dirty="0"/>
              <a:t> </a:t>
            </a:r>
            <a:r>
              <a:rPr lang="hu-HU" sz="2000" dirty="0" err="1"/>
              <a:t>tumours</a:t>
            </a:r>
            <a:r>
              <a:rPr lang="hu-HU" sz="2000" dirty="0"/>
              <a:t>, </a:t>
            </a:r>
            <a:r>
              <a:rPr lang="hu-HU" sz="2000" dirty="0" err="1"/>
              <a:t>vertebral</a:t>
            </a:r>
            <a:r>
              <a:rPr lang="hu-HU" sz="2000" dirty="0"/>
              <a:t> </a:t>
            </a:r>
            <a:r>
              <a:rPr lang="hu-HU" sz="2000" dirty="0" err="1"/>
              <a:t>instability</a:t>
            </a:r>
            <a:endParaRPr lang="hu-HU" sz="2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Variability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system</a:t>
            </a:r>
            <a:endParaRPr lang="hu-HU" sz="2000" dirty="0"/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High</a:t>
            </a:r>
            <a:r>
              <a:rPr lang="hu-HU" sz="2000" b="1" dirty="0"/>
              <a:t> </a:t>
            </a:r>
            <a:r>
              <a:rPr lang="hu-HU" sz="2000" b="1" dirty="0" err="1"/>
              <a:t>stabilty</a:t>
            </a:r>
            <a:endParaRPr lang="hu-HU" sz="2000" b="1" dirty="0"/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Easy-locking</a:t>
            </a:r>
            <a:r>
              <a:rPr lang="hu-HU" sz="2000" dirty="0"/>
              <a:t> </a:t>
            </a:r>
            <a:r>
              <a:rPr lang="hu-HU" sz="2000" dirty="0" err="1"/>
              <a:t>system</a:t>
            </a:r>
            <a:r>
              <a:rPr lang="hu-HU" sz="2000" dirty="0"/>
              <a:t> </a:t>
            </a:r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dirty="0" err="1"/>
              <a:t>Raw</a:t>
            </a:r>
            <a:r>
              <a:rPr lang="hu-HU" sz="2000" dirty="0"/>
              <a:t> </a:t>
            </a:r>
            <a:r>
              <a:rPr lang="hu-HU" sz="2000" dirty="0" err="1"/>
              <a:t>material</a:t>
            </a:r>
            <a:r>
              <a:rPr lang="hu-HU" sz="2000" dirty="0"/>
              <a:t>: TiAL6V4</a:t>
            </a:r>
          </a:p>
          <a:p>
            <a:pPr eaLnBrk="1" hangingPunct="1">
              <a:buSzPct val="150000"/>
              <a:buFont typeface="Wingdings" panose="05000000000000000000" pitchFamily="2" charset="2"/>
              <a:buNone/>
              <a:defRPr/>
            </a:pPr>
            <a:endParaRPr lang="hu-HU" sz="1000" dirty="0"/>
          </a:p>
          <a:p>
            <a:pPr eaLnBrk="1" hangingPunct="1">
              <a:defRPr/>
            </a:pPr>
            <a:r>
              <a:rPr lang="hu-HU" sz="2000" b="1" dirty="0" err="1">
                <a:solidFill>
                  <a:srgbClr val="FFFF00"/>
                </a:solidFill>
              </a:rPr>
              <a:t>Multidirectional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de-DE" sz="2000" b="1" dirty="0">
                <a:solidFill>
                  <a:srgbClr val="FFFF00"/>
                </a:solidFill>
              </a:rPr>
              <a:t>3D – </a:t>
            </a:r>
            <a:r>
              <a:rPr lang="hu-HU" sz="2000" b="1" dirty="0" err="1">
                <a:solidFill>
                  <a:srgbClr val="FFFF00"/>
                </a:solidFill>
              </a:rPr>
              <a:t>coupling</a:t>
            </a:r>
            <a:r>
              <a:rPr lang="hu-HU" sz="2000" dirty="0"/>
              <a:t>, 360 </a:t>
            </a:r>
            <a:r>
              <a:rPr lang="hu-HU" sz="2000" baseline="30000" dirty="0"/>
              <a:t>0 </a:t>
            </a:r>
            <a:r>
              <a:rPr lang="hu-HU" sz="2000" dirty="0" err="1"/>
              <a:t>flexible</a:t>
            </a:r>
            <a:r>
              <a:rPr lang="hu-HU" sz="2000" dirty="0"/>
              <a:t> </a:t>
            </a:r>
            <a:r>
              <a:rPr lang="hu-HU" sz="2000" dirty="0" err="1"/>
              <a:t>fixation</a:t>
            </a:r>
            <a:r>
              <a:rPr lang="hu-HU" sz="2000" dirty="0"/>
              <a:t> </a:t>
            </a:r>
          </a:p>
          <a:p>
            <a:pPr eaLnBrk="1" hangingPunct="1">
              <a:defRPr/>
            </a:pPr>
            <a:r>
              <a:rPr lang="hu-HU" sz="2000" b="1" dirty="0" err="1"/>
              <a:t>Self-tapping</a:t>
            </a:r>
            <a:r>
              <a:rPr lang="hu-HU" sz="2000" b="1" dirty="0"/>
              <a:t> </a:t>
            </a:r>
            <a:r>
              <a:rPr lang="hu-HU" sz="2000" b="1" dirty="0" err="1"/>
              <a:t>screws</a:t>
            </a:r>
            <a:r>
              <a:rPr lang="hu-HU" sz="2000" dirty="0"/>
              <a:t> and </a:t>
            </a:r>
            <a:r>
              <a:rPr lang="hu-HU" sz="2000" b="1" dirty="0" err="1"/>
              <a:t>spondylolysthesis</a:t>
            </a:r>
            <a:r>
              <a:rPr lang="hu-HU" sz="2000" b="1" dirty="0"/>
              <a:t> </a:t>
            </a:r>
            <a:r>
              <a:rPr lang="hu-HU" sz="2000" b="1" dirty="0" err="1"/>
              <a:t>screws</a:t>
            </a:r>
            <a:r>
              <a:rPr lang="hu-HU" sz="2000" dirty="0"/>
              <a:t> </a:t>
            </a:r>
            <a:r>
              <a:rPr lang="hu-HU" sz="2000" dirty="0" err="1"/>
              <a:t>in</a:t>
            </a:r>
            <a:r>
              <a:rPr lang="hu-HU" sz="2000" dirty="0"/>
              <a:t> 6.35 mm and 7.50 mm </a:t>
            </a:r>
            <a:r>
              <a:rPr lang="hu-HU" sz="2000" dirty="0" err="1"/>
              <a:t>diameters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en-US" sz="2000" dirty="0"/>
              <a:t>various lengths.</a:t>
            </a:r>
            <a:endParaRPr lang="hu-HU" sz="2000" dirty="0"/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>
                <a:solidFill>
                  <a:srgbClr val="FFFF00"/>
                </a:solidFill>
              </a:rPr>
              <a:t>Expansive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screws</a:t>
            </a:r>
            <a:endParaRPr lang="hu-HU" sz="2000" b="1" dirty="0">
              <a:solidFill>
                <a:srgbClr val="FFFF00"/>
              </a:solidFill>
            </a:endParaRPr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Rods</a:t>
            </a:r>
            <a:r>
              <a:rPr lang="hu-HU" sz="2000" dirty="0"/>
              <a:t> </a:t>
            </a:r>
            <a:r>
              <a:rPr lang="hu-HU" sz="2000" dirty="0" err="1"/>
              <a:t>from</a:t>
            </a:r>
            <a:r>
              <a:rPr lang="hu-HU" sz="2000" dirty="0"/>
              <a:t> 45 mm </a:t>
            </a:r>
            <a:r>
              <a:rPr lang="hu-HU" sz="2000" dirty="0" err="1"/>
              <a:t>upto</a:t>
            </a:r>
            <a:r>
              <a:rPr lang="hu-HU" sz="2000" dirty="0"/>
              <a:t> 600 mm</a:t>
            </a:r>
          </a:p>
          <a:p>
            <a:pPr eaLnBrk="1" hangingPunct="1">
              <a:buSzPct val="150000"/>
              <a:buFont typeface="Wingdings" panose="05000000000000000000" pitchFamily="2" charset="2"/>
              <a:buChar char="§"/>
              <a:defRPr/>
            </a:pPr>
            <a:r>
              <a:rPr lang="hu-HU" sz="2000" b="1" dirty="0" err="1"/>
              <a:t>Transversal</a:t>
            </a:r>
            <a:r>
              <a:rPr lang="hu-HU" sz="2000" b="1" dirty="0"/>
              <a:t> </a:t>
            </a:r>
            <a:r>
              <a:rPr lang="hu-HU" sz="2000" b="1" dirty="0" err="1"/>
              <a:t>rods</a:t>
            </a:r>
            <a:r>
              <a:rPr lang="hu-HU" sz="2000" dirty="0"/>
              <a:t> and  </a:t>
            </a:r>
            <a:r>
              <a:rPr lang="hu-HU" sz="2000" b="1" dirty="0" err="1"/>
              <a:t>transversal</a:t>
            </a:r>
            <a:r>
              <a:rPr lang="hu-HU" sz="2000" b="1" dirty="0"/>
              <a:t> </a:t>
            </a:r>
            <a:r>
              <a:rPr lang="hu-HU" sz="2000" b="1" dirty="0" err="1"/>
              <a:t>connector</a:t>
            </a:r>
            <a:endParaRPr lang="hu-HU" sz="2000" b="1" dirty="0"/>
          </a:p>
        </p:txBody>
      </p:sp>
      <p:pic>
        <p:nvPicPr>
          <p:cNvPr id="69636" name="Picture 6" descr="sp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19250"/>
            <a:ext cx="31924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spinal_csa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714875"/>
            <a:ext cx="6588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kuppl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714875"/>
            <a:ext cx="17383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utoUpdateAnimBg="0"/>
      <p:bldP spid="183300" grpId="0" uiExpand="1" build="p" autoUpdateAnimBg="0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/>
              <a:t>DL–P Dorso-Lumbar </a:t>
            </a:r>
            <a:br>
              <a:rPr lang="hu-HU" sz="3600"/>
            </a:br>
            <a:r>
              <a:rPr lang="hu-HU" sz="3600"/>
              <a:t> </a:t>
            </a:r>
            <a:r>
              <a:rPr lang="hu-HU" sz="3000" b="0"/>
              <a:t>BIOTECH Polyaxial and Monoaxial Screw System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91063" cy="4708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sz="2800">
                <a:effectLst/>
              </a:rPr>
              <a:t>Raw material TiAl6V4</a:t>
            </a:r>
          </a:p>
          <a:p>
            <a:pPr>
              <a:buFont typeface="Wingdings" panose="05000000000000000000" pitchFamily="2" charset="2"/>
              <a:buNone/>
            </a:pPr>
            <a:endParaRPr lang="hu-HU" sz="2800">
              <a:effectLst/>
            </a:endParaRPr>
          </a:p>
          <a:p>
            <a:r>
              <a:rPr lang="hu-HU" sz="2800">
                <a:effectLst/>
              </a:rPr>
              <a:t>Easy locking mechanism</a:t>
            </a:r>
          </a:p>
          <a:p>
            <a:pPr>
              <a:buFont typeface="Wingdings" panose="05000000000000000000" pitchFamily="2" charset="2"/>
              <a:buNone/>
            </a:pPr>
            <a:endParaRPr lang="hu-HU" sz="2800">
              <a:effectLst/>
            </a:endParaRPr>
          </a:p>
          <a:p>
            <a:r>
              <a:rPr lang="hu-HU" sz="2800">
                <a:effectLst/>
              </a:rPr>
              <a:t>Polyaxial and monoaxial screws in diameter 4.0mm, 5.0mm, 6.0mm, 7.0mm – different lenghts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787900" y="1773238"/>
            <a:ext cx="404336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hu-HU"/>
          </a:p>
        </p:txBody>
      </p:sp>
      <p:pic>
        <p:nvPicPr>
          <p:cNvPr id="120837" name="Picture 5" descr="DLS_Spine_1_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1773238"/>
            <a:ext cx="3609975" cy="3889375"/>
          </a:xfrm>
        </p:spPr>
      </p:pic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08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08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 build="p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/>
              <a:t>BIOTECH </a:t>
            </a:r>
            <a:br>
              <a:rPr lang="hu-HU" sz="3600"/>
            </a:br>
            <a:r>
              <a:rPr lang="hu-HU" sz="3600"/>
              <a:t>CPS</a:t>
            </a:r>
            <a:r>
              <a:rPr lang="de-DE" sz="3600"/>
              <a:t> </a:t>
            </a:r>
            <a:r>
              <a:rPr lang="hu-HU" sz="3600"/>
              <a:t>- </a:t>
            </a:r>
            <a:r>
              <a:rPr lang="de-DE" sz="3600"/>
              <a:t>Cervical Plate</a:t>
            </a:r>
            <a:r>
              <a:rPr lang="hu-HU" sz="3600"/>
              <a:t> System</a:t>
            </a:r>
            <a:endParaRPr lang="de-DE" sz="3600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57313"/>
            <a:ext cx="5929313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000" i="1" dirty="0"/>
          </a:p>
          <a:p>
            <a:pPr eaLnBrk="1" hangingPunct="1">
              <a:defRPr/>
            </a:pPr>
            <a:r>
              <a:rPr lang="hu-HU" sz="2400" b="1" dirty="0" err="1">
                <a:solidFill>
                  <a:srgbClr val="FFFF00"/>
                </a:solidFill>
              </a:rPr>
              <a:t>Angle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stabilised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screw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fixation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hu-HU" sz="2400" b="1" dirty="0" err="1">
                <a:solidFill>
                  <a:srgbClr val="FFFF00"/>
                </a:solidFill>
              </a:rPr>
              <a:t>Fixation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to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cervical</a:t>
            </a:r>
            <a:r>
              <a:rPr lang="hu-HU" sz="2400" b="1" dirty="0">
                <a:solidFill>
                  <a:srgbClr val="FFFF00"/>
                </a:solidFill>
              </a:rPr>
              <a:t> </a:t>
            </a:r>
            <a:r>
              <a:rPr lang="hu-HU" sz="2400" b="1" dirty="0" err="1">
                <a:solidFill>
                  <a:srgbClr val="FFFF00"/>
                </a:solidFill>
              </a:rPr>
              <a:t>cage</a:t>
            </a:r>
            <a:endParaRPr lang="hu-HU" sz="2400" b="1" dirty="0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0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hu-HU" sz="2400" dirty="0" err="1"/>
              <a:t>Solid</a:t>
            </a:r>
            <a:r>
              <a:rPr lang="hu-HU" sz="2400" dirty="0"/>
              <a:t> </a:t>
            </a:r>
            <a:r>
              <a:rPr lang="hu-HU" sz="2400" dirty="0" err="1"/>
              <a:t>graft</a:t>
            </a:r>
            <a:r>
              <a:rPr lang="hu-HU" sz="2400" dirty="0"/>
              <a:t> </a:t>
            </a:r>
            <a:r>
              <a:rPr lang="hu-HU" sz="2400" dirty="0" err="1"/>
              <a:t>fixation</a:t>
            </a:r>
            <a:endParaRPr lang="hu-HU" sz="2400" dirty="0"/>
          </a:p>
          <a:p>
            <a:pPr eaLnBrk="1" hangingPunct="1">
              <a:defRPr/>
            </a:pPr>
            <a:r>
              <a:rPr lang="hu-HU" sz="2400" dirty="0" err="1"/>
              <a:t>Precise</a:t>
            </a:r>
            <a:r>
              <a:rPr lang="hu-HU" sz="2400" dirty="0"/>
              <a:t> </a:t>
            </a:r>
            <a:r>
              <a:rPr lang="hu-HU" sz="2400" dirty="0" err="1"/>
              <a:t>adjustment</a:t>
            </a:r>
            <a:r>
              <a:rPr lang="hu-HU" sz="2400" dirty="0"/>
              <a:t> </a:t>
            </a:r>
            <a:r>
              <a:rPr lang="hu-HU" sz="2400" dirty="0" err="1"/>
              <a:t>onto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anterior</a:t>
            </a:r>
            <a:r>
              <a:rPr lang="hu-HU" sz="2400" dirty="0"/>
              <a:t> </a:t>
            </a:r>
            <a:r>
              <a:rPr lang="hu-HU" sz="2400" dirty="0" err="1"/>
              <a:t>surface</a:t>
            </a:r>
            <a:endParaRPr lang="hu-HU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000" dirty="0"/>
          </a:p>
          <a:p>
            <a:pPr eaLnBrk="1" hangingPunct="1"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TiAl6V4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000" dirty="0"/>
          </a:p>
          <a:p>
            <a:pPr eaLnBrk="1" hangingPunct="1">
              <a:defRPr/>
            </a:pPr>
            <a:r>
              <a:rPr lang="hu-HU" sz="2400" dirty="0" err="1"/>
              <a:t>Plates</a:t>
            </a:r>
            <a:r>
              <a:rPr lang="hu-HU" sz="2400" dirty="0"/>
              <a:t> </a:t>
            </a:r>
            <a:r>
              <a:rPr lang="hu-HU" sz="2400" dirty="0" err="1"/>
              <a:t>are</a:t>
            </a:r>
            <a:r>
              <a:rPr lang="hu-HU" sz="2400" dirty="0"/>
              <a:t> </a:t>
            </a:r>
            <a:r>
              <a:rPr lang="hu-HU" sz="2400" dirty="0" err="1"/>
              <a:t>available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25 mm </a:t>
            </a:r>
            <a:r>
              <a:rPr lang="hu-HU" sz="2400" dirty="0" err="1"/>
              <a:t>to</a:t>
            </a:r>
            <a:r>
              <a:rPr lang="hu-HU" sz="2400" dirty="0"/>
              <a:t> 95 mm</a:t>
            </a:r>
          </a:p>
          <a:p>
            <a:pPr eaLnBrk="1" hangingPunct="1">
              <a:defRPr/>
            </a:pPr>
            <a:r>
              <a:rPr lang="hu-HU" sz="2400" dirty="0" err="1"/>
              <a:t>Fixation</a:t>
            </a:r>
            <a:r>
              <a:rPr lang="hu-HU" sz="2400" dirty="0"/>
              <a:t> </a:t>
            </a:r>
            <a:r>
              <a:rPr lang="hu-HU" sz="2400" dirty="0" err="1"/>
              <a:t>screws</a:t>
            </a:r>
            <a:r>
              <a:rPr lang="hu-HU" sz="2400" dirty="0"/>
              <a:t> : 14 mm </a:t>
            </a:r>
            <a:r>
              <a:rPr lang="hu-HU" sz="2400" dirty="0" err="1"/>
              <a:t>to</a:t>
            </a:r>
            <a:r>
              <a:rPr lang="hu-HU" sz="2400" dirty="0"/>
              <a:t> 22 mm</a:t>
            </a:r>
          </a:p>
        </p:txBody>
      </p:sp>
      <p:pic>
        <p:nvPicPr>
          <p:cNvPr id="7168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2188" y="1785938"/>
            <a:ext cx="2706687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87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7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7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7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7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7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7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7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7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7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7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7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7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7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73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73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73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396" grpId="0" build="p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</a:t>
            </a:r>
            <a:br>
              <a:rPr lang="hu-HU" sz="3600" dirty="0"/>
            </a:br>
            <a:r>
              <a:rPr lang="hu-HU" sz="3600" dirty="0"/>
              <a:t>INTERBODY FUSION SYSTEMS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43063"/>
            <a:ext cx="6500813" cy="4714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BCC – BIOTECH CERVICAL CAGE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PEEK </a:t>
            </a:r>
            <a:r>
              <a:rPr lang="hu-HU" sz="2400" dirty="0" err="1"/>
              <a:t>or</a:t>
            </a:r>
            <a:r>
              <a:rPr lang="hu-HU" sz="2400" dirty="0"/>
              <a:t> TITANIUM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 err="1"/>
              <a:t>In</a:t>
            </a:r>
            <a:r>
              <a:rPr lang="hu-HU" sz="2400" dirty="0"/>
              <a:t> standard and </a:t>
            </a:r>
            <a:r>
              <a:rPr lang="hu-HU" sz="2400" dirty="0" err="1"/>
              <a:t>large</a:t>
            </a:r>
            <a:r>
              <a:rPr lang="hu-HU" sz="2400" dirty="0"/>
              <a:t> </a:t>
            </a:r>
            <a:r>
              <a:rPr lang="hu-HU" sz="2400" dirty="0" err="1"/>
              <a:t>sizes</a:t>
            </a:r>
            <a:r>
              <a:rPr lang="hu-HU" sz="2400" dirty="0"/>
              <a:t>,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different</a:t>
            </a:r>
            <a:r>
              <a:rPr lang="hu-HU" sz="2400" dirty="0"/>
              <a:t> </a:t>
            </a:r>
            <a:r>
              <a:rPr lang="hu-HU" sz="2400" dirty="0" err="1"/>
              <a:t>heights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4 mm </a:t>
            </a:r>
            <a:r>
              <a:rPr lang="hu-HU" sz="2400" dirty="0" err="1"/>
              <a:t>to</a:t>
            </a:r>
            <a:r>
              <a:rPr lang="hu-HU" sz="2400" dirty="0"/>
              <a:t> 8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hu-HU" sz="2400" b="1" dirty="0"/>
              <a:t>LTC – </a:t>
            </a:r>
            <a:r>
              <a:rPr lang="hu-HU" sz="2400" b="1" dirty="0" err="1"/>
              <a:t>Lateral</a:t>
            </a:r>
            <a:r>
              <a:rPr lang="hu-HU" sz="2400" b="1" dirty="0"/>
              <a:t> </a:t>
            </a:r>
            <a:r>
              <a:rPr lang="hu-HU" sz="2400" b="1" dirty="0" err="1"/>
              <a:t>Thoracolumbar</a:t>
            </a:r>
            <a:r>
              <a:rPr lang="hu-HU" sz="2400" b="1" dirty="0"/>
              <a:t> Cage System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PEEK </a:t>
            </a:r>
            <a:r>
              <a:rPr lang="hu-HU" sz="2400" dirty="0" err="1"/>
              <a:t>or</a:t>
            </a:r>
            <a:r>
              <a:rPr lang="hu-HU" sz="2400" dirty="0"/>
              <a:t> TITANIUM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/>
              <a:t>Wide </a:t>
            </a:r>
            <a:r>
              <a:rPr lang="hu-HU" sz="2400" dirty="0" err="1"/>
              <a:t>range</a:t>
            </a:r>
            <a:r>
              <a:rPr lang="hu-HU" sz="2400" dirty="0"/>
              <a:t> of </a:t>
            </a:r>
            <a:r>
              <a:rPr lang="hu-HU" sz="2400" dirty="0" err="1"/>
              <a:t>sizes</a:t>
            </a:r>
            <a:r>
              <a:rPr lang="hu-HU" sz="2400" dirty="0"/>
              <a:t> S, M, L - </a:t>
            </a:r>
            <a:r>
              <a:rPr lang="hu-HU" sz="2400" dirty="0" err="1"/>
              <a:t>from</a:t>
            </a:r>
            <a:r>
              <a:rPr lang="hu-HU" sz="2400" dirty="0"/>
              <a:t> 4mm/5mm </a:t>
            </a:r>
            <a:r>
              <a:rPr lang="hu-HU" sz="2400" dirty="0" err="1"/>
              <a:t>to</a:t>
            </a:r>
            <a:r>
              <a:rPr lang="hu-HU" sz="2400" dirty="0"/>
              <a:t> 12/13 mm</a:t>
            </a:r>
            <a:endParaRPr lang="hu-HU" sz="2400" b="1" dirty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sz="2400" b="1" dirty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sz="2400" b="1" dirty="0"/>
              <a:t>BTC – </a:t>
            </a:r>
            <a:r>
              <a:rPr lang="hu-HU" sz="2400" b="1" dirty="0" err="1"/>
              <a:t>BI-Lateral</a:t>
            </a:r>
            <a:r>
              <a:rPr lang="hu-HU" sz="2400" b="1" dirty="0"/>
              <a:t> </a:t>
            </a:r>
            <a:r>
              <a:rPr lang="hu-HU" sz="2400" b="1" dirty="0" err="1"/>
              <a:t>Thoracolumbar</a:t>
            </a:r>
            <a:r>
              <a:rPr lang="hu-HU" sz="2400" b="1" dirty="0"/>
              <a:t> Cage System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 err="1"/>
              <a:t>Raw</a:t>
            </a:r>
            <a:r>
              <a:rPr lang="hu-HU" sz="2400" dirty="0"/>
              <a:t> </a:t>
            </a:r>
            <a:r>
              <a:rPr lang="hu-HU" sz="2400" dirty="0" err="1"/>
              <a:t>material</a:t>
            </a:r>
            <a:r>
              <a:rPr lang="hu-HU" sz="2400" dirty="0"/>
              <a:t>: PEEK </a:t>
            </a:r>
            <a:r>
              <a:rPr lang="hu-HU" sz="2400" dirty="0" err="1"/>
              <a:t>or</a:t>
            </a:r>
            <a:r>
              <a:rPr lang="hu-HU" sz="2400" dirty="0"/>
              <a:t> TITANIUM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dirty="0"/>
              <a:t>Wide </a:t>
            </a:r>
            <a:r>
              <a:rPr lang="hu-HU" sz="2400" dirty="0" err="1"/>
              <a:t>range</a:t>
            </a:r>
            <a:r>
              <a:rPr lang="hu-HU" sz="2400" dirty="0"/>
              <a:t> of </a:t>
            </a:r>
            <a:r>
              <a:rPr lang="hu-HU" sz="2400" dirty="0" err="1"/>
              <a:t>sizes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6 </a:t>
            </a:r>
            <a:r>
              <a:rPr lang="hu-HU" sz="2400" dirty="0" err="1"/>
              <a:t>to</a:t>
            </a:r>
            <a:r>
              <a:rPr lang="hu-HU" sz="2400" dirty="0"/>
              <a:t> 18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hu-HU" sz="2400" b="1" dirty="0"/>
          </a:p>
        </p:txBody>
      </p:sp>
      <p:sp>
        <p:nvSpPr>
          <p:cNvPr id="72708" name="AutoShape 8" descr="Image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72709" name="AutoShape 10" descr="Image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72710" name="Object 2"/>
          <p:cNvGraphicFramePr>
            <a:graphicFrameLocks noChangeAspect="1"/>
          </p:cNvGraphicFramePr>
          <p:nvPr/>
        </p:nvGraphicFramePr>
        <p:xfrm>
          <a:off x="6732588" y="5013325"/>
          <a:ext cx="2028825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028939" imgH="1678307" progId="Photoshop.Image.10">
                  <p:embed/>
                </p:oleObj>
              </mc:Choice>
              <mc:Fallback>
                <p:oleObj name="Image" r:id="rId2" imgW="2028939" imgH="1678307" progId="Photoshop.Image.10">
                  <p:embed/>
                  <p:pic>
                    <p:nvPicPr>
                      <p:cNvPr id="727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5013325"/>
                        <a:ext cx="2028825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1" name="Object 3"/>
          <p:cNvGraphicFramePr>
            <a:graphicFrameLocks noChangeAspect="1"/>
          </p:cNvGraphicFramePr>
          <p:nvPr/>
        </p:nvGraphicFramePr>
        <p:xfrm>
          <a:off x="6732588" y="3141663"/>
          <a:ext cx="2028825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028939" imgH="1678307" progId="Photoshop.Image.10">
                  <p:embed/>
                </p:oleObj>
              </mc:Choice>
              <mc:Fallback>
                <p:oleObj name="Image" r:id="rId4" imgW="2028939" imgH="1678307" progId="Photoshop.Image.10">
                  <p:embed/>
                  <p:pic>
                    <p:nvPicPr>
                      <p:cNvPr id="727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3141663"/>
                        <a:ext cx="2028825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2" name="Object 4"/>
          <p:cNvGraphicFramePr>
            <a:graphicFrameLocks noChangeAspect="1"/>
          </p:cNvGraphicFramePr>
          <p:nvPr/>
        </p:nvGraphicFramePr>
        <p:xfrm>
          <a:off x="6732588" y="1341438"/>
          <a:ext cx="2028825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2028939" imgH="1678307" progId="Photoshop.Image.10">
                  <p:embed/>
                </p:oleObj>
              </mc:Choice>
              <mc:Fallback>
                <p:oleObj name="Image" r:id="rId6" imgW="2028939" imgH="1678307" progId="Photoshop.Image.10">
                  <p:embed/>
                  <p:pic>
                    <p:nvPicPr>
                      <p:cNvPr id="727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1341438"/>
                        <a:ext cx="2028825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Jobbra nyíl 8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1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1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1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1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1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1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1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1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1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1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1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1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16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 autoUpdateAnimBg="0"/>
      <p:bldP spid="241667" grpId="0" build="p" autoUpdateAnimBg="0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3760" y="548680"/>
            <a:ext cx="8229600" cy="2016224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TRAUMATOLOGIAL IMPLANT SYSTEMS FOR OSTEOSYNTHESIS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endParaRPr lang="hu-HU" dirty="0"/>
          </a:p>
          <a:p>
            <a:pPr algn="ctr" eaLnBrk="1" hangingPunct="1">
              <a:lnSpc>
                <a:spcPct val="90000"/>
              </a:lnSpc>
              <a:defRPr/>
            </a:pPr>
            <a:r>
              <a:rPr lang="hu-HU" dirty="0" err="1"/>
              <a:t>Intramedullary</a:t>
            </a:r>
            <a:r>
              <a:rPr lang="hu-HU" dirty="0"/>
              <a:t> </a:t>
            </a:r>
            <a:r>
              <a:rPr lang="hu-HU" dirty="0" err="1"/>
              <a:t>Nailing</a:t>
            </a:r>
            <a:r>
              <a:rPr lang="hu-HU" dirty="0"/>
              <a:t> Systems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 algn="ctr" eaLnBrk="1" hangingPunct="1">
              <a:lnSpc>
                <a:spcPct val="90000"/>
              </a:lnSpc>
              <a:defRPr/>
            </a:pPr>
            <a:r>
              <a:rPr lang="hu-HU" dirty="0" err="1"/>
              <a:t>Plates</a:t>
            </a:r>
            <a:endParaRPr lang="hu-HU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 algn="ctr" eaLnBrk="1" hangingPunct="1">
              <a:lnSpc>
                <a:spcPct val="90000"/>
              </a:lnSpc>
              <a:defRPr/>
            </a:pPr>
            <a:r>
              <a:rPr lang="hu-HU" dirty="0" err="1"/>
              <a:t>Screws</a:t>
            </a:r>
            <a:endParaRPr lang="hu-HU" dirty="0"/>
          </a:p>
        </p:txBody>
      </p:sp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3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98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0" grpId="0"/>
      <p:bldP spid="263171" grpId="0" uiExpand="1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>
              <a:defRPr/>
            </a:pPr>
            <a:r>
              <a:rPr lang="hu-HU" dirty="0"/>
              <a:t>PRODUCTION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313" y="1643063"/>
            <a:ext cx="8643937" cy="4572000"/>
          </a:xfrm>
        </p:spPr>
        <p:txBody>
          <a:bodyPr/>
          <a:lstStyle/>
          <a:p>
            <a:pPr>
              <a:defRPr/>
            </a:pPr>
            <a:r>
              <a:rPr lang="hu-HU" b="1" dirty="0" err="1">
                <a:solidFill>
                  <a:srgbClr val="FF0000"/>
                </a:solidFill>
              </a:rPr>
              <a:t>German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headquoters</a:t>
            </a:r>
            <a:r>
              <a:rPr lang="hu-HU" b="1" dirty="0">
                <a:solidFill>
                  <a:srgbClr val="FF0000"/>
                </a:solidFill>
              </a:rPr>
              <a:t> (</a:t>
            </a:r>
            <a:r>
              <a:rPr lang="hu-HU" b="1" dirty="0" err="1">
                <a:solidFill>
                  <a:srgbClr val="FF0000"/>
                </a:solidFill>
              </a:rPr>
              <a:t>mother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company</a:t>
            </a:r>
            <a:r>
              <a:rPr lang="hu-HU" b="1" dirty="0">
                <a:solidFill>
                  <a:srgbClr val="FF0000"/>
                </a:solidFill>
              </a:rPr>
              <a:t>):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hu-HU" b="1" dirty="0"/>
              <a:t>    BIOTECH GmbH </a:t>
            </a:r>
          </a:p>
          <a:p>
            <a:pPr>
              <a:buNone/>
              <a:defRPr/>
            </a:pPr>
            <a:r>
              <a:rPr lang="hu-HU" dirty="0"/>
              <a:t>    </a:t>
            </a:r>
            <a:r>
              <a:rPr lang="hu-HU" dirty="0" err="1"/>
              <a:t>address</a:t>
            </a:r>
            <a:r>
              <a:rPr lang="hu-HU" dirty="0"/>
              <a:t>: </a:t>
            </a:r>
            <a:r>
              <a:rPr lang="de-DE" dirty="0"/>
              <a:t>Hauptstraße 113.</a:t>
            </a:r>
            <a:r>
              <a:rPr lang="hu-HU" dirty="0"/>
              <a:t> </a:t>
            </a:r>
            <a:r>
              <a:rPr lang="de-DE" dirty="0"/>
              <a:t>56598 Rheinbrohl</a:t>
            </a: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sz="20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hu-HU" sz="2000" dirty="0"/>
              <a:t>     </a:t>
            </a:r>
            <a:r>
              <a:rPr lang="hu-HU" b="1" dirty="0" err="1">
                <a:solidFill>
                  <a:srgbClr val="FFC000"/>
                </a:solidFill>
              </a:rPr>
              <a:t>Raw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material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processing</a:t>
            </a:r>
            <a:r>
              <a:rPr lang="hu-HU" b="1" dirty="0">
                <a:solidFill>
                  <a:srgbClr val="FFC000"/>
                </a:solidFill>
              </a:rPr>
              <a:t>: </a:t>
            </a:r>
            <a:r>
              <a:rPr lang="hu-HU" b="1" dirty="0" err="1">
                <a:solidFill>
                  <a:srgbClr val="FFC000"/>
                </a:solidFill>
              </a:rPr>
              <a:t>precision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casting</a:t>
            </a:r>
            <a:r>
              <a:rPr lang="hu-HU" b="1" dirty="0">
                <a:solidFill>
                  <a:srgbClr val="FFC000"/>
                </a:solidFill>
              </a:rPr>
              <a:t>, </a:t>
            </a:r>
            <a:r>
              <a:rPr lang="hu-HU" b="1" dirty="0" err="1">
                <a:solidFill>
                  <a:srgbClr val="FFC000"/>
                </a:solidFill>
              </a:rPr>
              <a:t>forging</a:t>
            </a:r>
            <a:endParaRPr lang="hu-HU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hu-HU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hu-HU" b="1" dirty="0">
                <a:solidFill>
                  <a:srgbClr val="FFC000"/>
                </a:solidFill>
              </a:rPr>
              <a:t>    </a:t>
            </a:r>
            <a:r>
              <a:rPr lang="hu-HU" b="1" dirty="0" err="1">
                <a:solidFill>
                  <a:srgbClr val="FFC000"/>
                </a:solidFill>
              </a:rPr>
              <a:t>Coating</a:t>
            </a:r>
            <a:endParaRPr lang="hu-HU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hu-HU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sz="2600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</p:txBody>
      </p:sp>
      <p:sp>
        <p:nvSpPr>
          <p:cNvPr id="27652" name="Jobbra nyíl 3"/>
          <p:cNvSpPr>
            <a:spLocks noChangeArrowheads="1"/>
          </p:cNvSpPr>
          <p:nvPr/>
        </p:nvSpPr>
        <p:spPr bwMode="auto">
          <a:xfrm>
            <a:off x="171450" y="4005064"/>
            <a:ext cx="28575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653" name="Jobbra nyíl 3"/>
          <p:cNvSpPr>
            <a:spLocks noChangeArrowheads="1"/>
          </p:cNvSpPr>
          <p:nvPr/>
        </p:nvSpPr>
        <p:spPr bwMode="auto">
          <a:xfrm>
            <a:off x="171450" y="5661248"/>
            <a:ext cx="285750" cy="1428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7652" grpId="0" uiExpand="1" animBg="1"/>
      <p:bldP spid="27653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9" descr="szeg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33730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3" name="Rectangle 23"/>
          <p:cNvSpPr>
            <a:spLocks noGrp="1" noRot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</a:t>
            </a:r>
            <a:br>
              <a:rPr lang="hu-HU" sz="3600" dirty="0"/>
            </a:br>
            <a:r>
              <a:rPr lang="hu-HU" sz="3600" dirty="0"/>
              <a:t>INTRA-MEDULLARY NAIL SYSTEM</a:t>
            </a:r>
            <a:endParaRPr lang="de-DE" sz="3600" dirty="0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1692275" y="2060575"/>
            <a:ext cx="2438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1500" b="1">
                <a:solidFill>
                  <a:schemeClr val="bg2"/>
                </a:solidFill>
              </a:rPr>
              <a:t>BSP- Biotech Short Pertrochanter Nail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6011863" y="2420938"/>
            <a:ext cx="2057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1500" b="1">
                <a:solidFill>
                  <a:schemeClr val="bg2"/>
                </a:solidFill>
              </a:rPr>
              <a:t>Biotech Tibia Nail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619250" y="4581525"/>
            <a:ext cx="2438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1500" b="1">
                <a:solidFill>
                  <a:schemeClr val="bg2"/>
                </a:solidFill>
              </a:rPr>
              <a:t>BLF- Biotech Long Femoral Nail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5795963" y="5805488"/>
            <a:ext cx="2590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1500" b="1">
                <a:solidFill>
                  <a:schemeClr val="bg2"/>
                </a:solidFill>
              </a:rPr>
              <a:t>Biotech Humeral Nail</a:t>
            </a:r>
          </a:p>
        </p:txBody>
      </p:sp>
      <p:sp>
        <p:nvSpPr>
          <p:cNvPr id="8" name="Jobbra nyíl 7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07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3" grpId="0"/>
      <p:bldP spid="30748" grpId="0" autoUpdateAnimBg="0"/>
      <p:bldP spid="30749" grpId="0" autoUpdateAnimBg="0"/>
      <p:bldP spid="30750" grpId="0" autoUpdateAnimBg="0"/>
      <p:bldP spid="30751" grpId="0" autoUpdateAnimBg="0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357188" y="214313"/>
            <a:ext cx="8229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/>
              <a:t>BIOTECH INTRA-MEDULLARY NAILING SYSTEMS</a:t>
            </a:r>
            <a:endParaRPr lang="en-GB" sz="3600" b="1" dirty="0"/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357188" y="4786313"/>
            <a:ext cx="8286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2800" b="1">
                <a:cs typeface="Times New Roman" panose="02020603050405020304" pitchFamily="18" charset="0"/>
              </a:rPr>
              <a:t>The </a:t>
            </a:r>
            <a:r>
              <a:rPr lang="hu-HU" sz="2800" b="1"/>
              <a:t>Biotech </a:t>
            </a:r>
            <a:r>
              <a:rPr lang="en-GB" sz="2800" b="1">
                <a:cs typeface="Times New Roman" panose="02020603050405020304" pitchFamily="18" charset="0"/>
              </a:rPr>
              <a:t>Intramedullary Nails can be utilized in </a:t>
            </a:r>
            <a:r>
              <a:rPr lang="hu-HU" sz="2800" b="1">
                <a:cs typeface="Times New Roman" panose="02020603050405020304" pitchFamily="18" charset="0"/>
              </a:rPr>
              <a:t>both </a:t>
            </a:r>
            <a:r>
              <a:rPr lang="en-GB" sz="2800" b="1">
                <a:cs typeface="Times New Roman" panose="02020603050405020304" pitchFamily="18" charset="0"/>
              </a:rPr>
              <a:t>reamed or nonreamed mode, based on surgeon preference and individual patient requirements.</a:t>
            </a:r>
            <a:r>
              <a:rPr lang="en-GB" sz="2800" b="1"/>
              <a:t> 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381000" y="1676400"/>
            <a:ext cx="82296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/>
              <a:t>BLF – BIOTECH Long </a:t>
            </a:r>
            <a:r>
              <a:rPr lang="hu-HU" sz="2800" b="1" dirty="0" err="1">
                <a:cs typeface="Times New Roman" panose="02020603050405020304" pitchFamily="18" charset="0"/>
              </a:rPr>
              <a:t>Anterograd</a:t>
            </a:r>
            <a:r>
              <a:rPr lang="hu-HU" sz="2800" b="1" dirty="0">
                <a:cs typeface="Times New Roman" panose="02020603050405020304" pitchFamily="18" charset="0"/>
              </a:rPr>
              <a:t> and </a:t>
            </a:r>
            <a:r>
              <a:rPr lang="hu-HU" sz="2800" b="1" dirty="0" err="1">
                <a:cs typeface="Times New Roman" panose="02020603050405020304" pitchFamily="18" charset="0"/>
              </a:rPr>
              <a:t>Retrograd</a:t>
            </a:r>
            <a:r>
              <a:rPr lang="en-GB" sz="2800" b="1" dirty="0">
                <a:cs typeface="Times New Roman" panose="02020603050405020304" pitchFamily="18" charset="0"/>
              </a:rPr>
              <a:t> Fem</a:t>
            </a:r>
            <a:r>
              <a:rPr lang="de-DE" sz="2800" b="1" dirty="0">
                <a:cs typeface="Times New Roman" panose="02020603050405020304" pitchFamily="18" charset="0"/>
              </a:rPr>
              <a:t>oral</a:t>
            </a:r>
            <a:r>
              <a:rPr lang="en-GB" sz="2800" b="1" dirty="0">
                <a:cs typeface="Times New Roman" panose="02020603050405020304" pitchFamily="18" charset="0"/>
              </a:rPr>
              <a:t>  Nails</a:t>
            </a: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/>
              <a:t>BIOTECH </a:t>
            </a:r>
            <a:r>
              <a:rPr lang="en-GB" sz="2800" b="1" dirty="0">
                <a:cs typeface="Times New Roman" panose="02020603050405020304" pitchFamily="18" charset="0"/>
              </a:rPr>
              <a:t>Tibia</a:t>
            </a:r>
            <a:r>
              <a:rPr lang="hu-HU" sz="2800" b="1" dirty="0">
                <a:cs typeface="Times New Roman" panose="02020603050405020304" pitchFamily="18" charset="0"/>
              </a:rPr>
              <a:t>l</a:t>
            </a:r>
            <a:r>
              <a:rPr lang="en-GB" sz="2800" b="1" dirty="0">
                <a:cs typeface="Times New Roman" panose="02020603050405020304" pitchFamily="18" charset="0"/>
              </a:rPr>
              <a:t> Nails</a:t>
            </a: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/>
              <a:t>BIOTECH </a:t>
            </a:r>
            <a:r>
              <a:rPr lang="en-GB" sz="2800" b="1" dirty="0" err="1">
                <a:cs typeface="Times New Roman" panose="02020603050405020304" pitchFamily="18" charset="0"/>
              </a:rPr>
              <a:t>Humer</a:t>
            </a:r>
            <a:r>
              <a:rPr lang="hu-HU" sz="2800" b="1" dirty="0" err="1">
                <a:cs typeface="Times New Roman" panose="02020603050405020304" pitchFamily="18" charset="0"/>
              </a:rPr>
              <a:t>al</a:t>
            </a:r>
            <a:r>
              <a:rPr lang="en-GB" sz="2800" b="1" dirty="0">
                <a:cs typeface="Times New Roman" panose="02020603050405020304" pitchFamily="18" charset="0"/>
              </a:rPr>
              <a:t> Nails</a:t>
            </a:r>
            <a:endParaRPr lang="hu-HU" sz="2800" b="1" dirty="0"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/>
              <a:t>BSP - BIOTECH </a:t>
            </a:r>
            <a:r>
              <a:rPr lang="hu-HU" sz="2800" b="1" dirty="0" err="1"/>
              <a:t>Short</a:t>
            </a:r>
            <a:r>
              <a:rPr lang="hu-HU" sz="2800" b="1" dirty="0">
                <a:cs typeface="Times New Roman" panose="02020603050405020304" pitchFamily="18" charset="0"/>
              </a:rPr>
              <a:t> </a:t>
            </a:r>
            <a:r>
              <a:rPr lang="hu-HU" sz="2800" b="1" dirty="0" err="1"/>
              <a:t>Pert</a:t>
            </a:r>
            <a:r>
              <a:rPr lang="hu-HU" sz="2800" b="1" dirty="0" err="1">
                <a:cs typeface="Times New Roman" panose="02020603050405020304" pitchFamily="18" charset="0"/>
              </a:rPr>
              <a:t>rochanter</a:t>
            </a:r>
            <a:r>
              <a:rPr lang="hu-HU" sz="2800" b="1" dirty="0">
                <a:cs typeface="Times New Roman" panose="02020603050405020304" pitchFamily="18" charset="0"/>
              </a:rPr>
              <a:t> </a:t>
            </a:r>
            <a:r>
              <a:rPr lang="hu-HU" sz="2800" b="1" dirty="0" err="1">
                <a:cs typeface="Times New Roman" panose="02020603050405020304" pitchFamily="18" charset="0"/>
              </a:rPr>
              <a:t>Nails</a:t>
            </a:r>
            <a:r>
              <a:rPr lang="hu-HU" sz="2800" b="1" dirty="0">
                <a:cs typeface="Times New Roman" panose="02020603050405020304" pitchFamily="18" charset="0"/>
              </a:rPr>
              <a:t> </a:t>
            </a:r>
            <a:endParaRPr lang="en-GB" sz="2800" b="1" dirty="0">
              <a:cs typeface="Times New Roman" panose="02020603050405020304" pitchFamily="18" charset="0"/>
            </a:endParaRP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72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/>
      <p:bldP spid="267268" grpId="0" autoUpdateAnimBg="0"/>
      <p:bldP spid="267269" grpId="0" autoUpdateAnimBg="0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65465" y="2996952"/>
            <a:ext cx="59785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dirty="0"/>
              <a:t>The Biotech Long </a:t>
            </a:r>
            <a:r>
              <a:rPr lang="hu-HU" sz="2800" dirty="0" err="1"/>
              <a:t>Femoral</a:t>
            </a:r>
            <a:r>
              <a:rPr lang="hu-HU" sz="2800" dirty="0"/>
              <a:t> </a:t>
            </a:r>
            <a:r>
              <a:rPr lang="hu-HU" sz="2800" dirty="0" err="1"/>
              <a:t>nail</a:t>
            </a:r>
            <a:r>
              <a:rPr lang="hu-HU" sz="2800" dirty="0"/>
              <a:t> </a:t>
            </a:r>
            <a:r>
              <a:rPr lang="hu-HU" sz="2800" dirty="0" err="1"/>
              <a:t>offers</a:t>
            </a:r>
            <a:r>
              <a:rPr lang="hu-HU" sz="2800" dirty="0"/>
              <a:t> a </a:t>
            </a:r>
            <a:r>
              <a:rPr lang="hu-HU" sz="2800" b="1" dirty="0" err="1"/>
              <a:t>solution</a:t>
            </a:r>
            <a:r>
              <a:rPr lang="hu-HU" sz="2800" b="1" dirty="0"/>
              <a:t> </a:t>
            </a:r>
            <a:r>
              <a:rPr lang="hu-HU" sz="2800" b="1" dirty="0" err="1"/>
              <a:t>for</a:t>
            </a:r>
            <a:r>
              <a:rPr lang="hu-HU" sz="2800" b="1" dirty="0"/>
              <a:t> </a:t>
            </a:r>
            <a:r>
              <a:rPr lang="hu-HU" sz="2800" b="1" dirty="0" err="1"/>
              <a:t>both</a:t>
            </a:r>
            <a:r>
              <a:rPr lang="hu-HU" sz="2800" b="1" dirty="0"/>
              <a:t>, </a:t>
            </a:r>
            <a:r>
              <a:rPr lang="hu-HU" sz="2800" b="1" dirty="0" err="1"/>
              <a:t>anterograd</a:t>
            </a:r>
            <a:r>
              <a:rPr lang="hu-HU" sz="2800" b="1" dirty="0"/>
              <a:t> and </a:t>
            </a:r>
            <a:r>
              <a:rPr lang="hu-HU" sz="2800" b="1" dirty="0" err="1"/>
              <a:t>retrograd</a:t>
            </a:r>
            <a:r>
              <a:rPr lang="hu-HU" sz="2800" dirty="0"/>
              <a:t> </a:t>
            </a:r>
            <a:r>
              <a:rPr lang="hu-HU" sz="2800" dirty="0" err="1"/>
              <a:t>approach</a:t>
            </a:r>
            <a:r>
              <a:rPr lang="hu-HU" sz="2800" dirty="0"/>
              <a:t>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u-HU" sz="2200" dirty="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sz="2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214313" y="285750"/>
            <a:ext cx="838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600" b="1" dirty="0"/>
              <a:t>BLF – </a:t>
            </a:r>
            <a:r>
              <a:rPr lang="hu-HU" sz="3600" b="1" dirty="0" err="1"/>
              <a:t>Biotech</a:t>
            </a:r>
            <a:r>
              <a:rPr lang="hu-HU" sz="3600" b="1" dirty="0"/>
              <a:t> Long A/R </a:t>
            </a:r>
            <a:r>
              <a:rPr lang="en-GB" sz="3600" b="1" dirty="0">
                <a:cs typeface="Times New Roman" panose="02020603050405020304" pitchFamily="18" charset="0"/>
              </a:rPr>
              <a:t>Fem</a:t>
            </a:r>
            <a:r>
              <a:rPr lang="de-DE" sz="3600" b="1" dirty="0">
                <a:cs typeface="Times New Roman" panose="02020603050405020304" pitchFamily="18" charset="0"/>
              </a:rPr>
              <a:t>oral</a:t>
            </a:r>
            <a:r>
              <a:rPr lang="en-GB" sz="3600" b="1" dirty="0">
                <a:cs typeface="Times New Roman" panose="02020603050405020304" pitchFamily="18" charset="0"/>
              </a:rPr>
              <a:t>  </a:t>
            </a:r>
            <a:r>
              <a:rPr lang="hu-HU" sz="3600" b="1" dirty="0">
                <a:cs typeface="Times New Roman" panose="02020603050405020304" pitchFamily="18" charset="0"/>
              </a:rPr>
              <a:t>N</a:t>
            </a:r>
            <a:r>
              <a:rPr lang="en-GB" sz="3600" b="1" dirty="0">
                <a:cs typeface="Times New Roman" panose="02020603050405020304" pitchFamily="18" charset="0"/>
              </a:rPr>
              <a:t>ail</a:t>
            </a:r>
          </a:p>
        </p:txBody>
      </p:sp>
      <p:graphicFrame>
        <p:nvGraphicFramePr>
          <p:cNvPr id="268294" name="Object 6"/>
          <p:cNvGraphicFramePr>
            <a:graphicFrameLocks noChangeAspect="1"/>
          </p:cNvGraphicFramePr>
          <p:nvPr/>
        </p:nvGraphicFramePr>
        <p:xfrm>
          <a:off x="6516688" y="1557338"/>
          <a:ext cx="2228850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417323" imgH="3069082" progId="Photoshop.Image.9">
                  <p:embed/>
                </p:oleObj>
              </mc:Choice>
              <mc:Fallback>
                <p:oleObj name="Image" r:id="rId2" imgW="1417323" imgH="3069082" progId="Photoshop.Image.9">
                  <p:embed/>
                  <p:pic>
                    <p:nvPicPr>
                      <p:cNvPr id="2682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557338"/>
                        <a:ext cx="2228850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8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82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98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2" grpId="0" autoUpdateAnimBg="0"/>
      <p:bldP spid="268293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142875" y="285750"/>
            <a:ext cx="8459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600" b="1" dirty="0"/>
              <a:t>BLF – </a:t>
            </a:r>
            <a:r>
              <a:rPr lang="hu-HU" sz="3600" b="1" dirty="0" err="1"/>
              <a:t>Biotech</a:t>
            </a:r>
            <a:r>
              <a:rPr lang="hu-HU" sz="3600" b="1" dirty="0"/>
              <a:t> Long A/R </a:t>
            </a:r>
            <a:r>
              <a:rPr lang="en-GB" sz="3600" b="1" dirty="0">
                <a:cs typeface="Times New Roman" panose="02020603050405020304" pitchFamily="18" charset="0"/>
              </a:rPr>
              <a:t>Fem</a:t>
            </a:r>
            <a:r>
              <a:rPr lang="de-DE" sz="3600" b="1" dirty="0">
                <a:cs typeface="Times New Roman" panose="02020603050405020304" pitchFamily="18" charset="0"/>
              </a:rPr>
              <a:t>oral</a:t>
            </a:r>
            <a:r>
              <a:rPr lang="en-GB" sz="3600" b="1" dirty="0">
                <a:cs typeface="Times New Roman" panose="02020603050405020304" pitchFamily="18" charset="0"/>
              </a:rPr>
              <a:t>  </a:t>
            </a:r>
            <a:r>
              <a:rPr lang="hu-HU" sz="3600" b="1" dirty="0">
                <a:cs typeface="Times New Roman" panose="02020603050405020304" pitchFamily="18" charset="0"/>
              </a:rPr>
              <a:t>N</a:t>
            </a:r>
            <a:r>
              <a:rPr lang="en-GB" sz="3600" b="1" dirty="0">
                <a:cs typeface="Times New Roman" panose="02020603050405020304" pitchFamily="18" charset="0"/>
              </a:rPr>
              <a:t>ail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357188" y="2071688"/>
            <a:ext cx="838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400" b="1" dirty="0" err="1"/>
              <a:t>Simple</a:t>
            </a:r>
            <a:r>
              <a:rPr lang="hu-HU" sz="2400" b="1" dirty="0"/>
              <a:t>, </a:t>
            </a:r>
            <a:r>
              <a:rPr lang="hu-HU" sz="2400" b="1" dirty="0" err="1"/>
              <a:t>middle-third</a:t>
            </a:r>
            <a:r>
              <a:rPr lang="hu-HU" sz="2400" b="1" dirty="0"/>
              <a:t>, </a:t>
            </a:r>
            <a:r>
              <a:rPr lang="hu-HU" sz="2400" b="1" dirty="0" err="1"/>
              <a:t>transverse</a:t>
            </a:r>
            <a:r>
              <a:rPr lang="hu-HU" sz="2400" b="1" dirty="0"/>
              <a:t> and </a:t>
            </a:r>
            <a:r>
              <a:rPr lang="hu-HU" sz="2400" b="1" dirty="0" err="1"/>
              <a:t>short</a:t>
            </a:r>
            <a:r>
              <a:rPr lang="hu-HU" sz="2400" b="1" dirty="0"/>
              <a:t> </a:t>
            </a:r>
            <a:r>
              <a:rPr lang="hu-HU" sz="2400" b="1" dirty="0" err="1"/>
              <a:t>oblique</a:t>
            </a:r>
            <a:r>
              <a:rPr lang="hu-HU" sz="2400" b="1" dirty="0"/>
              <a:t> </a:t>
            </a:r>
            <a:r>
              <a:rPr lang="hu-HU" sz="2400" b="1" dirty="0" err="1"/>
              <a:t>fractures</a:t>
            </a:r>
            <a:r>
              <a:rPr lang="hu-HU" sz="2400" b="1" dirty="0"/>
              <a:t> of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shaft</a:t>
            </a:r>
            <a:r>
              <a:rPr lang="hu-HU" sz="2400" b="1" dirty="0"/>
              <a:t> of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femur</a:t>
            </a:r>
            <a:endParaRPr lang="de-DE" sz="2400" b="1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400" b="1" dirty="0" err="1"/>
              <a:t>Prevention</a:t>
            </a:r>
            <a:r>
              <a:rPr lang="hu-HU" sz="2400" b="1" dirty="0"/>
              <a:t> of </a:t>
            </a:r>
            <a:r>
              <a:rPr lang="hu-HU" sz="2400" b="1" dirty="0" err="1"/>
              <a:t>fractures</a:t>
            </a:r>
            <a:r>
              <a:rPr lang="hu-HU" sz="2400" b="1" dirty="0"/>
              <a:t> </a:t>
            </a:r>
            <a:r>
              <a:rPr lang="hu-HU" sz="2400" b="1" dirty="0" err="1"/>
              <a:t>secondary</a:t>
            </a:r>
            <a:r>
              <a:rPr lang="hu-HU" sz="2400" b="1" dirty="0"/>
              <a:t> </a:t>
            </a:r>
            <a:r>
              <a:rPr lang="hu-HU" sz="2400" b="1" dirty="0" err="1"/>
              <a:t>to</a:t>
            </a:r>
            <a:r>
              <a:rPr lang="hu-HU" sz="2400" b="1" dirty="0"/>
              <a:t> </a:t>
            </a:r>
            <a:r>
              <a:rPr lang="hu-HU" sz="2400" b="1" dirty="0" err="1"/>
              <a:t>malignant</a:t>
            </a:r>
            <a:r>
              <a:rPr lang="hu-HU" sz="2400" b="1" dirty="0"/>
              <a:t>, </a:t>
            </a:r>
            <a:r>
              <a:rPr lang="hu-HU" sz="2400" b="1" dirty="0" err="1"/>
              <a:t>osteolytic</a:t>
            </a:r>
            <a:r>
              <a:rPr lang="hu-HU" sz="2400" b="1" dirty="0"/>
              <a:t> </a:t>
            </a:r>
            <a:r>
              <a:rPr lang="hu-HU" sz="2400" b="1" dirty="0" err="1"/>
              <a:t>processes</a:t>
            </a:r>
            <a:endParaRPr lang="de-DE" sz="2400" b="1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400" b="1" dirty="0"/>
              <a:t>The </a:t>
            </a:r>
            <a:r>
              <a:rPr lang="hu-HU" sz="2400" b="1" dirty="0" err="1"/>
              <a:t>additional</a:t>
            </a:r>
            <a:r>
              <a:rPr lang="hu-HU" sz="2400" b="1" dirty="0"/>
              <a:t> </a:t>
            </a:r>
            <a:r>
              <a:rPr lang="hu-HU" sz="2400" b="1" dirty="0" err="1"/>
              <a:t>use</a:t>
            </a:r>
            <a:r>
              <a:rPr lang="hu-HU" sz="2400" b="1" dirty="0"/>
              <a:t> of a </a:t>
            </a:r>
            <a:r>
              <a:rPr lang="hu-HU" sz="2400" b="1" dirty="0" err="1"/>
              <a:t>lock</a:t>
            </a:r>
            <a:r>
              <a:rPr lang="hu-HU" sz="2400" b="1" dirty="0"/>
              <a:t> </a:t>
            </a:r>
            <a:r>
              <a:rPr lang="hu-HU" sz="2400" b="1" dirty="0" err="1"/>
              <a:t>extends</a:t>
            </a:r>
            <a:r>
              <a:rPr lang="hu-HU" sz="2400" b="1" dirty="0"/>
              <a:t> </a:t>
            </a:r>
            <a:r>
              <a:rPr lang="hu-HU" sz="2400" b="1" dirty="0" err="1"/>
              <a:t>the</a:t>
            </a:r>
            <a:r>
              <a:rPr lang="hu-HU" sz="2400" b="1" dirty="0"/>
              <a:t> </a:t>
            </a:r>
            <a:r>
              <a:rPr lang="hu-HU" sz="2400" b="1" dirty="0" err="1"/>
              <a:t>indications</a:t>
            </a:r>
            <a:r>
              <a:rPr lang="hu-HU" sz="2400" b="1" dirty="0"/>
              <a:t> in </a:t>
            </a:r>
            <a:r>
              <a:rPr lang="hu-HU" sz="2400" b="1" dirty="0" err="1"/>
              <a:t>both</a:t>
            </a:r>
            <a:r>
              <a:rPr lang="hu-HU" sz="2400" b="1" dirty="0"/>
              <a:t> </a:t>
            </a:r>
            <a:r>
              <a:rPr lang="hu-HU" sz="2400" b="1" dirty="0" err="1"/>
              <a:t>proximal</a:t>
            </a:r>
            <a:r>
              <a:rPr lang="hu-HU" sz="2400" b="1" dirty="0"/>
              <a:t> and </a:t>
            </a:r>
            <a:r>
              <a:rPr lang="hu-HU" sz="2400" b="1" dirty="0" err="1"/>
              <a:t>distal</a:t>
            </a:r>
            <a:r>
              <a:rPr lang="hu-HU" sz="2400" b="1" dirty="0"/>
              <a:t> </a:t>
            </a:r>
            <a:r>
              <a:rPr lang="hu-HU" sz="2400" b="1" dirty="0" err="1"/>
              <a:t>direction</a:t>
            </a:r>
            <a:r>
              <a:rPr lang="hu-HU" sz="2400" b="1" dirty="0"/>
              <a:t>, and </a:t>
            </a:r>
            <a:r>
              <a:rPr lang="hu-HU" sz="2400" b="1" dirty="0" err="1"/>
              <a:t>also</a:t>
            </a:r>
            <a:r>
              <a:rPr lang="hu-HU" sz="2400" b="1" dirty="0"/>
              <a:t> </a:t>
            </a:r>
            <a:r>
              <a:rPr lang="hu-HU" sz="2400" b="1" dirty="0" err="1"/>
              <a:t>to</a:t>
            </a:r>
            <a:r>
              <a:rPr lang="hu-HU" sz="2400" b="1" dirty="0"/>
              <a:t> </a:t>
            </a:r>
            <a:r>
              <a:rPr lang="hu-HU" sz="2400" b="1" dirty="0" err="1"/>
              <a:t>splintered</a:t>
            </a:r>
            <a:r>
              <a:rPr lang="hu-HU" sz="2400" b="1" dirty="0"/>
              <a:t> and </a:t>
            </a:r>
            <a:r>
              <a:rPr lang="hu-HU" sz="2400" b="1" dirty="0" err="1"/>
              <a:t>comminuted</a:t>
            </a:r>
            <a:r>
              <a:rPr lang="hu-HU" sz="2400" b="1" dirty="0"/>
              <a:t> </a:t>
            </a:r>
            <a:r>
              <a:rPr lang="hu-HU" sz="2400" b="1" dirty="0" err="1"/>
              <a:t>fractures</a:t>
            </a:r>
            <a:endParaRPr lang="hu-HU" sz="2400" b="1" dirty="0"/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7239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000" b="1" u="sng">
                <a:cs typeface="Times New Roman" panose="02020603050405020304" pitchFamily="18" charset="0"/>
              </a:rPr>
              <a:t>I</a:t>
            </a:r>
            <a:r>
              <a:rPr lang="en-GB" sz="3000" b="1" u="sng">
                <a:cs typeface="Times New Roman" panose="02020603050405020304" pitchFamily="18" charset="0"/>
              </a:rPr>
              <a:t>ndications</a:t>
            </a:r>
            <a:r>
              <a:rPr lang="hu-HU" sz="3000" b="1" u="sng"/>
              <a:t>:</a:t>
            </a:r>
            <a:endParaRPr lang="en-GB" sz="3000" b="1" u="sng"/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69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498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4" grpId="0"/>
      <p:bldP spid="269315" grpId="0" autoUpdateAnimBg="0"/>
      <p:bldP spid="269316" grpId="0" autoUpdateAnimBg="0"/>
      <p:bldP spid="269317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500063" y="285750"/>
            <a:ext cx="7889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b="1"/>
              <a:t>BLF – Biotech Long A/R </a:t>
            </a:r>
            <a:r>
              <a:rPr lang="en-GB" b="1">
                <a:cs typeface="Times New Roman" panose="02020603050405020304" pitchFamily="18" charset="0"/>
              </a:rPr>
              <a:t>Fem</a:t>
            </a:r>
            <a:r>
              <a:rPr lang="de-DE" b="1">
                <a:cs typeface="Times New Roman" panose="02020603050405020304" pitchFamily="18" charset="0"/>
              </a:rPr>
              <a:t>oral</a:t>
            </a:r>
            <a:r>
              <a:rPr lang="en-GB" b="1">
                <a:cs typeface="Times New Roman" panose="02020603050405020304" pitchFamily="18" charset="0"/>
              </a:rPr>
              <a:t>  </a:t>
            </a:r>
            <a:r>
              <a:rPr lang="hu-HU" b="1">
                <a:cs typeface="Times New Roman" panose="02020603050405020304" pitchFamily="18" charset="0"/>
              </a:rPr>
              <a:t>N</a:t>
            </a:r>
            <a:r>
              <a:rPr lang="en-GB" b="1">
                <a:cs typeface="Times New Roman" panose="02020603050405020304" pitchFamily="18" charset="0"/>
              </a:rPr>
              <a:t>ail</a:t>
            </a: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304800" y="40386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/>
              <a:t>Distal aiming</a:t>
            </a:r>
            <a:r>
              <a:rPr lang="hu-HU" sz="2800" b="1">
                <a:solidFill>
                  <a:srgbClr val="000000"/>
                </a:solidFill>
              </a:rPr>
              <a:t> </a:t>
            </a:r>
            <a:endParaRPr lang="de-DE" sz="2800" b="1">
              <a:solidFill>
                <a:srgbClr val="000000"/>
              </a:solidFill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3795713" y="2552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0346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8382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/>
              <a:t>Proximal aiming</a:t>
            </a:r>
            <a:r>
              <a:rPr lang="hu-HU" sz="2800" b="1">
                <a:solidFill>
                  <a:srgbClr val="000000"/>
                </a:solidFill>
              </a:rPr>
              <a:t> </a:t>
            </a:r>
            <a:endParaRPr lang="hu-HU" sz="2800" b="1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400" b="1"/>
              <a:t>Anterograd			       Retrograd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sz="2000" b="1"/>
          </a:p>
        </p:txBody>
      </p:sp>
      <p:graphicFrame>
        <p:nvGraphicFramePr>
          <p:cNvPr id="79879" name="Object 12"/>
          <p:cNvGraphicFramePr>
            <a:graphicFrameLocks noChangeAspect="1"/>
          </p:cNvGraphicFramePr>
          <p:nvPr/>
        </p:nvGraphicFramePr>
        <p:xfrm>
          <a:off x="684213" y="4508500"/>
          <a:ext cx="4033837" cy="190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126984" imgH="3847619" progId="Photoshop.Image.9">
                  <p:embed/>
                </p:oleObj>
              </mc:Choice>
              <mc:Fallback>
                <p:oleObj name="Image" r:id="rId2" imgW="8126984" imgH="3847619" progId="Photoshop.Image.9">
                  <p:embed/>
                  <p:pic>
                    <p:nvPicPr>
                      <p:cNvPr id="7987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508500"/>
                        <a:ext cx="4033837" cy="190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13"/>
          <p:cNvGraphicFramePr>
            <a:graphicFrameLocks noChangeAspect="1"/>
          </p:cNvGraphicFramePr>
          <p:nvPr/>
        </p:nvGraphicFramePr>
        <p:xfrm>
          <a:off x="5076825" y="4508500"/>
          <a:ext cx="2519363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126984" imgH="6069841" progId="Photoshop.Image.9">
                  <p:embed/>
                </p:oleObj>
              </mc:Choice>
              <mc:Fallback>
                <p:oleObj name="Image" r:id="rId4" imgW="8126984" imgH="6069841" progId="Photoshop.Image.9">
                  <p:embed/>
                  <p:pic>
                    <p:nvPicPr>
                      <p:cNvPr id="7988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508500"/>
                        <a:ext cx="2519363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14"/>
          <p:cNvGraphicFramePr>
            <a:graphicFrameLocks noChangeAspect="1"/>
          </p:cNvGraphicFramePr>
          <p:nvPr/>
        </p:nvGraphicFramePr>
        <p:xfrm>
          <a:off x="1979613" y="1773238"/>
          <a:ext cx="2305050" cy="229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2565079" imgH="2552381" progId="Photoshop.Image.9">
                  <p:embed/>
                </p:oleObj>
              </mc:Choice>
              <mc:Fallback>
                <p:oleObj name="Image" r:id="rId6" imgW="2565079" imgH="2552381" progId="Photoshop.Image.9">
                  <p:embed/>
                  <p:pic>
                    <p:nvPicPr>
                      <p:cNvPr id="7988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773238"/>
                        <a:ext cx="2305050" cy="229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2" name="Object 15"/>
          <p:cNvGraphicFramePr>
            <a:graphicFrameLocks noChangeAspect="1"/>
          </p:cNvGraphicFramePr>
          <p:nvPr/>
        </p:nvGraphicFramePr>
        <p:xfrm>
          <a:off x="6084888" y="1773238"/>
          <a:ext cx="2011362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2539683" imgH="2907937" progId="Photoshop.Image.9">
                  <p:embed/>
                </p:oleObj>
              </mc:Choice>
              <mc:Fallback>
                <p:oleObj name="Image" r:id="rId8" imgW="2539683" imgH="2907937" progId="Photoshop.Image.9">
                  <p:embed/>
                  <p:pic>
                    <p:nvPicPr>
                      <p:cNvPr id="7988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773238"/>
                        <a:ext cx="2011362" cy="230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Jobbra nyíl 10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0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8" grpId="0"/>
      <p:bldP spid="270339" grpId="0" autoUpdateAnimBg="0"/>
      <p:bldP spid="270346" grpId="0" autoUpdateAnimBg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323850" y="50006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600" b="1" dirty="0"/>
              <a:t>BLF </a:t>
            </a:r>
            <a:r>
              <a:rPr lang="hu-HU" sz="3600" b="1" dirty="0" err="1"/>
              <a:t>Biotech</a:t>
            </a:r>
            <a:r>
              <a:rPr lang="hu-HU" sz="3600" b="1" dirty="0"/>
              <a:t> Long A/R </a:t>
            </a:r>
            <a:r>
              <a:rPr lang="hu-HU" sz="3600" b="1" dirty="0">
                <a:cs typeface="Times New Roman" panose="02020603050405020304" pitchFamily="18" charset="0"/>
              </a:rPr>
              <a:t>F</a:t>
            </a:r>
            <a:r>
              <a:rPr lang="en-GB" sz="3600" b="1" dirty="0" err="1">
                <a:cs typeface="Times New Roman" panose="02020603050405020304" pitchFamily="18" charset="0"/>
              </a:rPr>
              <a:t>emoral</a:t>
            </a:r>
            <a:r>
              <a:rPr lang="en-GB" sz="3600" b="1" dirty="0">
                <a:cs typeface="Times New Roman" panose="02020603050405020304" pitchFamily="18" charset="0"/>
              </a:rPr>
              <a:t>  </a:t>
            </a:r>
            <a:r>
              <a:rPr lang="hu-HU" sz="3600" b="1" dirty="0">
                <a:cs typeface="Times New Roman" panose="02020603050405020304" pitchFamily="18" charset="0"/>
              </a:rPr>
              <a:t>N</a:t>
            </a:r>
            <a:r>
              <a:rPr lang="en-GB" sz="3600" b="1" dirty="0">
                <a:cs typeface="Times New Roman" panose="02020603050405020304" pitchFamily="18" charset="0"/>
              </a:rPr>
              <a:t>ail</a:t>
            </a:r>
          </a:p>
        </p:txBody>
      </p:sp>
      <p:graphicFrame>
        <p:nvGraphicFramePr>
          <p:cNvPr id="271369" name="Object 9"/>
          <p:cNvGraphicFramePr>
            <a:graphicFrameLocks noChangeAspect="1"/>
          </p:cNvGraphicFramePr>
          <p:nvPr/>
        </p:nvGraphicFramePr>
        <p:xfrm>
          <a:off x="395288" y="1773238"/>
          <a:ext cx="8305800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1073016" imgH="5815873" progId="Photoshop.Image.9">
                  <p:embed/>
                </p:oleObj>
              </mc:Choice>
              <mc:Fallback>
                <p:oleObj name="Image" r:id="rId2" imgW="11073016" imgH="5815873" progId="Photoshop.Image.9">
                  <p:embed/>
                  <p:pic>
                    <p:nvPicPr>
                      <p:cNvPr id="2713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73238"/>
                        <a:ext cx="8305800" cy="436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13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2071688" y="214313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/>
              <a:t>BIOTECH </a:t>
            </a:r>
            <a:r>
              <a:rPr lang="en-GB" sz="3600" b="1">
                <a:cs typeface="Times New Roman" panose="02020603050405020304" pitchFamily="18" charset="0"/>
              </a:rPr>
              <a:t>Tibia</a:t>
            </a:r>
            <a:r>
              <a:rPr lang="hu-HU" sz="3600" b="1">
                <a:cs typeface="Times New Roman" panose="02020603050405020304" pitchFamily="18" charset="0"/>
              </a:rPr>
              <a:t>l</a:t>
            </a:r>
            <a:r>
              <a:rPr lang="en-GB" sz="3600" b="1">
                <a:cs typeface="Times New Roman" panose="02020603050405020304" pitchFamily="18" charset="0"/>
              </a:rPr>
              <a:t> Nail</a:t>
            </a: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228600" y="1981200"/>
            <a:ext cx="7010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Simple</a:t>
            </a:r>
            <a:r>
              <a:rPr lang="hu-HU" sz="2800" b="1" dirty="0"/>
              <a:t>, </a:t>
            </a:r>
            <a:r>
              <a:rPr lang="hu-HU" sz="2800" b="1" dirty="0" err="1"/>
              <a:t>middle-third</a:t>
            </a:r>
            <a:r>
              <a:rPr lang="hu-HU" sz="2800" b="1" dirty="0"/>
              <a:t>, </a:t>
            </a:r>
            <a:r>
              <a:rPr lang="hu-HU" sz="2800" b="1" dirty="0" err="1"/>
              <a:t>transverse</a:t>
            </a:r>
            <a:r>
              <a:rPr lang="hu-HU" sz="2800" b="1" dirty="0"/>
              <a:t> and </a:t>
            </a:r>
            <a:r>
              <a:rPr lang="hu-HU" sz="2800" b="1" dirty="0" err="1"/>
              <a:t>short</a:t>
            </a:r>
            <a:r>
              <a:rPr lang="hu-HU" sz="2800" b="1" dirty="0"/>
              <a:t> </a:t>
            </a:r>
            <a:r>
              <a:rPr lang="hu-HU" sz="2800" b="1" dirty="0" err="1"/>
              <a:t>oblique</a:t>
            </a:r>
            <a:r>
              <a:rPr lang="hu-HU" sz="2800" b="1" dirty="0"/>
              <a:t>, </a:t>
            </a:r>
            <a:r>
              <a:rPr lang="hu-HU" sz="2800" b="1" dirty="0" err="1"/>
              <a:t>spiral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r>
              <a:rPr lang="hu-HU" sz="2800" b="1" dirty="0"/>
              <a:t> of </a:t>
            </a:r>
            <a:r>
              <a:rPr lang="hu-HU" sz="2800" b="1" dirty="0" err="1"/>
              <a:t>the</a:t>
            </a:r>
            <a:r>
              <a:rPr lang="hu-HU" sz="2800" b="1" dirty="0"/>
              <a:t>  </a:t>
            </a:r>
            <a:r>
              <a:rPr lang="hu-HU" sz="2800" b="1" dirty="0" err="1"/>
              <a:t>tibia</a:t>
            </a:r>
            <a:endParaRPr lang="de-DE" sz="2800" b="1" dirty="0"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Locking</a:t>
            </a:r>
            <a:r>
              <a:rPr lang="hu-HU" sz="2800" b="1" dirty="0"/>
              <a:t> of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err="1"/>
              <a:t>proximal</a:t>
            </a:r>
            <a:r>
              <a:rPr lang="hu-HU" sz="2800" b="1" dirty="0"/>
              <a:t> and </a:t>
            </a:r>
            <a:r>
              <a:rPr lang="hu-HU" sz="2800" b="1" dirty="0" err="1"/>
              <a:t>distal</a:t>
            </a:r>
            <a:r>
              <a:rPr lang="hu-HU" sz="2800" b="1" dirty="0"/>
              <a:t> </a:t>
            </a:r>
            <a:r>
              <a:rPr lang="hu-HU" sz="2800" b="1" dirty="0" err="1"/>
              <a:t>pieces</a:t>
            </a:r>
            <a:r>
              <a:rPr lang="hu-HU" sz="2800" b="1" dirty="0"/>
              <a:t> of </a:t>
            </a:r>
            <a:r>
              <a:rPr lang="hu-HU" sz="2800" b="1" dirty="0" err="1"/>
              <a:t>extrastrictural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r>
              <a:rPr lang="hu-HU" sz="2800" b="1" dirty="0"/>
              <a:t>.</a:t>
            </a:r>
            <a:endParaRPr lang="de-DE" sz="2800" b="1" dirty="0"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/>
              <a:t>Steril </a:t>
            </a:r>
            <a:r>
              <a:rPr lang="hu-HU" sz="2800" b="1" dirty="0" err="1"/>
              <a:t>hypertrophic</a:t>
            </a:r>
            <a:r>
              <a:rPr lang="hu-HU" sz="2800" b="1" dirty="0"/>
              <a:t> </a:t>
            </a:r>
            <a:r>
              <a:rPr lang="hu-HU" sz="2800" b="1" dirty="0" err="1"/>
              <a:t>pseudoarthroses</a:t>
            </a:r>
            <a:endParaRPr lang="hu-HU" sz="2800" b="1" dirty="0"/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828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000" b="1" u="sng">
                <a:cs typeface="Times New Roman" panose="02020603050405020304" pitchFamily="18" charset="0"/>
              </a:rPr>
              <a:t>I</a:t>
            </a:r>
            <a:r>
              <a:rPr lang="en-GB" sz="3000" b="1" u="sng">
                <a:cs typeface="Times New Roman" panose="02020603050405020304" pitchFamily="18" charset="0"/>
              </a:rPr>
              <a:t>ndications</a:t>
            </a:r>
            <a:r>
              <a:rPr lang="hu-HU" sz="3000" b="1" u="sng"/>
              <a:t>:</a:t>
            </a:r>
            <a:endParaRPr lang="en-GB" sz="3000" b="1" u="sng"/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3795713" y="2552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81927" name="Object 8"/>
          <p:cNvGraphicFramePr>
            <a:graphicFrameLocks noChangeAspect="1"/>
          </p:cNvGraphicFramePr>
          <p:nvPr/>
        </p:nvGraphicFramePr>
        <p:xfrm>
          <a:off x="7204075" y="1125538"/>
          <a:ext cx="1689100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136508" imgH="10158730" progId="Photoshop.Image.9">
                  <p:embed/>
                </p:oleObj>
              </mc:Choice>
              <mc:Fallback>
                <p:oleObj name="Image" r:id="rId2" imgW="3136508" imgH="10158730" progId="Photoshop.Image.9">
                  <p:embed/>
                  <p:pic>
                    <p:nvPicPr>
                      <p:cNvPr id="8192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075" y="1125538"/>
                        <a:ext cx="1689100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Jobbra nyíl 7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2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/>
      <p:bldP spid="272387" grpId="0" autoUpdateAnimBg="0"/>
      <p:bldP spid="272388" grpId="0" autoUpdateAnimBg="0"/>
      <p:bldP spid="272389" grpId="0" animBg="1"/>
      <p:bldP spid="272390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2214563" y="142875"/>
            <a:ext cx="495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/>
              <a:t>BIOTECH </a:t>
            </a:r>
            <a:r>
              <a:rPr lang="en-GB" sz="3600" b="1" dirty="0">
                <a:cs typeface="Times New Roman" panose="02020603050405020304" pitchFamily="18" charset="0"/>
              </a:rPr>
              <a:t>Tibia</a:t>
            </a:r>
            <a:r>
              <a:rPr lang="hu-HU" sz="3600" b="1" dirty="0">
                <a:cs typeface="Times New Roman" panose="02020603050405020304" pitchFamily="18" charset="0"/>
              </a:rPr>
              <a:t>l</a:t>
            </a:r>
            <a:r>
              <a:rPr lang="en-GB" sz="3600" b="1" dirty="0">
                <a:cs typeface="Times New Roman" panose="02020603050405020304" pitchFamily="18" charset="0"/>
              </a:rPr>
              <a:t> Nail</a:t>
            </a:r>
            <a:endParaRPr lang="hu-HU" sz="3600" dirty="0">
              <a:solidFill>
                <a:schemeClr val="tx2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228600" y="36576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/>
              <a:t>Distal aiming</a:t>
            </a:r>
            <a:endParaRPr lang="de-DE" sz="2800" b="1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323850" y="1557338"/>
            <a:ext cx="828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sz="3000" b="1" u="sng">
              <a:latin typeface="Times New Roman" panose="02020603050405020304" pitchFamily="18" charset="0"/>
            </a:endParaRPr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3414" name="Rectangle 6"/>
          <p:cNvSpPr>
            <a:spLocks noChangeArrowheads="1"/>
          </p:cNvSpPr>
          <p:nvPr/>
        </p:nvSpPr>
        <p:spPr bwMode="auto">
          <a:xfrm>
            <a:off x="3795713" y="2552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0" y="1357313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/>
              <a:t>Proximal aiming</a:t>
            </a:r>
            <a:endParaRPr lang="de-DE" sz="2800" b="1"/>
          </a:p>
        </p:txBody>
      </p:sp>
      <p:pic>
        <p:nvPicPr>
          <p:cNvPr id="2734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44613"/>
            <a:ext cx="35814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0" name="Object 11"/>
          <p:cNvGraphicFramePr>
            <a:graphicFrameLocks noChangeAspect="1"/>
          </p:cNvGraphicFramePr>
          <p:nvPr/>
        </p:nvGraphicFramePr>
        <p:xfrm>
          <a:off x="5795963" y="4221163"/>
          <a:ext cx="2917825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126984" imgH="6095238" progId="Photoshop.Image.9">
                  <p:embed/>
                </p:oleObj>
              </mc:Choice>
              <mc:Fallback>
                <p:oleObj name="Image" r:id="rId3" imgW="8126984" imgH="6095238" progId="Photoshop.Image.9">
                  <p:embed/>
                  <p:pic>
                    <p:nvPicPr>
                      <p:cNvPr id="2765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221163"/>
                        <a:ext cx="2917825" cy="218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12"/>
          <p:cNvGraphicFramePr>
            <a:graphicFrameLocks noChangeAspect="1"/>
          </p:cNvGraphicFramePr>
          <p:nvPr/>
        </p:nvGraphicFramePr>
        <p:xfrm>
          <a:off x="395288" y="4221163"/>
          <a:ext cx="5256212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8126984" imgH="3365079" progId="Photoshop.Image.9">
                  <p:embed/>
                </p:oleObj>
              </mc:Choice>
              <mc:Fallback>
                <p:oleObj name="Image" r:id="rId5" imgW="8126984" imgH="3365079" progId="Photoshop.Image.9">
                  <p:embed/>
                  <p:pic>
                    <p:nvPicPr>
                      <p:cNvPr id="2765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221163"/>
                        <a:ext cx="5256212" cy="217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Jobbra nyíl 10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34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/>
      <p:bldP spid="273411" grpId="0" autoUpdateAnimBg="0"/>
      <p:bldP spid="273412" grpId="0" autoUpdateAnimBg="0"/>
      <p:bldP spid="273417" grpId="0" autoUpdateAnimBg="0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ti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6" b="20660"/>
          <a:stretch>
            <a:fillRect/>
          </a:stretch>
        </p:blipFill>
        <p:spPr bwMode="auto">
          <a:xfrm>
            <a:off x="533400" y="1905000"/>
            <a:ext cx="79248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928813" y="214313"/>
            <a:ext cx="556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/>
              <a:t>BIOTECH </a:t>
            </a:r>
            <a:r>
              <a:rPr lang="en-GB" sz="3600" b="1" dirty="0">
                <a:cs typeface="Times New Roman" panose="02020603050405020304" pitchFamily="18" charset="0"/>
              </a:rPr>
              <a:t>Tibia</a:t>
            </a:r>
            <a:r>
              <a:rPr lang="hu-HU" sz="3600" b="1" dirty="0">
                <a:cs typeface="Times New Roman" panose="02020603050405020304" pitchFamily="18" charset="0"/>
              </a:rPr>
              <a:t>l</a:t>
            </a:r>
            <a:r>
              <a:rPr lang="en-GB" sz="3600" b="1" dirty="0">
                <a:cs typeface="Times New Roman" panose="02020603050405020304" pitchFamily="18" charset="0"/>
              </a:rPr>
              <a:t> Nail</a:t>
            </a:r>
            <a:endParaRPr lang="hu-HU" sz="3600" dirty="0">
              <a:solidFill>
                <a:schemeClr val="tx2"/>
              </a:solidFill>
              <a:latin typeface="Arial Unicode MS" panose="020B0604020202020204" pitchFamily="34" charset="-128"/>
            </a:endParaRPr>
          </a:p>
        </p:txBody>
      </p:sp>
      <p:graphicFrame>
        <p:nvGraphicFramePr>
          <p:cNvPr id="274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442773"/>
              </p:ext>
            </p:extLst>
          </p:nvPr>
        </p:nvGraphicFramePr>
        <p:xfrm>
          <a:off x="611560" y="1958975"/>
          <a:ext cx="4254500" cy="397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3" imgW="3190875" imgH="2924175" progId="Excel.Sheet.8">
                  <p:embed/>
                </p:oleObj>
              </mc:Choice>
              <mc:Fallback>
                <p:oleObj name="Munkalap" r:id="rId3" imgW="3190875" imgH="2924175" progId="Excel.Sheet.8">
                  <p:embed/>
                  <p:pic>
                    <p:nvPicPr>
                      <p:cNvPr id="274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958975"/>
                        <a:ext cx="4254500" cy="397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44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606105"/>
              </p:ext>
            </p:extLst>
          </p:nvPr>
        </p:nvGraphicFramePr>
        <p:xfrm>
          <a:off x="5592198" y="2204244"/>
          <a:ext cx="852487" cy="348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5" imgW="619125" imgH="2533650" progId="Excel.Sheet.8">
                  <p:embed/>
                </p:oleObj>
              </mc:Choice>
              <mc:Fallback>
                <p:oleObj name="Munkalap" r:id="rId5" imgW="619125" imgH="2533650" progId="Excel.Sheet.8">
                  <p:embed/>
                  <p:pic>
                    <p:nvPicPr>
                      <p:cNvPr id="2744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198" y="2204244"/>
                        <a:ext cx="852487" cy="348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44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90943"/>
              </p:ext>
            </p:extLst>
          </p:nvPr>
        </p:nvGraphicFramePr>
        <p:xfrm>
          <a:off x="7092280" y="2204244"/>
          <a:ext cx="990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rbeitsblatt" r:id="rId7" imgW="743407" imgH="591007" progId="Excel.Sheet.8">
                  <p:embed/>
                </p:oleObj>
              </mc:Choice>
              <mc:Fallback>
                <p:oleObj name="Arbeitsblatt" r:id="rId7" imgW="743407" imgH="591007" progId="Excel.Sheet.8">
                  <p:embed/>
                  <p:pic>
                    <p:nvPicPr>
                      <p:cNvPr id="274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2204244"/>
                        <a:ext cx="990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44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1301750" y="303213"/>
            <a:ext cx="632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>
                <a:latin typeface="Times New Roman" panose="02020603050405020304" pitchFamily="18" charset="0"/>
              </a:rPr>
              <a:t>BIOTECH </a:t>
            </a:r>
            <a:r>
              <a:rPr lang="hu-HU" sz="3600" b="1" dirty="0" err="1">
                <a:latin typeface="Times New Roman" panose="02020603050405020304" pitchFamily="18" charset="0"/>
              </a:rPr>
              <a:t>Humeral</a:t>
            </a:r>
            <a:r>
              <a:rPr lang="hu-HU" sz="3600" b="1" dirty="0">
                <a:latin typeface="Times New Roman" panose="02020603050405020304" pitchFamily="18" charset="0"/>
              </a:rPr>
              <a:t> </a:t>
            </a:r>
            <a:r>
              <a:rPr lang="hu-HU" sz="3600" b="1" dirty="0" err="1">
                <a:latin typeface="Times New Roman" panose="02020603050405020304" pitchFamily="18" charset="0"/>
              </a:rPr>
              <a:t>Nail</a:t>
            </a:r>
            <a:r>
              <a:rPr lang="en-GB" sz="3600" b="1" u="sng" dirty="0"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en-GB" sz="3600" b="1" u="sng" dirty="0">
              <a:latin typeface="Arial Unicode MS" panose="020B0604020202020204" pitchFamily="34" charset="-128"/>
            </a:endParaRPr>
          </a:p>
        </p:txBody>
      </p:sp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214313" y="2214563"/>
            <a:ext cx="78486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sz="2000" b="1" u="sng" dirty="0">
              <a:latin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Simple</a:t>
            </a:r>
            <a:r>
              <a:rPr lang="hu-HU" sz="2800" b="1" dirty="0"/>
              <a:t>, </a:t>
            </a:r>
            <a:r>
              <a:rPr lang="hu-HU" sz="2800" b="1" dirty="0" err="1"/>
              <a:t>middle-third</a:t>
            </a:r>
            <a:r>
              <a:rPr lang="hu-HU" sz="2800" b="1" dirty="0"/>
              <a:t>, </a:t>
            </a:r>
            <a:r>
              <a:rPr lang="hu-HU" sz="2800" b="1" dirty="0" err="1"/>
              <a:t>transverse</a:t>
            </a:r>
            <a:r>
              <a:rPr lang="hu-HU" sz="2800" b="1" dirty="0"/>
              <a:t> and </a:t>
            </a:r>
            <a:r>
              <a:rPr lang="hu-HU" sz="2800" b="1" dirty="0" err="1"/>
              <a:t>short</a:t>
            </a:r>
            <a:r>
              <a:rPr lang="hu-HU" sz="2800" b="1" dirty="0"/>
              <a:t> </a:t>
            </a:r>
            <a:r>
              <a:rPr lang="hu-HU" sz="2800" b="1" dirty="0" err="1"/>
              <a:t>oblique</a:t>
            </a:r>
            <a:r>
              <a:rPr lang="hu-HU" sz="2800" b="1" dirty="0"/>
              <a:t>, </a:t>
            </a:r>
            <a:r>
              <a:rPr lang="hu-HU" sz="2800" b="1" dirty="0" err="1"/>
              <a:t>spiral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r>
              <a:rPr lang="hu-HU" sz="2800" b="1" dirty="0"/>
              <a:t> of </a:t>
            </a:r>
            <a:r>
              <a:rPr lang="hu-HU" sz="2800" b="1" dirty="0" err="1"/>
              <a:t>the</a:t>
            </a:r>
            <a:r>
              <a:rPr lang="hu-HU" sz="2800" b="1" dirty="0"/>
              <a:t>  </a:t>
            </a:r>
            <a:r>
              <a:rPr lang="hu-HU" sz="2800" b="1" dirty="0" err="1"/>
              <a:t>humerus</a:t>
            </a:r>
            <a:endParaRPr lang="de-DE" sz="2800" b="1" dirty="0"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endParaRPr lang="hu-HU" sz="28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Subcapital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r>
              <a:rPr lang="hu-HU" sz="2800" b="1" dirty="0"/>
              <a:t> (</a:t>
            </a:r>
            <a:r>
              <a:rPr lang="hu-HU" sz="2800" b="1" dirty="0" err="1"/>
              <a:t>with</a:t>
            </a:r>
            <a:r>
              <a:rPr lang="hu-HU" sz="2800" b="1" dirty="0"/>
              <a:t>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err="1"/>
              <a:t>use</a:t>
            </a:r>
            <a:r>
              <a:rPr lang="hu-HU" sz="2800" b="1" dirty="0"/>
              <a:t> of </a:t>
            </a:r>
            <a:r>
              <a:rPr lang="hu-HU" sz="2800" b="1" dirty="0" err="1"/>
              <a:t>short</a:t>
            </a:r>
            <a:r>
              <a:rPr lang="hu-HU" sz="2800" b="1" dirty="0"/>
              <a:t> </a:t>
            </a:r>
            <a:r>
              <a:rPr lang="hu-HU" sz="2800" b="1" dirty="0" err="1"/>
              <a:t>nail</a:t>
            </a:r>
            <a:r>
              <a:rPr lang="hu-HU" sz="2800" b="1" dirty="0"/>
              <a:t>)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endParaRPr lang="de-DE" sz="2000" b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1" dirty="0">
                <a:solidFill>
                  <a:srgbClr val="000000"/>
                </a:solidFill>
              </a:rPr>
              <a:t> </a:t>
            </a:r>
            <a:endParaRPr lang="de-DE" sz="2000" b="1" dirty="0">
              <a:solidFill>
                <a:srgbClr val="000000"/>
              </a:solidFill>
            </a:endParaRPr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323850" y="1557338"/>
            <a:ext cx="828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000" b="1" u="sng">
                <a:cs typeface="Times New Roman" panose="02020603050405020304" pitchFamily="18" charset="0"/>
              </a:rPr>
              <a:t>I</a:t>
            </a:r>
            <a:r>
              <a:rPr lang="en-GB" sz="3000" b="1" u="sng">
                <a:cs typeface="Times New Roman" panose="02020603050405020304" pitchFamily="18" charset="0"/>
              </a:rPr>
              <a:t>ndications</a:t>
            </a:r>
            <a:r>
              <a:rPr lang="hu-HU" sz="3000" b="1" u="sng"/>
              <a:t>:</a:t>
            </a:r>
            <a:endParaRPr lang="en-GB" sz="3000" b="1" u="sng"/>
          </a:p>
        </p:txBody>
      </p: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5462" name="Rectangle 6"/>
          <p:cNvSpPr>
            <a:spLocks noChangeArrowheads="1"/>
          </p:cNvSpPr>
          <p:nvPr/>
        </p:nvSpPr>
        <p:spPr bwMode="auto">
          <a:xfrm>
            <a:off x="3795713" y="2552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84999" name="Object 8"/>
          <p:cNvGraphicFramePr>
            <a:graphicFrameLocks noChangeAspect="1"/>
          </p:cNvGraphicFramePr>
          <p:nvPr/>
        </p:nvGraphicFramePr>
        <p:xfrm>
          <a:off x="7181850" y="1052513"/>
          <a:ext cx="1711325" cy="554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136508" imgH="10158730" progId="Photoshop.Image.9">
                  <p:embed/>
                </p:oleObj>
              </mc:Choice>
              <mc:Fallback>
                <p:oleObj name="Image" r:id="rId2" imgW="3136508" imgH="10158730" progId="Photoshop.Image.9">
                  <p:embed/>
                  <p:pic>
                    <p:nvPicPr>
                      <p:cNvPr id="8499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1052513"/>
                        <a:ext cx="1711325" cy="554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Jobbra nyíl 7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5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8" grpId="0"/>
      <p:bldP spid="275459" grpId="0" build="p" autoUpdateAnimBg="0"/>
      <p:bldP spid="275460" grpId="0" autoUpdateAnimBg="0"/>
      <p:bldP spid="275461" grpId="0" animBg="1"/>
      <p:bldP spid="27546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>
              <a:defRPr/>
            </a:pPr>
            <a:r>
              <a:rPr lang="hu-HU" sz="4000" dirty="0"/>
              <a:t>PRODUCTION – </a:t>
            </a:r>
            <a:r>
              <a:rPr lang="hu-HU" sz="4000" dirty="0" err="1"/>
              <a:t>Precision</a:t>
            </a:r>
            <a:r>
              <a:rPr lang="hu-HU" sz="4000" dirty="0"/>
              <a:t> </a:t>
            </a:r>
            <a:r>
              <a:rPr lang="hu-HU" sz="4000" dirty="0" err="1"/>
              <a:t>Casting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850" y="1214438"/>
            <a:ext cx="8605838" cy="5286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hu-HU" dirty="0" err="1"/>
              <a:t>Casting</a:t>
            </a:r>
            <a:r>
              <a:rPr lang="hu-HU" dirty="0"/>
              <a:t> of </a:t>
            </a:r>
            <a:r>
              <a:rPr lang="hu-HU" dirty="0" err="1"/>
              <a:t>Knee</a:t>
            </a:r>
            <a:r>
              <a:rPr lang="hu-HU" dirty="0"/>
              <a:t> and </a:t>
            </a:r>
            <a:r>
              <a:rPr lang="hu-HU" dirty="0" err="1"/>
              <a:t>Hip</a:t>
            </a:r>
            <a:r>
              <a:rPr lang="hu-HU" dirty="0"/>
              <a:t> </a:t>
            </a:r>
            <a:r>
              <a:rPr lang="hu-HU" dirty="0" err="1"/>
              <a:t>components</a:t>
            </a:r>
            <a:endParaRPr lang="hu-HU" dirty="0"/>
          </a:p>
          <a:p>
            <a:pPr>
              <a:buFontTx/>
              <a:buChar char="-"/>
              <a:defRPr/>
            </a:pPr>
            <a:r>
              <a:rPr lang="hu-HU" dirty="0" err="1"/>
              <a:t>Cobalt</a:t>
            </a:r>
            <a:r>
              <a:rPr lang="hu-HU" dirty="0"/>
              <a:t> </a:t>
            </a:r>
            <a:r>
              <a:rPr lang="hu-HU" dirty="0" err="1"/>
              <a:t>Chrome</a:t>
            </a:r>
            <a:r>
              <a:rPr lang="hu-HU" dirty="0"/>
              <a:t> </a:t>
            </a:r>
            <a:r>
              <a:rPr lang="hu-HU" dirty="0" err="1"/>
              <a:t>raw</a:t>
            </a:r>
            <a:r>
              <a:rPr lang="hu-HU" dirty="0"/>
              <a:t> </a:t>
            </a:r>
            <a:r>
              <a:rPr lang="hu-HU" dirty="0" err="1"/>
              <a:t>material</a:t>
            </a:r>
            <a:endParaRPr lang="hu-HU" dirty="0"/>
          </a:p>
          <a:p>
            <a:pPr>
              <a:buFontTx/>
              <a:buChar char="-"/>
              <a:defRPr/>
            </a:pPr>
            <a:endParaRPr lang="hu-HU" dirty="0"/>
          </a:p>
          <a:p>
            <a:pPr>
              <a:buFontTx/>
              <a:buChar char="-"/>
              <a:defRPr/>
            </a:pPr>
            <a:endParaRPr lang="hu-HU" dirty="0"/>
          </a:p>
          <a:p>
            <a:pPr>
              <a:buFont typeface="Wingdings" panose="05000000000000000000" pitchFamily="2" charset="2"/>
              <a:buNone/>
              <a:defRPr/>
            </a:pPr>
            <a:endParaRPr lang="hu-HU" dirty="0"/>
          </a:p>
        </p:txBody>
      </p:sp>
      <p:pic>
        <p:nvPicPr>
          <p:cNvPr id="40964" name="Kép 7" descr="feingussverfahr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4268788"/>
            <a:ext cx="28829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Kép 8" descr="feingussverfahren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989138"/>
            <a:ext cx="28384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Y:\Kiiipek\precisioncast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428875"/>
            <a:ext cx="39465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998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98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BIOTECH </a:t>
            </a:r>
            <a:r>
              <a:rPr lang="hu-H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Humeral</a:t>
            </a:r>
            <a:r>
              <a:rPr lang="hu-H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Nail</a:t>
            </a:r>
            <a:r>
              <a:rPr lang="en-GB" sz="3600" u="sng" dirty="0">
                <a:solidFill>
                  <a:schemeClr val="tx1"/>
                </a:solidFill>
                <a:effectLst/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lang="hu-HU" sz="3600" u="sng" dirty="0">
              <a:solidFill>
                <a:schemeClr val="tx1"/>
              </a:solidFill>
              <a:effectLst/>
              <a:latin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17448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sz="2800" b="1"/>
              <a:t>Proximal aiming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800" b="1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800" b="1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sz="2800" b="1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sz="2800" b="1"/>
              <a:t>Distal aiming</a:t>
            </a:r>
          </a:p>
        </p:txBody>
      </p:sp>
      <p:graphicFrame>
        <p:nvGraphicFramePr>
          <p:cNvPr id="30722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00563" y="3716338"/>
          <a:ext cx="4176712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558730" imgH="2514286" progId="Photoshop.Image.9">
                  <p:embed/>
                </p:oleObj>
              </mc:Choice>
              <mc:Fallback>
                <p:oleObj name="Image" r:id="rId2" imgW="4558730" imgH="2514286" progId="Photoshop.Image.9">
                  <p:embed/>
                  <p:pic>
                    <p:nvPicPr>
                      <p:cNvPr id="3072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716338"/>
                        <a:ext cx="4176712" cy="230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593725" y="1331913"/>
            <a:ext cx="7788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pic>
        <p:nvPicPr>
          <p:cNvPr id="3174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2291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174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2" grpId="0"/>
      <p:bldP spid="317448" grpId="0" uiExpand="1" build="p" autoUpdateAnimBg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1857374" y="188640"/>
            <a:ext cx="556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>
                <a:latin typeface="Times New Roman" panose="02020603050405020304" pitchFamily="18" charset="0"/>
              </a:rPr>
              <a:t>BIOTECH </a:t>
            </a:r>
            <a:r>
              <a:rPr lang="hu-HU" sz="3600" b="1" dirty="0" err="1">
                <a:latin typeface="Times New Roman" panose="02020603050405020304" pitchFamily="18" charset="0"/>
              </a:rPr>
              <a:t>Humeral</a:t>
            </a:r>
            <a:r>
              <a:rPr lang="hu-HU" sz="3600" b="1" dirty="0">
                <a:latin typeface="Times New Roman" panose="02020603050405020304" pitchFamily="18" charset="0"/>
              </a:rPr>
              <a:t> </a:t>
            </a:r>
            <a:r>
              <a:rPr lang="hu-HU" sz="3600" b="1" dirty="0" err="1">
                <a:latin typeface="Times New Roman" panose="02020603050405020304" pitchFamily="18" charset="0"/>
              </a:rPr>
              <a:t>Nail</a:t>
            </a:r>
            <a:endParaRPr lang="en-GB" sz="36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2764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1313"/>
              </p:ext>
            </p:extLst>
          </p:nvPr>
        </p:nvGraphicFramePr>
        <p:xfrm>
          <a:off x="947737" y="1916832"/>
          <a:ext cx="73818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841270" imgH="4876190" progId="Photoshop.Image.9">
                  <p:embed/>
                </p:oleObj>
              </mc:Choice>
              <mc:Fallback>
                <p:oleObj name="Image" r:id="rId2" imgW="9841270" imgH="4876190" progId="Photoshop.Image.9">
                  <p:embed/>
                  <p:pic>
                    <p:nvPicPr>
                      <p:cNvPr id="2764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" y="1916832"/>
                        <a:ext cx="73818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6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64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214313" y="214313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/>
              <a:t>BSP – </a:t>
            </a:r>
            <a:r>
              <a:rPr lang="hu-HU" sz="3600" b="1" dirty="0" err="1"/>
              <a:t>Biotech</a:t>
            </a:r>
            <a:r>
              <a:rPr lang="hu-HU" sz="3600" b="1" dirty="0"/>
              <a:t> </a:t>
            </a:r>
            <a:r>
              <a:rPr lang="hu-HU" sz="3600" b="1" dirty="0" err="1"/>
              <a:t>Short</a:t>
            </a:r>
            <a:r>
              <a:rPr lang="hu-HU" sz="3600" b="1" dirty="0"/>
              <a:t> </a:t>
            </a:r>
            <a:r>
              <a:rPr lang="hu-HU" sz="3600" b="1" dirty="0" err="1"/>
              <a:t>Pertrochanter</a:t>
            </a:r>
            <a:r>
              <a:rPr lang="hu-HU" sz="3600" b="1" dirty="0"/>
              <a:t> </a:t>
            </a:r>
            <a:r>
              <a:rPr lang="hu-HU" sz="3600" b="1" dirty="0" err="1"/>
              <a:t>Nail</a:t>
            </a:r>
            <a:r>
              <a:rPr lang="en-GB" sz="3600" b="1" u="sng" dirty="0">
                <a:cs typeface="Times New Roman" panose="02020603050405020304" pitchFamily="18" charset="0"/>
              </a:rPr>
              <a:t> </a:t>
            </a:r>
            <a:endParaRPr lang="en-GB" sz="3600" b="1" u="sng" dirty="0"/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457200" y="2209800"/>
            <a:ext cx="6313488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Intertrochanteric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endParaRPr lang="hu-HU" sz="2800" b="1" dirty="0"/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Pertrochanteric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endParaRPr lang="de-DE" sz="2800" b="1" dirty="0"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Subtrochanteric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endParaRPr lang="hu-HU" sz="2800" b="1" dirty="0"/>
          </a:p>
          <a:p>
            <a:pPr marL="342900" indent="-3429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Fragmented</a:t>
            </a:r>
            <a:r>
              <a:rPr lang="hu-HU" sz="2800" b="1" dirty="0"/>
              <a:t> per-, and </a:t>
            </a:r>
            <a:r>
              <a:rPr lang="hu-HU" sz="2800" b="1" dirty="0" err="1"/>
              <a:t>subtrochanteric</a:t>
            </a:r>
            <a:r>
              <a:rPr lang="hu-HU" sz="2800" b="1" dirty="0"/>
              <a:t> </a:t>
            </a:r>
            <a:r>
              <a:rPr lang="hu-HU" sz="2800" b="1" dirty="0" err="1"/>
              <a:t>fractures</a:t>
            </a:r>
            <a:endParaRPr lang="de-DE" sz="2800" b="1" dirty="0">
              <a:solidFill>
                <a:srgbClr val="000000"/>
              </a:solidFill>
            </a:endParaRP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304800" y="1295400"/>
            <a:ext cx="6629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hu-HU" sz="3000" b="1" u="sng">
                <a:cs typeface="Times New Roman" panose="02020603050405020304" pitchFamily="18" charset="0"/>
              </a:rPr>
              <a:t>I</a:t>
            </a:r>
            <a:r>
              <a:rPr lang="en-GB" sz="3000" b="1" u="sng">
                <a:cs typeface="Times New Roman" panose="02020603050405020304" pitchFamily="18" charset="0"/>
              </a:rPr>
              <a:t>ndications</a:t>
            </a:r>
            <a:r>
              <a:rPr lang="hu-HU" sz="3000" b="1" u="sng"/>
              <a:t>:</a:t>
            </a:r>
            <a:endParaRPr lang="en-GB" sz="3000" b="1" u="sng"/>
          </a:p>
        </p:txBody>
      </p:sp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4314825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sp>
        <p:nvSpPr>
          <p:cNvPr id="277510" name="Rectangle 6"/>
          <p:cNvSpPr>
            <a:spLocks noChangeArrowheads="1"/>
          </p:cNvSpPr>
          <p:nvPr/>
        </p:nvSpPr>
        <p:spPr bwMode="auto">
          <a:xfrm>
            <a:off x="3795713" y="2552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sz="1800">
              <a:latin typeface="Arial" panose="020B0604020202020204" pitchFamily="34" charset="0"/>
            </a:endParaRPr>
          </a:p>
        </p:txBody>
      </p:sp>
      <p:graphicFrame>
        <p:nvGraphicFramePr>
          <p:cNvPr id="88071" name="Object 8"/>
          <p:cNvGraphicFramePr>
            <a:graphicFrameLocks noChangeAspect="1"/>
          </p:cNvGraphicFramePr>
          <p:nvPr/>
        </p:nvGraphicFramePr>
        <p:xfrm>
          <a:off x="6678613" y="1019175"/>
          <a:ext cx="2352675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136508" imgH="7250794" progId="Photoshop.Image.9">
                  <p:embed/>
                </p:oleObj>
              </mc:Choice>
              <mc:Fallback>
                <p:oleObj name="Image" r:id="rId2" imgW="3136508" imgH="7250794" progId="Photoshop.Image.9">
                  <p:embed/>
                  <p:pic>
                    <p:nvPicPr>
                      <p:cNvPr id="8807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613" y="1019175"/>
                        <a:ext cx="2352675" cy="543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Jobbra nyíl 7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75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/>
      <p:bldP spid="277507" grpId="0" autoUpdateAnimBg="0"/>
      <p:bldP spid="277508" grpId="0" autoUpdateAnimBg="0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66875"/>
            <a:ext cx="84963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500063" y="142875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sz="3600" b="1" dirty="0"/>
              <a:t>BSP – </a:t>
            </a:r>
            <a:r>
              <a:rPr lang="hu-HU" sz="3600" b="1" dirty="0" err="1"/>
              <a:t>Biotech</a:t>
            </a:r>
            <a:r>
              <a:rPr lang="hu-HU" sz="3600" b="1" dirty="0"/>
              <a:t> </a:t>
            </a:r>
            <a:r>
              <a:rPr lang="hu-HU" sz="3600" b="1" dirty="0" err="1"/>
              <a:t>Short</a:t>
            </a:r>
            <a:r>
              <a:rPr lang="hu-HU" sz="3600" b="1" dirty="0"/>
              <a:t> </a:t>
            </a:r>
            <a:r>
              <a:rPr lang="hu-HU" sz="3600" b="1" dirty="0" err="1"/>
              <a:t>Pertrochanter</a:t>
            </a:r>
            <a:r>
              <a:rPr lang="hu-HU" sz="3600" b="1" dirty="0"/>
              <a:t> </a:t>
            </a:r>
            <a:r>
              <a:rPr lang="hu-HU" sz="3600" b="1" dirty="0" err="1"/>
              <a:t>Nail</a:t>
            </a:r>
            <a:endParaRPr lang="en-GB" sz="3600" b="1" dirty="0"/>
          </a:p>
        </p:txBody>
      </p:sp>
      <p:graphicFrame>
        <p:nvGraphicFramePr>
          <p:cNvPr id="2785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243241"/>
              </p:ext>
            </p:extLst>
          </p:nvPr>
        </p:nvGraphicFramePr>
        <p:xfrm>
          <a:off x="500063" y="1870565"/>
          <a:ext cx="5424487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3" imgW="3609975" imgH="1362075" progId="Excel.Sheet.8">
                  <p:embed/>
                </p:oleObj>
              </mc:Choice>
              <mc:Fallback>
                <p:oleObj name="Munkalap" r:id="rId3" imgW="3609975" imgH="1362075" progId="Excel.Sheet.8">
                  <p:embed/>
                  <p:pic>
                    <p:nvPicPr>
                      <p:cNvPr id="278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870565"/>
                        <a:ext cx="5424487" cy="206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80574"/>
              </p:ext>
            </p:extLst>
          </p:nvPr>
        </p:nvGraphicFramePr>
        <p:xfrm>
          <a:off x="7660544" y="2984195"/>
          <a:ext cx="952500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5" imgW="619125" imgH="904875" progId="Excel.Sheet.8">
                  <p:embed/>
                </p:oleObj>
              </mc:Choice>
              <mc:Fallback>
                <p:oleObj name="Munkalap" r:id="rId5" imgW="619125" imgH="904875" progId="Excel.Sheet.8">
                  <p:embed/>
                  <p:pic>
                    <p:nvPicPr>
                      <p:cNvPr id="2785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0544" y="2984195"/>
                        <a:ext cx="952500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5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153915"/>
              </p:ext>
            </p:extLst>
          </p:nvPr>
        </p:nvGraphicFramePr>
        <p:xfrm>
          <a:off x="7330363" y="1886591"/>
          <a:ext cx="1311275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unkalap" r:id="rId7" imgW="857250" imgH="571500" progId="Excel.Sheet.8">
                  <p:embed/>
                </p:oleObj>
              </mc:Choice>
              <mc:Fallback>
                <p:oleObj name="Munkalap" r:id="rId7" imgW="857250" imgH="571500" progId="Excel.Sheet.8">
                  <p:embed/>
                  <p:pic>
                    <p:nvPicPr>
                      <p:cNvPr id="2785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0363" y="1886591"/>
                        <a:ext cx="1311275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Jobbra nyíl 6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785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8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3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BSP – </a:t>
            </a:r>
            <a:r>
              <a:rPr lang="hu-HU" sz="3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Biotech</a:t>
            </a:r>
            <a:r>
              <a:rPr lang="hu-HU" sz="3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3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Short</a:t>
            </a:r>
            <a:r>
              <a:rPr lang="hu-HU" sz="3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3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Pertrochanter</a:t>
            </a:r>
            <a:r>
              <a:rPr lang="hu-HU" sz="3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3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Nail</a:t>
            </a:r>
            <a:endParaRPr lang="hu-HU" sz="3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0115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135063"/>
          <a:ext cx="7272338" cy="551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126984" imgH="6158730" progId="Photoshop.Image.9">
                  <p:embed/>
                </p:oleObj>
              </mc:Choice>
              <mc:Fallback>
                <p:oleObj name="Image" r:id="rId2" imgW="8126984" imgH="6158730" progId="Photoshop.Image.9">
                  <p:embed/>
                  <p:pic>
                    <p:nvPicPr>
                      <p:cNvPr id="901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135063"/>
                        <a:ext cx="7272338" cy="551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20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205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4" grpId="0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9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TRAUMA</a:t>
            </a:r>
            <a:br>
              <a:rPr lang="hu-HU" sz="3600" dirty="0"/>
            </a:br>
            <a:r>
              <a:rPr lang="de-DE" sz="3600" dirty="0" err="1"/>
              <a:t>Complet</a:t>
            </a:r>
            <a:r>
              <a:rPr lang="hu-HU" sz="3600" dirty="0"/>
              <a:t>e</a:t>
            </a:r>
            <a:r>
              <a:rPr lang="de-DE" sz="3600" dirty="0"/>
              <a:t> Range </a:t>
            </a:r>
            <a:r>
              <a:rPr lang="de-DE" sz="3600" dirty="0" err="1"/>
              <a:t>of</a:t>
            </a:r>
            <a:r>
              <a:rPr lang="de-DE" sz="3600" dirty="0"/>
              <a:t> Trauma</a:t>
            </a:r>
          </a:p>
        </p:txBody>
      </p:sp>
      <p:graphicFrame>
        <p:nvGraphicFramePr>
          <p:cNvPr id="91139" name="Object 27"/>
          <p:cNvGraphicFramePr>
            <a:graphicFrameLocks noGrp="1" noChangeAspect="1"/>
          </p:cNvGraphicFramePr>
          <p:nvPr>
            <p:ph idx="1"/>
          </p:nvPr>
        </p:nvGraphicFramePr>
        <p:xfrm>
          <a:off x="1285875" y="1714500"/>
          <a:ext cx="6911975" cy="436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71603" imgH="865414" progId="Photoshop.Image.9">
                  <p:embed/>
                </p:oleObj>
              </mc:Choice>
              <mc:Fallback>
                <p:oleObj name="Image" r:id="rId2" imgW="1371603" imgH="865414" progId="Photoshop.Image.9">
                  <p:embed/>
                  <p:pic>
                    <p:nvPicPr>
                      <p:cNvPr id="9113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714500"/>
                        <a:ext cx="6911975" cy="436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9" name="Rectangle 1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TRAUMA</a:t>
            </a:r>
            <a:br>
              <a:rPr lang="hu-HU" sz="3600" dirty="0"/>
            </a:br>
            <a:r>
              <a:rPr lang="hu-HU" sz="3600" dirty="0" err="1"/>
              <a:t>Locking</a:t>
            </a:r>
            <a:r>
              <a:rPr lang="hu-HU" sz="3600" dirty="0"/>
              <a:t> </a:t>
            </a:r>
            <a:r>
              <a:rPr lang="hu-HU" sz="3600" dirty="0" err="1"/>
              <a:t>Plate</a:t>
            </a:r>
            <a:r>
              <a:rPr lang="hu-HU" sz="3600" dirty="0"/>
              <a:t> System</a:t>
            </a:r>
            <a:endParaRPr lang="de-DE" sz="3600" dirty="0"/>
          </a:p>
        </p:txBody>
      </p:sp>
      <p:pic>
        <p:nvPicPr>
          <p:cNvPr id="92163" name="Picture 4" descr="leme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0575"/>
            <a:ext cx="3382962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9" name="Rectangle 1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TRAUMA</a:t>
            </a:r>
            <a:br>
              <a:rPr lang="hu-HU" sz="3600" dirty="0"/>
            </a:br>
            <a:r>
              <a:rPr lang="hu-HU" sz="3600" dirty="0" err="1"/>
              <a:t>Locking</a:t>
            </a:r>
            <a:r>
              <a:rPr lang="hu-HU" sz="3600" dirty="0"/>
              <a:t> </a:t>
            </a:r>
            <a:r>
              <a:rPr lang="hu-HU" sz="3600" dirty="0" err="1"/>
              <a:t>Plate</a:t>
            </a:r>
            <a:r>
              <a:rPr lang="hu-HU" sz="3600" dirty="0"/>
              <a:t> System</a:t>
            </a:r>
            <a:endParaRPr lang="de-DE" sz="3600" dirty="0"/>
          </a:p>
        </p:txBody>
      </p:sp>
      <p:pic>
        <p:nvPicPr>
          <p:cNvPr id="92163" name="Picture 4" descr="leme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0575"/>
            <a:ext cx="3382962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435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9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9" name="Rectangle 1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dirty="0"/>
              <a:t>BIOTECH </a:t>
            </a:r>
            <a:r>
              <a:rPr lang="hu-HU" sz="3600" dirty="0" err="1"/>
              <a:t>Pectus</a:t>
            </a:r>
            <a:r>
              <a:rPr lang="hu-HU" sz="3600" dirty="0"/>
              <a:t> System</a:t>
            </a:r>
            <a:br>
              <a:rPr lang="hu-HU" sz="3600" dirty="0"/>
            </a:br>
            <a:endParaRPr lang="de-DE" sz="3600" dirty="0"/>
          </a:p>
        </p:txBody>
      </p:sp>
      <p:sp>
        <p:nvSpPr>
          <p:cNvPr id="4" name="Jobbra nyíl 3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E97FD5C-ABCD-4A2A-97C6-60C11D71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47" y="3692108"/>
            <a:ext cx="6286122" cy="2948511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24A96B3-B071-4286-B64B-80A095C0C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69" y="907266"/>
            <a:ext cx="63134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Pectus</a:t>
            </a:r>
            <a:r>
              <a:rPr lang="hu-HU" sz="2800" b="1" dirty="0"/>
              <a:t> </a:t>
            </a:r>
            <a:r>
              <a:rPr lang="hu-HU" sz="2800" b="1" dirty="0" err="1"/>
              <a:t>implant</a:t>
            </a:r>
            <a:endParaRPr lang="hu-HU" sz="28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Pectus</a:t>
            </a:r>
            <a:r>
              <a:rPr lang="hu-HU" sz="2800" b="1" dirty="0"/>
              <a:t> </a:t>
            </a:r>
            <a:r>
              <a:rPr lang="hu-HU" sz="2800" b="1" dirty="0" err="1"/>
              <a:t>Stabilizer</a:t>
            </a:r>
            <a:r>
              <a:rPr lang="hu-HU" sz="2800" b="1" dirty="0"/>
              <a:t> </a:t>
            </a:r>
            <a:endParaRPr lang="de-DE" sz="2800" b="1" dirty="0"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Pectus</a:t>
            </a:r>
            <a:r>
              <a:rPr lang="hu-HU" sz="2800" b="1" dirty="0"/>
              <a:t> </a:t>
            </a:r>
            <a:r>
              <a:rPr lang="hu-HU" sz="2800" b="1" dirty="0" err="1"/>
              <a:t>Screwed</a:t>
            </a:r>
            <a:r>
              <a:rPr lang="hu-HU" sz="2800" b="1" dirty="0"/>
              <a:t> </a:t>
            </a:r>
            <a:r>
              <a:rPr lang="hu-HU" sz="2800" b="1" dirty="0" err="1"/>
              <a:t>Stabilizer</a:t>
            </a:r>
            <a:endParaRPr lang="hu-HU" sz="2800" b="1" dirty="0"/>
          </a:p>
          <a:p>
            <a:pPr marL="457200" indent="-457200" eaLnBrk="1" hangingPunct="1">
              <a:spcBef>
                <a:spcPct val="5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§"/>
            </a:pPr>
            <a:r>
              <a:rPr lang="hu-HU" sz="2800" b="1" dirty="0" err="1"/>
              <a:t>Screw</a:t>
            </a:r>
            <a:r>
              <a:rPr lang="hu-HU" sz="2800" b="1" dirty="0"/>
              <a:t> </a:t>
            </a:r>
            <a:endParaRPr lang="de-DE" sz="2800" b="1" dirty="0"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586FCE3-C30B-4F15-B646-0B4EF258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577198"/>
            <a:ext cx="1400370" cy="53347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70767E4-7D10-4667-86CA-06A37449A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467" y="2358918"/>
            <a:ext cx="1381318" cy="53347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C7EE886-691D-435B-89A9-B2EF42CAC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01" y="2892392"/>
            <a:ext cx="1028844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402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7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98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/>
      <p:bldP spid="4" grpId="0" animBg="1"/>
      <p:bldP spid="7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357313"/>
            <a:ext cx="7872413" cy="42402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5000" b="1" dirty="0">
                <a:latin typeface="Verdana" pitchFamily="34" charset="0"/>
              </a:rPr>
              <a:t>BIOTECH GERMANY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hu-HU" sz="5500" b="1" dirty="0">
              <a:latin typeface="Verdana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hu-HU" sz="5500" b="1" dirty="0">
                <a:latin typeface="Verdana" pitchFamily="34" charset="0"/>
              </a:rPr>
              <a:t>„</a:t>
            </a:r>
            <a:r>
              <a:rPr lang="de-DE" sz="5500" b="1" dirty="0">
                <a:latin typeface="Verdana" pitchFamily="34" charset="0"/>
              </a:rPr>
              <a:t>Movement Is Life</a:t>
            </a:r>
            <a:r>
              <a:rPr lang="hu-HU" sz="5500" b="1" dirty="0">
                <a:latin typeface="Verdana" pitchFamily="34" charset="0"/>
              </a:rPr>
              <a:t>”</a:t>
            </a:r>
            <a:endParaRPr lang="de-DE" sz="5500" b="1" dirty="0">
              <a:latin typeface="Verdana" pitchFamily="34" charset="0"/>
            </a:endParaRPr>
          </a:p>
        </p:txBody>
      </p:sp>
      <p:pic>
        <p:nvPicPr>
          <p:cNvPr id="2" name="sound-move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6381750"/>
            <a:ext cx="177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t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8988" y="6381750"/>
            <a:ext cx="177800" cy="177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606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PRODUCTION – </a:t>
            </a:r>
            <a:r>
              <a:rPr lang="hu-HU" dirty="0" err="1"/>
              <a:t>Forging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hu-HU" dirty="0" err="1"/>
              <a:t>Forging</a:t>
            </a:r>
            <a:r>
              <a:rPr lang="hu-HU" dirty="0"/>
              <a:t> of </a:t>
            </a:r>
            <a:r>
              <a:rPr lang="hu-HU" dirty="0" err="1"/>
              <a:t>Hip</a:t>
            </a:r>
            <a:r>
              <a:rPr lang="hu-HU" dirty="0"/>
              <a:t> </a:t>
            </a:r>
            <a:r>
              <a:rPr lang="hu-HU" dirty="0" err="1"/>
              <a:t>Stems</a:t>
            </a:r>
            <a:endParaRPr lang="hu-HU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dirty="0"/>
              <a:t>Titanium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hu-HU" dirty="0" err="1"/>
              <a:t>High-Nitrogen</a:t>
            </a:r>
            <a:r>
              <a:rPr lang="hu-HU" dirty="0"/>
              <a:t> </a:t>
            </a:r>
            <a:r>
              <a:rPr lang="hu-HU" dirty="0" err="1"/>
              <a:t>Stainless</a:t>
            </a:r>
            <a:r>
              <a:rPr lang="hu-HU" dirty="0"/>
              <a:t> Steel</a:t>
            </a:r>
          </a:p>
          <a:p>
            <a:pPr>
              <a:buFontTx/>
              <a:buChar char="-"/>
              <a:defRPr/>
            </a:pPr>
            <a:endParaRPr lang="hu-HU" dirty="0"/>
          </a:p>
        </p:txBody>
      </p:sp>
      <p:pic>
        <p:nvPicPr>
          <p:cNvPr id="41988" name="Kép 3" descr="hip_ste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43313"/>
            <a:ext cx="78486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obbra nyíl 4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4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498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HYDROXYAPATITE COATED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49300"/>
          </a:xfrm>
        </p:spPr>
        <p:txBody>
          <a:bodyPr/>
          <a:lstStyle/>
          <a:p>
            <a:pPr>
              <a:defRPr/>
            </a:pPr>
            <a:r>
              <a:rPr lang="hu-HU" dirty="0" err="1"/>
              <a:t>Hydroxyapatite</a:t>
            </a:r>
            <a:r>
              <a:rPr lang="hu-HU" dirty="0"/>
              <a:t> </a:t>
            </a:r>
            <a:r>
              <a:rPr lang="hu-HU" dirty="0" err="1"/>
              <a:t>coated</a:t>
            </a:r>
            <a:r>
              <a:rPr lang="hu-HU" dirty="0"/>
              <a:t> </a:t>
            </a:r>
            <a:r>
              <a:rPr lang="hu-HU" dirty="0" err="1"/>
              <a:t>parts</a:t>
            </a:r>
            <a:endParaRPr lang="hu-HU" dirty="0"/>
          </a:p>
        </p:txBody>
      </p:sp>
      <p:pic>
        <p:nvPicPr>
          <p:cNvPr id="1536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857500"/>
            <a:ext cx="42418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00375"/>
            <a:ext cx="15716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Jobbra nyíl 5"/>
          <p:cNvSpPr/>
          <p:nvPr/>
        </p:nvSpPr>
        <p:spPr bwMode="auto">
          <a:xfrm>
            <a:off x="8683360" y="6461461"/>
            <a:ext cx="330336" cy="196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98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1_Strömung">
  <a:themeElements>
    <a:clrScheme name="1_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8639</TotalTime>
  <Words>2457</Words>
  <Application>Microsoft Office PowerPoint</Application>
  <PresentationFormat>On-screen Show (4:3)</PresentationFormat>
  <Paragraphs>489</Paragraphs>
  <Slides>79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Arial Unicode MS</vt:lpstr>
      <vt:lpstr>Garamond</vt:lpstr>
      <vt:lpstr>Times New Roman</vt:lpstr>
      <vt:lpstr>Verdana</vt:lpstr>
      <vt:lpstr>Wingdings</vt:lpstr>
      <vt:lpstr>1_Strömung</vt:lpstr>
      <vt:lpstr>Bitmap Image</vt:lpstr>
      <vt:lpstr>Image</vt:lpstr>
      <vt:lpstr>Munkalap</vt:lpstr>
      <vt:lpstr>Arbeitsblatt</vt:lpstr>
      <vt:lpstr>PowerPoint Presentation</vt:lpstr>
      <vt:lpstr>PowerPoint Presentation</vt:lpstr>
      <vt:lpstr>  BIOTECH MULTI-NATIONAL  GERMAN - BASED   </vt:lpstr>
      <vt:lpstr>BIOTECH GROUP CO. – WORLD-WIDE SALES Biotech GmbH Germany sells annually several thousands of Hip, Knee, Spine, Pectus and Trauma implants overall in: </vt:lpstr>
      <vt:lpstr> BIOTECH GmbH GERMANY Certified German Producer </vt:lpstr>
      <vt:lpstr>PRODUCTION</vt:lpstr>
      <vt:lpstr>PRODUCTION – Precision Casting</vt:lpstr>
      <vt:lpstr>PRODUCTION – Forging</vt:lpstr>
      <vt:lpstr>HYDROXYAPATITE COATED</vt:lpstr>
      <vt:lpstr>BIOTAN TITANIUM POROUS COATING</vt:lpstr>
      <vt:lpstr>BIOTAN TITANIUM POROUS COATING</vt:lpstr>
      <vt:lpstr>BIOTAN TITANIUM POROUS COATING 300 micron</vt:lpstr>
      <vt:lpstr>PRODUCT DEVELOPEMENT</vt:lpstr>
      <vt:lpstr>PRODUCTION</vt:lpstr>
      <vt:lpstr>PRODUCTION</vt:lpstr>
      <vt:lpstr>PRODUCTION</vt:lpstr>
      <vt:lpstr>PRODUCTION</vt:lpstr>
      <vt:lpstr>PRODUCTION</vt:lpstr>
      <vt:lpstr>BIOTECH Products Range</vt:lpstr>
      <vt:lpstr>BIOTECH Products Range</vt:lpstr>
      <vt:lpstr>BIOTECH Products Range</vt:lpstr>
      <vt:lpstr>BIOTECH TOTAL HIP SYSTEMS</vt:lpstr>
      <vt:lpstr>Biotech Modular Revision Hip System</vt:lpstr>
      <vt:lpstr>Biotech Modular Revision Hip System</vt:lpstr>
      <vt:lpstr>Biotech Modular Revision Hip System</vt:lpstr>
      <vt:lpstr> BA CEMENTED and UNCEMENTED  „MÜLLER TYPE” STEMS  </vt:lpstr>
      <vt:lpstr>BA STEMS</vt:lpstr>
      <vt:lpstr>BA REVISION STEMS</vt:lpstr>
      <vt:lpstr>BET stem</vt:lpstr>
      <vt:lpstr>BQS Biotech Quattro Stem</vt:lpstr>
      <vt:lpstr>SKM-Short Anatomical Stems</vt:lpstr>
      <vt:lpstr>Cups, Shells, Inserts &amp; Accessories</vt:lpstr>
      <vt:lpstr>Modular Heads</vt:lpstr>
      <vt:lpstr>Offset heads  </vt:lpstr>
      <vt:lpstr>Modular Bipolar Head System</vt:lpstr>
      <vt:lpstr>BIOTECH Knee-Systems</vt:lpstr>
      <vt:lpstr>TP TOTAL KNEE SYSTEM</vt:lpstr>
      <vt:lpstr>PowerPoint Presentation</vt:lpstr>
      <vt:lpstr>TP TOTAL KNEE SYSTEM</vt:lpstr>
      <vt:lpstr>BIOTECH  TP - Total Knee system</vt:lpstr>
      <vt:lpstr>PowerPoint Presentation</vt:lpstr>
      <vt:lpstr>FUTURE KNEE  Modular Total Knee System</vt:lpstr>
      <vt:lpstr>FUTURE KNEE  Modular Total Knee System</vt:lpstr>
      <vt:lpstr>FUTURE KNEE  Modular Total Knee System</vt:lpstr>
      <vt:lpstr>TRK REVISION TOTAL KNEE SYSTEM</vt:lpstr>
      <vt:lpstr>BIOTECH CONSTRAINED Total Knee</vt:lpstr>
      <vt:lpstr>BMI- BIOTECH Minimally Invasive Unicondylar Knee System</vt:lpstr>
      <vt:lpstr>PowerPoint Presentation</vt:lpstr>
      <vt:lpstr>PowerPoint Presentation</vt:lpstr>
      <vt:lpstr>PowerPoint Presentation</vt:lpstr>
      <vt:lpstr>PowerPoint Presentation</vt:lpstr>
      <vt:lpstr>Biotech Modular Shoulder System</vt:lpstr>
      <vt:lpstr>Biotech Modular Shoulder System</vt:lpstr>
      <vt:lpstr>BIOTECH SPINAL IMPLANT SYSTEM</vt:lpstr>
      <vt:lpstr>DL-C Dorso-Lumbar   BIOTECH Coupling System</vt:lpstr>
      <vt:lpstr>DL–P Dorso-Lumbar   BIOTECH Polyaxial and Monoaxial Screw System</vt:lpstr>
      <vt:lpstr>BIOTECH  CPS - Cervical Plate System</vt:lpstr>
      <vt:lpstr>BIOTECH  INTERBODY FUSION SYSTEMS</vt:lpstr>
      <vt:lpstr>BIOTECH TRAUMATOLOGIAL IMPLANT SYSTEMS FOR OSTEOSYNTHESIS</vt:lpstr>
      <vt:lpstr>BIOTECH  INTRA-MEDULLARY NAIL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BIOTECH Humeral Nail </vt:lpstr>
      <vt:lpstr>PowerPoint Presentation</vt:lpstr>
      <vt:lpstr>PowerPoint Presentation</vt:lpstr>
      <vt:lpstr>PowerPoint Presentation</vt:lpstr>
      <vt:lpstr>BSP – Biotech Short Pertrochanter Nail</vt:lpstr>
      <vt:lpstr>BIOTECH TRAUMA Complete Range of Trauma</vt:lpstr>
      <vt:lpstr>BIOTECH TRAUMA Locking Plate System</vt:lpstr>
      <vt:lpstr>BIOTECH TRAUMA Locking Plate System</vt:lpstr>
      <vt:lpstr>BIOTECH Pectus System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Biotech GmbH Company Presentation</dc:title>
  <dc:creator>blankenburg</dc:creator>
  <cp:lastModifiedBy>BioTech Informatika</cp:lastModifiedBy>
  <cp:revision>321</cp:revision>
  <dcterms:created xsi:type="dcterms:W3CDTF">2004-11-11T17:27:49Z</dcterms:created>
  <dcterms:modified xsi:type="dcterms:W3CDTF">2024-01-22T07:09:16Z</dcterms:modified>
  <cp:category>biotech</cp:category>
</cp:coreProperties>
</file>