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7"/>
  </p:notesMasterIdLst>
  <p:handoutMasterIdLst>
    <p:handoutMasterId r:id="rId48"/>
  </p:handoutMasterIdLst>
  <p:sldIdLst>
    <p:sldId id="256" r:id="rId2"/>
    <p:sldId id="257" r:id="rId3"/>
    <p:sldId id="260"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89" r:id="rId19"/>
    <p:sldId id="298" r:id="rId20"/>
    <p:sldId id="299" r:id="rId21"/>
    <p:sldId id="301" r:id="rId22"/>
    <p:sldId id="273" r:id="rId23"/>
    <p:sldId id="274" r:id="rId24"/>
    <p:sldId id="294" r:id="rId25"/>
    <p:sldId id="276" r:id="rId26"/>
    <p:sldId id="275" r:id="rId27"/>
    <p:sldId id="291" r:id="rId28"/>
    <p:sldId id="296" r:id="rId29"/>
    <p:sldId id="300" r:id="rId30"/>
    <p:sldId id="277" r:id="rId31"/>
    <p:sldId id="278" r:id="rId32"/>
    <p:sldId id="279" r:id="rId33"/>
    <p:sldId id="280" r:id="rId34"/>
    <p:sldId id="281" r:id="rId35"/>
    <p:sldId id="282" r:id="rId36"/>
    <p:sldId id="283" r:id="rId37"/>
    <p:sldId id="292" r:id="rId38"/>
    <p:sldId id="297" r:id="rId39"/>
    <p:sldId id="285" r:id="rId40"/>
    <p:sldId id="286" r:id="rId41"/>
    <p:sldId id="284" r:id="rId42"/>
    <p:sldId id="287" r:id="rId43"/>
    <p:sldId id="288" r:id="rId44"/>
    <p:sldId id="295" r:id="rId45"/>
    <p:sldId id="290"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116" d="100"/>
          <a:sy n="116" d="100"/>
        </p:scale>
        <p:origin x="108"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17D178D-3699-4F7D-92CB-16A90B48F908}" type="datetimeFigureOut">
              <a:rPr lang="en-US" smtClean="0"/>
              <a:t>5/23/2023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6C0A8E-B47A-4ECD-B04B-56871243E3EF}" type="slidenum">
              <a:rPr lang="en-US" smtClean="0"/>
              <a:t>‹#›</a:t>
            </a:fld>
            <a:endParaRPr lang="en-US"/>
          </a:p>
        </p:txBody>
      </p:sp>
    </p:spTree>
    <p:extLst>
      <p:ext uri="{BB962C8B-B14F-4D97-AF65-F5344CB8AC3E}">
        <p14:creationId xmlns:p14="http://schemas.microsoft.com/office/powerpoint/2010/main" val="7130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FF0B2F-DA28-49F5-9CEF-F36BA7D4BA06}" type="datetimeFigureOut">
              <a:rPr lang="en-US" smtClean="0"/>
              <a:t>5/23/2023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FA2487-4123-454E-A144-D922879B4566}" type="slidenum">
              <a:rPr lang="en-US" smtClean="0"/>
              <a:t>‹#›</a:t>
            </a:fld>
            <a:endParaRPr lang="en-US"/>
          </a:p>
        </p:txBody>
      </p:sp>
    </p:spTree>
    <p:extLst>
      <p:ext uri="{BB962C8B-B14F-4D97-AF65-F5344CB8AC3E}">
        <p14:creationId xmlns:p14="http://schemas.microsoft.com/office/powerpoint/2010/main" val="296084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1</a:t>
            </a:fld>
            <a:endParaRPr lang="en-US"/>
          </a:p>
        </p:txBody>
      </p:sp>
    </p:spTree>
    <p:extLst>
      <p:ext uri="{BB962C8B-B14F-4D97-AF65-F5344CB8AC3E}">
        <p14:creationId xmlns:p14="http://schemas.microsoft.com/office/powerpoint/2010/main" val="16398383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10</a:t>
            </a:fld>
            <a:endParaRPr lang="en-US"/>
          </a:p>
        </p:txBody>
      </p:sp>
    </p:spTree>
    <p:extLst>
      <p:ext uri="{BB962C8B-B14F-4D97-AF65-F5344CB8AC3E}">
        <p14:creationId xmlns:p14="http://schemas.microsoft.com/office/powerpoint/2010/main" val="33239480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11</a:t>
            </a:fld>
            <a:endParaRPr lang="en-US"/>
          </a:p>
        </p:txBody>
      </p:sp>
    </p:spTree>
    <p:extLst>
      <p:ext uri="{BB962C8B-B14F-4D97-AF65-F5344CB8AC3E}">
        <p14:creationId xmlns:p14="http://schemas.microsoft.com/office/powerpoint/2010/main" val="9088899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12</a:t>
            </a:fld>
            <a:endParaRPr lang="en-US"/>
          </a:p>
        </p:txBody>
      </p:sp>
    </p:spTree>
    <p:extLst>
      <p:ext uri="{BB962C8B-B14F-4D97-AF65-F5344CB8AC3E}">
        <p14:creationId xmlns:p14="http://schemas.microsoft.com/office/powerpoint/2010/main" val="5353200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13</a:t>
            </a:fld>
            <a:endParaRPr lang="en-US"/>
          </a:p>
        </p:txBody>
      </p:sp>
    </p:spTree>
    <p:extLst>
      <p:ext uri="{BB962C8B-B14F-4D97-AF65-F5344CB8AC3E}">
        <p14:creationId xmlns:p14="http://schemas.microsoft.com/office/powerpoint/2010/main" val="378586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14</a:t>
            </a:fld>
            <a:endParaRPr lang="en-US"/>
          </a:p>
        </p:txBody>
      </p:sp>
    </p:spTree>
    <p:extLst>
      <p:ext uri="{BB962C8B-B14F-4D97-AF65-F5344CB8AC3E}">
        <p14:creationId xmlns:p14="http://schemas.microsoft.com/office/powerpoint/2010/main" val="36999680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15</a:t>
            </a:fld>
            <a:endParaRPr lang="en-US"/>
          </a:p>
        </p:txBody>
      </p:sp>
    </p:spTree>
    <p:extLst>
      <p:ext uri="{BB962C8B-B14F-4D97-AF65-F5344CB8AC3E}">
        <p14:creationId xmlns:p14="http://schemas.microsoft.com/office/powerpoint/2010/main" val="1596227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16</a:t>
            </a:fld>
            <a:endParaRPr lang="en-US"/>
          </a:p>
        </p:txBody>
      </p:sp>
    </p:spTree>
    <p:extLst>
      <p:ext uri="{BB962C8B-B14F-4D97-AF65-F5344CB8AC3E}">
        <p14:creationId xmlns:p14="http://schemas.microsoft.com/office/powerpoint/2010/main" val="32496049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17</a:t>
            </a:fld>
            <a:endParaRPr lang="en-US"/>
          </a:p>
        </p:txBody>
      </p:sp>
    </p:spTree>
    <p:extLst>
      <p:ext uri="{BB962C8B-B14F-4D97-AF65-F5344CB8AC3E}">
        <p14:creationId xmlns:p14="http://schemas.microsoft.com/office/powerpoint/2010/main" val="34677553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18</a:t>
            </a:fld>
            <a:endParaRPr lang="en-US"/>
          </a:p>
        </p:txBody>
      </p:sp>
    </p:spTree>
    <p:extLst>
      <p:ext uri="{BB962C8B-B14F-4D97-AF65-F5344CB8AC3E}">
        <p14:creationId xmlns:p14="http://schemas.microsoft.com/office/powerpoint/2010/main" val="28983465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22</a:t>
            </a:fld>
            <a:endParaRPr lang="en-US"/>
          </a:p>
        </p:txBody>
      </p:sp>
    </p:spTree>
    <p:extLst>
      <p:ext uri="{BB962C8B-B14F-4D97-AF65-F5344CB8AC3E}">
        <p14:creationId xmlns:p14="http://schemas.microsoft.com/office/powerpoint/2010/main" val="1613647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2</a:t>
            </a:fld>
            <a:endParaRPr lang="en-US"/>
          </a:p>
        </p:txBody>
      </p:sp>
    </p:spTree>
    <p:extLst>
      <p:ext uri="{BB962C8B-B14F-4D97-AF65-F5344CB8AC3E}">
        <p14:creationId xmlns:p14="http://schemas.microsoft.com/office/powerpoint/2010/main" val="12154070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23</a:t>
            </a:fld>
            <a:endParaRPr lang="en-US"/>
          </a:p>
        </p:txBody>
      </p:sp>
    </p:spTree>
    <p:extLst>
      <p:ext uri="{BB962C8B-B14F-4D97-AF65-F5344CB8AC3E}">
        <p14:creationId xmlns:p14="http://schemas.microsoft.com/office/powerpoint/2010/main" val="39228154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25</a:t>
            </a:fld>
            <a:endParaRPr lang="en-US"/>
          </a:p>
        </p:txBody>
      </p:sp>
    </p:spTree>
    <p:extLst>
      <p:ext uri="{BB962C8B-B14F-4D97-AF65-F5344CB8AC3E}">
        <p14:creationId xmlns:p14="http://schemas.microsoft.com/office/powerpoint/2010/main" val="13970122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26</a:t>
            </a:fld>
            <a:endParaRPr lang="en-US"/>
          </a:p>
        </p:txBody>
      </p:sp>
    </p:spTree>
    <p:extLst>
      <p:ext uri="{BB962C8B-B14F-4D97-AF65-F5344CB8AC3E}">
        <p14:creationId xmlns:p14="http://schemas.microsoft.com/office/powerpoint/2010/main" val="12994137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30</a:t>
            </a:fld>
            <a:endParaRPr lang="en-US"/>
          </a:p>
        </p:txBody>
      </p:sp>
    </p:spTree>
    <p:extLst>
      <p:ext uri="{BB962C8B-B14F-4D97-AF65-F5344CB8AC3E}">
        <p14:creationId xmlns:p14="http://schemas.microsoft.com/office/powerpoint/2010/main" val="19700163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31</a:t>
            </a:fld>
            <a:endParaRPr lang="en-US"/>
          </a:p>
        </p:txBody>
      </p:sp>
    </p:spTree>
    <p:extLst>
      <p:ext uri="{BB962C8B-B14F-4D97-AF65-F5344CB8AC3E}">
        <p14:creationId xmlns:p14="http://schemas.microsoft.com/office/powerpoint/2010/main" val="18484498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32</a:t>
            </a:fld>
            <a:endParaRPr lang="en-US"/>
          </a:p>
        </p:txBody>
      </p:sp>
    </p:spTree>
    <p:extLst>
      <p:ext uri="{BB962C8B-B14F-4D97-AF65-F5344CB8AC3E}">
        <p14:creationId xmlns:p14="http://schemas.microsoft.com/office/powerpoint/2010/main" val="8819658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33</a:t>
            </a:fld>
            <a:endParaRPr lang="en-US"/>
          </a:p>
        </p:txBody>
      </p:sp>
    </p:spTree>
    <p:extLst>
      <p:ext uri="{BB962C8B-B14F-4D97-AF65-F5344CB8AC3E}">
        <p14:creationId xmlns:p14="http://schemas.microsoft.com/office/powerpoint/2010/main" val="10128886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34</a:t>
            </a:fld>
            <a:endParaRPr lang="en-US"/>
          </a:p>
        </p:txBody>
      </p:sp>
    </p:spTree>
    <p:extLst>
      <p:ext uri="{BB962C8B-B14F-4D97-AF65-F5344CB8AC3E}">
        <p14:creationId xmlns:p14="http://schemas.microsoft.com/office/powerpoint/2010/main" val="12863854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35</a:t>
            </a:fld>
            <a:endParaRPr lang="en-US"/>
          </a:p>
        </p:txBody>
      </p:sp>
    </p:spTree>
    <p:extLst>
      <p:ext uri="{BB962C8B-B14F-4D97-AF65-F5344CB8AC3E}">
        <p14:creationId xmlns:p14="http://schemas.microsoft.com/office/powerpoint/2010/main" val="18488398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36</a:t>
            </a:fld>
            <a:endParaRPr lang="en-US"/>
          </a:p>
        </p:txBody>
      </p:sp>
    </p:spTree>
    <p:extLst>
      <p:ext uri="{BB962C8B-B14F-4D97-AF65-F5344CB8AC3E}">
        <p14:creationId xmlns:p14="http://schemas.microsoft.com/office/powerpoint/2010/main" val="1083537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3</a:t>
            </a:fld>
            <a:endParaRPr lang="en-US"/>
          </a:p>
        </p:txBody>
      </p:sp>
    </p:spTree>
    <p:extLst>
      <p:ext uri="{BB962C8B-B14F-4D97-AF65-F5344CB8AC3E}">
        <p14:creationId xmlns:p14="http://schemas.microsoft.com/office/powerpoint/2010/main" val="1537937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39</a:t>
            </a:fld>
            <a:endParaRPr lang="en-US"/>
          </a:p>
        </p:txBody>
      </p:sp>
    </p:spTree>
    <p:extLst>
      <p:ext uri="{BB962C8B-B14F-4D97-AF65-F5344CB8AC3E}">
        <p14:creationId xmlns:p14="http://schemas.microsoft.com/office/powerpoint/2010/main" val="24176632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40</a:t>
            </a:fld>
            <a:endParaRPr lang="en-US"/>
          </a:p>
        </p:txBody>
      </p:sp>
    </p:spTree>
    <p:extLst>
      <p:ext uri="{BB962C8B-B14F-4D97-AF65-F5344CB8AC3E}">
        <p14:creationId xmlns:p14="http://schemas.microsoft.com/office/powerpoint/2010/main" val="9329148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41</a:t>
            </a:fld>
            <a:endParaRPr lang="en-US"/>
          </a:p>
        </p:txBody>
      </p:sp>
    </p:spTree>
    <p:extLst>
      <p:ext uri="{BB962C8B-B14F-4D97-AF65-F5344CB8AC3E}">
        <p14:creationId xmlns:p14="http://schemas.microsoft.com/office/powerpoint/2010/main" val="425839972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42</a:t>
            </a:fld>
            <a:endParaRPr lang="en-US"/>
          </a:p>
        </p:txBody>
      </p:sp>
    </p:spTree>
    <p:extLst>
      <p:ext uri="{BB962C8B-B14F-4D97-AF65-F5344CB8AC3E}">
        <p14:creationId xmlns:p14="http://schemas.microsoft.com/office/powerpoint/2010/main" val="244343709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43</a:t>
            </a:fld>
            <a:endParaRPr lang="en-US"/>
          </a:p>
        </p:txBody>
      </p:sp>
    </p:spTree>
    <p:extLst>
      <p:ext uri="{BB962C8B-B14F-4D97-AF65-F5344CB8AC3E}">
        <p14:creationId xmlns:p14="http://schemas.microsoft.com/office/powerpoint/2010/main" val="319800491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45</a:t>
            </a:fld>
            <a:endParaRPr lang="en-US"/>
          </a:p>
        </p:txBody>
      </p:sp>
    </p:spTree>
    <p:extLst>
      <p:ext uri="{BB962C8B-B14F-4D97-AF65-F5344CB8AC3E}">
        <p14:creationId xmlns:p14="http://schemas.microsoft.com/office/powerpoint/2010/main" val="5485577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4</a:t>
            </a:fld>
            <a:endParaRPr lang="en-US"/>
          </a:p>
        </p:txBody>
      </p:sp>
    </p:spTree>
    <p:extLst>
      <p:ext uri="{BB962C8B-B14F-4D97-AF65-F5344CB8AC3E}">
        <p14:creationId xmlns:p14="http://schemas.microsoft.com/office/powerpoint/2010/main" val="3699709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5</a:t>
            </a:fld>
            <a:endParaRPr lang="en-US"/>
          </a:p>
        </p:txBody>
      </p:sp>
    </p:spTree>
    <p:extLst>
      <p:ext uri="{BB962C8B-B14F-4D97-AF65-F5344CB8AC3E}">
        <p14:creationId xmlns:p14="http://schemas.microsoft.com/office/powerpoint/2010/main" val="3558855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6</a:t>
            </a:fld>
            <a:endParaRPr lang="en-US"/>
          </a:p>
        </p:txBody>
      </p:sp>
    </p:spTree>
    <p:extLst>
      <p:ext uri="{BB962C8B-B14F-4D97-AF65-F5344CB8AC3E}">
        <p14:creationId xmlns:p14="http://schemas.microsoft.com/office/powerpoint/2010/main" val="40533227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7</a:t>
            </a:fld>
            <a:endParaRPr lang="en-US"/>
          </a:p>
        </p:txBody>
      </p:sp>
    </p:spTree>
    <p:extLst>
      <p:ext uri="{BB962C8B-B14F-4D97-AF65-F5344CB8AC3E}">
        <p14:creationId xmlns:p14="http://schemas.microsoft.com/office/powerpoint/2010/main" val="3563023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8</a:t>
            </a:fld>
            <a:endParaRPr lang="en-US"/>
          </a:p>
        </p:txBody>
      </p:sp>
    </p:spTree>
    <p:extLst>
      <p:ext uri="{BB962C8B-B14F-4D97-AF65-F5344CB8AC3E}">
        <p14:creationId xmlns:p14="http://schemas.microsoft.com/office/powerpoint/2010/main" val="42096181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A2487-4123-454E-A144-D922879B4566}" type="slidenum">
              <a:rPr lang="en-US" smtClean="0"/>
              <a:t>9</a:t>
            </a:fld>
            <a:endParaRPr lang="en-US"/>
          </a:p>
        </p:txBody>
      </p:sp>
    </p:spTree>
    <p:extLst>
      <p:ext uri="{BB962C8B-B14F-4D97-AF65-F5344CB8AC3E}">
        <p14:creationId xmlns:p14="http://schemas.microsoft.com/office/powerpoint/2010/main" val="138297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5/23/2023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5/23/2023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5/23/2023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5/23/2023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5/23/2023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5/23/2023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5/23/2023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5/23/2023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5/23/2023</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5/23/2023</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5/23/2023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5/23/2023</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mailto:Chris.mcmullin@jocogov.org" TargetMode="External"/><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Lucida Sans Typewriter" panose="020B0509030504030204" pitchFamily="49" charset="0"/>
              </a:rPr>
              <a:t>LAW &amp; ETHICS</a:t>
            </a:r>
            <a:endParaRPr lang="en-US" dirty="0">
              <a:latin typeface="Lucida Sans Typewriter" panose="020B0509030504030204" pitchFamily="49" charset="0"/>
            </a:endParaRPr>
          </a:p>
        </p:txBody>
      </p:sp>
      <p:sp>
        <p:nvSpPr>
          <p:cNvPr id="3" name="Subtitle 2"/>
          <p:cNvSpPr>
            <a:spLocks noGrp="1"/>
          </p:cNvSpPr>
          <p:nvPr>
            <p:ph type="subTitle" idx="1"/>
          </p:nvPr>
        </p:nvSpPr>
        <p:spPr/>
        <p:txBody>
          <a:bodyPr/>
          <a:lstStyle/>
          <a:p>
            <a:r>
              <a:rPr lang="en-US" dirty="0" smtClean="0"/>
              <a:t>Prosecuting a capital murder trial against a pro se defendant</a:t>
            </a:r>
            <a:endParaRPr lang="en-US" dirty="0"/>
          </a:p>
        </p:txBody>
      </p:sp>
    </p:spTree>
    <p:extLst>
      <p:ext uri="{BB962C8B-B14F-4D97-AF65-F5344CB8AC3E}">
        <p14:creationId xmlns:p14="http://schemas.microsoft.com/office/powerpoint/2010/main" val="2406297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Timeline</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r>
              <a:rPr lang="en-US" sz="3200" b="1" dirty="0" smtClean="0">
                <a:latin typeface="Century" panose="02040604050505020304" pitchFamily="18" charset="0"/>
              </a:rPr>
              <a:t>April 2, 2015</a:t>
            </a:r>
            <a:r>
              <a:rPr lang="en-US" sz="3200" dirty="0" smtClean="0">
                <a:latin typeface="Century" panose="02040604050505020304" pitchFamily="18" charset="0"/>
              </a:rPr>
              <a:t>: </a:t>
            </a:r>
            <a:r>
              <a:rPr lang="en-US" sz="3200" i="1" dirty="0" smtClean="0">
                <a:latin typeface="Century" panose="02040604050505020304" pitchFamily="18" charset="0"/>
              </a:rPr>
              <a:t>State’s Motion and Brief Re: Self-Representation</a:t>
            </a:r>
          </a:p>
          <a:p>
            <a:r>
              <a:rPr lang="en-US" sz="3200" dirty="0" smtClean="0">
                <a:latin typeface="Century" panose="02040604050505020304" pitchFamily="18" charset="0"/>
              </a:rPr>
              <a:t>April 8, 2015: Defendant still wants his attorneys</a:t>
            </a:r>
          </a:p>
          <a:p>
            <a:r>
              <a:rPr lang="en-US" sz="3200" dirty="0" smtClean="0">
                <a:latin typeface="Century" panose="02040604050505020304" pitchFamily="18" charset="0"/>
              </a:rPr>
              <a:t>April 30, 2015: Defense counsel file numerous motions</a:t>
            </a:r>
          </a:p>
          <a:p>
            <a:endParaRPr lang="en-US" sz="3200" dirty="0" smtClean="0">
              <a:latin typeface="Century" panose="02040604050505020304" pitchFamily="18" charset="0"/>
            </a:endParaRPr>
          </a:p>
          <a:p>
            <a:endParaRPr lang="en-US" sz="3200" dirty="0">
              <a:latin typeface="Century" panose="02040604050505020304" pitchFamily="18" charset="0"/>
            </a:endParaRPr>
          </a:p>
        </p:txBody>
      </p:sp>
    </p:spTree>
    <p:extLst>
      <p:ext uri="{BB962C8B-B14F-4D97-AF65-F5344CB8AC3E}">
        <p14:creationId xmlns:p14="http://schemas.microsoft.com/office/powerpoint/2010/main" val="25734533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Timeline</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r>
              <a:rPr lang="en-US" sz="3200" b="1" dirty="0" smtClean="0">
                <a:latin typeface="Century" panose="02040604050505020304" pitchFamily="18" charset="0"/>
              </a:rPr>
              <a:t>May 14, 2015</a:t>
            </a:r>
          </a:p>
          <a:p>
            <a:pPr lvl="1"/>
            <a:r>
              <a:rPr lang="en-US" sz="3000" dirty="0" smtClean="0">
                <a:latin typeface="Century" panose="02040604050505020304" pitchFamily="18" charset="0"/>
              </a:rPr>
              <a:t>Defendant granted right to represent himself</a:t>
            </a:r>
          </a:p>
          <a:p>
            <a:pPr lvl="1"/>
            <a:r>
              <a:rPr lang="en-US" sz="3000" dirty="0" smtClean="0">
                <a:latin typeface="Century" panose="02040604050505020304" pitchFamily="18" charset="0"/>
              </a:rPr>
              <a:t>His three lawyers become backup counsel</a:t>
            </a:r>
          </a:p>
          <a:p>
            <a:pPr lvl="1"/>
            <a:r>
              <a:rPr lang="en-US" sz="3000" dirty="0" smtClean="0">
                <a:latin typeface="Century" panose="02040604050505020304" pitchFamily="18" charset="0"/>
              </a:rPr>
              <a:t>Defendant begins to file motions in earnest</a:t>
            </a:r>
          </a:p>
          <a:p>
            <a:pPr lvl="1"/>
            <a:r>
              <a:rPr lang="en-US" sz="3000" dirty="0" smtClean="0">
                <a:latin typeface="Century" panose="02040604050505020304" pitchFamily="18" charset="0"/>
              </a:rPr>
              <a:t>Appeared before judge </a:t>
            </a:r>
            <a:r>
              <a:rPr lang="en-US" sz="3000" i="1" dirty="0" smtClean="0">
                <a:latin typeface="Century" panose="02040604050505020304" pitchFamily="18" charset="0"/>
              </a:rPr>
              <a:t>in camera </a:t>
            </a:r>
            <a:r>
              <a:rPr lang="en-US" sz="3000" dirty="0" smtClean="0">
                <a:latin typeface="Century" panose="02040604050505020304" pitchFamily="18" charset="0"/>
              </a:rPr>
              <a:t>several times</a:t>
            </a:r>
          </a:p>
          <a:p>
            <a:pPr lvl="1"/>
            <a:r>
              <a:rPr lang="en-US" sz="3000" dirty="0" smtClean="0">
                <a:latin typeface="Century" panose="02040604050505020304" pitchFamily="18" charset="0"/>
              </a:rPr>
              <a:t>Represented himself for the rest of the case</a:t>
            </a:r>
            <a:endParaRPr lang="en-US" sz="3000" dirty="0">
              <a:latin typeface="Century" panose="02040604050505020304" pitchFamily="18" charset="0"/>
            </a:endParaRPr>
          </a:p>
        </p:txBody>
      </p:sp>
    </p:spTree>
    <p:extLst>
      <p:ext uri="{BB962C8B-B14F-4D97-AF65-F5344CB8AC3E}">
        <p14:creationId xmlns:p14="http://schemas.microsoft.com/office/powerpoint/2010/main" val="17598179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The Right </a:t>
            </a:r>
            <a:r>
              <a:rPr lang="en-US" smtClean="0">
                <a:latin typeface="Century" panose="02040604050505020304" pitchFamily="18" charset="0"/>
              </a:rPr>
              <a:t>to Self-Representation</a:t>
            </a:r>
            <a:endParaRPr lang="en-US">
              <a:latin typeface="Century" panose="02040604050505020304" pitchFamily="18" charset="0"/>
            </a:endParaRP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6040584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latin typeface="Century" panose="02040604050505020304" pitchFamily="18" charset="0"/>
              </a:rPr>
              <a:t>A personal right</a:t>
            </a:r>
            <a:endParaRPr lang="en-US" dirty="0">
              <a:latin typeface="Century" panose="02040604050505020304" pitchFamily="18" charset="0"/>
            </a:endParaRPr>
          </a:p>
        </p:txBody>
      </p:sp>
      <p:sp>
        <p:nvSpPr>
          <p:cNvPr id="4" name="Content Placeholder 3"/>
          <p:cNvSpPr>
            <a:spLocks noGrp="1"/>
          </p:cNvSpPr>
          <p:nvPr>
            <p:ph idx="1"/>
          </p:nvPr>
        </p:nvSpPr>
        <p:spPr/>
        <p:txBody>
          <a:bodyPr/>
          <a:lstStyle/>
          <a:p>
            <a:r>
              <a:rPr lang="en-US" i="1" dirty="0">
                <a:latin typeface="Century" panose="02040604050505020304" pitchFamily="18" charset="0"/>
              </a:rPr>
              <a:t>State v. Vann, 280 Kan. 782, 127 P.3d 307 (2006)</a:t>
            </a:r>
            <a:endParaRPr lang="en-US" dirty="0">
              <a:latin typeface="Century" panose="02040604050505020304" pitchFamily="18" charset="0"/>
            </a:endParaRPr>
          </a:p>
          <a:p>
            <a:r>
              <a:rPr lang="en-US" sz="3200" dirty="0">
                <a:latin typeface="Century" panose="02040604050505020304" pitchFamily="18" charset="0"/>
              </a:rPr>
              <a:t>The Sixth Amendment, as made applicable to the states by the Fourteenth Amendment, guarantees that a defendant in a state criminal trial has an independent constitutional right to self-representation</a:t>
            </a:r>
          </a:p>
          <a:p>
            <a:endParaRPr lang="en-US" dirty="0"/>
          </a:p>
        </p:txBody>
      </p:sp>
    </p:spTree>
    <p:extLst>
      <p:ext uri="{BB962C8B-B14F-4D97-AF65-F5344CB8AC3E}">
        <p14:creationId xmlns:p14="http://schemas.microsoft.com/office/powerpoint/2010/main" val="35906417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latin typeface="Century" panose="02040604050505020304" pitchFamily="18" charset="0"/>
              </a:rPr>
              <a:t>Faretta</a:t>
            </a:r>
            <a:r>
              <a:rPr lang="en-US" i="1" dirty="0" smtClean="0">
                <a:latin typeface="Century" panose="02040604050505020304" pitchFamily="18" charset="0"/>
              </a:rPr>
              <a:t> v. California</a:t>
            </a:r>
            <a:endParaRPr lang="en-US" i="1" dirty="0">
              <a:latin typeface="Century" panose="02040604050505020304" pitchFamily="18" charset="0"/>
            </a:endParaRPr>
          </a:p>
        </p:txBody>
      </p:sp>
      <p:sp>
        <p:nvSpPr>
          <p:cNvPr id="3" name="Content Placeholder 2"/>
          <p:cNvSpPr>
            <a:spLocks noGrp="1"/>
          </p:cNvSpPr>
          <p:nvPr>
            <p:ph idx="1"/>
          </p:nvPr>
        </p:nvSpPr>
        <p:spPr/>
        <p:txBody>
          <a:bodyPr/>
          <a:lstStyle/>
          <a:p>
            <a:r>
              <a:rPr lang="en-US" i="1" dirty="0" err="1">
                <a:latin typeface="Century" panose="02040604050505020304" pitchFamily="18" charset="0"/>
              </a:rPr>
              <a:t>Faretta</a:t>
            </a:r>
            <a:r>
              <a:rPr lang="en-US" i="1" dirty="0">
                <a:latin typeface="Century" panose="02040604050505020304" pitchFamily="18" charset="0"/>
              </a:rPr>
              <a:t> v. California, 422 U.S. 806, 95 </a:t>
            </a:r>
            <a:r>
              <a:rPr lang="en-US" i="1" dirty="0" err="1">
                <a:latin typeface="Century" panose="02040604050505020304" pitchFamily="18" charset="0"/>
              </a:rPr>
              <a:t>S.Ct</a:t>
            </a:r>
            <a:r>
              <a:rPr lang="en-US" i="1" dirty="0">
                <a:latin typeface="Century" panose="02040604050505020304" pitchFamily="18" charset="0"/>
              </a:rPr>
              <a:t>. 2525, 45 L. Ed.2d 562 (1975)</a:t>
            </a:r>
            <a:endParaRPr lang="en-US" dirty="0">
              <a:latin typeface="Century" panose="02040604050505020304" pitchFamily="18" charset="0"/>
            </a:endParaRPr>
          </a:p>
          <a:p>
            <a:r>
              <a:rPr lang="en-US" sz="3600" dirty="0">
                <a:latin typeface="Century" panose="02040604050505020304" pitchFamily="18" charset="0"/>
              </a:rPr>
              <a:t>Language and spirit of Sixth Amendment contemplate that counsel, like other defense tools guaranteed by it, shall be an aid to willing defendant, and not an organ of state interposed between an unwilling defendant and his right to defend himself personally.</a:t>
            </a:r>
          </a:p>
          <a:p>
            <a:endParaRPr lang="en-US" dirty="0"/>
          </a:p>
        </p:txBody>
      </p:sp>
    </p:spTree>
    <p:extLst>
      <p:ext uri="{BB962C8B-B14F-4D97-AF65-F5344CB8AC3E}">
        <p14:creationId xmlns:p14="http://schemas.microsoft.com/office/powerpoint/2010/main" val="33030336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Century" panose="02040604050505020304" pitchFamily="18" charset="0"/>
              </a:rPr>
              <a:t>Regardless of skill or training…</a:t>
            </a:r>
            <a:endParaRPr lang="en-US" i="1" dirty="0">
              <a:latin typeface="Century" panose="02040604050505020304" pitchFamily="18" charset="0"/>
            </a:endParaRPr>
          </a:p>
        </p:txBody>
      </p:sp>
      <p:sp>
        <p:nvSpPr>
          <p:cNvPr id="3" name="Content Placeholder 2"/>
          <p:cNvSpPr>
            <a:spLocks noGrp="1"/>
          </p:cNvSpPr>
          <p:nvPr>
            <p:ph idx="1"/>
          </p:nvPr>
        </p:nvSpPr>
        <p:spPr/>
        <p:txBody>
          <a:bodyPr>
            <a:normAutofit lnSpcReduction="10000"/>
          </a:bodyPr>
          <a:lstStyle/>
          <a:p>
            <a:r>
              <a:rPr lang="en-US" sz="3600" dirty="0">
                <a:latin typeface="Century" panose="02040604050505020304" pitchFamily="18" charset="0"/>
              </a:rPr>
              <a:t>A defendant need not himself have skills and experience of lawyer in order competently and intelligently to choose self-representation, but he should be made aware of the dangers and disadvantages of self-representation, so that record will establish that he knows what he is doing and that his choice is made with his eyes open.</a:t>
            </a:r>
          </a:p>
          <a:p>
            <a:endParaRPr lang="en-US" dirty="0"/>
          </a:p>
        </p:txBody>
      </p:sp>
    </p:spTree>
    <p:extLst>
      <p:ext uri="{BB962C8B-B14F-4D97-AF65-F5344CB8AC3E}">
        <p14:creationId xmlns:p14="http://schemas.microsoft.com/office/powerpoint/2010/main" val="41108338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A dilemma?</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pPr lvl="1"/>
            <a:r>
              <a:rPr lang="en-US" sz="2400" dirty="0" smtClean="0">
                <a:latin typeface="Century" panose="02040604050505020304" pitchFamily="18" charset="0"/>
              </a:rPr>
              <a:t>Law clearly states you can represent yourself if you know what you are doing</a:t>
            </a:r>
          </a:p>
          <a:p>
            <a:pPr lvl="1"/>
            <a:r>
              <a:rPr lang="en-US" sz="2400" dirty="0" smtClean="0">
                <a:latin typeface="Century" panose="02040604050505020304" pitchFamily="18" charset="0"/>
              </a:rPr>
              <a:t>Public defender stated they could not be ready by speedy trial date</a:t>
            </a:r>
          </a:p>
          <a:p>
            <a:pPr lvl="1"/>
            <a:r>
              <a:rPr lang="en-US" sz="2400" dirty="0" smtClean="0">
                <a:latin typeface="Century" panose="02040604050505020304" pitchFamily="18" charset="0"/>
              </a:rPr>
              <a:t>Defendant wanted a speedy trial above all other things (except internet access)</a:t>
            </a:r>
          </a:p>
          <a:p>
            <a:pPr lvl="1"/>
            <a:r>
              <a:rPr lang="en-US" sz="2400" dirty="0" smtClean="0">
                <a:latin typeface="Century" panose="02040604050505020304" pitchFamily="18" charset="0"/>
              </a:rPr>
              <a:t>Self-representation clearly a terrible idea in this case</a:t>
            </a:r>
          </a:p>
          <a:p>
            <a:pPr lvl="1"/>
            <a:r>
              <a:rPr lang="en-US" sz="2400" dirty="0" smtClean="0">
                <a:latin typeface="Century" panose="02040604050505020304" pitchFamily="18" charset="0"/>
              </a:rPr>
              <a:t>The standard is NOT whether you will be good at it or whether it’s a good idea</a:t>
            </a:r>
          </a:p>
          <a:p>
            <a:pPr lvl="1"/>
            <a:r>
              <a:rPr lang="en-US" sz="2400" dirty="0" smtClean="0">
                <a:latin typeface="Century" panose="02040604050505020304" pitchFamily="18" charset="0"/>
              </a:rPr>
              <a:t>Judge really had no choice</a:t>
            </a:r>
          </a:p>
          <a:p>
            <a:pPr lvl="1"/>
            <a:r>
              <a:rPr lang="en-US" sz="2400" dirty="0" smtClean="0">
                <a:latin typeface="Century" panose="02040604050505020304" pitchFamily="18" charset="0"/>
              </a:rPr>
              <a:t>Remedy might have been new tria</a:t>
            </a:r>
            <a:r>
              <a:rPr lang="en-US" sz="2400" dirty="0">
                <a:latin typeface="Century" panose="02040604050505020304" pitchFamily="18" charset="0"/>
              </a:rPr>
              <a:t>l</a:t>
            </a:r>
            <a:endParaRPr lang="en-US" sz="2400" dirty="0" smtClean="0">
              <a:latin typeface="Century" panose="02040604050505020304" pitchFamily="18" charset="0"/>
            </a:endParaRPr>
          </a:p>
        </p:txBody>
      </p:sp>
    </p:spTree>
    <p:extLst>
      <p:ext uri="{BB962C8B-B14F-4D97-AF65-F5344CB8AC3E}">
        <p14:creationId xmlns:p14="http://schemas.microsoft.com/office/powerpoint/2010/main" val="39584675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Solution?</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lnSpcReduction="10000"/>
          </a:bodyPr>
          <a:lstStyle/>
          <a:p>
            <a:pPr lvl="1"/>
            <a:r>
              <a:rPr lang="en-US" sz="4000" dirty="0" smtClean="0">
                <a:latin typeface="Century" panose="02040604050505020304" pitchFamily="18" charset="0"/>
              </a:rPr>
              <a:t>Bring the issue out in the open</a:t>
            </a:r>
          </a:p>
          <a:p>
            <a:pPr lvl="1"/>
            <a:r>
              <a:rPr lang="en-US" sz="4000" dirty="0" smtClean="0">
                <a:latin typeface="Century" panose="02040604050505020304" pitchFamily="18" charset="0"/>
              </a:rPr>
              <a:t>Too many “hints” in record</a:t>
            </a:r>
          </a:p>
          <a:p>
            <a:pPr lvl="1"/>
            <a:r>
              <a:rPr lang="en-US" sz="4000" i="1" dirty="0" smtClean="0">
                <a:latin typeface="Century" panose="02040604050505020304" pitchFamily="18" charset="0"/>
              </a:rPr>
              <a:t>Motion and Brief Re: Self Representation</a:t>
            </a:r>
          </a:p>
          <a:p>
            <a:pPr lvl="1"/>
            <a:r>
              <a:rPr lang="en-US" sz="4000" dirty="0" smtClean="0">
                <a:latin typeface="Century" panose="02040604050505020304" pitchFamily="18" charset="0"/>
              </a:rPr>
              <a:t>Hearing on the issue</a:t>
            </a:r>
          </a:p>
          <a:p>
            <a:pPr lvl="1"/>
            <a:r>
              <a:rPr lang="en-US" sz="4000" dirty="0" smtClean="0">
                <a:latin typeface="Century" panose="02040604050505020304" pitchFamily="18" charset="0"/>
              </a:rPr>
              <a:t>Eventually, Defendant demanded to represent himself</a:t>
            </a:r>
            <a:endParaRPr lang="en-US" sz="4000" dirty="0">
              <a:latin typeface="Century" panose="02040604050505020304" pitchFamily="18" charset="0"/>
            </a:endParaRPr>
          </a:p>
        </p:txBody>
      </p:sp>
    </p:spTree>
    <p:extLst>
      <p:ext uri="{BB962C8B-B14F-4D97-AF65-F5344CB8AC3E}">
        <p14:creationId xmlns:p14="http://schemas.microsoft.com/office/powerpoint/2010/main" val="34715469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Solution!</a:t>
            </a:r>
            <a:endParaRPr lang="en-US" dirty="0">
              <a:latin typeface="Century" panose="02040604050505020304" pitchFamily="18" charset="0"/>
            </a:endParaRPr>
          </a:p>
        </p:txBody>
      </p:sp>
      <p:sp>
        <p:nvSpPr>
          <p:cNvPr id="3" name="Content Placeholder 2"/>
          <p:cNvSpPr>
            <a:spLocks noGrp="1"/>
          </p:cNvSpPr>
          <p:nvPr>
            <p:ph idx="1"/>
          </p:nvPr>
        </p:nvSpPr>
        <p:spPr/>
        <p:txBody>
          <a:bodyPr/>
          <a:lstStyle/>
          <a:p>
            <a:r>
              <a:rPr lang="en-US" dirty="0" smtClean="0">
                <a:latin typeface="Century" panose="02040604050505020304" pitchFamily="18" charset="0"/>
              </a:rPr>
              <a:t>Defendant represented himself</a:t>
            </a:r>
          </a:p>
          <a:p>
            <a:r>
              <a:rPr lang="en-US" dirty="0" smtClean="0">
                <a:latin typeface="Century" panose="02040604050505020304" pitchFamily="18" charset="0"/>
              </a:rPr>
              <a:t>Had three backup counsel</a:t>
            </a:r>
          </a:p>
          <a:p>
            <a:r>
              <a:rPr lang="en-US" dirty="0" smtClean="0">
                <a:latin typeface="Century" panose="02040604050505020304" pitchFamily="18" charset="0"/>
              </a:rPr>
              <a:t>Liberal use of </a:t>
            </a:r>
            <a:r>
              <a:rPr lang="en-US" i="1" dirty="0" smtClean="0">
                <a:latin typeface="Century" panose="02040604050505020304" pitchFamily="18" charset="0"/>
              </a:rPr>
              <a:t>in camera proceedings</a:t>
            </a:r>
          </a:p>
          <a:p>
            <a:r>
              <a:rPr lang="en-US" dirty="0" smtClean="0">
                <a:latin typeface="Century" panose="02040604050505020304" pitchFamily="18" charset="0"/>
              </a:rPr>
              <a:t>Judge placed limits on what attorneys could and could not do</a:t>
            </a:r>
          </a:p>
          <a:p>
            <a:pPr lvl="1"/>
            <a:r>
              <a:rPr lang="en-US" dirty="0" smtClean="0">
                <a:latin typeface="Century" panose="02040604050505020304" pitchFamily="18" charset="0"/>
              </a:rPr>
              <a:t>Not seated at counsel table during trial</a:t>
            </a:r>
          </a:p>
          <a:p>
            <a:pPr lvl="1"/>
            <a:r>
              <a:rPr lang="en-US" dirty="0" smtClean="0">
                <a:latin typeface="Century" panose="02040604050505020304" pitchFamily="18" charset="0"/>
              </a:rPr>
              <a:t>No consultation during trial</a:t>
            </a:r>
          </a:p>
          <a:p>
            <a:pPr lvl="1"/>
            <a:r>
              <a:rPr lang="en-US" dirty="0" smtClean="0">
                <a:latin typeface="Century" panose="02040604050505020304" pitchFamily="18" charset="0"/>
              </a:rPr>
              <a:t>No speaking on behalf of defendant in front of jury</a:t>
            </a:r>
          </a:p>
          <a:p>
            <a:pPr lvl="1"/>
            <a:r>
              <a:rPr lang="en-US" dirty="0" smtClean="0">
                <a:latin typeface="Century" panose="02040604050505020304" pitchFamily="18" charset="0"/>
              </a:rPr>
              <a:t>Limited ability to address the court outside of the jury</a:t>
            </a:r>
          </a:p>
          <a:p>
            <a:pPr marL="201168" lvl="1" indent="0">
              <a:buNone/>
            </a:pPr>
            <a:r>
              <a:rPr lang="en-US" dirty="0" smtClean="0">
                <a:latin typeface="Century" panose="02040604050505020304" pitchFamily="18" charset="0"/>
              </a:rPr>
              <a:t>State had to deal with an anarchist, anti-Semitic, American Nazi</a:t>
            </a:r>
            <a:endParaRPr lang="en-US" dirty="0">
              <a:latin typeface="Century" panose="02040604050505020304" pitchFamily="18" charset="0"/>
            </a:endParaRPr>
          </a:p>
        </p:txBody>
      </p:sp>
    </p:spTree>
    <p:extLst>
      <p:ext uri="{BB962C8B-B14F-4D97-AF65-F5344CB8AC3E}">
        <p14:creationId xmlns:p14="http://schemas.microsoft.com/office/powerpoint/2010/main" val="19878690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Century" panose="02040604050505020304" pitchFamily="18" charset="0"/>
              </a:rPr>
              <a:t>In JT for Attempted Capital Murder in Wichita  </a:t>
            </a:r>
            <a:endParaRPr lang="en-US" sz="3200" dirty="0">
              <a:latin typeface="Century" panose="02040604050505020304" pitchFamily="18" charset="0"/>
            </a:endParaRPr>
          </a:p>
        </p:txBody>
      </p:sp>
      <p:sp>
        <p:nvSpPr>
          <p:cNvPr id="3" name="Content Placeholder 2"/>
          <p:cNvSpPr>
            <a:spLocks noGrp="1"/>
          </p:cNvSpPr>
          <p:nvPr>
            <p:ph idx="1"/>
          </p:nvPr>
        </p:nvSpPr>
        <p:spPr/>
        <p:txBody>
          <a:bodyPr/>
          <a:lstStyle/>
          <a:p>
            <a:r>
              <a:rPr lang="en-US" dirty="0" smtClean="0">
                <a:latin typeface="Century" panose="02040604050505020304" pitchFamily="18" charset="0"/>
              </a:rPr>
              <a:t>Filed a motion in </a:t>
            </a:r>
            <a:r>
              <a:rPr lang="en-US" dirty="0" err="1" smtClean="0">
                <a:latin typeface="Century" panose="02040604050505020304" pitchFamily="18" charset="0"/>
              </a:rPr>
              <a:t>Limine</a:t>
            </a:r>
            <a:r>
              <a:rPr lang="en-US" dirty="0" smtClean="0">
                <a:latin typeface="Century" panose="02040604050505020304" pitchFamily="18" charset="0"/>
              </a:rPr>
              <a:t> to Prohibit the Admission of Inadmissible Evidence.  Provided Statutes/ case law on . . . </a:t>
            </a:r>
          </a:p>
          <a:p>
            <a:r>
              <a:rPr lang="en-US" dirty="0" smtClean="0">
                <a:latin typeface="Century" panose="02040604050505020304" pitchFamily="18" charset="0"/>
              </a:rPr>
              <a:t>The </a:t>
            </a:r>
            <a:r>
              <a:rPr lang="en-US" dirty="0">
                <a:latin typeface="Century" panose="02040604050505020304" pitchFamily="18" charset="0"/>
              </a:rPr>
              <a:t>right to present a defense remains subject to the statutory rules of evidence and case law interpreting those rules</a:t>
            </a:r>
            <a:r>
              <a:rPr lang="en-US" dirty="0" smtClean="0">
                <a:latin typeface="Century" panose="02040604050505020304" pitchFamily="18" charset="0"/>
              </a:rPr>
              <a:t>. </a:t>
            </a:r>
            <a:r>
              <a:rPr lang="en-US" i="1" dirty="0">
                <a:latin typeface="Century" panose="02040604050505020304" pitchFamily="18" charset="0"/>
              </a:rPr>
              <a:t>State v. Baker</a:t>
            </a:r>
            <a:r>
              <a:rPr lang="en-US" dirty="0">
                <a:latin typeface="Century" panose="02040604050505020304" pitchFamily="18" charset="0"/>
              </a:rPr>
              <a:t>, 281 Kan. 997, 1008, 135 P.3d 1098 (2006)</a:t>
            </a:r>
            <a:endParaRPr lang="en-US" dirty="0">
              <a:latin typeface="Century" panose="02040604050505020304" pitchFamily="18" charset="0"/>
            </a:endParaRPr>
          </a:p>
          <a:p>
            <a:endParaRPr lang="en-US" dirty="0" smtClean="0">
              <a:latin typeface="Century" panose="02040604050505020304" pitchFamily="18" charset="0"/>
            </a:endParaRPr>
          </a:p>
          <a:p>
            <a:r>
              <a:rPr lang="en-US" dirty="0" smtClean="0">
                <a:latin typeface="Century" panose="02040604050505020304" pitchFamily="18" charset="0"/>
              </a:rPr>
              <a:t>1. </a:t>
            </a:r>
            <a:r>
              <a:rPr lang="en-US" b="1" dirty="0" smtClean="0">
                <a:latin typeface="Century" panose="02040604050505020304" pitchFamily="18" charset="0"/>
              </a:rPr>
              <a:t>Relevance</a:t>
            </a:r>
            <a:r>
              <a:rPr lang="en-US" dirty="0" smtClean="0">
                <a:latin typeface="Century" panose="02040604050505020304" pitchFamily="18" charset="0"/>
              </a:rPr>
              <a:t>: </a:t>
            </a:r>
            <a:r>
              <a:rPr lang="en-US" dirty="0">
                <a:latin typeface="Century" panose="02040604050505020304" pitchFamily="18" charset="0"/>
              </a:rPr>
              <a:t>It is improper to confuse the jury by introduction of irrelevant evidence. All relevant evidence, defined as “evidence having any tendency in reason to prove any material fact” is admissible. K.S.A. 60-401(b); 60-407(f). Evidence is relevant if it renders the desired inference more probable than it would be without the evidence, or if it has any tendency in reason to prove any material fact. </a:t>
            </a:r>
            <a:r>
              <a:rPr lang="en-US" i="1" dirty="0">
                <a:latin typeface="Century" panose="02040604050505020304" pitchFamily="18" charset="0"/>
              </a:rPr>
              <a:t>State v. Sexton</a:t>
            </a:r>
            <a:r>
              <a:rPr lang="en-US" dirty="0">
                <a:latin typeface="Century" panose="02040604050505020304" pitchFamily="18" charset="0"/>
              </a:rPr>
              <a:t>, 256 Kan. 344, 349 (1994). </a:t>
            </a:r>
            <a:endParaRPr lang="en-US" dirty="0">
              <a:latin typeface="Century" panose="02040604050505020304" pitchFamily="18" charset="0"/>
            </a:endParaRPr>
          </a:p>
        </p:txBody>
      </p:sp>
    </p:spTree>
    <p:extLst>
      <p:ext uri="{BB962C8B-B14F-4D97-AF65-F5344CB8AC3E}">
        <p14:creationId xmlns:p14="http://schemas.microsoft.com/office/powerpoint/2010/main" val="53313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Timeline</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r>
              <a:rPr lang="en-US" sz="3200" b="1" dirty="0" smtClean="0">
                <a:latin typeface="Century" panose="02040604050505020304" pitchFamily="18" charset="0"/>
              </a:rPr>
              <a:t>April 13, 2014</a:t>
            </a:r>
          </a:p>
          <a:p>
            <a:pPr lvl="1"/>
            <a:r>
              <a:rPr lang="en-US" sz="3000" dirty="0" smtClean="0">
                <a:latin typeface="Century" panose="02040604050505020304" pitchFamily="18" charset="0"/>
              </a:rPr>
              <a:t>Three people murdered at two locations in OPKS</a:t>
            </a:r>
          </a:p>
          <a:p>
            <a:pPr lvl="1"/>
            <a:r>
              <a:rPr lang="en-US" sz="3000" dirty="0" smtClean="0">
                <a:latin typeface="Century" panose="02040604050505020304" pitchFamily="18" charset="0"/>
              </a:rPr>
              <a:t>Multiple attempted murders</a:t>
            </a:r>
          </a:p>
          <a:p>
            <a:pPr lvl="1"/>
            <a:r>
              <a:rPr lang="en-US" sz="3000" dirty="0" smtClean="0">
                <a:latin typeface="Century" panose="02040604050505020304" pitchFamily="18" charset="0"/>
              </a:rPr>
              <a:t>Suspect –Frazier Glenn Cross/Miller surrenders and is arrested</a:t>
            </a:r>
          </a:p>
          <a:p>
            <a:pPr lvl="1"/>
            <a:r>
              <a:rPr lang="en-US" sz="3000" dirty="0" smtClean="0">
                <a:latin typeface="Century" panose="02040604050505020304" pitchFamily="18" charset="0"/>
              </a:rPr>
              <a:t>Invokes right to remain silent</a:t>
            </a:r>
          </a:p>
          <a:p>
            <a:pPr lvl="1"/>
            <a:r>
              <a:rPr lang="en-US" sz="3000" dirty="0" smtClean="0">
                <a:latin typeface="Century" panose="02040604050505020304" pitchFamily="18" charset="0"/>
              </a:rPr>
              <a:t>Demands an attorney</a:t>
            </a:r>
          </a:p>
        </p:txBody>
      </p:sp>
    </p:spTree>
    <p:extLst>
      <p:ext uri="{BB962C8B-B14F-4D97-AF65-F5344CB8AC3E}">
        <p14:creationId xmlns:p14="http://schemas.microsoft.com/office/powerpoint/2010/main" val="5437253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Motion cont. . . </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lnSpcReduction="10000"/>
          </a:bodyPr>
          <a:lstStyle/>
          <a:p>
            <a:r>
              <a:rPr lang="en-US" sz="1800" dirty="0" smtClean="0">
                <a:latin typeface="Century" panose="02040604050505020304" pitchFamily="18" charset="0"/>
              </a:rPr>
              <a:t>2. </a:t>
            </a:r>
            <a:r>
              <a:rPr lang="en-US" sz="1800" b="1" dirty="0" smtClean="0">
                <a:latin typeface="Century" panose="02040604050505020304" pitchFamily="18" charset="0"/>
              </a:rPr>
              <a:t>Sympathy/ appeals to prejudice</a:t>
            </a:r>
            <a:r>
              <a:rPr lang="en-US" sz="1800" dirty="0" smtClean="0">
                <a:latin typeface="Century" panose="02040604050505020304" pitchFamily="18" charset="0"/>
              </a:rPr>
              <a:t>: It </a:t>
            </a:r>
            <a:r>
              <a:rPr lang="en-US" sz="1800" dirty="0">
                <a:latin typeface="Century" panose="02040604050505020304" pitchFamily="18" charset="0"/>
              </a:rPr>
              <a:t>has been long established that “that jurors ‘must decide a case on evidence and controlling law, and not on sympathy, emotion, or prejudice.’” </a:t>
            </a:r>
            <a:r>
              <a:rPr lang="en-US" sz="1800" dirty="0" smtClean="0">
                <a:latin typeface="Century" panose="02040604050505020304" pitchFamily="18" charset="0"/>
              </a:rPr>
              <a:t> </a:t>
            </a:r>
            <a:r>
              <a:rPr lang="en-US" sz="1800" i="1" dirty="0" smtClean="0">
                <a:latin typeface="Century" panose="02040604050505020304" pitchFamily="18" charset="0"/>
              </a:rPr>
              <a:t>State v. Jones</a:t>
            </a:r>
            <a:r>
              <a:rPr lang="en-US" sz="1800" dirty="0" smtClean="0">
                <a:latin typeface="Century" panose="02040604050505020304" pitchFamily="18" charset="0"/>
              </a:rPr>
              <a:t>, 298 Kan. 324, 338 (2013); </a:t>
            </a:r>
            <a:r>
              <a:rPr lang="en-US" sz="1800" i="1" dirty="0">
                <a:latin typeface="Century" panose="02040604050505020304" pitchFamily="18" charset="0"/>
              </a:rPr>
              <a:t>State v. Holt</a:t>
            </a:r>
            <a:r>
              <a:rPr lang="en-US" sz="1800" dirty="0">
                <a:latin typeface="Century" panose="02040604050505020304" pitchFamily="18" charset="0"/>
              </a:rPr>
              <a:t>, 300 Kan. 985, 992 (2014).  </a:t>
            </a:r>
            <a:endParaRPr lang="en-US" sz="1800" dirty="0" smtClean="0">
              <a:latin typeface="Century" panose="02040604050505020304" pitchFamily="18" charset="0"/>
            </a:endParaRPr>
          </a:p>
          <a:p>
            <a:r>
              <a:rPr lang="en-US" sz="1800" dirty="0" smtClean="0">
                <a:latin typeface="Century" panose="02040604050505020304" pitchFamily="18" charset="0"/>
              </a:rPr>
              <a:t>3. </a:t>
            </a:r>
            <a:r>
              <a:rPr lang="en-US" sz="1800" b="1" dirty="0" smtClean="0">
                <a:latin typeface="Century" panose="02040604050505020304" pitchFamily="18" charset="0"/>
              </a:rPr>
              <a:t>Rearguing issues already litigated by the court </a:t>
            </a:r>
            <a:r>
              <a:rPr lang="en-US" sz="1800" dirty="0" smtClean="0">
                <a:latin typeface="Century" panose="02040604050505020304" pitchFamily="18" charset="0"/>
              </a:rPr>
              <a:t>- “</a:t>
            </a:r>
            <a:r>
              <a:rPr lang="en-US" sz="1800" dirty="0">
                <a:latin typeface="Century" panose="02040604050505020304" pitchFamily="18" charset="0"/>
              </a:rPr>
              <a:t>it is improper for counsel in his argument to the jury to comment on evidence which was excluded by the court when offered.”  </a:t>
            </a:r>
            <a:r>
              <a:rPr lang="en-US" sz="1800" i="1" dirty="0">
                <a:latin typeface="Century" panose="02040604050505020304" pitchFamily="18" charset="0"/>
              </a:rPr>
              <a:t>State v. </a:t>
            </a:r>
            <a:r>
              <a:rPr lang="en-US" sz="1800" i="1" dirty="0" err="1">
                <a:latin typeface="Century" panose="02040604050505020304" pitchFamily="18" charset="0"/>
              </a:rPr>
              <a:t>Kahler</a:t>
            </a:r>
            <a:r>
              <a:rPr lang="en-US" sz="1800" dirty="0">
                <a:latin typeface="Century" panose="02040604050505020304" pitchFamily="18" charset="0"/>
              </a:rPr>
              <a:t>, 307 Kan. 374, 394 (2018)</a:t>
            </a:r>
          </a:p>
          <a:p>
            <a:pPr lvl="0"/>
            <a:r>
              <a:rPr lang="en-US" sz="1800" dirty="0" smtClean="0">
                <a:latin typeface="Century" panose="02040604050505020304" pitchFamily="18" charset="0"/>
              </a:rPr>
              <a:t>4. </a:t>
            </a:r>
            <a:r>
              <a:rPr lang="en-US" sz="1800" b="1" dirty="0" smtClean="0">
                <a:latin typeface="Century" panose="02040604050505020304" pitchFamily="18" charset="0"/>
              </a:rPr>
              <a:t>Defendant’s Decision to Represent himself </a:t>
            </a:r>
            <a:r>
              <a:rPr lang="en-US" sz="1800" dirty="0" smtClean="0">
                <a:latin typeface="Century" panose="02040604050505020304" pitchFamily="18" charset="0"/>
              </a:rPr>
              <a:t>– Defendant </a:t>
            </a:r>
            <a:r>
              <a:rPr lang="en-US" sz="1800" dirty="0">
                <a:latin typeface="Century" panose="02040604050505020304" pitchFamily="18" charset="0"/>
              </a:rPr>
              <a:t>has indicated in conversations from the jail to friends and family that he intends to argue to the jury that his rights are being infringed upon because he is representing himself.  </a:t>
            </a:r>
          </a:p>
          <a:p>
            <a:r>
              <a:rPr lang="en-US" sz="1800" dirty="0">
                <a:latin typeface="Century" panose="02040604050505020304" pitchFamily="18" charset="0"/>
              </a:rPr>
              <a:t>	What the defendant’s motivation may have been in reaching the decision to represent himself in this matter is his business.  The court fully advised him of the risks attendant with such a decision, pursuant to </a:t>
            </a:r>
            <a:r>
              <a:rPr lang="en-US" sz="1800" i="1" dirty="0">
                <a:latin typeface="Century" panose="02040604050505020304" pitchFamily="18" charset="0"/>
              </a:rPr>
              <a:t>State v. Lowe</a:t>
            </a:r>
            <a:r>
              <a:rPr lang="en-US" sz="1800" dirty="0">
                <a:latin typeface="Century" panose="02040604050505020304" pitchFamily="18" charset="0"/>
              </a:rPr>
              <a:t>, 18 Kan. App. 72 (1993) and he chose to accept the same.  The jury will clearly know he is representing himself.  Why he is doing so and under what circumstances are not relevant to any material fact: i.e., whether he committed the crimes for which he stands charged.  </a:t>
            </a:r>
          </a:p>
          <a:p>
            <a:endParaRPr lang="en-US" sz="1800" dirty="0">
              <a:latin typeface="Century" panose="02040604050505020304" pitchFamily="18" charset="0"/>
            </a:endParaRPr>
          </a:p>
          <a:p>
            <a:endParaRPr lang="en-US" sz="1800" dirty="0">
              <a:latin typeface="Century" panose="02040604050505020304" pitchFamily="18" charset="0"/>
            </a:endParaRPr>
          </a:p>
        </p:txBody>
      </p:sp>
    </p:spTree>
    <p:extLst>
      <p:ext uri="{BB962C8B-B14F-4D97-AF65-F5344CB8AC3E}">
        <p14:creationId xmlns:p14="http://schemas.microsoft.com/office/powerpoint/2010/main" val="39399080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Motion </a:t>
            </a:r>
            <a:r>
              <a:rPr lang="en-US" dirty="0" err="1" smtClean="0">
                <a:latin typeface="Century" panose="02040604050505020304" pitchFamily="18" charset="0"/>
              </a:rPr>
              <a:t>cont</a:t>
            </a:r>
            <a:r>
              <a:rPr lang="en-US" dirty="0" smtClean="0">
                <a:latin typeface="Century" panose="02040604050505020304" pitchFamily="18" charset="0"/>
              </a:rPr>
              <a:t> . . . </a:t>
            </a:r>
            <a:endParaRPr lang="en-US" dirty="0">
              <a:latin typeface="Century" panose="02040604050505020304" pitchFamily="18" charset="0"/>
            </a:endParaRPr>
          </a:p>
        </p:txBody>
      </p:sp>
      <p:sp>
        <p:nvSpPr>
          <p:cNvPr id="3" name="Content Placeholder 2"/>
          <p:cNvSpPr>
            <a:spLocks noGrp="1"/>
          </p:cNvSpPr>
          <p:nvPr>
            <p:ph idx="1"/>
          </p:nvPr>
        </p:nvSpPr>
        <p:spPr/>
        <p:txBody>
          <a:bodyPr/>
          <a:lstStyle/>
          <a:p>
            <a:pPr lvl="0"/>
            <a:r>
              <a:rPr lang="en-US" dirty="0">
                <a:latin typeface="Century" panose="02040604050505020304" pitchFamily="18" charset="0"/>
              </a:rPr>
              <a:t>4. </a:t>
            </a:r>
            <a:r>
              <a:rPr lang="en-US" b="1" dirty="0">
                <a:latin typeface="Century" panose="02040604050505020304" pitchFamily="18" charset="0"/>
              </a:rPr>
              <a:t>Defendant’s Decision to Represent himself </a:t>
            </a:r>
            <a:r>
              <a:rPr lang="en-US" dirty="0">
                <a:latin typeface="Century" panose="02040604050505020304" pitchFamily="18" charset="0"/>
              </a:rPr>
              <a:t>– Defendant has indicated in conversations from the jail to friends and family that he intends to argue to the jury that his rights are being infringed upon because he is representing himself.  </a:t>
            </a:r>
          </a:p>
          <a:p>
            <a:r>
              <a:rPr lang="en-US" dirty="0">
                <a:latin typeface="Century" panose="02040604050505020304" pitchFamily="18" charset="0"/>
              </a:rPr>
              <a:t>	What the defendant’s motivation may have been in reaching the decision to represent himself in this matter is his business.  The court fully advised him of the risks attendant with such a decision, pursuant to </a:t>
            </a:r>
            <a:r>
              <a:rPr lang="en-US" i="1" dirty="0">
                <a:latin typeface="Century" panose="02040604050505020304" pitchFamily="18" charset="0"/>
              </a:rPr>
              <a:t>State v. Lowe</a:t>
            </a:r>
            <a:r>
              <a:rPr lang="en-US" dirty="0">
                <a:latin typeface="Century" panose="02040604050505020304" pitchFamily="18" charset="0"/>
              </a:rPr>
              <a:t>, 18 Kan. App. 72 (1993) and he chose to accept the same.  The jury will clearly know he is representing himself.  Why he is doing so and under what circumstances are not relevant to any material fact: i.e., whether he committed the crimes for which he stands charged.  </a:t>
            </a:r>
          </a:p>
          <a:p>
            <a:endParaRPr lang="en-US" dirty="0" smtClean="0"/>
          </a:p>
          <a:p>
            <a:r>
              <a:rPr lang="en-US" dirty="0" smtClean="0">
                <a:latin typeface="Century" panose="02040604050505020304" pitchFamily="18" charset="0"/>
              </a:rPr>
              <a:t>* What’s the plan if the defendant tells jury he is being forced to represent himself?</a:t>
            </a:r>
            <a:endParaRPr lang="en-US" dirty="0">
              <a:latin typeface="Century" panose="02040604050505020304" pitchFamily="18" charset="0"/>
            </a:endParaRPr>
          </a:p>
        </p:txBody>
      </p:sp>
    </p:spTree>
    <p:extLst>
      <p:ext uri="{BB962C8B-B14F-4D97-AF65-F5344CB8AC3E}">
        <p14:creationId xmlns:p14="http://schemas.microsoft.com/office/powerpoint/2010/main" val="42431442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Century" panose="02040604050505020304" pitchFamily="18" charset="0"/>
              </a:rPr>
              <a:t>An Ethical Dilemma</a:t>
            </a:r>
            <a:endParaRPr lang="en-US" dirty="0">
              <a:latin typeface="Century" panose="02040604050505020304" pitchFamily="18" charset="0"/>
            </a:endParaRPr>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25033245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Competing Interests</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r>
              <a:rPr lang="en-US" sz="3600" dirty="0" smtClean="0">
                <a:latin typeface="Century" panose="02040604050505020304" pitchFamily="18" charset="0"/>
              </a:rPr>
              <a:t>Zealous Advocate for the State</a:t>
            </a:r>
          </a:p>
          <a:p>
            <a:r>
              <a:rPr lang="en-US" sz="3600" dirty="0" smtClean="0">
                <a:latin typeface="Century" panose="02040604050505020304" pitchFamily="18" charset="0"/>
              </a:rPr>
              <a:t>Seeking Death Sentence against Defendant</a:t>
            </a:r>
          </a:p>
          <a:p>
            <a:r>
              <a:rPr lang="en-US" sz="3600" dirty="0" smtClean="0">
                <a:latin typeface="Century" panose="02040604050505020304" pitchFamily="18" charset="0"/>
              </a:rPr>
              <a:t>Fairness to Unrepresented Person</a:t>
            </a:r>
          </a:p>
          <a:p>
            <a:r>
              <a:rPr lang="en-US" sz="3600" dirty="0" smtClean="0">
                <a:latin typeface="Century" panose="02040604050505020304" pitchFamily="18" charset="0"/>
              </a:rPr>
              <a:t>Compliance With All Discovery Rules</a:t>
            </a:r>
          </a:p>
          <a:p>
            <a:r>
              <a:rPr lang="en-US" sz="3600" dirty="0" smtClean="0">
                <a:latin typeface="Century" panose="02040604050505020304" pitchFamily="18" charset="0"/>
              </a:rPr>
              <a:t>Fairness to Opposing Party and Tribuna</a:t>
            </a:r>
            <a:r>
              <a:rPr lang="en-US" sz="3600" dirty="0">
                <a:latin typeface="Century" panose="02040604050505020304" pitchFamily="18" charset="0"/>
              </a:rPr>
              <a:t>l</a:t>
            </a:r>
          </a:p>
        </p:txBody>
      </p:sp>
    </p:spTree>
    <p:extLst>
      <p:ext uri="{BB962C8B-B14F-4D97-AF65-F5344CB8AC3E}">
        <p14:creationId xmlns:p14="http://schemas.microsoft.com/office/powerpoint/2010/main" val="40428117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Century" panose="02040604050505020304" pitchFamily="18" charset="0"/>
              </a:rPr>
              <a:t>Professional Obligations</a:t>
            </a:r>
            <a:endParaRPr lang="en-US" dirty="0">
              <a:latin typeface="Century" panose="02040604050505020304" pitchFamily="18" charset="0"/>
            </a:endParaRPr>
          </a:p>
        </p:txBody>
      </p:sp>
      <p:sp>
        <p:nvSpPr>
          <p:cNvPr id="3" name="Content Placeholder 2"/>
          <p:cNvSpPr>
            <a:spLocks noGrp="1"/>
          </p:cNvSpPr>
          <p:nvPr>
            <p:ph idx="1"/>
          </p:nvPr>
        </p:nvSpPr>
        <p:spPr/>
        <p:txBody>
          <a:bodyPr/>
          <a:lstStyle/>
          <a:p>
            <a:pPr marL="137160" indent="0">
              <a:spcAft>
                <a:spcPts val="0"/>
              </a:spcAft>
              <a:buClr>
                <a:schemeClr val="tx1">
                  <a:shade val="95000"/>
                </a:schemeClr>
              </a:buClr>
              <a:buNone/>
              <a:defRPr/>
            </a:pPr>
            <a:r>
              <a:rPr lang="en-US" dirty="0">
                <a:latin typeface="Century" panose="02040604050505020304" pitchFamily="18" charset="0"/>
              </a:rPr>
              <a:t>The Kansas Rules of Professional Conduct (KRPC) are binding on all attorneys licensed to practice law in the state of Kansas. Failure to adhere to the KRPC can subject the lawyer to discipline. </a:t>
            </a:r>
            <a:endParaRPr lang="en-US" dirty="0" smtClean="0">
              <a:latin typeface="Century" panose="02040604050505020304" pitchFamily="18" charset="0"/>
            </a:endParaRPr>
          </a:p>
          <a:p>
            <a:pPr marL="137160" indent="0">
              <a:spcAft>
                <a:spcPts val="0"/>
              </a:spcAft>
              <a:buClr>
                <a:schemeClr val="tx1">
                  <a:shade val="95000"/>
                </a:schemeClr>
              </a:buClr>
              <a:buNone/>
              <a:defRPr/>
            </a:pPr>
            <a:endParaRPr lang="en-US" dirty="0">
              <a:latin typeface="Century" panose="02040604050505020304" pitchFamily="18" charset="0"/>
            </a:endParaRPr>
          </a:p>
          <a:p>
            <a:pPr marL="137160" indent="0">
              <a:spcAft>
                <a:spcPts val="0"/>
              </a:spcAft>
              <a:buClr>
                <a:schemeClr val="tx1">
                  <a:shade val="95000"/>
                </a:schemeClr>
              </a:buClr>
              <a:buNone/>
              <a:defRPr/>
            </a:pPr>
            <a:r>
              <a:rPr lang="en-US" dirty="0">
                <a:latin typeface="Century" panose="02040604050505020304" pitchFamily="18" charset="0"/>
              </a:rPr>
              <a:t>The National Prosecutions Standards (NPS) are advisory and aspirational.  An attorney’s failure to adhere to the NPS’s will not subject the attorney to discipline. It is our position that adherence to the NPS is a best practice and in the event you receive a disciplinary complaint against you in your role as a prosecutor, adherence to the NPS may be of benefit in your defense</a:t>
            </a:r>
          </a:p>
        </p:txBody>
      </p:sp>
    </p:spTree>
    <p:extLst>
      <p:ext uri="{BB962C8B-B14F-4D97-AF65-F5344CB8AC3E}">
        <p14:creationId xmlns:p14="http://schemas.microsoft.com/office/powerpoint/2010/main" val="28300207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PREAMBLE TO CODE OF ETHICS</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r>
              <a:rPr lang="en-US" sz="4300" dirty="0">
                <a:latin typeface="Century" panose="02040604050505020304" pitchFamily="18" charset="0"/>
              </a:rPr>
              <a:t>A lawyer, as a member of the legal profession, is…an officer of the legal system and a public citizen having special responsibility for the quality of justice</a:t>
            </a:r>
            <a:r>
              <a:rPr lang="en-US" sz="4300" dirty="0"/>
              <a:t>.</a:t>
            </a:r>
          </a:p>
          <a:p>
            <a:endParaRPr lang="en-US" dirty="0"/>
          </a:p>
        </p:txBody>
      </p:sp>
    </p:spTree>
    <p:extLst>
      <p:ext uri="{BB962C8B-B14F-4D97-AF65-F5344CB8AC3E}">
        <p14:creationId xmlns:p14="http://schemas.microsoft.com/office/powerpoint/2010/main" val="15259560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Rule 3.8- Comment</a:t>
            </a:r>
            <a:endParaRPr lang="en-US" dirty="0">
              <a:latin typeface="Century" panose="02040604050505020304" pitchFamily="18" charset="0"/>
            </a:endParaRPr>
          </a:p>
        </p:txBody>
      </p:sp>
      <p:sp>
        <p:nvSpPr>
          <p:cNvPr id="3" name="Content Placeholder 2"/>
          <p:cNvSpPr>
            <a:spLocks noGrp="1"/>
          </p:cNvSpPr>
          <p:nvPr>
            <p:ph idx="1"/>
          </p:nvPr>
        </p:nvSpPr>
        <p:spPr/>
        <p:txBody>
          <a:bodyPr/>
          <a:lstStyle/>
          <a:p>
            <a:pPr marL="0" marR="0">
              <a:spcBef>
                <a:spcPts val="0"/>
              </a:spcBef>
              <a:spcAft>
                <a:spcPts val="0"/>
              </a:spcAft>
            </a:pPr>
            <a:r>
              <a:rPr lang="en-US" sz="3200" i="1" dirty="0">
                <a:latin typeface="Century" panose="02040604050505020304" pitchFamily="18" charset="0"/>
                <a:ea typeface="Times New Roman" panose="02020603050405020304" pitchFamily="18" charset="0"/>
              </a:rPr>
              <a:t>A prosecutor has the responsibility of a </a:t>
            </a:r>
            <a:r>
              <a:rPr lang="en-US" sz="3200" b="1" i="1" dirty="0">
                <a:latin typeface="Century" panose="02040604050505020304" pitchFamily="18" charset="0"/>
                <a:ea typeface="Times New Roman" panose="02020603050405020304" pitchFamily="18" charset="0"/>
              </a:rPr>
              <a:t>minister of justice </a:t>
            </a:r>
            <a:r>
              <a:rPr lang="en-US" sz="3200" i="1" dirty="0">
                <a:latin typeface="Century" panose="02040604050505020304" pitchFamily="18" charset="0"/>
                <a:ea typeface="Times New Roman" panose="02020603050405020304" pitchFamily="18" charset="0"/>
              </a:rPr>
              <a:t>and not simply that of an advocate. This responsibility carries with it </a:t>
            </a:r>
            <a:r>
              <a:rPr lang="en-US" sz="3200" b="1" i="1" dirty="0">
                <a:latin typeface="Century" panose="02040604050505020304" pitchFamily="18" charset="0"/>
                <a:ea typeface="Times New Roman" panose="02020603050405020304" pitchFamily="18" charset="0"/>
              </a:rPr>
              <a:t>specific obligations to see that the defendant is accorded procedural justice </a:t>
            </a:r>
            <a:r>
              <a:rPr lang="en-US" sz="3200" i="1" dirty="0">
                <a:latin typeface="Century" panose="02040604050505020304" pitchFamily="18" charset="0"/>
                <a:ea typeface="Times New Roman" panose="02020603050405020304" pitchFamily="18" charset="0"/>
              </a:rPr>
              <a:t>and that guilt is decided upon the basis of sufficient evidence.</a:t>
            </a:r>
            <a:endParaRPr lang="en-US" sz="3200" dirty="0">
              <a:latin typeface="Century" panose="02040604050505020304" pitchFamily="18" charset="0"/>
              <a:ea typeface="Calibri" panose="020F0502020204030204" pitchFamily="34" charset="0"/>
            </a:endParaRPr>
          </a:p>
          <a:p>
            <a:endParaRPr lang="en-US" dirty="0"/>
          </a:p>
        </p:txBody>
      </p:sp>
    </p:spTree>
    <p:extLst>
      <p:ext uri="{BB962C8B-B14F-4D97-AF65-F5344CB8AC3E}">
        <p14:creationId xmlns:p14="http://schemas.microsoft.com/office/powerpoint/2010/main" val="25377224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Rule 3.8 </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fontScale="92500" lnSpcReduction="10000"/>
          </a:bodyPr>
          <a:lstStyle/>
          <a:p>
            <a:r>
              <a:rPr lang="en-US" dirty="0">
                <a:latin typeface="Century" panose="02040604050505020304" pitchFamily="18" charset="0"/>
              </a:rPr>
              <a:t>KPRC – Rule 3.8: </a:t>
            </a:r>
            <a:r>
              <a:rPr lang="en-US" i="1" dirty="0">
                <a:latin typeface="Century" panose="02040604050505020304" pitchFamily="18" charset="0"/>
              </a:rPr>
              <a:t>Special Responsibilities of a Prosecutor</a:t>
            </a:r>
            <a:r>
              <a:rPr lang="en-US" dirty="0">
                <a:latin typeface="Century" panose="02040604050505020304" pitchFamily="18" charset="0"/>
              </a:rPr>
              <a:t>: </a:t>
            </a:r>
            <a:endParaRPr lang="en-US" dirty="0" smtClean="0">
              <a:latin typeface="Century" panose="02040604050505020304" pitchFamily="18" charset="0"/>
            </a:endParaRPr>
          </a:p>
          <a:p>
            <a:pPr marL="136525" indent="0">
              <a:spcAft>
                <a:spcPts val="0"/>
              </a:spcAft>
              <a:buClr>
                <a:schemeClr val="accent3"/>
              </a:buClr>
              <a:buNone/>
              <a:defRPr/>
            </a:pPr>
            <a:r>
              <a:rPr lang="en-US" dirty="0" smtClean="0">
                <a:latin typeface="Century" panose="02040604050505020304" pitchFamily="18" charset="0"/>
              </a:rPr>
              <a:t>(</a:t>
            </a:r>
            <a:r>
              <a:rPr lang="en-US" dirty="0">
                <a:latin typeface="Century" panose="02040604050505020304" pitchFamily="18" charset="0"/>
              </a:rPr>
              <a:t>a) </a:t>
            </a:r>
            <a:r>
              <a:rPr lang="en-US" dirty="0" smtClean="0">
                <a:latin typeface="Century" panose="02040604050505020304" pitchFamily="18" charset="0"/>
              </a:rPr>
              <a:t>charging – “</a:t>
            </a:r>
            <a:r>
              <a:rPr lang="en-US" dirty="0" smtClean="0"/>
              <a:t>refrain </a:t>
            </a:r>
            <a:r>
              <a:rPr lang="en-US" dirty="0"/>
              <a:t>from prosecuting a charge that the prosecutor knows is not supported by probable cause.” </a:t>
            </a:r>
            <a:r>
              <a:rPr lang="en-US" dirty="0" smtClean="0"/>
              <a:t>See also NDAA’s Nat. Prosecution Standards </a:t>
            </a:r>
            <a:r>
              <a:rPr lang="en-US" dirty="0"/>
              <a:t>4</a:t>
            </a:r>
            <a:r>
              <a:rPr lang="en-US" b="1" dirty="0"/>
              <a:t>-</a:t>
            </a:r>
            <a:r>
              <a:rPr lang="en-US" dirty="0"/>
              <a:t>2.2 re: Propriety of Charges</a:t>
            </a:r>
          </a:p>
          <a:p>
            <a:r>
              <a:rPr lang="en-US" dirty="0" smtClean="0">
                <a:latin typeface="Century" panose="02040604050505020304" pitchFamily="18" charset="0"/>
              </a:rPr>
              <a:t>(</a:t>
            </a:r>
            <a:r>
              <a:rPr lang="en-US" dirty="0">
                <a:latin typeface="Century" panose="02040604050505020304" pitchFamily="18" charset="0"/>
              </a:rPr>
              <a:t>b) defendant’s access to counsel; </a:t>
            </a:r>
            <a:endParaRPr lang="en-US" dirty="0" smtClean="0">
              <a:latin typeface="Century" panose="02040604050505020304" pitchFamily="18" charset="0"/>
            </a:endParaRPr>
          </a:p>
          <a:p>
            <a:r>
              <a:rPr lang="en-US" dirty="0" smtClean="0">
                <a:latin typeface="Century" panose="02040604050505020304" pitchFamily="18" charset="0"/>
              </a:rPr>
              <a:t>(</a:t>
            </a:r>
            <a:r>
              <a:rPr lang="en-US" dirty="0">
                <a:latin typeface="Century" panose="02040604050505020304" pitchFamily="18" charset="0"/>
              </a:rPr>
              <a:t>c) waiver from pro se defendant; </a:t>
            </a:r>
            <a:endParaRPr lang="en-US" dirty="0" smtClean="0">
              <a:latin typeface="Century" panose="02040604050505020304" pitchFamily="18" charset="0"/>
            </a:endParaRPr>
          </a:p>
          <a:p>
            <a:r>
              <a:rPr lang="en-US" dirty="0" smtClean="0">
                <a:latin typeface="Century" panose="02040604050505020304" pitchFamily="18" charset="0"/>
              </a:rPr>
              <a:t>(</a:t>
            </a:r>
            <a:r>
              <a:rPr lang="en-US" dirty="0">
                <a:latin typeface="Century" panose="02040604050505020304" pitchFamily="18" charset="0"/>
              </a:rPr>
              <a:t>d) </a:t>
            </a:r>
            <a:r>
              <a:rPr lang="en-US" dirty="0" smtClean="0">
                <a:latin typeface="Century" panose="02040604050505020304" pitchFamily="18" charset="0"/>
              </a:rPr>
              <a:t>discovery - </a:t>
            </a:r>
            <a:r>
              <a:rPr lang="en-US" dirty="0">
                <a:latin typeface="Century" panose="02040604050505020304" pitchFamily="18" charset="0"/>
              </a:rPr>
              <a:t>An area ripe for mistakes. </a:t>
            </a:r>
            <a:r>
              <a:rPr lang="en-US" dirty="0" smtClean="0">
                <a:latin typeface="Century" panose="02040604050505020304" pitchFamily="18" charset="0"/>
              </a:rPr>
              <a:t>Says </a:t>
            </a:r>
            <a:r>
              <a:rPr lang="en-US" dirty="0">
                <a:latin typeface="Century" panose="02040604050505020304" pitchFamily="18" charset="0"/>
              </a:rPr>
              <a:t>we must provide “all evidence or information known to the prosecutor that tends to negate the guilt of the accused or mitigates the offense . . .”  </a:t>
            </a:r>
            <a:r>
              <a:rPr lang="en-US" dirty="0" smtClean="0">
                <a:latin typeface="Century" panose="02040604050505020304" pitchFamily="18" charset="0"/>
              </a:rPr>
              <a:t>See In re Jordan. </a:t>
            </a:r>
            <a:endParaRPr lang="en-US" dirty="0">
              <a:latin typeface="Century" panose="02040604050505020304" pitchFamily="18" charset="0"/>
            </a:endParaRPr>
          </a:p>
          <a:p>
            <a:r>
              <a:rPr lang="en-US" dirty="0" smtClean="0">
                <a:latin typeface="Century" panose="02040604050505020304" pitchFamily="18" charset="0"/>
              </a:rPr>
              <a:t>(</a:t>
            </a:r>
            <a:r>
              <a:rPr lang="en-US" dirty="0">
                <a:latin typeface="Century" panose="02040604050505020304" pitchFamily="18" charset="0"/>
              </a:rPr>
              <a:t>e) subpoena; </a:t>
            </a:r>
            <a:endParaRPr lang="en-US" dirty="0" smtClean="0">
              <a:latin typeface="Century" panose="02040604050505020304" pitchFamily="18" charset="0"/>
            </a:endParaRPr>
          </a:p>
          <a:p>
            <a:r>
              <a:rPr lang="en-US" dirty="0" smtClean="0">
                <a:latin typeface="Century" panose="02040604050505020304" pitchFamily="18" charset="0"/>
              </a:rPr>
              <a:t>(</a:t>
            </a:r>
            <a:r>
              <a:rPr lang="en-US" dirty="0">
                <a:latin typeface="Century" panose="02040604050505020304" pitchFamily="18" charset="0"/>
              </a:rPr>
              <a:t>f) public statements</a:t>
            </a:r>
            <a:r>
              <a:rPr lang="en-US" dirty="0" smtClean="0">
                <a:latin typeface="Century" panose="02040604050505020304" pitchFamily="18" charset="0"/>
              </a:rPr>
              <a:t>.</a:t>
            </a:r>
            <a:r>
              <a:rPr lang="en-US" dirty="0">
                <a:latin typeface="Century" panose="02040604050505020304" pitchFamily="18" charset="0"/>
              </a:rPr>
              <a:t> </a:t>
            </a:r>
            <a:r>
              <a:rPr lang="en-US" dirty="0" smtClean="0">
                <a:latin typeface="Century" panose="02040604050505020304" pitchFamily="18" charset="0"/>
              </a:rPr>
              <a:t>See 3.6 also.   Rules </a:t>
            </a:r>
            <a:r>
              <a:rPr lang="en-US" dirty="0">
                <a:latin typeface="Century" panose="02040604050505020304" pitchFamily="18" charset="0"/>
              </a:rPr>
              <a:t>expressly limit topics that can be discussed in the public arena. See also N.P.S. 2-14.1, 2-14.3, 2-14.4 &amp; 2-14.5.  See discussion, </a:t>
            </a:r>
            <a:r>
              <a:rPr lang="en-US" i="1" dirty="0">
                <a:latin typeface="Century" panose="02040604050505020304" pitchFamily="18" charset="0"/>
              </a:rPr>
              <a:t>In re Kline</a:t>
            </a:r>
            <a:r>
              <a:rPr lang="en-US" dirty="0">
                <a:latin typeface="Century" panose="02040604050505020304" pitchFamily="18" charset="0"/>
              </a:rPr>
              <a:t>, 298 Kan. 96, 148-49 (2013).</a:t>
            </a:r>
          </a:p>
          <a:p>
            <a:endParaRPr lang="en-US" dirty="0">
              <a:latin typeface="Century" panose="02040604050505020304" pitchFamily="18" charset="0"/>
            </a:endParaRPr>
          </a:p>
          <a:p>
            <a:endParaRPr lang="en-US" dirty="0"/>
          </a:p>
        </p:txBody>
      </p:sp>
    </p:spTree>
    <p:extLst>
      <p:ext uri="{BB962C8B-B14F-4D97-AF65-F5344CB8AC3E}">
        <p14:creationId xmlns:p14="http://schemas.microsoft.com/office/powerpoint/2010/main" val="29502742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3.8(f</a:t>
            </a:r>
            <a:r>
              <a:rPr lang="en-US" dirty="0" smtClean="0">
                <a:latin typeface="Century" panose="02040604050505020304" pitchFamily="18" charset="0"/>
              </a:rPr>
              <a:t>) </a:t>
            </a:r>
            <a:r>
              <a:rPr lang="en-US" dirty="0" err="1" smtClean="0">
                <a:latin typeface="Century" panose="02040604050505020304" pitchFamily="18" charset="0"/>
              </a:rPr>
              <a:t>cont</a:t>
            </a:r>
            <a:r>
              <a:rPr lang="en-US" dirty="0" smtClean="0">
                <a:latin typeface="Century" panose="02040604050505020304" pitchFamily="18" charset="0"/>
              </a:rPr>
              <a:t> . . . </a:t>
            </a:r>
            <a:endParaRPr lang="en-US" dirty="0">
              <a:latin typeface="Century" panose="02040604050505020304" pitchFamily="18" charset="0"/>
            </a:endParaRPr>
          </a:p>
        </p:txBody>
      </p:sp>
      <p:sp>
        <p:nvSpPr>
          <p:cNvPr id="3" name="Content Placeholder 2"/>
          <p:cNvSpPr>
            <a:spLocks noGrp="1"/>
          </p:cNvSpPr>
          <p:nvPr>
            <p:ph idx="1"/>
          </p:nvPr>
        </p:nvSpPr>
        <p:spPr/>
        <p:txBody>
          <a:bodyPr/>
          <a:lstStyle/>
          <a:p>
            <a:r>
              <a:rPr lang="en-US" altLang="en-US" dirty="0" smtClean="0">
                <a:latin typeface="Century" panose="02040604050505020304" pitchFamily="18" charset="0"/>
              </a:rPr>
              <a:t>f) Except </a:t>
            </a:r>
            <a:r>
              <a:rPr lang="en-US" altLang="en-US" dirty="0">
                <a:latin typeface="Century" panose="02040604050505020304" pitchFamily="18" charset="0"/>
              </a:rPr>
              <a:t>for statements that are necessary to inform the public of the nature and extent of the prosecutor’s action and that serve a legitimate law enforcement purpose, </a:t>
            </a:r>
            <a:r>
              <a:rPr lang="en-US" altLang="en-US" i="1" dirty="0">
                <a:latin typeface="Century" panose="02040604050505020304" pitchFamily="18" charset="0"/>
              </a:rPr>
              <a:t>refrain from making extrajudicial comments that have a substantial likelihood of heightening public condemnation of the accused </a:t>
            </a:r>
            <a:r>
              <a:rPr lang="en-US" altLang="en-US" i="1" dirty="0">
                <a:solidFill>
                  <a:srgbClr val="FF0000"/>
                </a:solidFill>
                <a:latin typeface="Century" panose="02040604050505020304" pitchFamily="18" charset="0"/>
              </a:rPr>
              <a:t>and exercise reasonable care to prevent investigators, law enforcement personnel, employees or other persons assisting or associated with the prosecutor in a criminal case form making an extrajudicial statement that the prosecutor would be prohibited from making under rule 3.6 or this rule</a:t>
            </a:r>
          </a:p>
          <a:p>
            <a:endParaRPr lang="en-US" dirty="0"/>
          </a:p>
        </p:txBody>
      </p:sp>
    </p:spTree>
    <p:extLst>
      <p:ext uri="{BB962C8B-B14F-4D97-AF65-F5344CB8AC3E}">
        <p14:creationId xmlns:p14="http://schemas.microsoft.com/office/powerpoint/2010/main" val="2746831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KRPC 4.3 </a:t>
            </a:r>
            <a:endParaRPr lang="en-US" dirty="0">
              <a:latin typeface="Century" panose="02040604050505020304" pitchFamily="18" charset="0"/>
            </a:endParaRPr>
          </a:p>
        </p:txBody>
      </p:sp>
      <p:sp>
        <p:nvSpPr>
          <p:cNvPr id="3" name="Content Placeholder 2"/>
          <p:cNvSpPr>
            <a:spLocks noGrp="1"/>
          </p:cNvSpPr>
          <p:nvPr>
            <p:ph idx="1"/>
          </p:nvPr>
        </p:nvSpPr>
        <p:spPr/>
        <p:txBody>
          <a:bodyPr/>
          <a:lstStyle/>
          <a:p>
            <a:r>
              <a:rPr lang="en-US" dirty="0">
                <a:latin typeface="Century" panose="02040604050505020304" pitchFamily="18" charset="0"/>
              </a:rPr>
              <a:t>KRPC 4.3 Dealing with Unrepresented Persons: In dealing on behalf of a client with a person who is not represented by counsel, a lawyer shall not state or imply that the lawyer is disinterested.  When the lawyer knows or reasonably should know that the unrepresented person misunderstands the lawyer’s role in the matter, the lawyer shall make reasonable efforts to correct the misunderstanding.</a:t>
            </a:r>
          </a:p>
          <a:p>
            <a:endParaRPr lang="en-US" dirty="0"/>
          </a:p>
        </p:txBody>
      </p:sp>
    </p:spTree>
    <p:extLst>
      <p:ext uri="{BB962C8B-B14F-4D97-AF65-F5344CB8AC3E}">
        <p14:creationId xmlns:p14="http://schemas.microsoft.com/office/powerpoint/2010/main" val="3187244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Timeline</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r>
              <a:rPr lang="en-US" sz="3200" b="1" dirty="0" smtClean="0">
                <a:latin typeface="Century" panose="02040604050505020304" pitchFamily="18" charset="0"/>
              </a:rPr>
              <a:t>April 15, 2014</a:t>
            </a:r>
          </a:p>
          <a:p>
            <a:pPr lvl="1"/>
            <a:r>
              <a:rPr lang="en-US" sz="3000" dirty="0" smtClean="0">
                <a:latin typeface="Century" panose="02040604050505020304" pitchFamily="18" charset="0"/>
              </a:rPr>
              <a:t>Defendant charged with capital murder and other charges</a:t>
            </a:r>
          </a:p>
          <a:p>
            <a:pPr lvl="1"/>
            <a:r>
              <a:rPr lang="en-US" sz="3000" dirty="0" smtClean="0">
                <a:latin typeface="Century" panose="02040604050505020304" pitchFamily="18" charset="0"/>
              </a:rPr>
              <a:t>Death penalty defense unit appointed to case</a:t>
            </a:r>
          </a:p>
          <a:p>
            <a:pPr lvl="1"/>
            <a:r>
              <a:rPr lang="en-US" sz="3000" dirty="0" smtClean="0">
                <a:latin typeface="Century" panose="02040604050505020304" pitchFamily="18" charset="0"/>
              </a:rPr>
              <a:t>Lead counsel Ron Evans</a:t>
            </a:r>
          </a:p>
          <a:p>
            <a:pPr lvl="1"/>
            <a:r>
              <a:rPr lang="en-US" sz="3000" dirty="0" smtClean="0">
                <a:latin typeface="Century" panose="02040604050505020304" pitchFamily="18" charset="0"/>
              </a:rPr>
              <a:t>Case assigned to Judge Kelly Ryan</a:t>
            </a:r>
            <a:endParaRPr lang="en-US" sz="3000" dirty="0">
              <a:latin typeface="Century" panose="02040604050505020304" pitchFamily="18" charset="0"/>
            </a:endParaRPr>
          </a:p>
        </p:txBody>
      </p:sp>
    </p:spTree>
    <p:extLst>
      <p:ext uri="{BB962C8B-B14F-4D97-AF65-F5344CB8AC3E}">
        <p14:creationId xmlns:p14="http://schemas.microsoft.com/office/powerpoint/2010/main" val="264732168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Chris </a:t>
            </a:r>
            <a:r>
              <a:rPr lang="en-US" dirty="0" err="1" smtClean="0">
                <a:latin typeface="Century" panose="02040604050505020304" pitchFamily="18" charset="0"/>
              </a:rPr>
              <a:t>McMullin’s</a:t>
            </a:r>
            <a:r>
              <a:rPr lang="en-US" dirty="0" smtClean="0">
                <a:latin typeface="Century" panose="02040604050505020304" pitchFamily="18" charset="0"/>
              </a:rPr>
              <a:t> Life Rule #1</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r>
              <a:rPr lang="en-US" sz="5400" dirty="0" smtClean="0">
                <a:latin typeface="Century" panose="02040604050505020304" pitchFamily="18" charset="0"/>
              </a:rPr>
              <a:t>DON’T GET CUTE</a:t>
            </a:r>
            <a:endParaRPr lang="en-US" sz="5400" dirty="0">
              <a:latin typeface="Century" panose="02040604050505020304" pitchFamily="18" charset="0"/>
            </a:endParaRPr>
          </a:p>
        </p:txBody>
      </p:sp>
    </p:spTree>
    <p:extLst>
      <p:ext uri="{BB962C8B-B14F-4D97-AF65-F5344CB8AC3E}">
        <p14:creationId xmlns:p14="http://schemas.microsoft.com/office/powerpoint/2010/main" val="26614028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Century" panose="02040604050505020304" pitchFamily="18" charset="0"/>
              </a:rPr>
              <a:t>In Re </a:t>
            </a:r>
            <a:r>
              <a:rPr lang="en-US" i="1" dirty="0" err="1" smtClean="0">
                <a:latin typeface="Century" panose="02040604050505020304" pitchFamily="18" charset="0"/>
              </a:rPr>
              <a:t>Swarts</a:t>
            </a:r>
            <a:r>
              <a:rPr lang="en-US" i="1" dirty="0" smtClean="0">
                <a:latin typeface="Century" panose="02040604050505020304" pitchFamily="18" charset="0"/>
              </a:rPr>
              <a:t>, 271 </a:t>
            </a:r>
            <a:r>
              <a:rPr lang="en-US" i="1" dirty="0" err="1" smtClean="0">
                <a:latin typeface="Century" panose="02040604050505020304" pitchFamily="18" charset="0"/>
              </a:rPr>
              <a:t>Kan</a:t>
            </a:r>
            <a:r>
              <a:rPr lang="en-US" i="1" dirty="0" smtClean="0">
                <a:latin typeface="Century" panose="02040604050505020304" pitchFamily="18" charset="0"/>
              </a:rPr>
              <a:t> 28</a:t>
            </a:r>
            <a:endParaRPr lang="en-US" i="1" dirty="0">
              <a:latin typeface="Century" panose="02040604050505020304" pitchFamily="18" charset="0"/>
            </a:endParaRPr>
          </a:p>
        </p:txBody>
      </p:sp>
      <p:sp>
        <p:nvSpPr>
          <p:cNvPr id="3" name="Content Placeholder 2"/>
          <p:cNvSpPr>
            <a:spLocks noGrp="1"/>
          </p:cNvSpPr>
          <p:nvPr>
            <p:ph idx="1"/>
          </p:nvPr>
        </p:nvSpPr>
        <p:spPr/>
        <p:txBody>
          <a:bodyPr>
            <a:normAutofit fontScale="92500"/>
          </a:bodyPr>
          <a:lstStyle/>
          <a:p>
            <a:r>
              <a:rPr lang="en-US" sz="4000" dirty="0" smtClean="0">
                <a:latin typeface="Century" panose="02040604050505020304" pitchFamily="18" charset="0"/>
              </a:rPr>
              <a:t>County Attorney Respondent, Crime Victim</a:t>
            </a:r>
          </a:p>
          <a:p>
            <a:r>
              <a:rPr lang="en-US" sz="4000" dirty="0" smtClean="0">
                <a:latin typeface="Century" panose="02040604050505020304" pitchFamily="18" charset="0"/>
              </a:rPr>
              <a:t>Angry, took matters in his own hands</a:t>
            </a:r>
          </a:p>
          <a:p>
            <a:r>
              <a:rPr lang="en-US" sz="4000" dirty="0" smtClean="0">
                <a:latin typeface="Century" panose="02040604050505020304" pitchFamily="18" charset="0"/>
              </a:rPr>
              <a:t>Spoke with unrepresented defendant</a:t>
            </a:r>
          </a:p>
          <a:p>
            <a:r>
              <a:rPr lang="en-US" sz="4000" dirty="0" smtClean="0">
                <a:latin typeface="Century" panose="02040604050505020304" pitchFamily="18" charset="0"/>
              </a:rPr>
              <a:t>Tried to negotiate a plea deal despite special prosecutor</a:t>
            </a:r>
          </a:p>
          <a:p>
            <a:r>
              <a:rPr lang="en-US" sz="4000" dirty="0" smtClean="0">
                <a:latin typeface="Century" panose="02040604050505020304" pitchFamily="18" charset="0"/>
              </a:rPr>
              <a:t>Deviated from normal process = GOT CUTE</a:t>
            </a:r>
          </a:p>
        </p:txBody>
      </p:sp>
    </p:spTree>
    <p:extLst>
      <p:ext uri="{BB962C8B-B14F-4D97-AF65-F5344CB8AC3E}">
        <p14:creationId xmlns:p14="http://schemas.microsoft.com/office/powerpoint/2010/main" val="21563590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Century" panose="02040604050505020304" pitchFamily="18" charset="0"/>
              </a:rPr>
              <a:t>In Re Millett 291 Kan. 369</a:t>
            </a:r>
            <a:endParaRPr lang="en-US" i="1" dirty="0">
              <a:latin typeface="Century" panose="02040604050505020304" pitchFamily="18" charset="0"/>
            </a:endParaRPr>
          </a:p>
        </p:txBody>
      </p:sp>
      <p:sp>
        <p:nvSpPr>
          <p:cNvPr id="3" name="Content Placeholder 2"/>
          <p:cNvSpPr>
            <a:spLocks noGrp="1"/>
          </p:cNvSpPr>
          <p:nvPr>
            <p:ph idx="1"/>
          </p:nvPr>
        </p:nvSpPr>
        <p:spPr/>
        <p:txBody>
          <a:bodyPr>
            <a:normAutofit fontScale="92500"/>
          </a:bodyPr>
          <a:lstStyle/>
          <a:p>
            <a:r>
              <a:rPr lang="en-US" sz="4000" dirty="0" smtClean="0">
                <a:latin typeface="Century" panose="02040604050505020304" pitchFamily="18" charset="0"/>
              </a:rPr>
              <a:t>Defense attorney accompanied client’s brother to police interview</a:t>
            </a:r>
          </a:p>
          <a:p>
            <a:r>
              <a:rPr lang="en-US" sz="4000" dirty="0" smtClean="0">
                <a:latin typeface="Century" panose="02040604050505020304" pitchFamily="18" charset="0"/>
              </a:rPr>
              <a:t>Brother thought attorney represented him</a:t>
            </a:r>
          </a:p>
          <a:p>
            <a:r>
              <a:rPr lang="en-US" sz="4000" dirty="0" smtClean="0">
                <a:latin typeface="Century" panose="02040604050505020304" pitchFamily="18" charset="0"/>
              </a:rPr>
              <a:t>Attorney tried to get brother to confess to client’s crime</a:t>
            </a:r>
          </a:p>
          <a:p>
            <a:r>
              <a:rPr lang="en-US" sz="4000" dirty="0" smtClean="0">
                <a:latin typeface="Century" panose="02040604050505020304" pitchFamily="18" charset="0"/>
              </a:rPr>
              <a:t>What was he thinking? GOT CUTE</a:t>
            </a:r>
            <a:endParaRPr lang="en-US" sz="4000" dirty="0">
              <a:latin typeface="Century" panose="02040604050505020304" pitchFamily="18" charset="0"/>
            </a:endParaRPr>
          </a:p>
        </p:txBody>
      </p:sp>
    </p:spTree>
    <p:extLst>
      <p:ext uri="{BB962C8B-B14F-4D97-AF65-F5344CB8AC3E}">
        <p14:creationId xmlns:p14="http://schemas.microsoft.com/office/powerpoint/2010/main" val="18841615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Professionalism</a:t>
            </a:r>
            <a:endParaRPr lang="en-US" dirty="0">
              <a:latin typeface="Century" panose="02040604050505020304" pitchFamily="18" charset="0"/>
            </a:endParaRPr>
          </a:p>
        </p:txBody>
      </p:sp>
      <p:sp>
        <p:nvSpPr>
          <p:cNvPr id="3" name="Text Placeholder 2"/>
          <p:cNvSpPr>
            <a:spLocks noGrp="1"/>
          </p:cNvSpPr>
          <p:nvPr>
            <p:ph type="body" idx="1"/>
          </p:nvPr>
        </p:nvSpPr>
        <p:spPr/>
        <p:txBody>
          <a:bodyPr/>
          <a:lstStyle/>
          <a:p>
            <a:r>
              <a:rPr lang="en-US" dirty="0" smtClean="0"/>
              <a:t>Ethically handling a pro-se capital defendant</a:t>
            </a:r>
            <a:endParaRPr lang="en-US" dirty="0"/>
          </a:p>
        </p:txBody>
      </p:sp>
    </p:spTree>
    <p:extLst>
      <p:ext uri="{BB962C8B-B14F-4D97-AF65-F5344CB8AC3E}">
        <p14:creationId xmlns:p14="http://schemas.microsoft.com/office/powerpoint/2010/main" val="42034187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a:t>
            </a:r>
            <a:r>
              <a:rPr lang="en-US" dirty="0" smtClean="0">
                <a:latin typeface="Century" panose="02040604050505020304" pitchFamily="18" charset="0"/>
              </a:rPr>
              <a:t>Keep your cool</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fontScale="92500" lnSpcReduction="20000"/>
          </a:bodyPr>
          <a:lstStyle/>
          <a:p>
            <a:r>
              <a:rPr lang="en-US" sz="4000" dirty="0" smtClean="0">
                <a:latin typeface="Century" panose="02040604050505020304" pitchFamily="18" charset="0"/>
              </a:rPr>
              <a:t>Be calm in the storm</a:t>
            </a:r>
          </a:p>
          <a:p>
            <a:pPr lvl="1"/>
            <a:r>
              <a:rPr lang="en-US" sz="3800" dirty="0" smtClean="0">
                <a:latin typeface="Century" panose="02040604050505020304" pitchFamily="18" charset="0"/>
              </a:rPr>
              <a:t>Steve was “HOWDY DOODY” (Get it?)</a:t>
            </a:r>
          </a:p>
          <a:p>
            <a:pPr lvl="1"/>
            <a:r>
              <a:rPr lang="en-US" sz="3800" dirty="0" smtClean="0">
                <a:latin typeface="Century" panose="02040604050505020304" pitchFamily="18" charset="0"/>
              </a:rPr>
              <a:t>I “TALKED GOOBELDY GOCK” LIKE A “WOMAN”</a:t>
            </a:r>
          </a:p>
          <a:p>
            <a:pPr lvl="1"/>
            <a:r>
              <a:rPr lang="en-US" sz="3800" dirty="0" smtClean="0">
                <a:latin typeface="Century" panose="02040604050505020304" pitchFamily="18" charset="0"/>
              </a:rPr>
              <a:t>Judge Ryan was an “EGG SUCKING MULE”</a:t>
            </a:r>
          </a:p>
          <a:p>
            <a:r>
              <a:rPr lang="en-US" sz="4000" dirty="0" smtClean="0">
                <a:latin typeface="Century" panose="02040604050505020304" pitchFamily="18" charset="0"/>
              </a:rPr>
              <a:t>We did not “take the bait”</a:t>
            </a:r>
          </a:p>
          <a:p>
            <a:pPr lvl="1"/>
            <a:r>
              <a:rPr lang="en-US" sz="3800" dirty="0" smtClean="0">
                <a:latin typeface="Century" panose="02040604050505020304" pitchFamily="18" charset="0"/>
              </a:rPr>
              <a:t>Communicate in writing</a:t>
            </a:r>
          </a:p>
          <a:p>
            <a:pPr lvl="1"/>
            <a:r>
              <a:rPr lang="en-US" sz="3800" dirty="0" smtClean="0">
                <a:latin typeface="Century" panose="02040604050505020304" pitchFamily="18" charset="0"/>
              </a:rPr>
              <a:t>Talked only on the record, only to the Court</a:t>
            </a:r>
          </a:p>
          <a:p>
            <a:endParaRPr lang="en-US" sz="4000" dirty="0"/>
          </a:p>
        </p:txBody>
      </p:sp>
    </p:spTree>
    <p:extLst>
      <p:ext uri="{BB962C8B-B14F-4D97-AF65-F5344CB8AC3E}">
        <p14:creationId xmlns:p14="http://schemas.microsoft.com/office/powerpoint/2010/main" val="3363263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2. Make a good record</a:t>
            </a:r>
            <a:endParaRPr lang="en-US" dirty="0">
              <a:latin typeface="Century" panose="02040604050505020304" pitchFamily="18" charset="0"/>
            </a:endParaRPr>
          </a:p>
        </p:txBody>
      </p:sp>
      <p:sp>
        <p:nvSpPr>
          <p:cNvPr id="3" name="Content Placeholder 2"/>
          <p:cNvSpPr>
            <a:spLocks noGrp="1"/>
          </p:cNvSpPr>
          <p:nvPr>
            <p:ph idx="1"/>
          </p:nvPr>
        </p:nvSpPr>
        <p:spPr/>
        <p:txBody>
          <a:bodyPr>
            <a:noAutofit/>
          </a:bodyPr>
          <a:lstStyle/>
          <a:p>
            <a:r>
              <a:rPr lang="en-US" sz="2400" dirty="0" smtClean="0">
                <a:latin typeface="Century" panose="02040604050505020304" pitchFamily="18" charset="0"/>
              </a:rPr>
              <a:t>Always ask: “HOW WILL THIS LOOK IN BLACK AND WHITE ON A TRANSCRIPT?”</a:t>
            </a:r>
          </a:p>
          <a:p>
            <a:pPr lvl="1"/>
            <a:r>
              <a:rPr lang="en-US" sz="2400" dirty="0" smtClean="0">
                <a:latin typeface="Century" panose="02040604050505020304" pitchFamily="18" charset="0"/>
              </a:rPr>
              <a:t>When defendant asked to break early…we agreed</a:t>
            </a:r>
          </a:p>
          <a:p>
            <a:pPr lvl="1"/>
            <a:r>
              <a:rPr lang="en-US" sz="2400" dirty="0" smtClean="0">
                <a:latin typeface="Century" panose="02040604050505020304" pitchFamily="18" charset="0"/>
              </a:rPr>
              <a:t>When he mentioned entering a plea…we held a hearing</a:t>
            </a:r>
          </a:p>
          <a:p>
            <a:r>
              <a:rPr lang="en-US" sz="2400" dirty="0" smtClean="0">
                <a:latin typeface="Century" panose="02040604050505020304" pitchFamily="18" charset="0"/>
              </a:rPr>
              <a:t>Choose words carefully</a:t>
            </a:r>
          </a:p>
          <a:p>
            <a:r>
              <a:rPr lang="en-US" sz="2400" dirty="0" smtClean="0">
                <a:latin typeface="Century" panose="02040604050505020304" pitchFamily="18" charset="0"/>
              </a:rPr>
              <a:t>State the obvious, i.e. “THE DEFENDANT IS RAISING HIS VOICE”</a:t>
            </a:r>
          </a:p>
          <a:p>
            <a:r>
              <a:rPr lang="en-US" sz="2400" dirty="0" smtClean="0">
                <a:latin typeface="Century" panose="02040604050505020304" pitchFamily="18" charset="0"/>
              </a:rPr>
              <a:t>NO OFF THE RECORD ANYTHING</a:t>
            </a:r>
          </a:p>
          <a:p>
            <a:r>
              <a:rPr lang="en-US" sz="2400" dirty="0" smtClean="0">
                <a:latin typeface="Century" panose="02040604050505020304" pitchFamily="18" charset="0"/>
              </a:rPr>
              <a:t>BE METICULOUSLY FAIR</a:t>
            </a:r>
          </a:p>
          <a:p>
            <a:endParaRPr lang="en-US" sz="2800" dirty="0"/>
          </a:p>
        </p:txBody>
      </p:sp>
    </p:spTree>
    <p:extLst>
      <p:ext uri="{BB962C8B-B14F-4D97-AF65-F5344CB8AC3E}">
        <p14:creationId xmlns:p14="http://schemas.microsoft.com/office/powerpoint/2010/main" val="386541353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3. Don’t Get Cute</a:t>
            </a:r>
            <a:endParaRPr lang="en-US" dirty="0">
              <a:latin typeface="Century" panose="02040604050505020304" pitchFamily="18" charset="0"/>
            </a:endParaRPr>
          </a:p>
        </p:txBody>
      </p:sp>
      <p:sp>
        <p:nvSpPr>
          <p:cNvPr id="3" name="Content Placeholder 2"/>
          <p:cNvSpPr>
            <a:spLocks noGrp="1"/>
          </p:cNvSpPr>
          <p:nvPr>
            <p:ph idx="1"/>
          </p:nvPr>
        </p:nvSpPr>
        <p:spPr/>
        <p:txBody>
          <a:bodyPr>
            <a:noAutofit/>
          </a:bodyPr>
          <a:lstStyle/>
          <a:p>
            <a:r>
              <a:rPr lang="en-US" sz="2400" dirty="0" smtClean="0">
                <a:latin typeface="Century" panose="02040604050505020304" pitchFamily="18" charset="0"/>
              </a:rPr>
              <a:t>Earn the Judge’s trust every day</a:t>
            </a:r>
          </a:p>
          <a:p>
            <a:pPr lvl="1"/>
            <a:r>
              <a:rPr lang="en-US" sz="2400" dirty="0" smtClean="0">
                <a:latin typeface="Century" panose="02040604050505020304" pitchFamily="18" charset="0"/>
              </a:rPr>
              <a:t>This was not the case to test the limits of discovery law</a:t>
            </a:r>
          </a:p>
          <a:p>
            <a:pPr lvl="2"/>
            <a:r>
              <a:rPr lang="en-US" sz="2400" dirty="0" smtClean="0">
                <a:latin typeface="Century" panose="02040604050505020304" pitchFamily="18" charset="0"/>
              </a:rPr>
              <a:t>If in doubt, we chose disclosure or sought a hearing</a:t>
            </a:r>
          </a:p>
          <a:p>
            <a:pPr lvl="1"/>
            <a:r>
              <a:rPr lang="en-US" sz="2400" dirty="0" smtClean="0">
                <a:latin typeface="Century" panose="02040604050505020304" pitchFamily="18" charset="0"/>
              </a:rPr>
              <a:t>We did not test the limits of “wide discretion” in argument</a:t>
            </a:r>
          </a:p>
          <a:p>
            <a:pPr lvl="2"/>
            <a:r>
              <a:rPr lang="en-US" sz="2400" dirty="0" smtClean="0">
                <a:latin typeface="Century" panose="02040604050505020304" pitchFamily="18" charset="0"/>
              </a:rPr>
              <a:t>If in doubt, we went conservative- it was a really strong case</a:t>
            </a:r>
          </a:p>
          <a:p>
            <a:pPr lvl="1"/>
            <a:r>
              <a:rPr lang="en-US" sz="2400" dirty="0" smtClean="0">
                <a:latin typeface="Century" panose="02040604050505020304" pitchFamily="18" charset="0"/>
              </a:rPr>
              <a:t>Not the case to play games with evidentiary foundation</a:t>
            </a:r>
          </a:p>
          <a:p>
            <a:pPr lvl="2"/>
            <a:r>
              <a:rPr lang="en-US" sz="2400" dirty="0" smtClean="0">
                <a:latin typeface="Century" panose="02040604050505020304" pitchFamily="18" charset="0"/>
              </a:rPr>
              <a:t>We made sure to take our time with each piece of evidence even if it bored the defendant</a:t>
            </a:r>
          </a:p>
          <a:p>
            <a:pPr lvl="1"/>
            <a:r>
              <a:rPr lang="en-US" sz="2400" dirty="0" smtClean="0">
                <a:latin typeface="Century" panose="02040604050505020304" pitchFamily="18" charset="0"/>
              </a:rPr>
              <a:t>Written response to every motion, even the manifestos</a:t>
            </a:r>
            <a:endParaRPr lang="en-US" sz="2400" dirty="0">
              <a:latin typeface="Century" panose="02040604050505020304" pitchFamily="18" charset="0"/>
            </a:endParaRPr>
          </a:p>
        </p:txBody>
      </p:sp>
    </p:spTree>
    <p:extLst>
      <p:ext uri="{BB962C8B-B14F-4D97-AF65-F5344CB8AC3E}">
        <p14:creationId xmlns:p14="http://schemas.microsoft.com/office/powerpoint/2010/main" val="259171429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Century" panose="02040604050505020304" pitchFamily="18" charset="0"/>
              </a:rPr>
              <a:t>3 . </a:t>
            </a:r>
            <a:r>
              <a:rPr lang="en-US" dirty="0" err="1" smtClean="0">
                <a:latin typeface="Century" panose="02040604050505020304" pitchFamily="18" charset="0"/>
              </a:rPr>
              <a:t>Cont</a:t>
            </a:r>
            <a:r>
              <a:rPr lang="en-US" dirty="0" smtClean="0">
                <a:latin typeface="Century" panose="02040604050505020304" pitchFamily="18" charset="0"/>
              </a:rPr>
              <a:t> . . . Don’t </a:t>
            </a:r>
            <a:r>
              <a:rPr lang="en-US" dirty="0" smtClean="0">
                <a:latin typeface="Century" panose="02040604050505020304" pitchFamily="18" charset="0"/>
              </a:rPr>
              <a:t>Get Cute with </a:t>
            </a:r>
            <a:r>
              <a:rPr lang="en-US" dirty="0" smtClean="0">
                <a:latin typeface="Century" panose="02040604050505020304" pitchFamily="18" charset="0"/>
              </a:rPr>
              <a:t>Discovery </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r>
              <a:rPr lang="en-US" i="1" dirty="0">
                <a:latin typeface="Century" panose="02040604050505020304" pitchFamily="18" charset="0"/>
              </a:rPr>
              <a:t>Statutory Discovery</a:t>
            </a:r>
            <a:r>
              <a:rPr lang="en-US" dirty="0">
                <a:latin typeface="Century" panose="02040604050505020304" pitchFamily="18" charset="0"/>
              </a:rPr>
              <a:t>: K.S.A. 22-3212 &amp; K.S.A. 22-3213 </a:t>
            </a:r>
            <a:endParaRPr lang="en-US" dirty="0" smtClean="0">
              <a:latin typeface="Century" panose="02040604050505020304" pitchFamily="18" charset="0"/>
            </a:endParaRPr>
          </a:p>
          <a:p>
            <a:r>
              <a:rPr lang="en-US" i="1" dirty="0" smtClean="0">
                <a:latin typeface="Century" panose="02040604050505020304" pitchFamily="18" charset="0"/>
              </a:rPr>
              <a:t>Case </a:t>
            </a:r>
            <a:r>
              <a:rPr lang="en-US" i="1" dirty="0" smtClean="0">
                <a:latin typeface="Century" panose="02040604050505020304" pitchFamily="18" charset="0"/>
              </a:rPr>
              <a:t>law: </a:t>
            </a:r>
            <a:endParaRPr lang="en-US" i="1" dirty="0" smtClean="0">
              <a:latin typeface="Century" panose="02040604050505020304" pitchFamily="18" charset="0"/>
            </a:endParaRPr>
          </a:p>
          <a:p>
            <a:r>
              <a:rPr lang="en-US" i="1" dirty="0" smtClean="0">
                <a:latin typeface="Century" panose="02040604050505020304" pitchFamily="18" charset="0"/>
              </a:rPr>
              <a:t>(1) Brady </a:t>
            </a:r>
            <a:r>
              <a:rPr lang="en-US" i="1" dirty="0">
                <a:latin typeface="Century" panose="02040604050505020304" pitchFamily="18" charset="0"/>
              </a:rPr>
              <a:t>v. Maryland</a:t>
            </a:r>
            <a:r>
              <a:rPr lang="en-US" dirty="0">
                <a:latin typeface="Century" panose="02040604050505020304" pitchFamily="18" charset="0"/>
              </a:rPr>
              <a:t>, 373 U.S. 83, 87 (1963) </a:t>
            </a:r>
            <a:r>
              <a:rPr lang="en-US" b="1" dirty="0">
                <a:latin typeface="Century" panose="02040604050505020304" pitchFamily="18" charset="0"/>
              </a:rPr>
              <a:t>-</a:t>
            </a:r>
            <a:r>
              <a:rPr lang="en-US" dirty="0">
                <a:latin typeface="Century" panose="02040604050505020304" pitchFamily="18" charset="0"/>
              </a:rPr>
              <a:t> all “material” information must be provided to the defense by the prosecution. </a:t>
            </a:r>
            <a:endParaRPr lang="en-US" dirty="0" smtClean="0">
              <a:latin typeface="Century" panose="02040604050505020304" pitchFamily="18" charset="0"/>
            </a:endParaRPr>
          </a:p>
          <a:p>
            <a:r>
              <a:rPr lang="en-US" dirty="0" smtClean="0">
                <a:latin typeface="Century" panose="02040604050505020304" pitchFamily="18" charset="0"/>
              </a:rPr>
              <a:t>(</a:t>
            </a:r>
            <a:r>
              <a:rPr lang="en-US" dirty="0">
                <a:latin typeface="Century" panose="02040604050505020304" pitchFamily="18" charset="0"/>
              </a:rPr>
              <a:t>2) </a:t>
            </a:r>
            <a:r>
              <a:rPr lang="en-US" i="1" dirty="0">
                <a:latin typeface="Century" panose="02040604050505020304" pitchFamily="18" charset="0"/>
              </a:rPr>
              <a:t>Kyles v. Whitley</a:t>
            </a:r>
            <a:r>
              <a:rPr lang="en-US" dirty="0">
                <a:latin typeface="Century" panose="02040604050505020304" pitchFamily="18" charset="0"/>
              </a:rPr>
              <a:t>, 514 U.S. 419 (1995) </a:t>
            </a:r>
            <a:r>
              <a:rPr lang="en-US" b="1" dirty="0">
                <a:latin typeface="Century" panose="02040604050505020304" pitchFamily="18" charset="0"/>
              </a:rPr>
              <a:t>-</a:t>
            </a:r>
            <a:r>
              <a:rPr lang="en-US" dirty="0">
                <a:latin typeface="Century" panose="02040604050505020304" pitchFamily="18" charset="0"/>
              </a:rPr>
              <a:t> If any law enforcement agent possesses the information/ evidence, prosecutor obliged to learn the information and turn it over to the defense</a:t>
            </a:r>
            <a:r>
              <a:rPr lang="en-US" dirty="0" smtClean="0">
                <a:latin typeface="Century" panose="02040604050505020304" pitchFamily="18" charset="0"/>
              </a:rPr>
              <a:t>.</a:t>
            </a:r>
          </a:p>
          <a:p>
            <a:r>
              <a:rPr lang="en-US" dirty="0" smtClean="0">
                <a:latin typeface="Century" panose="02040604050505020304" pitchFamily="18" charset="0"/>
              </a:rPr>
              <a:t>(</a:t>
            </a:r>
            <a:r>
              <a:rPr lang="en-US" dirty="0">
                <a:latin typeface="Century" panose="02040604050505020304" pitchFamily="18" charset="0"/>
              </a:rPr>
              <a:t>3) </a:t>
            </a:r>
            <a:r>
              <a:rPr lang="en-US" i="1" dirty="0">
                <a:latin typeface="Century" panose="02040604050505020304" pitchFamily="18" charset="0"/>
              </a:rPr>
              <a:t>Strickler v. Greene</a:t>
            </a:r>
            <a:r>
              <a:rPr lang="en-US" dirty="0">
                <a:latin typeface="Century" panose="02040604050505020304" pitchFamily="18" charset="0"/>
              </a:rPr>
              <a:t>, 527 U.S. 263, 281-82 (1999) - “Material” evidence includes exculpatory, impeachment evidence re government witnesses, including cops. See also, </a:t>
            </a:r>
            <a:endParaRPr lang="en-US" dirty="0" smtClean="0">
              <a:latin typeface="Century" panose="02040604050505020304" pitchFamily="18" charset="0"/>
            </a:endParaRPr>
          </a:p>
          <a:p>
            <a:r>
              <a:rPr lang="en-US" dirty="0" smtClean="0">
                <a:latin typeface="Century" panose="02040604050505020304" pitchFamily="18" charset="0"/>
              </a:rPr>
              <a:t>(</a:t>
            </a:r>
            <a:r>
              <a:rPr lang="en-US" dirty="0">
                <a:latin typeface="Century" panose="02040604050505020304" pitchFamily="18" charset="0"/>
              </a:rPr>
              <a:t>4) </a:t>
            </a:r>
            <a:r>
              <a:rPr lang="en-US" i="1" dirty="0" err="1">
                <a:latin typeface="Century" panose="02040604050505020304" pitchFamily="18" charset="0"/>
              </a:rPr>
              <a:t>Giglio</a:t>
            </a:r>
            <a:r>
              <a:rPr lang="en-US" i="1" dirty="0">
                <a:latin typeface="Century" panose="02040604050505020304" pitchFamily="18" charset="0"/>
              </a:rPr>
              <a:t> v. United States</a:t>
            </a:r>
            <a:r>
              <a:rPr lang="en-US" dirty="0">
                <a:latin typeface="Century" panose="02040604050505020304" pitchFamily="18" charset="0"/>
              </a:rPr>
              <a:t>, 405 U.S. 150 (1972).  </a:t>
            </a:r>
          </a:p>
          <a:p>
            <a:endParaRPr lang="en-US" dirty="0" smtClean="0">
              <a:latin typeface="Century" panose="02040604050505020304" pitchFamily="18" charset="0"/>
            </a:endParaRPr>
          </a:p>
        </p:txBody>
      </p:sp>
    </p:spTree>
    <p:extLst>
      <p:ext uri="{BB962C8B-B14F-4D97-AF65-F5344CB8AC3E}">
        <p14:creationId xmlns:p14="http://schemas.microsoft.com/office/powerpoint/2010/main" val="18608899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3. Discovery </a:t>
            </a:r>
            <a:r>
              <a:rPr lang="en-US" dirty="0" err="1" smtClean="0">
                <a:latin typeface="Century" panose="02040604050505020304" pitchFamily="18" charset="0"/>
              </a:rPr>
              <a:t>cont</a:t>
            </a:r>
            <a:r>
              <a:rPr lang="en-US" dirty="0" smtClean="0">
                <a:latin typeface="Century" panose="02040604050505020304" pitchFamily="18" charset="0"/>
              </a:rPr>
              <a:t> . . .</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r>
              <a:rPr lang="en-US" sz="2800" dirty="0">
                <a:latin typeface="Century" panose="02040604050505020304" pitchFamily="18" charset="0"/>
              </a:rPr>
              <a:t>KSA 22-3212 contains over 20 subsections detailing discovery obligations per statute, from general obligations to granular.  Ex: how to handle personal identifiers and vehicle identification information</a:t>
            </a:r>
            <a:r>
              <a:rPr lang="en-US" sz="2800" dirty="0" smtClean="0">
                <a:latin typeface="Century" panose="02040604050505020304" pitchFamily="18" charset="0"/>
              </a:rPr>
              <a:t>.</a:t>
            </a:r>
          </a:p>
          <a:p>
            <a:pPr marL="0" indent="0">
              <a:buNone/>
            </a:pPr>
            <a:endParaRPr lang="en-US" sz="2800" dirty="0" smtClean="0">
              <a:latin typeface="Century" panose="02040604050505020304" pitchFamily="18" charset="0"/>
            </a:endParaRPr>
          </a:p>
          <a:p>
            <a:r>
              <a:rPr lang="en-US" sz="2800" dirty="0">
                <a:latin typeface="Century" panose="02040604050505020304" pitchFamily="18" charset="0"/>
              </a:rPr>
              <a:t>Pay attention to redactions – how do you redact for a pro se defendant?   What about body camera videos; surveillance tapes; video taped interviews?  </a:t>
            </a:r>
          </a:p>
          <a:p>
            <a:endParaRPr lang="en-US" sz="2800" dirty="0">
              <a:latin typeface="Century" panose="02040604050505020304" pitchFamily="18" charset="0"/>
            </a:endParaRPr>
          </a:p>
          <a:p>
            <a:endParaRPr lang="en-US" dirty="0"/>
          </a:p>
        </p:txBody>
      </p:sp>
    </p:spTree>
    <p:extLst>
      <p:ext uri="{BB962C8B-B14F-4D97-AF65-F5344CB8AC3E}">
        <p14:creationId xmlns:p14="http://schemas.microsoft.com/office/powerpoint/2010/main" val="16756276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jimsweb/criminal/14/14002606_12408537.pdf - Internet Explore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9749" y="0"/>
            <a:ext cx="8572501" cy="6361043"/>
          </a:xfrm>
          <a:prstGeom prst="rect">
            <a:avLst/>
          </a:prstGeom>
        </p:spPr>
      </p:pic>
    </p:spTree>
    <p:extLst>
      <p:ext uri="{BB962C8B-B14F-4D97-AF65-F5344CB8AC3E}">
        <p14:creationId xmlns:p14="http://schemas.microsoft.com/office/powerpoint/2010/main" val="35573682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Timeline</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r>
              <a:rPr lang="en-US" sz="3200" b="1" dirty="0" smtClean="0">
                <a:latin typeface="Century" panose="02040604050505020304" pitchFamily="18" charset="0"/>
              </a:rPr>
              <a:t>April 24, May 29, 2014</a:t>
            </a:r>
          </a:p>
          <a:p>
            <a:pPr lvl="1"/>
            <a:r>
              <a:rPr lang="en-US" sz="3000" dirty="0" smtClean="0">
                <a:latin typeface="Century" panose="02040604050505020304" pitchFamily="18" charset="0"/>
              </a:rPr>
              <a:t>Death Penalty Defense Unit Appears with defendant</a:t>
            </a:r>
          </a:p>
          <a:p>
            <a:pPr lvl="1"/>
            <a:r>
              <a:rPr lang="en-US" sz="3000" dirty="0" smtClean="0">
                <a:latin typeface="Century" panose="02040604050505020304" pitchFamily="18" charset="0"/>
              </a:rPr>
              <a:t>Case set for prelim 11/12/2014: three days set aside</a:t>
            </a:r>
          </a:p>
          <a:p>
            <a:pPr lvl="1"/>
            <a:r>
              <a:rPr lang="en-US" sz="3000" dirty="0" smtClean="0">
                <a:latin typeface="Century" panose="02040604050505020304" pitchFamily="18" charset="0"/>
              </a:rPr>
              <a:t>Standard motions filed on behalf of defendant</a:t>
            </a:r>
          </a:p>
        </p:txBody>
      </p:sp>
    </p:spTree>
    <p:extLst>
      <p:ext uri="{BB962C8B-B14F-4D97-AF65-F5344CB8AC3E}">
        <p14:creationId xmlns:p14="http://schemas.microsoft.com/office/powerpoint/2010/main" val="53173431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jimsweb/criminal/14/14002606_12545502.pdf - Internet Explore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9749" y="0"/>
            <a:ext cx="8572501" cy="6858000"/>
          </a:xfrm>
          <a:prstGeom prst="rect">
            <a:avLst/>
          </a:prstGeom>
        </p:spPr>
      </p:pic>
    </p:spTree>
    <p:extLst>
      <p:ext uri="{BB962C8B-B14F-4D97-AF65-F5344CB8AC3E}">
        <p14:creationId xmlns:p14="http://schemas.microsoft.com/office/powerpoint/2010/main" val="93981736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4. Follow the Rules</a:t>
            </a:r>
            <a:endParaRPr lang="en-US" dirty="0">
              <a:latin typeface="Century" panose="02040604050505020304" pitchFamily="18" charset="0"/>
            </a:endParaRPr>
          </a:p>
        </p:txBody>
      </p:sp>
      <p:sp>
        <p:nvSpPr>
          <p:cNvPr id="3" name="Content Placeholder 2"/>
          <p:cNvSpPr>
            <a:spLocks noGrp="1"/>
          </p:cNvSpPr>
          <p:nvPr>
            <p:ph idx="1"/>
          </p:nvPr>
        </p:nvSpPr>
        <p:spPr/>
        <p:txBody>
          <a:bodyPr>
            <a:noAutofit/>
          </a:bodyPr>
          <a:lstStyle/>
          <a:p>
            <a:r>
              <a:rPr lang="en-US" sz="3200" dirty="0" smtClean="0">
                <a:latin typeface="Century" panose="02040604050505020304" pitchFamily="18" charset="0"/>
              </a:rPr>
              <a:t>Rule 3.6 and 3.8 limit what a prosecutor can say about the case</a:t>
            </a:r>
          </a:p>
          <a:p>
            <a:pPr lvl="1"/>
            <a:r>
              <a:rPr lang="en-US" sz="3200" dirty="0" smtClean="0">
                <a:latin typeface="Century" panose="02040604050505020304" pitchFamily="18" charset="0"/>
              </a:rPr>
              <a:t>This defendant spoke to the media at length and in detail</a:t>
            </a:r>
          </a:p>
          <a:p>
            <a:r>
              <a:rPr lang="en-US" sz="3200" dirty="0" smtClean="0">
                <a:latin typeface="Century" panose="02040604050505020304" pitchFamily="18" charset="0"/>
              </a:rPr>
              <a:t>We scrupulously followed the Rules and the “Gag Order”</a:t>
            </a:r>
          </a:p>
          <a:p>
            <a:pPr lvl="1"/>
            <a:r>
              <a:rPr lang="en-US" sz="3200" dirty="0" smtClean="0">
                <a:latin typeface="Century" panose="02040604050505020304" pitchFamily="18" charset="0"/>
              </a:rPr>
              <a:t>Despite an argument that 3.6 (c) allows an attorney to “mitigate recent adverse publicity”</a:t>
            </a:r>
            <a:endParaRPr lang="en-US" sz="3200" dirty="0">
              <a:latin typeface="Century" panose="02040604050505020304" pitchFamily="18" charset="0"/>
            </a:endParaRPr>
          </a:p>
        </p:txBody>
      </p:sp>
    </p:spTree>
    <p:extLst>
      <p:ext uri="{BB962C8B-B14F-4D97-AF65-F5344CB8AC3E}">
        <p14:creationId xmlns:p14="http://schemas.microsoft.com/office/powerpoint/2010/main" val="396426692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entury" panose="02040604050505020304" pitchFamily="18" charset="0"/>
              </a:rPr>
              <a:t>5</a:t>
            </a:r>
            <a:r>
              <a:rPr lang="en-US" dirty="0" smtClean="0">
                <a:latin typeface="Century" panose="02040604050505020304" pitchFamily="18" charset="0"/>
              </a:rPr>
              <a:t>. Know the law and follow it</a:t>
            </a:r>
            <a:endParaRPr lang="en-US" dirty="0">
              <a:latin typeface="Century" panose="02040604050505020304" pitchFamily="18" charset="0"/>
            </a:endParaRPr>
          </a:p>
        </p:txBody>
      </p:sp>
      <p:sp>
        <p:nvSpPr>
          <p:cNvPr id="3" name="Content Placeholder 2"/>
          <p:cNvSpPr>
            <a:spLocks noGrp="1"/>
          </p:cNvSpPr>
          <p:nvPr>
            <p:ph idx="1"/>
          </p:nvPr>
        </p:nvSpPr>
        <p:spPr/>
        <p:txBody>
          <a:bodyPr/>
          <a:lstStyle/>
          <a:p>
            <a:r>
              <a:rPr lang="en-US" dirty="0" smtClean="0">
                <a:latin typeface="Century" panose="02040604050505020304" pitchFamily="18" charset="0"/>
              </a:rPr>
              <a:t>TAKE CARE OF THE JUDGE!</a:t>
            </a:r>
          </a:p>
          <a:p>
            <a:pPr lvl="1"/>
            <a:r>
              <a:rPr lang="en-US" dirty="0" smtClean="0">
                <a:latin typeface="Century" panose="02040604050505020304" pitchFamily="18" charset="0"/>
              </a:rPr>
              <a:t>Jury selection procedure</a:t>
            </a:r>
          </a:p>
          <a:p>
            <a:pPr lvl="1"/>
            <a:r>
              <a:rPr lang="en-US" dirty="0" smtClean="0">
                <a:latin typeface="Century" panose="02040604050505020304" pitchFamily="18" charset="0"/>
              </a:rPr>
              <a:t>Trial planning and calendaring</a:t>
            </a:r>
          </a:p>
          <a:p>
            <a:pPr lvl="1"/>
            <a:r>
              <a:rPr lang="en-US" dirty="0" smtClean="0">
                <a:latin typeface="Century" panose="02040604050505020304" pitchFamily="18" charset="0"/>
              </a:rPr>
              <a:t>Daily planning and calendaring</a:t>
            </a:r>
          </a:p>
          <a:p>
            <a:pPr lvl="1"/>
            <a:r>
              <a:rPr lang="en-US" dirty="0" smtClean="0">
                <a:latin typeface="Century" panose="02040604050505020304" pitchFamily="18" charset="0"/>
              </a:rPr>
              <a:t>Written jury instructions</a:t>
            </a:r>
          </a:p>
          <a:p>
            <a:pPr lvl="1"/>
            <a:r>
              <a:rPr lang="en-US" dirty="0" smtClean="0">
                <a:latin typeface="Century" panose="02040604050505020304" pitchFamily="18" charset="0"/>
              </a:rPr>
              <a:t>Memoranda of law on all important issues</a:t>
            </a:r>
          </a:p>
          <a:p>
            <a:r>
              <a:rPr lang="en-US" dirty="0" smtClean="0">
                <a:latin typeface="Century" panose="02040604050505020304" pitchFamily="18" charset="0"/>
              </a:rPr>
              <a:t>WHAT WILL THIS LOOK LIKE IN BLACK AND WHITE???</a:t>
            </a:r>
          </a:p>
          <a:p>
            <a:r>
              <a:rPr lang="en-US" dirty="0" smtClean="0">
                <a:latin typeface="Century" panose="02040604050505020304" pitchFamily="18" charset="0"/>
              </a:rPr>
              <a:t>ARE YOU BEING A “MINISTER OF JUSTICE”</a:t>
            </a:r>
          </a:p>
          <a:p>
            <a:endParaRPr lang="en-US" dirty="0">
              <a:latin typeface="Century" panose="02040604050505020304" pitchFamily="18" charset="0"/>
            </a:endParaRPr>
          </a:p>
          <a:p>
            <a:r>
              <a:rPr lang="en-US" dirty="0" smtClean="0">
                <a:latin typeface="Century" panose="02040604050505020304" pitchFamily="18" charset="0"/>
              </a:rPr>
              <a:t>* Motion in </a:t>
            </a:r>
            <a:r>
              <a:rPr lang="en-US" dirty="0" err="1" smtClean="0">
                <a:latin typeface="Century" panose="02040604050505020304" pitchFamily="18" charset="0"/>
              </a:rPr>
              <a:t>Limine</a:t>
            </a:r>
            <a:r>
              <a:rPr lang="en-US" dirty="0" smtClean="0">
                <a:latin typeface="Century" panose="02040604050505020304" pitchFamily="18" charset="0"/>
              </a:rPr>
              <a:t> or Brief to the court </a:t>
            </a:r>
            <a:endParaRPr lang="en-US" dirty="0">
              <a:latin typeface="Century" panose="02040604050505020304" pitchFamily="18" charset="0"/>
            </a:endParaRPr>
          </a:p>
        </p:txBody>
      </p:sp>
    </p:spTree>
    <p:extLst>
      <p:ext uri="{BB962C8B-B14F-4D97-AF65-F5344CB8AC3E}">
        <p14:creationId xmlns:p14="http://schemas.microsoft.com/office/powerpoint/2010/main" val="269495846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6.	Be a Zealous Advocate</a:t>
            </a:r>
            <a:endParaRPr lang="en-US" dirty="0">
              <a:latin typeface="Century" panose="02040604050505020304" pitchFamily="18" charset="0"/>
            </a:endParaRPr>
          </a:p>
        </p:txBody>
      </p:sp>
      <p:sp>
        <p:nvSpPr>
          <p:cNvPr id="3" name="Content Placeholder 2"/>
          <p:cNvSpPr>
            <a:spLocks noGrp="1"/>
          </p:cNvSpPr>
          <p:nvPr>
            <p:ph idx="1"/>
          </p:nvPr>
        </p:nvSpPr>
        <p:spPr/>
        <p:txBody>
          <a:bodyPr/>
          <a:lstStyle/>
          <a:p>
            <a:r>
              <a:rPr lang="en-US" dirty="0" smtClean="0">
                <a:latin typeface="Century" panose="02040604050505020304" pitchFamily="18" charset="0"/>
              </a:rPr>
              <a:t>This was an act of domestic terrorism by a cold-blooded fanatic</a:t>
            </a:r>
          </a:p>
          <a:p>
            <a:r>
              <a:rPr lang="en-US" dirty="0" smtClean="0">
                <a:latin typeface="Century" panose="02040604050505020304" pitchFamily="18" charset="0"/>
              </a:rPr>
              <a:t>An assault on our community</a:t>
            </a:r>
          </a:p>
          <a:p>
            <a:r>
              <a:rPr lang="en-US" dirty="0" smtClean="0">
                <a:latin typeface="Century" panose="02040604050505020304" pitchFamily="18" charset="0"/>
              </a:rPr>
              <a:t>We did not pull punches</a:t>
            </a:r>
          </a:p>
          <a:p>
            <a:pPr lvl="1"/>
            <a:r>
              <a:rPr lang="en-US" dirty="0" smtClean="0">
                <a:latin typeface="Century" panose="02040604050505020304" pitchFamily="18" charset="0"/>
              </a:rPr>
              <a:t>Sought death penalty against a pro se defendant</a:t>
            </a:r>
          </a:p>
          <a:p>
            <a:r>
              <a:rPr lang="en-US" dirty="0" smtClean="0">
                <a:latin typeface="Century" panose="02040604050505020304" pitchFamily="18" charset="0"/>
              </a:rPr>
              <a:t>Fair, yet firm</a:t>
            </a:r>
          </a:p>
          <a:p>
            <a:r>
              <a:rPr lang="en-US" dirty="0" smtClean="0">
                <a:latin typeface="Century" panose="02040604050505020304" pitchFamily="18" charset="0"/>
              </a:rPr>
              <a:t>Being “too nice” can get you in trouble too</a:t>
            </a:r>
            <a:endParaRPr lang="en-US" dirty="0">
              <a:latin typeface="Century" panose="02040604050505020304" pitchFamily="18" charset="0"/>
            </a:endParaRPr>
          </a:p>
        </p:txBody>
      </p:sp>
    </p:spTree>
    <p:extLst>
      <p:ext uri="{BB962C8B-B14F-4D97-AF65-F5344CB8AC3E}">
        <p14:creationId xmlns:p14="http://schemas.microsoft.com/office/powerpoint/2010/main" val="374130739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Remember . . . </a:t>
            </a:r>
            <a:endParaRPr lang="en-US" dirty="0">
              <a:latin typeface="Century" panose="02040604050505020304" pitchFamily="18" charset="0"/>
            </a:endParaRPr>
          </a:p>
        </p:txBody>
      </p:sp>
      <p:sp>
        <p:nvSpPr>
          <p:cNvPr id="3" name="Content Placeholder 2"/>
          <p:cNvSpPr>
            <a:spLocks noGrp="1"/>
          </p:cNvSpPr>
          <p:nvPr>
            <p:ph idx="1"/>
          </p:nvPr>
        </p:nvSpPr>
        <p:spPr/>
        <p:txBody>
          <a:bodyPr/>
          <a:lstStyle/>
          <a:p>
            <a:pPr marL="137160" indent="0">
              <a:spcAft>
                <a:spcPts val="0"/>
              </a:spcAft>
              <a:buClr>
                <a:schemeClr val="tx1">
                  <a:shade val="95000"/>
                </a:schemeClr>
              </a:buClr>
              <a:buNone/>
              <a:defRPr/>
            </a:pPr>
            <a:r>
              <a:rPr lang="en-US" sz="2800" dirty="0">
                <a:latin typeface="Century" panose="02040604050505020304" pitchFamily="18" charset="0"/>
              </a:rPr>
              <a:t>A claim of Prosecutorial Misconduct can be made on appeal without a contemporaneous objection preserving the issue in the trial court</a:t>
            </a:r>
            <a:r>
              <a:rPr lang="en-US" sz="2800" dirty="0" smtClean="0">
                <a:latin typeface="Century" panose="02040604050505020304" pitchFamily="18" charset="0"/>
              </a:rPr>
              <a:t>.  So, just because the pro se defendant didn’t catch it, doesn’t mean it wont be raised.  </a:t>
            </a:r>
            <a:endParaRPr lang="en-US" sz="2800" dirty="0">
              <a:latin typeface="Century" panose="02040604050505020304" pitchFamily="18" charset="0"/>
            </a:endParaRPr>
          </a:p>
          <a:p>
            <a:pPr marL="548640" indent="-411480">
              <a:spcAft>
                <a:spcPts val="0"/>
              </a:spcAft>
              <a:buClr>
                <a:schemeClr val="tx1">
                  <a:shade val="95000"/>
                </a:schemeClr>
              </a:buClr>
              <a:buFont typeface="Wingdings 2"/>
              <a:buChar char=""/>
              <a:defRPr/>
            </a:pPr>
            <a:endParaRPr lang="en-US" sz="2800" dirty="0" smtClean="0">
              <a:latin typeface="Century" panose="02040604050505020304" pitchFamily="18" charset="0"/>
            </a:endParaRPr>
          </a:p>
          <a:p>
            <a:pPr marL="548640" indent="-411480">
              <a:spcAft>
                <a:spcPts val="0"/>
              </a:spcAft>
              <a:buClr>
                <a:schemeClr val="tx1">
                  <a:shade val="95000"/>
                </a:schemeClr>
              </a:buClr>
              <a:buFont typeface="Wingdings 2"/>
              <a:buChar char=""/>
              <a:defRPr/>
            </a:pPr>
            <a:endParaRPr lang="en-US" dirty="0">
              <a:latin typeface="Century" panose="02040604050505020304" pitchFamily="18" charset="0"/>
            </a:endParaRPr>
          </a:p>
          <a:p>
            <a:pPr marL="137160" indent="0">
              <a:spcAft>
                <a:spcPts val="0"/>
              </a:spcAft>
              <a:buClr>
                <a:schemeClr val="tx1">
                  <a:shade val="95000"/>
                </a:schemeClr>
              </a:buClr>
              <a:buNone/>
              <a:defRPr/>
            </a:pPr>
            <a:r>
              <a:rPr lang="en-US" dirty="0" smtClean="0">
                <a:latin typeface="Century" panose="02040604050505020304" pitchFamily="18" charset="0"/>
              </a:rPr>
              <a:t>Whenever </a:t>
            </a:r>
            <a:r>
              <a:rPr lang="en-US" dirty="0">
                <a:latin typeface="Century" panose="02040604050505020304" pitchFamily="18" charset="0"/>
              </a:rPr>
              <a:t>a claim is asserted that any act of a prosecutor has denied a criminal defendant his or her due process rights to a fair trial, we will refer to the claim and resulting judicial inquiry as a claim of “prosecutorial error.” </a:t>
            </a:r>
            <a:r>
              <a:rPr lang="en-US" i="1" dirty="0">
                <a:latin typeface="Century" panose="02040604050505020304" pitchFamily="18" charset="0"/>
              </a:rPr>
              <a:t>State v. Sherman</a:t>
            </a:r>
            <a:r>
              <a:rPr lang="en-US" dirty="0">
                <a:latin typeface="Century" panose="02040604050505020304" pitchFamily="18" charset="0"/>
              </a:rPr>
              <a:t>, 305 </a:t>
            </a:r>
            <a:r>
              <a:rPr lang="en-US" dirty="0" err="1">
                <a:latin typeface="Century" panose="02040604050505020304" pitchFamily="18" charset="0"/>
              </a:rPr>
              <a:t>Kan</a:t>
            </a:r>
            <a:r>
              <a:rPr lang="en-US" dirty="0">
                <a:latin typeface="Century" panose="02040604050505020304" pitchFamily="18" charset="0"/>
              </a:rPr>
              <a:t> </a:t>
            </a:r>
            <a:r>
              <a:rPr lang="en-US" dirty="0" smtClean="0">
                <a:latin typeface="Century" panose="02040604050505020304" pitchFamily="18" charset="0"/>
              </a:rPr>
              <a:t>88, Syl. 5 (2016).</a:t>
            </a:r>
            <a:endParaRPr lang="en-US" dirty="0"/>
          </a:p>
          <a:p>
            <a:endParaRPr lang="en-US" dirty="0"/>
          </a:p>
        </p:txBody>
      </p:sp>
    </p:spTree>
    <p:extLst>
      <p:ext uri="{BB962C8B-B14F-4D97-AF65-F5344CB8AC3E}">
        <p14:creationId xmlns:p14="http://schemas.microsoft.com/office/powerpoint/2010/main" val="35088756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26489" y="-861128"/>
            <a:ext cx="10058400" cy="5134953"/>
          </a:xfrm>
        </p:spPr>
        <p:txBody>
          <a:bodyPr/>
          <a:lstStyle/>
          <a:p>
            <a:r>
              <a:rPr lang="en-US" dirty="0" smtClean="0">
                <a:latin typeface="Century" panose="02040604050505020304" pitchFamily="18" charset="0"/>
              </a:rPr>
              <a:t>Chris </a:t>
            </a:r>
            <a:r>
              <a:rPr lang="en-US" dirty="0" err="1" smtClean="0">
                <a:latin typeface="Century" panose="02040604050505020304" pitchFamily="18" charset="0"/>
              </a:rPr>
              <a:t>McMullin</a:t>
            </a:r>
            <a:r>
              <a:rPr lang="en-US" dirty="0" smtClean="0">
                <a:latin typeface="Century" panose="02040604050505020304" pitchFamily="18" charset="0"/>
              </a:rPr>
              <a:t/>
            </a:r>
            <a:br>
              <a:rPr lang="en-US" dirty="0" smtClean="0">
                <a:latin typeface="Century" panose="02040604050505020304" pitchFamily="18" charset="0"/>
              </a:rPr>
            </a:br>
            <a:r>
              <a:rPr lang="en-US" dirty="0" smtClean="0">
                <a:latin typeface="Century" panose="02040604050505020304" pitchFamily="18" charset="0"/>
              </a:rPr>
              <a:t/>
            </a:r>
            <a:br>
              <a:rPr lang="en-US" dirty="0" smtClean="0">
                <a:latin typeface="Century" panose="02040604050505020304" pitchFamily="18" charset="0"/>
              </a:rPr>
            </a:br>
            <a:r>
              <a:rPr lang="en-US" dirty="0" smtClean="0">
                <a:latin typeface="Century" panose="02040604050505020304" pitchFamily="18" charset="0"/>
              </a:rPr>
              <a:t>Marc Bennett </a:t>
            </a:r>
            <a:endParaRPr lang="en-US" dirty="0">
              <a:latin typeface="Century" panose="02040604050505020304" pitchFamily="18" charset="0"/>
            </a:endParaRPr>
          </a:p>
        </p:txBody>
      </p:sp>
      <p:sp>
        <p:nvSpPr>
          <p:cNvPr id="3" name="Subtitle 2"/>
          <p:cNvSpPr>
            <a:spLocks noGrp="1"/>
          </p:cNvSpPr>
          <p:nvPr>
            <p:ph type="subTitle" idx="1"/>
          </p:nvPr>
        </p:nvSpPr>
        <p:spPr>
          <a:xfrm>
            <a:off x="1230465" y="4366168"/>
            <a:ext cx="10058400" cy="1458162"/>
          </a:xfrm>
        </p:spPr>
        <p:txBody>
          <a:bodyPr>
            <a:normAutofit fontScale="62500" lnSpcReduction="20000"/>
          </a:bodyPr>
          <a:lstStyle/>
          <a:p>
            <a:pPr>
              <a:lnSpc>
                <a:spcPct val="100000"/>
              </a:lnSpc>
            </a:pPr>
            <a:r>
              <a:rPr lang="en-US" dirty="0" smtClean="0"/>
              <a:t>Chief Deputy District </a:t>
            </a:r>
            <a:r>
              <a:rPr lang="en-US" dirty="0" smtClean="0"/>
              <a:t>Attorney			District Attorney </a:t>
            </a:r>
            <a:endParaRPr lang="en-US" dirty="0" smtClean="0"/>
          </a:p>
          <a:p>
            <a:r>
              <a:rPr lang="en-US" dirty="0" smtClean="0"/>
              <a:t>Tenth Judicial </a:t>
            </a:r>
            <a:r>
              <a:rPr lang="en-US" dirty="0" smtClean="0"/>
              <a:t>District				18</a:t>
            </a:r>
            <a:r>
              <a:rPr lang="en-US" baseline="30000" dirty="0" smtClean="0"/>
              <a:t>th</a:t>
            </a:r>
            <a:r>
              <a:rPr lang="en-US" dirty="0" smtClean="0"/>
              <a:t> Judicial District </a:t>
            </a:r>
            <a:endParaRPr lang="en-US" dirty="0" smtClean="0"/>
          </a:p>
          <a:p>
            <a:r>
              <a:rPr lang="en-US" dirty="0" smtClean="0"/>
              <a:t>Olathe, KS	</a:t>
            </a:r>
            <a:r>
              <a:rPr lang="en-US" dirty="0" smtClean="0"/>
              <a:t>				Wichita, Ks</a:t>
            </a:r>
            <a:endParaRPr lang="en-US" dirty="0" smtClean="0"/>
          </a:p>
          <a:p>
            <a:r>
              <a:rPr lang="en-US" dirty="0" smtClean="0">
                <a:hlinkClick r:id="rId3"/>
              </a:rPr>
              <a:t>Chris.mcmullin@jocogov.org</a:t>
            </a:r>
            <a:r>
              <a:rPr lang="en-US" dirty="0" smtClean="0"/>
              <a:t>			Marc.Bennett@Sedgwick.gov</a:t>
            </a:r>
            <a:endParaRPr lang="en-US" dirty="0"/>
          </a:p>
        </p:txBody>
      </p:sp>
    </p:spTree>
    <p:extLst>
      <p:ext uri="{BB962C8B-B14F-4D97-AF65-F5344CB8AC3E}">
        <p14:creationId xmlns:p14="http://schemas.microsoft.com/office/powerpoint/2010/main" val="1692875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Timeline</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pPr marL="201168" lvl="1" indent="0">
              <a:buNone/>
            </a:pPr>
            <a:r>
              <a:rPr lang="en-US" sz="3000" b="1" dirty="0">
                <a:latin typeface="Century" panose="02040604050505020304" pitchFamily="18" charset="0"/>
              </a:rPr>
              <a:t>November 2014</a:t>
            </a:r>
          </a:p>
          <a:p>
            <a:pPr lvl="1"/>
            <a:r>
              <a:rPr lang="en-US" sz="3000" dirty="0">
                <a:latin typeface="Century" panose="02040604050505020304" pitchFamily="18" charset="0"/>
              </a:rPr>
              <a:t>Ron Evans files </a:t>
            </a:r>
            <a:r>
              <a:rPr lang="en-US" sz="3000" i="1" dirty="0">
                <a:latin typeface="Century" panose="02040604050505020304" pitchFamily="18" charset="0"/>
              </a:rPr>
              <a:t>Motion to Determine Competency </a:t>
            </a:r>
            <a:r>
              <a:rPr lang="en-US" sz="3000" dirty="0">
                <a:latin typeface="Century" panose="02040604050505020304" pitchFamily="18" charset="0"/>
              </a:rPr>
              <a:t>on morning of preliminary hearing</a:t>
            </a:r>
            <a:endParaRPr lang="en-US" sz="3000" i="1" dirty="0">
              <a:latin typeface="Century" panose="02040604050505020304" pitchFamily="18" charset="0"/>
            </a:endParaRPr>
          </a:p>
          <a:p>
            <a:pPr lvl="1"/>
            <a:r>
              <a:rPr lang="en-US" sz="3000" dirty="0">
                <a:latin typeface="Century" panose="02040604050505020304" pitchFamily="18" charset="0"/>
              </a:rPr>
              <a:t>Court holds </a:t>
            </a:r>
            <a:r>
              <a:rPr lang="en-US" sz="3000" i="1" dirty="0">
                <a:latin typeface="Century" panose="02040604050505020304" pitchFamily="18" charset="0"/>
              </a:rPr>
              <a:t>in </a:t>
            </a:r>
            <a:r>
              <a:rPr lang="en-US" sz="3000" i="1" dirty="0" smtClean="0">
                <a:latin typeface="Century" panose="02040604050505020304" pitchFamily="18" charset="0"/>
              </a:rPr>
              <a:t>camera ex parte </a:t>
            </a:r>
            <a:r>
              <a:rPr lang="en-US" sz="3000" dirty="0" smtClean="0">
                <a:latin typeface="Century" panose="02040604050505020304" pitchFamily="18" charset="0"/>
              </a:rPr>
              <a:t>hearing and orders competency evaluation</a:t>
            </a:r>
          </a:p>
          <a:p>
            <a:pPr lvl="1"/>
            <a:r>
              <a:rPr lang="en-US" sz="3000" dirty="0" smtClean="0">
                <a:latin typeface="Century" panose="02040604050505020304" pitchFamily="18" charset="0"/>
              </a:rPr>
              <a:t>Defendant examined and found competent 12/18/14</a:t>
            </a:r>
          </a:p>
          <a:p>
            <a:pPr lvl="1"/>
            <a:r>
              <a:rPr lang="en-US" sz="3000" dirty="0" smtClean="0">
                <a:latin typeface="Century" panose="02040604050505020304" pitchFamily="18" charset="0"/>
              </a:rPr>
              <a:t>Case re-set for prelim March 2015</a:t>
            </a:r>
          </a:p>
          <a:p>
            <a:pPr lvl="1"/>
            <a:r>
              <a:rPr lang="en-US" sz="3000" dirty="0" smtClean="0">
                <a:latin typeface="Century" panose="02040604050505020304" pitchFamily="18" charset="0"/>
              </a:rPr>
              <a:t>State files notice of intent to seek death penalty</a:t>
            </a:r>
            <a:endParaRPr lang="en-US" sz="3000" dirty="0">
              <a:latin typeface="Century" panose="02040604050505020304" pitchFamily="18" charset="0"/>
            </a:endParaRPr>
          </a:p>
          <a:p>
            <a:endParaRPr lang="en-US" sz="2600" dirty="0">
              <a:latin typeface="Century" panose="02040604050505020304" pitchFamily="18" charset="0"/>
            </a:endParaRPr>
          </a:p>
        </p:txBody>
      </p:sp>
    </p:spTree>
    <p:extLst>
      <p:ext uri="{BB962C8B-B14F-4D97-AF65-F5344CB8AC3E}">
        <p14:creationId xmlns:p14="http://schemas.microsoft.com/office/powerpoint/2010/main" val="4440242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Timeline</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r>
              <a:rPr lang="en-US" sz="3200" b="1" dirty="0" smtClean="0">
                <a:latin typeface="Century" panose="02040604050505020304" pitchFamily="18" charset="0"/>
              </a:rPr>
              <a:t>January 14, 2015</a:t>
            </a:r>
          </a:p>
          <a:p>
            <a:pPr lvl="1"/>
            <a:r>
              <a:rPr lang="en-US" sz="3000" dirty="0" smtClean="0">
                <a:latin typeface="Century" panose="02040604050505020304" pitchFamily="18" charset="0"/>
              </a:rPr>
              <a:t>Outside counsel and second DPDU attorney complete his three-man defense team</a:t>
            </a:r>
          </a:p>
          <a:p>
            <a:pPr lvl="1"/>
            <a:r>
              <a:rPr lang="en-US" sz="3000" dirty="0" smtClean="0">
                <a:latin typeface="Century" panose="02040604050505020304" pitchFamily="18" charset="0"/>
              </a:rPr>
              <a:t>Attorneys file two motions:</a:t>
            </a:r>
          </a:p>
          <a:p>
            <a:pPr lvl="2"/>
            <a:r>
              <a:rPr lang="en-US" sz="2600" i="1" dirty="0" smtClean="0">
                <a:latin typeface="Century" panose="02040604050505020304" pitchFamily="18" charset="0"/>
              </a:rPr>
              <a:t>Motion for Internet Access</a:t>
            </a:r>
          </a:p>
          <a:p>
            <a:pPr lvl="2"/>
            <a:r>
              <a:rPr lang="en-US" sz="2600" i="1" dirty="0" smtClean="0">
                <a:latin typeface="Century" panose="02040604050505020304" pitchFamily="18" charset="0"/>
              </a:rPr>
              <a:t>Motion for Return of Property</a:t>
            </a:r>
            <a:endParaRPr lang="en-US" sz="2600" i="1" dirty="0">
              <a:latin typeface="Century" panose="02040604050505020304" pitchFamily="18" charset="0"/>
            </a:endParaRPr>
          </a:p>
        </p:txBody>
      </p:sp>
    </p:spTree>
    <p:extLst>
      <p:ext uri="{BB962C8B-B14F-4D97-AF65-F5344CB8AC3E}">
        <p14:creationId xmlns:p14="http://schemas.microsoft.com/office/powerpoint/2010/main" val="9526748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Timeline</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r>
              <a:rPr lang="en-US" sz="3200" b="1" dirty="0" smtClean="0">
                <a:latin typeface="Century" panose="02040604050505020304" pitchFamily="18" charset="0"/>
              </a:rPr>
              <a:t>February 6, 2015</a:t>
            </a:r>
          </a:p>
          <a:p>
            <a:pPr lvl="1"/>
            <a:r>
              <a:rPr lang="en-US" sz="3000" dirty="0" smtClean="0">
                <a:latin typeface="Century" panose="02040604050505020304" pitchFamily="18" charset="0"/>
              </a:rPr>
              <a:t>Ron Evans files </a:t>
            </a:r>
            <a:r>
              <a:rPr lang="en-US" sz="3000" i="1" dirty="0" smtClean="0">
                <a:latin typeface="Century" panose="02040604050505020304" pitchFamily="18" charset="0"/>
              </a:rPr>
              <a:t>Motion to Withdraw</a:t>
            </a:r>
          </a:p>
          <a:p>
            <a:pPr lvl="2"/>
            <a:r>
              <a:rPr lang="en-US" sz="2600" i="1" dirty="0" smtClean="0">
                <a:latin typeface="Century" panose="02040604050505020304" pitchFamily="18" charset="0"/>
              </a:rPr>
              <a:t>Ex Parte </a:t>
            </a:r>
            <a:r>
              <a:rPr lang="en-US" sz="2600" dirty="0" smtClean="0">
                <a:latin typeface="Century" panose="02040604050505020304" pitchFamily="18" charset="0"/>
              </a:rPr>
              <a:t>hearing held, motion granted</a:t>
            </a:r>
          </a:p>
          <a:p>
            <a:pPr lvl="2"/>
            <a:r>
              <a:rPr lang="en-US" sz="2600" dirty="0" smtClean="0">
                <a:latin typeface="Century" panose="02040604050505020304" pitchFamily="18" charset="0"/>
              </a:rPr>
              <a:t>Mark Manna enters appearance</a:t>
            </a:r>
          </a:p>
          <a:p>
            <a:endParaRPr lang="en-US" sz="3200" dirty="0"/>
          </a:p>
        </p:txBody>
      </p:sp>
    </p:spTree>
    <p:extLst>
      <p:ext uri="{BB962C8B-B14F-4D97-AF65-F5344CB8AC3E}">
        <p14:creationId xmlns:p14="http://schemas.microsoft.com/office/powerpoint/2010/main" val="34710266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Timeline</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r>
              <a:rPr lang="en-US" sz="3200" b="1" dirty="0" smtClean="0">
                <a:latin typeface="Century" panose="02040604050505020304" pitchFamily="18" charset="0"/>
              </a:rPr>
              <a:t>March 2, 2015</a:t>
            </a:r>
          </a:p>
          <a:p>
            <a:pPr lvl="1"/>
            <a:r>
              <a:rPr lang="en-US" sz="3000" dirty="0" smtClean="0">
                <a:latin typeface="Century" panose="02040604050505020304" pitchFamily="18" charset="0"/>
              </a:rPr>
              <a:t>Preliminary hearing conducted over three days</a:t>
            </a:r>
          </a:p>
          <a:p>
            <a:pPr lvl="1"/>
            <a:r>
              <a:rPr lang="en-US" sz="3000" dirty="0" smtClean="0">
                <a:latin typeface="Century" panose="02040604050505020304" pitchFamily="18" charset="0"/>
              </a:rPr>
              <a:t>Attorney Martin </a:t>
            </a:r>
            <a:r>
              <a:rPr lang="en-US" sz="3000" dirty="0" err="1" smtClean="0">
                <a:latin typeface="Century" panose="02040604050505020304" pitchFamily="18" charset="0"/>
              </a:rPr>
              <a:t>Warhurst</a:t>
            </a:r>
            <a:r>
              <a:rPr lang="en-US" sz="3000" dirty="0" smtClean="0">
                <a:latin typeface="Century" panose="02040604050505020304" pitchFamily="18" charset="0"/>
              </a:rPr>
              <a:t> conducts cross-examination of State’s witnesses</a:t>
            </a:r>
          </a:p>
          <a:p>
            <a:pPr lvl="1"/>
            <a:r>
              <a:rPr lang="en-US" sz="3000" dirty="0" smtClean="0">
                <a:latin typeface="Century" panose="02040604050505020304" pitchFamily="18" charset="0"/>
              </a:rPr>
              <a:t>Defendant bound over, arraignment postponed at request of defense counsel</a:t>
            </a:r>
            <a:endParaRPr lang="en-US" sz="3000" dirty="0">
              <a:latin typeface="Century" panose="02040604050505020304" pitchFamily="18" charset="0"/>
            </a:endParaRPr>
          </a:p>
        </p:txBody>
      </p:sp>
    </p:spTree>
    <p:extLst>
      <p:ext uri="{BB962C8B-B14F-4D97-AF65-F5344CB8AC3E}">
        <p14:creationId xmlns:p14="http://schemas.microsoft.com/office/powerpoint/2010/main" val="8263211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Timeline</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r>
              <a:rPr lang="en-US" sz="3200" b="1" dirty="0" smtClean="0">
                <a:latin typeface="Century" panose="02040604050505020304" pitchFamily="18" charset="0"/>
              </a:rPr>
              <a:t>March 27, 2015</a:t>
            </a:r>
          </a:p>
          <a:p>
            <a:pPr lvl="1"/>
            <a:r>
              <a:rPr lang="en-US" sz="3000" dirty="0" smtClean="0">
                <a:latin typeface="Century" panose="02040604050505020304" pitchFamily="18" charset="0"/>
              </a:rPr>
              <a:t>Arraignment</a:t>
            </a:r>
          </a:p>
          <a:p>
            <a:pPr lvl="1"/>
            <a:r>
              <a:rPr lang="en-US" sz="3000" dirty="0" smtClean="0">
                <a:latin typeface="Century" panose="02040604050505020304" pitchFamily="18" charset="0"/>
              </a:rPr>
              <a:t>Attorneys file supplemental internet access motion</a:t>
            </a:r>
          </a:p>
          <a:p>
            <a:pPr lvl="1"/>
            <a:r>
              <a:rPr lang="en-US" sz="3000" dirty="0" smtClean="0">
                <a:latin typeface="Century" panose="02040604050505020304" pitchFamily="18" charset="0"/>
              </a:rPr>
              <a:t>Attorneys file motion to set trial date beyond statutory speedy trial</a:t>
            </a:r>
          </a:p>
          <a:p>
            <a:pPr lvl="1"/>
            <a:r>
              <a:rPr lang="en-US" sz="3000" dirty="0" smtClean="0">
                <a:latin typeface="Century" panose="02040604050505020304" pitchFamily="18" charset="0"/>
              </a:rPr>
              <a:t>Defendant verbally demands speedy trial</a:t>
            </a:r>
          </a:p>
          <a:p>
            <a:pPr lvl="1"/>
            <a:r>
              <a:rPr lang="en-US" sz="3000" dirty="0" smtClean="0">
                <a:latin typeface="Century" panose="02040604050505020304" pitchFamily="18" charset="0"/>
              </a:rPr>
              <a:t>Jury trial set August 15, 2015</a:t>
            </a:r>
          </a:p>
        </p:txBody>
      </p:sp>
    </p:spTree>
    <p:extLst>
      <p:ext uri="{BB962C8B-B14F-4D97-AF65-F5344CB8AC3E}">
        <p14:creationId xmlns:p14="http://schemas.microsoft.com/office/powerpoint/2010/main" val="1380145395"/>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1369</TotalTime>
  <Words>2483</Words>
  <Application>Microsoft Office PowerPoint</Application>
  <PresentationFormat>Widescreen</PresentationFormat>
  <Paragraphs>255</Paragraphs>
  <Slides>45</Slides>
  <Notes>35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Calibri</vt:lpstr>
      <vt:lpstr>Calibri Light</vt:lpstr>
      <vt:lpstr>Century</vt:lpstr>
      <vt:lpstr>Lucida Sans Typewriter</vt:lpstr>
      <vt:lpstr>Times New Roman</vt:lpstr>
      <vt:lpstr>Wingdings 2</vt:lpstr>
      <vt:lpstr>Retrospect</vt:lpstr>
      <vt:lpstr>LAW &amp; ETHICS</vt:lpstr>
      <vt:lpstr>Timeline</vt:lpstr>
      <vt:lpstr>Timeline</vt:lpstr>
      <vt:lpstr>Timeline</vt:lpstr>
      <vt:lpstr>Timeline</vt:lpstr>
      <vt:lpstr>Timeline</vt:lpstr>
      <vt:lpstr>Timeline</vt:lpstr>
      <vt:lpstr>Timeline</vt:lpstr>
      <vt:lpstr>Timeline</vt:lpstr>
      <vt:lpstr>Timeline</vt:lpstr>
      <vt:lpstr>Timeline</vt:lpstr>
      <vt:lpstr>The Right to Self-Representation</vt:lpstr>
      <vt:lpstr>A personal right</vt:lpstr>
      <vt:lpstr>Faretta v. California</vt:lpstr>
      <vt:lpstr>Regardless of skill or training…</vt:lpstr>
      <vt:lpstr>A dilemma?</vt:lpstr>
      <vt:lpstr>Solution?</vt:lpstr>
      <vt:lpstr>Solution!</vt:lpstr>
      <vt:lpstr>In JT for Attempted Capital Murder in Wichita  </vt:lpstr>
      <vt:lpstr>Motion cont. . . </vt:lpstr>
      <vt:lpstr>Motion cont . . . </vt:lpstr>
      <vt:lpstr>An Ethical Dilemma</vt:lpstr>
      <vt:lpstr>Competing Interests</vt:lpstr>
      <vt:lpstr>Professional Obligations</vt:lpstr>
      <vt:lpstr>PREAMBLE TO CODE OF ETHICS</vt:lpstr>
      <vt:lpstr>Rule 3.8- Comment</vt:lpstr>
      <vt:lpstr>Rule 3.8 </vt:lpstr>
      <vt:lpstr>3.8(f) cont . . . </vt:lpstr>
      <vt:lpstr>KRPC 4.3 </vt:lpstr>
      <vt:lpstr>Chris McMullin’s Life Rule #1</vt:lpstr>
      <vt:lpstr>In Re Swarts, 271 Kan 28</vt:lpstr>
      <vt:lpstr>In Re Millett 291 Kan. 369</vt:lpstr>
      <vt:lpstr>Professionalism</vt:lpstr>
      <vt:lpstr>1. Keep your cool</vt:lpstr>
      <vt:lpstr>2. Make a good record</vt:lpstr>
      <vt:lpstr>3. Don’t Get Cute</vt:lpstr>
      <vt:lpstr>3 . Cont . . . Don’t Get Cute with Discovery </vt:lpstr>
      <vt:lpstr>3. Discovery cont . . .</vt:lpstr>
      <vt:lpstr>PowerPoint Presentation</vt:lpstr>
      <vt:lpstr>PowerPoint Presentation</vt:lpstr>
      <vt:lpstr>4. Follow the Rules</vt:lpstr>
      <vt:lpstr>5. Know the law and follow it</vt:lpstr>
      <vt:lpstr>6. Be a Zealous Advocate</vt:lpstr>
      <vt:lpstr>Remember . . . </vt:lpstr>
      <vt:lpstr>Chris McMullin  Marc Bennett </vt:lpstr>
    </vt:vector>
  </TitlesOfParts>
  <Company>Johnson County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LAW &amp; ETHICS</dc:title>
  <dc:creator>McMullin, Chris, DAT</dc:creator>
  <cp:lastModifiedBy>Bennett, Marc</cp:lastModifiedBy>
  <cp:revision>37</cp:revision>
  <cp:lastPrinted>2016-05-19T19:07:21Z</cp:lastPrinted>
  <dcterms:created xsi:type="dcterms:W3CDTF">2016-04-18T15:32:36Z</dcterms:created>
  <dcterms:modified xsi:type="dcterms:W3CDTF">2023-05-23T17:50:21Z</dcterms:modified>
</cp:coreProperties>
</file>