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84" r:id="rId4"/>
    <p:sldId id="288" r:id="rId5"/>
    <p:sldId id="285" r:id="rId6"/>
    <p:sldId id="257" r:id="rId7"/>
    <p:sldId id="258" r:id="rId8"/>
    <p:sldId id="283" r:id="rId9"/>
    <p:sldId id="259" r:id="rId10"/>
    <p:sldId id="260" r:id="rId11"/>
    <p:sldId id="261" r:id="rId12"/>
    <p:sldId id="262" r:id="rId13"/>
    <p:sldId id="264" r:id="rId14"/>
    <p:sldId id="265" r:id="rId15"/>
    <p:sldId id="286" r:id="rId16"/>
    <p:sldId id="291" r:id="rId17"/>
    <p:sldId id="266" r:id="rId18"/>
    <p:sldId id="267" r:id="rId19"/>
    <p:sldId id="292" r:id="rId20"/>
    <p:sldId id="268" r:id="rId21"/>
    <p:sldId id="269" r:id="rId22"/>
    <p:sldId id="289" r:id="rId23"/>
    <p:sldId id="270" r:id="rId24"/>
    <p:sldId id="290" r:id="rId25"/>
    <p:sldId id="273" r:id="rId26"/>
    <p:sldId id="274" r:id="rId27"/>
    <p:sldId id="275" r:id="rId28"/>
    <p:sldId id="276" r:id="rId29"/>
    <p:sldId id="271" r:id="rId30"/>
    <p:sldId id="272" r:id="rId31"/>
    <p:sldId id="277" r:id="rId32"/>
    <p:sldId id="278" r:id="rId33"/>
    <p:sldId id="287" r:id="rId34"/>
    <p:sldId id="280" r:id="rId35"/>
    <p:sldId id="281" r:id="rId36"/>
    <p:sldId id="282" r:id="rId37"/>
    <p:sldId id="279"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20" d="100"/>
          <a:sy n="120" d="100"/>
        </p:scale>
        <p:origin x="120"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7F37F-E39A-A20F-202D-3B4573C956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DC3BF8-524A-88C1-BC05-8CB1EA2ECD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89D92C-EB10-EA67-4B9C-2CEBF257BB92}"/>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5" name="Footer Placeholder 4">
            <a:extLst>
              <a:ext uri="{FF2B5EF4-FFF2-40B4-BE49-F238E27FC236}">
                <a16:creationId xmlns:a16="http://schemas.microsoft.com/office/drawing/2014/main" id="{B0225664-50AD-14E1-3088-A4A909DBE4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B305FA-08C3-FDD7-A39C-73AEAC5F50AB}"/>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2866488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A6B0A-37B8-10D4-9433-F8F811B468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53C078-8ADA-A683-8061-6F84C80D8B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CDD97F-A20F-744A-C708-7F0562F295C9}"/>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5" name="Footer Placeholder 4">
            <a:extLst>
              <a:ext uri="{FF2B5EF4-FFF2-40B4-BE49-F238E27FC236}">
                <a16:creationId xmlns:a16="http://schemas.microsoft.com/office/drawing/2014/main" id="{CC1594A7-3F49-C721-A3AF-82650988A9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D54F19-FC3A-554D-BC53-EF982293F464}"/>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271500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4A5DE5-1E96-195A-A1E0-739D37307A8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9C00B2-46DF-2A1A-2537-013DC257E7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F0CCE6-C03B-1565-A089-5731AD6D4084}"/>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5" name="Footer Placeholder 4">
            <a:extLst>
              <a:ext uri="{FF2B5EF4-FFF2-40B4-BE49-F238E27FC236}">
                <a16:creationId xmlns:a16="http://schemas.microsoft.com/office/drawing/2014/main" id="{34D77BE9-2D5B-5BB9-F3C0-6360D43C00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A42B48-91C6-8A7B-3DF8-2C33DC42E804}"/>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340373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6D563-52EC-F590-958E-4F2ECE36E5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E1B514-281D-1588-F9DC-00E4FF7146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FFF9BF-E330-3BEA-B7E4-88EDDDF66108}"/>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5" name="Footer Placeholder 4">
            <a:extLst>
              <a:ext uri="{FF2B5EF4-FFF2-40B4-BE49-F238E27FC236}">
                <a16:creationId xmlns:a16="http://schemas.microsoft.com/office/drawing/2014/main" id="{3BAC9667-17EF-4852-9095-462CA2E2CB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51B09E-E6F4-DCF3-C8BE-4EE2D70C46B2}"/>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334709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76F59-8FD0-442A-61D2-752029B14A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368E596-3EAF-53E6-85D9-5DABB255B6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EA3692-9073-B95F-77F1-DDD769E7F044}"/>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5" name="Footer Placeholder 4">
            <a:extLst>
              <a:ext uri="{FF2B5EF4-FFF2-40B4-BE49-F238E27FC236}">
                <a16:creationId xmlns:a16="http://schemas.microsoft.com/office/drawing/2014/main" id="{A9403EAF-85FB-39FC-51DA-56949B1AEC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C660E6-267F-E7AB-C646-5B3E690AD80C}"/>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3846018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57F35-92BF-8EA1-B40F-8D708B221B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38A345-9BCB-C52F-4392-25C75A0FB5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06E7E3-1AD5-8C0C-7B37-32187D10AD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F0298B-0761-9787-A328-789D637E033E}"/>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6" name="Footer Placeholder 5">
            <a:extLst>
              <a:ext uri="{FF2B5EF4-FFF2-40B4-BE49-F238E27FC236}">
                <a16:creationId xmlns:a16="http://schemas.microsoft.com/office/drawing/2014/main" id="{E963FC03-6BCB-CA29-A52F-F25D1C46DD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448336-E59B-A80F-019C-13DF72B2C5F9}"/>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4073499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30041-8116-3E63-3F4C-B4555E85A2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0DF57F-1842-6A88-643A-C79616786B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60C1C5-56E2-BCA8-3FBE-E8805B85FA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02A9A09-C0E7-F4A3-97B6-52B986E542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6D391C-3E0B-2C1F-7519-6A0AC85E99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7691F-CB4A-B8B3-937A-A26A9ED9BBD1}"/>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8" name="Footer Placeholder 7">
            <a:extLst>
              <a:ext uri="{FF2B5EF4-FFF2-40B4-BE49-F238E27FC236}">
                <a16:creationId xmlns:a16="http://schemas.microsoft.com/office/drawing/2014/main" id="{7FA40C68-C977-FC4D-982D-DC0B0A13B8A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8B9F44-82CF-438F-C1D0-C1768400FA81}"/>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1705534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620F4-367C-8859-21A8-970256BD3E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15EDEA-35B0-9E6E-51B2-0FAD1006F65C}"/>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4" name="Footer Placeholder 3">
            <a:extLst>
              <a:ext uri="{FF2B5EF4-FFF2-40B4-BE49-F238E27FC236}">
                <a16:creationId xmlns:a16="http://schemas.microsoft.com/office/drawing/2014/main" id="{29A6D1CC-3729-A975-4F4E-7C7639CA24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65C9E2-7CD5-FF9B-8913-379ABF405A7A}"/>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2364451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F4F3D2-DC6F-D39E-414D-F6D61B5AD760}"/>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3" name="Footer Placeholder 2">
            <a:extLst>
              <a:ext uri="{FF2B5EF4-FFF2-40B4-BE49-F238E27FC236}">
                <a16:creationId xmlns:a16="http://schemas.microsoft.com/office/drawing/2014/main" id="{5CAC375F-EE61-E03F-D162-E85CDA97DA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3F6A138-7FE5-55A8-1A06-02DE52132A34}"/>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3988985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8E53C-5FAC-B1E9-941D-66058CA34C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6D24CA-E1E5-C92A-28CD-1E7098134E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990C1E-AB3D-06A8-B2C9-910735320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85BF2A-E168-5E34-D1E9-08742E80DB35}"/>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6" name="Footer Placeholder 5">
            <a:extLst>
              <a:ext uri="{FF2B5EF4-FFF2-40B4-BE49-F238E27FC236}">
                <a16:creationId xmlns:a16="http://schemas.microsoft.com/office/drawing/2014/main" id="{16373724-3BF6-DDB5-2924-53B3E42663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E89826-4866-832A-C013-DB22C8121A04}"/>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257864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74F96-BC64-7A7A-E43D-6ED433CAD6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513ED5-1519-4767-ACC1-8935B23015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2E7712-E4AD-BFA4-5DC1-C36BC0F989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2E5A84-25C9-AC13-4D74-46BE3E1D3AE7}"/>
              </a:ext>
            </a:extLst>
          </p:cNvPr>
          <p:cNvSpPr>
            <a:spLocks noGrp="1"/>
          </p:cNvSpPr>
          <p:nvPr>
            <p:ph type="dt" sz="half" idx="10"/>
          </p:nvPr>
        </p:nvSpPr>
        <p:spPr/>
        <p:txBody>
          <a:bodyPr/>
          <a:lstStyle/>
          <a:p>
            <a:fld id="{4B3E7C44-2BA4-4903-9682-1BDD94BE33B8}" type="datetimeFigureOut">
              <a:rPr lang="en-US" smtClean="0"/>
              <a:t>2/20/2023</a:t>
            </a:fld>
            <a:endParaRPr lang="en-US"/>
          </a:p>
        </p:txBody>
      </p:sp>
      <p:sp>
        <p:nvSpPr>
          <p:cNvPr id="6" name="Footer Placeholder 5">
            <a:extLst>
              <a:ext uri="{FF2B5EF4-FFF2-40B4-BE49-F238E27FC236}">
                <a16:creationId xmlns:a16="http://schemas.microsoft.com/office/drawing/2014/main" id="{AE15ACBF-6319-3974-0702-9B5E790F0B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00A8D8-FDD0-971E-E562-B729B1D4A155}"/>
              </a:ext>
            </a:extLst>
          </p:cNvPr>
          <p:cNvSpPr>
            <a:spLocks noGrp="1"/>
          </p:cNvSpPr>
          <p:nvPr>
            <p:ph type="sldNum" sz="quarter" idx="12"/>
          </p:nvPr>
        </p:nvSpPr>
        <p:spPr/>
        <p:txBody>
          <a:bodyPr/>
          <a:lstStyle/>
          <a:p>
            <a:fld id="{9759C741-2EFA-45E5-84FF-CE8BDA6F2CA9}" type="slidenum">
              <a:rPr lang="en-US" smtClean="0"/>
              <a:t>‹#›</a:t>
            </a:fld>
            <a:endParaRPr lang="en-US"/>
          </a:p>
        </p:txBody>
      </p:sp>
    </p:spTree>
    <p:extLst>
      <p:ext uri="{BB962C8B-B14F-4D97-AF65-F5344CB8AC3E}">
        <p14:creationId xmlns:p14="http://schemas.microsoft.com/office/powerpoint/2010/main" val="67938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B0BC6E-B801-F3A8-E0F6-2E0E8CAFDD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210BEE-C7D6-C5D9-62A2-08954E77C9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60C9BC-C2A0-5387-F51D-71F5F37991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3E7C44-2BA4-4903-9682-1BDD94BE33B8}" type="datetimeFigureOut">
              <a:rPr lang="en-US" smtClean="0"/>
              <a:t>2/20/2023</a:t>
            </a:fld>
            <a:endParaRPr lang="en-US"/>
          </a:p>
        </p:txBody>
      </p:sp>
      <p:sp>
        <p:nvSpPr>
          <p:cNvPr id="5" name="Footer Placeholder 4">
            <a:extLst>
              <a:ext uri="{FF2B5EF4-FFF2-40B4-BE49-F238E27FC236}">
                <a16:creationId xmlns:a16="http://schemas.microsoft.com/office/drawing/2014/main" id="{976A394E-809D-B19F-8610-C0ED4792D2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13EDB2-22F2-BB3D-3728-2B04F6530C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59C741-2EFA-45E5-84FF-CE8BDA6F2CA9}" type="slidenum">
              <a:rPr lang="en-US" smtClean="0"/>
              <a:t>‹#›</a:t>
            </a:fld>
            <a:endParaRPr lang="en-US"/>
          </a:p>
        </p:txBody>
      </p:sp>
    </p:spTree>
    <p:extLst>
      <p:ext uri="{BB962C8B-B14F-4D97-AF65-F5344CB8AC3E}">
        <p14:creationId xmlns:p14="http://schemas.microsoft.com/office/powerpoint/2010/main" val="1196928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youtube.com/channel/UCkqcY4CAuBFNFho6JgygCn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A9AC1-7063-0D03-D25E-DD9D181BEB29}"/>
              </a:ext>
            </a:extLst>
          </p:cNvPr>
          <p:cNvSpPr>
            <a:spLocks noGrp="1"/>
          </p:cNvSpPr>
          <p:nvPr>
            <p:ph type="ctrTitle"/>
          </p:nvPr>
        </p:nvSpPr>
        <p:spPr/>
        <p:txBody>
          <a:bodyPr/>
          <a:lstStyle/>
          <a:p>
            <a:r>
              <a:rPr lang="en-US" dirty="0"/>
              <a:t>DON’T GET CUTE</a:t>
            </a:r>
          </a:p>
        </p:txBody>
      </p:sp>
      <p:sp>
        <p:nvSpPr>
          <p:cNvPr id="3" name="Subtitle 2">
            <a:extLst>
              <a:ext uri="{FF2B5EF4-FFF2-40B4-BE49-F238E27FC236}">
                <a16:creationId xmlns:a16="http://schemas.microsoft.com/office/drawing/2014/main" id="{515323E2-0C8D-C0E7-A052-128E616C17B6}"/>
              </a:ext>
            </a:extLst>
          </p:cNvPr>
          <p:cNvSpPr>
            <a:spLocks noGrp="1"/>
          </p:cNvSpPr>
          <p:nvPr>
            <p:ph type="subTitle" idx="1"/>
          </p:nvPr>
        </p:nvSpPr>
        <p:spPr/>
        <p:txBody>
          <a:bodyPr>
            <a:normAutofit lnSpcReduction="10000"/>
          </a:bodyPr>
          <a:lstStyle/>
          <a:p>
            <a:r>
              <a:rPr lang="en-US" dirty="0"/>
              <a:t>Ethics for trial prosecutors</a:t>
            </a:r>
          </a:p>
          <a:p>
            <a:r>
              <a:rPr lang="en-US" dirty="0"/>
              <a:t>Chris McMullin</a:t>
            </a:r>
          </a:p>
          <a:p>
            <a:r>
              <a:rPr lang="en-US" dirty="0"/>
              <a:t>Chief Deputy District Attorney</a:t>
            </a:r>
          </a:p>
          <a:p>
            <a:r>
              <a:rPr lang="en-US" dirty="0"/>
              <a:t>Tenth Judicial District</a:t>
            </a:r>
          </a:p>
          <a:p>
            <a:endParaRPr lang="en-US" dirty="0"/>
          </a:p>
        </p:txBody>
      </p:sp>
    </p:spTree>
    <p:extLst>
      <p:ext uri="{BB962C8B-B14F-4D97-AF65-F5344CB8AC3E}">
        <p14:creationId xmlns:p14="http://schemas.microsoft.com/office/powerpoint/2010/main" val="955500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D9AD-B682-C34E-2D8A-6E134750B365}"/>
              </a:ext>
            </a:extLst>
          </p:cNvPr>
          <p:cNvSpPr>
            <a:spLocks noGrp="1"/>
          </p:cNvSpPr>
          <p:nvPr>
            <p:ph type="title"/>
          </p:nvPr>
        </p:nvSpPr>
        <p:spPr/>
        <p:txBody>
          <a:bodyPr/>
          <a:lstStyle/>
          <a:p>
            <a:r>
              <a:rPr lang="en-US" dirty="0"/>
              <a:t>Rule 1.1 “Competence”</a:t>
            </a:r>
          </a:p>
        </p:txBody>
      </p:sp>
      <p:sp>
        <p:nvSpPr>
          <p:cNvPr id="3" name="Content Placeholder 2">
            <a:extLst>
              <a:ext uri="{FF2B5EF4-FFF2-40B4-BE49-F238E27FC236}">
                <a16:creationId xmlns:a16="http://schemas.microsoft.com/office/drawing/2014/main" id="{8091466B-A0BD-A921-79A9-95D86E92DF17}"/>
              </a:ext>
            </a:extLst>
          </p:cNvPr>
          <p:cNvSpPr>
            <a:spLocks noGrp="1"/>
          </p:cNvSpPr>
          <p:nvPr>
            <p:ph idx="1"/>
          </p:nvPr>
        </p:nvSpPr>
        <p:spPr/>
        <p:txBody>
          <a:bodyPr/>
          <a:lstStyle/>
          <a:p>
            <a:r>
              <a:rPr lang="en-US" dirty="0"/>
              <a:t>“Competent representation requires the legal knowledge, skill, thoroughness and preparation reasonably necessary for the representation”</a:t>
            </a:r>
          </a:p>
          <a:p>
            <a:r>
              <a:rPr lang="en-US" dirty="0"/>
              <a:t>We represent:</a:t>
            </a:r>
          </a:p>
          <a:p>
            <a:pPr lvl="1"/>
            <a:r>
              <a:rPr lang="en-US" dirty="0"/>
              <a:t>The PEOPLE</a:t>
            </a:r>
          </a:p>
          <a:p>
            <a:pPr lvl="1"/>
            <a:r>
              <a:rPr lang="en-US" dirty="0"/>
              <a:t>The STATE OF KANSAS</a:t>
            </a:r>
          </a:p>
          <a:p>
            <a:pPr lvl="1"/>
            <a:r>
              <a:rPr lang="en-US" dirty="0"/>
              <a:t>Our ELECTED OFFICIALS</a:t>
            </a:r>
          </a:p>
        </p:txBody>
      </p:sp>
    </p:spTree>
    <p:extLst>
      <p:ext uri="{BB962C8B-B14F-4D97-AF65-F5344CB8AC3E}">
        <p14:creationId xmlns:p14="http://schemas.microsoft.com/office/powerpoint/2010/main" val="2018283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BB6E0-64F9-8A32-E0F3-ACDA86FF5845}"/>
              </a:ext>
            </a:extLst>
          </p:cNvPr>
          <p:cNvSpPr>
            <a:spLocks noGrp="1"/>
          </p:cNvSpPr>
          <p:nvPr>
            <p:ph type="title"/>
          </p:nvPr>
        </p:nvSpPr>
        <p:spPr/>
        <p:txBody>
          <a:bodyPr/>
          <a:lstStyle/>
          <a:p>
            <a:r>
              <a:rPr lang="en-US" dirty="0"/>
              <a:t>PPPPP</a:t>
            </a:r>
          </a:p>
        </p:txBody>
      </p:sp>
      <p:sp>
        <p:nvSpPr>
          <p:cNvPr id="3" name="Content Placeholder 2">
            <a:extLst>
              <a:ext uri="{FF2B5EF4-FFF2-40B4-BE49-F238E27FC236}">
                <a16:creationId xmlns:a16="http://schemas.microsoft.com/office/drawing/2014/main" id="{77586C67-864D-FA02-2C53-B1F1FF25C41E}"/>
              </a:ext>
            </a:extLst>
          </p:cNvPr>
          <p:cNvSpPr>
            <a:spLocks noGrp="1"/>
          </p:cNvSpPr>
          <p:nvPr>
            <p:ph idx="1"/>
          </p:nvPr>
        </p:nvSpPr>
        <p:spPr/>
        <p:txBody>
          <a:bodyPr/>
          <a:lstStyle/>
          <a:p>
            <a:r>
              <a:rPr lang="en-US" dirty="0"/>
              <a:t>Proper</a:t>
            </a:r>
          </a:p>
          <a:p>
            <a:r>
              <a:rPr lang="en-US" dirty="0"/>
              <a:t>Preparation</a:t>
            </a:r>
          </a:p>
          <a:p>
            <a:r>
              <a:rPr lang="en-US" dirty="0"/>
              <a:t>Prevents</a:t>
            </a:r>
          </a:p>
          <a:p>
            <a:r>
              <a:rPr lang="en-US" dirty="0"/>
              <a:t>Poor </a:t>
            </a:r>
          </a:p>
          <a:p>
            <a:r>
              <a:rPr lang="en-US" dirty="0"/>
              <a:t>Performance</a:t>
            </a:r>
          </a:p>
        </p:txBody>
      </p:sp>
    </p:spTree>
    <p:extLst>
      <p:ext uri="{BB962C8B-B14F-4D97-AF65-F5344CB8AC3E}">
        <p14:creationId xmlns:p14="http://schemas.microsoft.com/office/powerpoint/2010/main" val="2717101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1EA8D-0AC0-37A6-F01E-A228E5D58D8E}"/>
              </a:ext>
            </a:extLst>
          </p:cNvPr>
          <p:cNvSpPr>
            <a:spLocks noGrp="1"/>
          </p:cNvSpPr>
          <p:nvPr>
            <p:ph type="title"/>
          </p:nvPr>
        </p:nvSpPr>
        <p:spPr/>
        <p:txBody>
          <a:bodyPr/>
          <a:lstStyle/>
          <a:p>
            <a:r>
              <a:rPr lang="en-US" dirty="0"/>
              <a:t>The responsibility is yours</a:t>
            </a:r>
          </a:p>
        </p:txBody>
      </p:sp>
      <p:sp>
        <p:nvSpPr>
          <p:cNvPr id="3" name="Content Placeholder 2">
            <a:extLst>
              <a:ext uri="{FF2B5EF4-FFF2-40B4-BE49-F238E27FC236}">
                <a16:creationId xmlns:a16="http://schemas.microsoft.com/office/drawing/2014/main" id="{D5504397-2169-1352-D4CB-6E9FF04CD39F}"/>
              </a:ext>
            </a:extLst>
          </p:cNvPr>
          <p:cNvSpPr>
            <a:spLocks noGrp="1"/>
          </p:cNvSpPr>
          <p:nvPr>
            <p:ph idx="1"/>
          </p:nvPr>
        </p:nvSpPr>
        <p:spPr/>
        <p:txBody>
          <a:bodyPr/>
          <a:lstStyle/>
          <a:p>
            <a:r>
              <a:rPr lang="en-US" dirty="0"/>
              <a:t>Know the law</a:t>
            </a:r>
          </a:p>
          <a:p>
            <a:r>
              <a:rPr lang="en-US" dirty="0"/>
              <a:t>Know your facts!</a:t>
            </a:r>
          </a:p>
          <a:p>
            <a:r>
              <a:rPr lang="en-US" dirty="0"/>
              <a:t>Staff the case</a:t>
            </a:r>
          </a:p>
          <a:p>
            <a:r>
              <a:rPr lang="en-US" dirty="0"/>
              <a:t>You will be the one to enter your appearance</a:t>
            </a:r>
          </a:p>
          <a:p>
            <a:r>
              <a:rPr lang="en-US" dirty="0"/>
              <a:t>It is your reputation, and your license on the line</a:t>
            </a:r>
          </a:p>
        </p:txBody>
      </p:sp>
    </p:spTree>
    <p:extLst>
      <p:ext uri="{BB962C8B-B14F-4D97-AF65-F5344CB8AC3E}">
        <p14:creationId xmlns:p14="http://schemas.microsoft.com/office/powerpoint/2010/main" val="4065009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02B5F-F656-D4F9-3C43-F59DC679FE95}"/>
              </a:ext>
            </a:extLst>
          </p:cNvPr>
          <p:cNvSpPr>
            <a:spLocks noGrp="1"/>
          </p:cNvSpPr>
          <p:nvPr>
            <p:ph type="title"/>
          </p:nvPr>
        </p:nvSpPr>
        <p:spPr/>
        <p:txBody>
          <a:bodyPr/>
          <a:lstStyle/>
          <a:p>
            <a:r>
              <a:rPr lang="en-US" dirty="0"/>
              <a:t>Discovery</a:t>
            </a:r>
          </a:p>
        </p:txBody>
      </p:sp>
      <p:sp>
        <p:nvSpPr>
          <p:cNvPr id="3" name="Content Placeholder 2">
            <a:extLst>
              <a:ext uri="{FF2B5EF4-FFF2-40B4-BE49-F238E27FC236}">
                <a16:creationId xmlns:a16="http://schemas.microsoft.com/office/drawing/2014/main" id="{950F2829-2689-0A50-F4C3-301BD0F7B5C0}"/>
              </a:ext>
            </a:extLst>
          </p:cNvPr>
          <p:cNvSpPr>
            <a:spLocks noGrp="1"/>
          </p:cNvSpPr>
          <p:nvPr>
            <p:ph idx="1"/>
          </p:nvPr>
        </p:nvSpPr>
        <p:spPr/>
        <p:txBody>
          <a:bodyPr/>
          <a:lstStyle/>
          <a:p>
            <a:r>
              <a:rPr lang="en-US" dirty="0"/>
              <a:t>Rule 3.8 (d) The prosecutor in a criminal case SHALL</a:t>
            </a:r>
          </a:p>
          <a:p>
            <a:r>
              <a:rPr lang="en-US" sz="1800" b="0" i="0" u="none" strike="noStrike" baseline="0" dirty="0">
                <a:solidFill>
                  <a:srgbClr val="000000"/>
                </a:solidFill>
                <a:latin typeface="Times New Roman" panose="02020603050405020304" pitchFamily="18" charset="0"/>
              </a:rPr>
              <a:t>make timely disclosure to the defense of all evidence or information known to the prosecutor that tends to negate the guilt of the accused or mitigates the offense, and, in connection with sentencing, disclose to the defense and to the tribunal all unprivileged mitigating information known to the prosecutor, except when the prosecutor is relieved of this responsibility by a protective order of the tribunal; </a:t>
            </a:r>
          </a:p>
          <a:p>
            <a:r>
              <a:rPr lang="en-US" sz="1800" dirty="0">
                <a:solidFill>
                  <a:srgbClr val="000000"/>
                </a:solidFill>
                <a:latin typeface="Times New Roman" panose="02020603050405020304" pitchFamily="18" charset="0"/>
              </a:rPr>
              <a:t>Much broader than Kansas statute or case law</a:t>
            </a:r>
            <a:endParaRPr lang="en-US" dirty="0"/>
          </a:p>
          <a:p>
            <a:endParaRPr lang="en-US" dirty="0"/>
          </a:p>
        </p:txBody>
      </p:sp>
    </p:spTree>
    <p:extLst>
      <p:ext uri="{BB962C8B-B14F-4D97-AF65-F5344CB8AC3E}">
        <p14:creationId xmlns:p14="http://schemas.microsoft.com/office/powerpoint/2010/main" val="761431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11223-379F-249D-8935-639E75E50C8F}"/>
              </a:ext>
            </a:extLst>
          </p:cNvPr>
          <p:cNvSpPr>
            <a:spLocks noGrp="1"/>
          </p:cNvSpPr>
          <p:nvPr>
            <p:ph type="title"/>
          </p:nvPr>
        </p:nvSpPr>
        <p:spPr/>
        <p:txBody>
          <a:bodyPr/>
          <a:lstStyle/>
          <a:p>
            <a:r>
              <a:rPr lang="en-US" dirty="0"/>
              <a:t>Discovery</a:t>
            </a:r>
          </a:p>
        </p:txBody>
      </p:sp>
      <p:sp>
        <p:nvSpPr>
          <p:cNvPr id="3" name="Content Placeholder 2">
            <a:extLst>
              <a:ext uri="{FF2B5EF4-FFF2-40B4-BE49-F238E27FC236}">
                <a16:creationId xmlns:a16="http://schemas.microsoft.com/office/drawing/2014/main" id="{289E1140-DA92-96E0-7C35-3FE8896721EC}"/>
              </a:ext>
            </a:extLst>
          </p:cNvPr>
          <p:cNvSpPr>
            <a:spLocks noGrp="1"/>
          </p:cNvSpPr>
          <p:nvPr>
            <p:ph idx="1"/>
          </p:nvPr>
        </p:nvSpPr>
        <p:spPr/>
        <p:txBody>
          <a:bodyPr/>
          <a:lstStyle/>
          <a:p>
            <a:r>
              <a:rPr lang="en-US" dirty="0"/>
              <a:t>22-3212</a:t>
            </a:r>
          </a:p>
          <a:p>
            <a:r>
              <a:rPr lang="en-US" i="1" dirty="0"/>
              <a:t>Brady</a:t>
            </a:r>
          </a:p>
          <a:p>
            <a:r>
              <a:rPr lang="en-US" i="1" dirty="0"/>
              <a:t>Giglio</a:t>
            </a:r>
          </a:p>
          <a:p>
            <a:r>
              <a:rPr lang="en-US" i="1" dirty="0"/>
              <a:t>Numerous </a:t>
            </a:r>
            <a:r>
              <a:rPr lang="en-US" dirty="0"/>
              <a:t>Kansas cases</a:t>
            </a:r>
            <a:endParaRPr lang="en-US" i="1" dirty="0"/>
          </a:p>
        </p:txBody>
      </p:sp>
    </p:spTree>
    <p:extLst>
      <p:ext uri="{BB962C8B-B14F-4D97-AF65-F5344CB8AC3E}">
        <p14:creationId xmlns:p14="http://schemas.microsoft.com/office/powerpoint/2010/main" val="2719376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274EF-3F73-9CF1-CC61-47A9C6EB7CC1}"/>
              </a:ext>
            </a:extLst>
          </p:cNvPr>
          <p:cNvSpPr>
            <a:spLocks noGrp="1"/>
          </p:cNvSpPr>
          <p:nvPr>
            <p:ph type="title"/>
          </p:nvPr>
        </p:nvSpPr>
        <p:spPr/>
        <p:txBody>
          <a:bodyPr/>
          <a:lstStyle/>
          <a:p>
            <a:r>
              <a:rPr lang="en-US" dirty="0"/>
              <a:t>National Prosecution Standards</a:t>
            </a:r>
          </a:p>
        </p:txBody>
      </p:sp>
      <p:sp>
        <p:nvSpPr>
          <p:cNvPr id="3" name="Content Placeholder 2">
            <a:extLst>
              <a:ext uri="{FF2B5EF4-FFF2-40B4-BE49-F238E27FC236}">
                <a16:creationId xmlns:a16="http://schemas.microsoft.com/office/drawing/2014/main" id="{E1382A4B-BBE2-5B4B-9674-EBEA1C1DD4A9}"/>
              </a:ext>
            </a:extLst>
          </p:cNvPr>
          <p:cNvSpPr>
            <a:spLocks noGrp="1"/>
          </p:cNvSpPr>
          <p:nvPr>
            <p:ph idx="1"/>
          </p:nvPr>
        </p:nvSpPr>
        <p:spPr/>
        <p:txBody>
          <a:bodyPr>
            <a:normAutofit/>
          </a:bodyPr>
          <a:lstStyle/>
          <a:p>
            <a:pPr marL="0" indent="0" algn="l">
              <a:buNone/>
            </a:pPr>
            <a:r>
              <a:rPr lang="en-US" b="1" i="0" u="none" strike="noStrike" baseline="0" dirty="0">
                <a:latin typeface="NotoSans-Bold"/>
              </a:rPr>
              <a:t>2-8.4 Disclosure of Exculpatory Evidence</a:t>
            </a:r>
          </a:p>
          <a:p>
            <a:pPr algn="l"/>
            <a:r>
              <a:rPr lang="en-US" b="0" i="0" u="none" strike="noStrike" baseline="0" dirty="0">
                <a:latin typeface="NotoSans-Regular"/>
              </a:rPr>
              <a:t>The prosecutor shall make timely disclosure of exculpatory or mitigating evidence, as required by law and/or applicable rules of ethical conduct.</a:t>
            </a:r>
            <a:endParaRPr lang="en-US" dirty="0"/>
          </a:p>
        </p:txBody>
      </p:sp>
    </p:spTree>
    <p:extLst>
      <p:ext uri="{BB962C8B-B14F-4D97-AF65-F5344CB8AC3E}">
        <p14:creationId xmlns:p14="http://schemas.microsoft.com/office/powerpoint/2010/main" val="4284373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23E99-1EE3-25C4-5C1D-3E01DA6D0A42}"/>
              </a:ext>
            </a:extLst>
          </p:cNvPr>
          <p:cNvSpPr>
            <a:spLocks noGrp="1"/>
          </p:cNvSpPr>
          <p:nvPr>
            <p:ph type="title"/>
          </p:nvPr>
        </p:nvSpPr>
        <p:spPr/>
        <p:txBody>
          <a:bodyPr/>
          <a:lstStyle/>
          <a:p>
            <a:r>
              <a:rPr lang="en-US" dirty="0"/>
              <a:t>National Prosecution Standards 4-9.1</a:t>
            </a:r>
          </a:p>
        </p:txBody>
      </p:sp>
      <p:sp>
        <p:nvSpPr>
          <p:cNvPr id="3" name="Content Placeholder 2">
            <a:extLst>
              <a:ext uri="{FF2B5EF4-FFF2-40B4-BE49-F238E27FC236}">
                <a16:creationId xmlns:a16="http://schemas.microsoft.com/office/drawing/2014/main" id="{88BD71DF-0490-D392-7F8D-C810EB253758}"/>
              </a:ext>
            </a:extLst>
          </p:cNvPr>
          <p:cNvSpPr>
            <a:spLocks noGrp="1"/>
          </p:cNvSpPr>
          <p:nvPr>
            <p:ph idx="1"/>
          </p:nvPr>
        </p:nvSpPr>
        <p:spPr/>
        <p:txBody>
          <a:bodyPr>
            <a:normAutofit/>
          </a:bodyPr>
          <a:lstStyle/>
          <a:p>
            <a:pPr algn="l"/>
            <a:r>
              <a:rPr lang="en-US" b="0" i="0" u="none" strike="noStrike" baseline="0" dirty="0">
                <a:latin typeface="NotoSans-Regular"/>
              </a:rPr>
              <a:t>A prosecutor should, at all times, carry out his or her discovery obligations in good faith and in a manner that furthers the goals of discovery, namely, to:</a:t>
            </a:r>
          </a:p>
          <a:p>
            <a:pPr algn="l"/>
            <a:r>
              <a:rPr lang="en-US" b="0" i="0" u="none" strike="noStrike" baseline="0" dirty="0">
                <a:latin typeface="NotoSans-Regular"/>
              </a:rPr>
              <a:t> minimize surprise</a:t>
            </a:r>
          </a:p>
          <a:p>
            <a:pPr algn="l"/>
            <a:r>
              <a:rPr lang="en-US" b="0" i="0" u="none" strike="noStrike" baseline="0" dirty="0">
                <a:latin typeface="NotoSans-Regular"/>
              </a:rPr>
              <a:t>afford the opportunity for effective cross-examination</a:t>
            </a:r>
          </a:p>
          <a:p>
            <a:pPr algn="l"/>
            <a:r>
              <a:rPr lang="en-US" b="0" i="0" u="none" strike="noStrike" baseline="0" dirty="0">
                <a:latin typeface="NotoSans-Regular"/>
              </a:rPr>
              <a:t>expedite trials</a:t>
            </a:r>
          </a:p>
          <a:p>
            <a:pPr algn="l"/>
            <a:r>
              <a:rPr lang="en-US" b="0" i="0" u="none" strike="noStrike" baseline="0" dirty="0">
                <a:latin typeface="NotoSans-Regular"/>
              </a:rPr>
              <a:t>meet the requirements of due process</a:t>
            </a:r>
            <a:endParaRPr lang="en-US" dirty="0"/>
          </a:p>
        </p:txBody>
      </p:sp>
    </p:spTree>
    <p:extLst>
      <p:ext uri="{BB962C8B-B14F-4D97-AF65-F5344CB8AC3E}">
        <p14:creationId xmlns:p14="http://schemas.microsoft.com/office/powerpoint/2010/main" val="1784382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9E020-8FD5-A344-555E-ACD8E5674775}"/>
              </a:ext>
            </a:extLst>
          </p:cNvPr>
          <p:cNvSpPr>
            <a:spLocks noGrp="1"/>
          </p:cNvSpPr>
          <p:nvPr>
            <p:ph type="title"/>
          </p:nvPr>
        </p:nvSpPr>
        <p:spPr/>
        <p:txBody>
          <a:bodyPr/>
          <a:lstStyle/>
          <a:p>
            <a:r>
              <a:rPr lang="en-US" dirty="0"/>
              <a:t>CLM Life Rule</a:t>
            </a:r>
          </a:p>
        </p:txBody>
      </p:sp>
      <p:sp>
        <p:nvSpPr>
          <p:cNvPr id="3" name="Content Placeholder 2">
            <a:extLst>
              <a:ext uri="{FF2B5EF4-FFF2-40B4-BE49-F238E27FC236}">
                <a16:creationId xmlns:a16="http://schemas.microsoft.com/office/drawing/2014/main" id="{14D4D023-19D4-EC95-D4A4-A0E5B16B5D6B}"/>
              </a:ext>
            </a:extLst>
          </p:cNvPr>
          <p:cNvSpPr>
            <a:spLocks noGrp="1"/>
          </p:cNvSpPr>
          <p:nvPr>
            <p:ph idx="1"/>
          </p:nvPr>
        </p:nvSpPr>
        <p:spPr/>
        <p:txBody>
          <a:bodyPr/>
          <a:lstStyle/>
          <a:p>
            <a:r>
              <a:rPr lang="en-US" dirty="0"/>
              <a:t>“OH SHIT” = </a:t>
            </a:r>
            <a:r>
              <a:rPr lang="en-US" b="1" i="1" dirty="0"/>
              <a:t>Immediate disclosure</a:t>
            </a:r>
            <a:endParaRPr lang="en-US" dirty="0"/>
          </a:p>
        </p:txBody>
      </p:sp>
    </p:spTree>
    <p:extLst>
      <p:ext uri="{BB962C8B-B14F-4D97-AF65-F5344CB8AC3E}">
        <p14:creationId xmlns:p14="http://schemas.microsoft.com/office/powerpoint/2010/main" val="243630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9F603-F65C-AEB6-A94C-D3CEB9BB9215}"/>
              </a:ext>
            </a:extLst>
          </p:cNvPr>
          <p:cNvSpPr>
            <a:spLocks noGrp="1"/>
          </p:cNvSpPr>
          <p:nvPr>
            <p:ph type="title"/>
          </p:nvPr>
        </p:nvSpPr>
        <p:spPr/>
        <p:txBody>
          <a:bodyPr/>
          <a:lstStyle/>
          <a:p>
            <a:r>
              <a:rPr lang="en-US" dirty="0"/>
              <a:t>The responsibility is yours</a:t>
            </a:r>
          </a:p>
        </p:txBody>
      </p:sp>
      <p:sp>
        <p:nvSpPr>
          <p:cNvPr id="3" name="Content Placeholder 2">
            <a:extLst>
              <a:ext uri="{FF2B5EF4-FFF2-40B4-BE49-F238E27FC236}">
                <a16:creationId xmlns:a16="http://schemas.microsoft.com/office/drawing/2014/main" id="{E4E7749A-0EB4-623F-A094-491140829436}"/>
              </a:ext>
            </a:extLst>
          </p:cNvPr>
          <p:cNvSpPr>
            <a:spLocks noGrp="1"/>
          </p:cNvSpPr>
          <p:nvPr>
            <p:ph idx="1"/>
          </p:nvPr>
        </p:nvSpPr>
        <p:spPr/>
        <p:txBody>
          <a:bodyPr/>
          <a:lstStyle/>
          <a:p>
            <a:r>
              <a:rPr lang="en-US" dirty="0"/>
              <a:t>“Prosecutors are under a </a:t>
            </a:r>
            <a:r>
              <a:rPr lang="en-US" b="1" dirty="0"/>
              <a:t>positive duty</a:t>
            </a:r>
            <a:r>
              <a:rPr lang="en-US" dirty="0"/>
              <a:t>, independent of court order, to disclose exculpatory evidence to a defendant.” </a:t>
            </a:r>
            <a:r>
              <a:rPr lang="en-US" i="1" dirty="0"/>
              <a:t>State v. Stevens, </a:t>
            </a:r>
            <a:r>
              <a:rPr lang="en-US" dirty="0"/>
              <a:t>285 Kan. 307 (2007)</a:t>
            </a:r>
            <a:r>
              <a:rPr lang="en-US" i="1" dirty="0"/>
              <a:t> </a:t>
            </a:r>
          </a:p>
          <a:p>
            <a:pPr algn="l"/>
            <a:r>
              <a:rPr lang="en-US" b="0" i="0" u="none" strike="noStrike" baseline="0" dirty="0">
                <a:latin typeface="NotoSans-Regular"/>
              </a:rPr>
              <a:t>If at </a:t>
            </a:r>
            <a:r>
              <a:rPr lang="en-US" b="0" i="1" u="none" strike="noStrike" baseline="0" dirty="0">
                <a:latin typeface="NotoSans-Regular"/>
              </a:rPr>
              <a:t>any point </a:t>
            </a:r>
            <a:r>
              <a:rPr lang="en-US" b="0" i="0" u="none" strike="noStrike" baseline="0" dirty="0">
                <a:latin typeface="NotoSans-Regular"/>
              </a:rPr>
              <a:t>in the pretrial or trial proceedings the prosecutor discovers additional witnesses, information, or other material previously requested or ordered which is subject to disclosure or inspection, the prosecutor should promptly notify defense counsel and provide the required information. (NPS 4-9.3)</a:t>
            </a:r>
            <a:endParaRPr lang="en-US" dirty="0"/>
          </a:p>
        </p:txBody>
      </p:sp>
    </p:spTree>
    <p:extLst>
      <p:ext uri="{BB962C8B-B14F-4D97-AF65-F5344CB8AC3E}">
        <p14:creationId xmlns:p14="http://schemas.microsoft.com/office/powerpoint/2010/main" val="20861336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4CBF7-9889-62DA-3CF0-478900603EFF}"/>
              </a:ext>
            </a:extLst>
          </p:cNvPr>
          <p:cNvSpPr>
            <a:spLocks noGrp="1"/>
          </p:cNvSpPr>
          <p:nvPr>
            <p:ph type="title"/>
          </p:nvPr>
        </p:nvSpPr>
        <p:spPr/>
        <p:txBody>
          <a:bodyPr/>
          <a:lstStyle/>
          <a:p>
            <a:r>
              <a:rPr lang="en-US" dirty="0"/>
              <a:t>Don’t get cute</a:t>
            </a:r>
          </a:p>
        </p:txBody>
      </p:sp>
      <p:sp>
        <p:nvSpPr>
          <p:cNvPr id="3" name="Content Placeholder 2">
            <a:extLst>
              <a:ext uri="{FF2B5EF4-FFF2-40B4-BE49-F238E27FC236}">
                <a16:creationId xmlns:a16="http://schemas.microsoft.com/office/drawing/2014/main" id="{E2453E6C-1473-27B1-CE84-1445A32CE55E}"/>
              </a:ext>
            </a:extLst>
          </p:cNvPr>
          <p:cNvSpPr>
            <a:spLocks noGrp="1"/>
          </p:cNvSpPr>
          <p:nvPr>
            <p:ph idx="1"/>
          </p:nvPr>
        </p:nvSpPr>
        <p:spPr/>
        <p:txBody>
          <a:bodyPr>
            <a:normAutofit/>
          </a:bodyPr>
          <a:lstStyle/>
          <a:p>
            <a:pPr algn="l"/>
            <a:r>
              <a:rPr lang="en-US" sz="3200" b="0" i="0" u="none" strike="noStrike" baseline="0" dirty="0">
                <a:latin typeface="NotoSans-Regular"/>
              </a:rPr>
              <a:t>The prosecutor’s relationship with defense counsel or his or her opinion regarding the defendant is not a factor in the discovery process. (Comment to NPS 4-9)</a:t>
            </a:r>
            <a:endParaRPr lang="en-US" sz="3200" dirty="0"/>
          </a:p>
        </p:txBody>
      </p:sp>
    </p:spTree>
    <p:extLst>
      <p:ext uri="{BB962C8B-B14F-4D97-AF65-F5344CB8AC3E}">
        <p14:creationId xmlns:p14="http://schemas.microsoft.com/office/powerpoint/2010/main" val="1982995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8C75A-9717-66DC-2EA5-464F186C623A}"/>
              </a:ext>
            </a:extLst>
          </p:cNvPr>
          <p:cNvSpPr>
            <a:spLocks noGrp="1"/>
          </p:cNvSpPr>
          <p:nvPr>
            <p:ph type="title"/>
          </p:nvPr>
        </p:nvSpPr>
        <p:spPr/>
        <p:txBody>
          <a:bodyPr/>
          <a:lstStyle/>
          <a:p>
            <a:r>
              <a:rPr lang="en-US" dirty="0"/>
              <a:t>Supreme Court Rule 161</a:t>
            </a:r>
          </a:p>
        </p:txBody>
      </p:sp>
      <p:sp>
        <p:nvSpPr>
          <p:cNvPr id="3" name="Content Placeholder 2">
            <a:extLst>
              <a:ext uri="{FF2B5EF4-FFF2-40B4-BE49-F238E27FC236}">
                <a16:creationId xmlns:a16="http://schemas.microsoft.com/office/drawing/2014/main" id="{FFCFF4C2-BE72-440F-EB9D-C4D3F144B2D7}"/>
              </a:ext>
            </a:extLst>
          </p:cNvPr>
          <p:cNvSpPr>
            <a:spLocks noGrp="1"/>
          </p:cNvSpPr>
          <p:nvPr>
            <p:ph idx="1"/>
          </p:nvPr>
        </p:nvSpPr>
        <p:spPr/>
        <p:txBody>
          <a:bodyPr/>
          <a:lstStyle/>
          <a:p>
            <a:r>
              <a:rPr lang="en-US" sz="1800" b="0" i="0" u="none" strike="noStrike" baseline="0" dirty="0">
                <a:solidFill>
                  <a:srgbClr val="000000"/>
                </a:solidFill>
                <a:latin typeface="Times New Roman" panose="02020603050405020304" pitchFamily="18" charset="0"/>
              </a:rPr>
              <a:t>When present during a court proceeding, an attorney or party must—through conduct, demeanor, and attire—show respect for the dignity and authority of the court, and the proceedings must be maintained as an objective search for the applicable facts and the correct principles of law. </a:t>
            </a:r>
            <a:endParaRPr lang="en-US" dirty="0"/>
          </a:p>
        </p:txBody>
      </p:sp>
    </p:spTree>
    <p:extLst>
      <p:ext uri="{BB962C8B-B14F-4D97-AF65-F5344CB8AC3E}">
        <p14:creationId xmlns:p14="http://schemas.microsoft.com/office/powerpoint/2010/main" val="869078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84C22-D1F6-C902-9611-861ECECC2457}"/>
              </a:ext>
            </a:extLst>
          </p:cNvPr>
          <p:cNvSpPr>
            <a:spLocks noGrp="1"/>
          </p:cNvSpPr>
          <p:nvPr>
            <p:ph type="title"/>
          </p:nvPr>
        </p:nvSpPr>
        <p:spPr/>
        <p:txBody>
          <a:bodyPr/>
          <a:lstStyle/>
          <a:p>
            <a:r>
              <a:rPr lang="en-US" dirty="0"/>
              <a:t>Be professional in dealing with others</a:t>
            </a:r>
          </a:p>
        </p:txBody>
      </p:sp>
      <p:sp>
        <p:nvSpPr>
          <p:cNvPr id="3" name="Content Placeholder 2">
            <a:extLst>
              <a:ext uri="{FF2B5EF4-FFF2-40B4-BE49-F238E27FC236}">
                <a16:creationId xmlns:a16="http://schemas.microsoft.com/office/drawing/2014/main" id="{ADE88B74-C266-8944-1884-4AE9099C479B}"/>
              </a:ext>
            </a:extLst>
          </p:cNvPr>
          <p:cNvSpPr>
            <a:spLocks noGrp="1"/>
          </p:cNvSpPr>
          <p:nvPr>
            <p:ph idx="1"/>
          </p:nvPr>
        </p:nvSpPr>
        <p:spPr/>
        <p:txBody>
          <a:bodyPr/>
          <a:lstStyle/>
          <a:p>
            <a:r>
              <a:rPr lang="en-US" dirty="0"/>
              <a:t>Rule 4.1: Cannot make false statements of material facts or law to a third person;</a:t>
            </a:r>
          </a:p>
          <a:p>
            <a:r>
              <a:rPr lang="en-US" dirty="0"/>
              <a:t>Example: Don’t lie about witness availability!</a:t>
            </a:r>
          </a:p>
          <a:p>
            <a:r>
              <a:rPr lang="en-US" dirty="0"/>
              <a:t>Better yet: DON’T GET CUTE</a:t>
            </a:r>
          </a:p>
          <a:p>
            <a:pPr lvl="1"/>
            <a:r>
              <a:rPr lang="en-US" dirty="0"/>
              <a:t>We do not get to play games with the truth</a:t>
            </a:r>
          </a:p>
        </p:txBody>
      </p:sp>
    </p:spTree>
    <p:extLst>
      <p:ext uri="{BB962C8B-B14F-4D97-AF65-F5344CB8AC3E}">
        <p14:creationId xmlns:p14="http://schemas.microsoft.com/office/powerpoint/2010/main" val="1813694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18654-C01E-3253-7BC8-017CEACE2C0C}"/>
              </a:ext>
            </a:extLst>
          </p:cNvPr>
          <p:cNvSpPr>
            <a:spLocks noGrp="1"/>
          </p:cNvSpPr>
          <p:nvPr>
            <p:ph type="title"/>
          </p:nvPr>
        </p:nvSpPr>
        <p:spPr/>
        <p:txBody>
          <a:bodyPr/>
          <a:lstStyle/>
          <a:p>
            <a:r>
              <a:rPr lang="en-US" dirty="0"/>
              <a:t>Represented persons: Rule 4.2</a:t>
            </a:r>
          </a:p>
        </p:txBody>
      </p:sp>
      <p:sp>
        <p:nvSpPr>
          <p:cNvPr id="3" name="Content Placeholder 2">
            <a:extLst>
              <a:ext uri="{FF2B5EF4-FFF2-40B4-BE49-F238E27FC236}">
                <a16:creationId xmlns:a16="http://schemas.microsoft.com/office/drawing/2014/main" id="{058ADD48-646F-9F71-D928-C4C185E8B605}"/>
              </a:ext>
            </a:extLst>
          </p:cNvPr>
          <p:cNvSpPr>
            <a:spLocks noGrp="1"/>
          </p:cNvSpPr>
          <p:nvPr>
            <p:ph idx="1"/>
          </p:nvPr>
        </p:nvSpPr>
        <p:spPr/>
        <p:txBody>
          <a:bodyPr/>
          <a:lstStyle/>
          <a:p>
            <a:pPr marL="0" indent="0">
              <a:buNone/>
            </a:pPr>
            <a:r>
              <a:rPr lang="en-US" dirty="0"/>
              <a:t>“…shall not communicate about the subject of the representation with a person the lawyer knows to be represented by another lawyer in the matter…” (Absent consent of the other lawyer)</a:t>
            </a:r>
          </a:p>
          <a:p>
            <a:pPr marL="0" indent="0">
              <a:buNone/>
            </a:pPr>
            <a:r>
              <a:rPr lang="en-US" dirty="0"/>
              <a:t>*Pretty easy when it is the defendant</a:t>
            </a:r>
          </a:p>
          <a:p>
            <a:pPr marL="0" indent="0">
              <a:buNone/>
            </a:pPr>
            <a:r>
              <a:rPr lang="en-US" dirty="0"/>
              <a:t>*More challenging when it is a victim or a witness</a:t>
            </a:r>
          </a:p>
          <a:p>
            <a:pPr marL="0" indent="0">
              <a:buNone/>
            </a:pPr>
            <a:r>
              <a:rPr lang="en-US" dirty="0"/>
              <a:t>	*We teach to err on the side of caution</a:t>
            </a:r>
          </a:p>
        </p:txBody>
      </p:sp>
    </p:spTree>
    <p:extLst>
      <p:ext uri="{BB962C8B-B14F-4D97-AF65-F5344CB8AC3E}">
        <p14:creationId xmlns:p14="http://schemas.microsoft.com/office/powerpoint/2010/main" val="3195750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9BF93-ED96-6AE7-2BCC-6A8F3CC06219}"/>
              </a:ext>
            </a:extLst>
          </p:cNvPr>
          <p:cNvSpPr>
            <a:spLocks noGrp="1"/>
          </p:cNvSpPr>
          <p:nvPr>
            <p:ph type="title"/>
          </p:nvPr>
        </p:nvSpPr>
        <p:spPr/>
        <p:txBody>
          <a:bodyPr/>
          <a:lstStyle/>
          <a:p>
            <a:r>
              <a:rPr lang="en-US" dirty="0"/>
              <a:t>National Prosecution Standards</a:t>
            </a:r>
          </a:p>
        </p:txBody>
      </p:sp>
      <p:sp>
        <p:nvSpPr>
          <p:cNvPr id="3" name="Content Placeholder 2">
            <a:extLst>
              <a:ext uri="{FF2B5EF4-FFF2-40B4-BE49-F238E27FC236}">
                <a16:creationId xmlns:a16="http://schemas.microsoft.com/office/drawing/2014/main" id="{3786FDC7-0E19-346F-169B-49FF9D550733}"/>
              </a:ext>
            </a:extLst>
          </p:cNvPr>
          <p:cNvSpPr>
            <a:spLocks noGrp="1"/>
          </p:cNvSpPr>
          <p:nvPr>
            <p:ph idx="1"/>
          </p:nvPr>
        </p:nvSpPr>
        <p:spPr/>
        <p:txBody>
          <a:bodyPr/>
          <a:lstStyle/>
          <a:p>
            <a:r>
              <a:rPr lang="en-US" dirty="0"/>
              <a:t>2-7.1 (excerpt)</a:t>
            </a:r>
          </a:p>
          <a:p>
            <a:pPr algn="l"/>
            <a:r>
              <a:rPr lang="en-US" sz="2400" b="0" i="0" u="none" strike="noStrike" baseline="0" dirty="0">
                <a:latin typeface="NotoSans-Regular"/>
              </a:rPr>
              <a:t>A prosecutor should respect a suspect’s and defendant’s constitutional right to the assistance of counsel. A prosecutor should also take steps to ensure that those persons working at his or her direction respect a suspect’s and defendant’s constitutional right to the assistance of counsel.</a:t>
            </a:r>
          </a:p>
          <a:p>
            <a:pPr algn="l"/>
            <a:r>
              <a:rPr lang="en-US" sz="2400" b="0" i="0" u="none" strike="noStrike" baseline="0" dirty="0">
                <a:latin typeface="NotoSans-Regular"/>
              </a:rPr>
              <a:t>A prosecutor may communicate with a witness who is also charged as a defendant in an unrelated criminal matter about the witness’s upcoming testimony without the advance permission of the witness’s attorney so long as the prosecutor does not discuss the </a:t>
            </a:r>
            <a:r>
              <a:rPr lang="en-US" sz="2400" b="0" i="0" u="none" strike="noStrike" baseline="0" dirty="0" err="1">
                <a:latin typeface="NotoSans-Regular"/>
              </a:rPr>
              <a:t>criminalcharges</a:t>
            </a:r>
            <a:r>
              <a:rPr lang="en-US" sz="2400" b="0" i="0" u="none" strike="noStrike" baseline="0" dirty="0">
                <a:latin typeface="NotoSans-Regular"/>
              </a:rPr>
              <a:t> pending against the witness and the communication does not violate any rules or laws of the jurisdiction.</a:t>
            </a:r>
            <a:endParaRPr lang="en-US" sz="2400" dirty="0"/>
          </a:p>
        </p:txBody>
      </p:sp>
    </p:spTree>
    <p:extLst>
      <p:ext uri="{BB962C8B-B14F-4D97-AF65-F5344CB8AC3E}">
        <p14:creationId xmlns:p14="http://schemas.microsoft.com/office/powerpoint/2010/main" val="946536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EAA94-9C97-6BBE-F00C-0CC38385384C}"/>
              </a:ext>
            </a:extLst>
          </p:cNvPr>
          <p:cNvSpPr>
            <a:spLocks noGrp="1"/>
          </p:cNvSpPr>
          <p:nvPr>
            <p:ph type="title"/>
          </p:nvPr>
        </p:nvSpPr>
        <p:spPr/>
        <p:txBody>
          <a:bodyPr/>
          <a:lstStyle/>
          <a:p>
            <a:r>
              <a:rPr lang="en-US" dirty="0"/>
              <a:t>Unrepresented persons 4.3/3.8(b)(c)</a:t>
            </a:r>
          </a:p>
        </p:txBody>
      </p:sp>
      <p:sp>
        <p:nvSpPr>
          <p:cNvPr id="3" name="Content Placeholder 2">
            <a:extLst>
              <a:ext uri="{FF2B5EF4-FFF2-40B4-BE49-F238E27FC236}">
                <a16:creationId xmlns:a16="http://schemas.microsoft.com/office/drawing/2014/main" id="{F3C4E37A-74F6-F920-147D-082A31EF1328}"/>
              </a:ext>
            </a:extLst>
          </p:cNvPr>
          <p:cNvSpPr>
            <a:spLocks noGrp="1"/>
          </p:cNvSpPr>
          <p:nvPr>
            <p:ph idx="1"/>
          </p:nvPr>
        </p:nvSpPr>
        <p:spPr/>
        <p:txBody>
          <a:bodyPr/>
          <a:lstStyle/>
          <a:p>
            <a:r>
              <a:rPr lang="en-US" dirty="0"/>
              <a:t>Cannot claim to be disinterested</a:t>
            </a:r>
          </a:p>
          <a:p>
            <a:pPr lvl="1"/>
            <a:r>
              <a:rPr lang="en-US" dirty="0"/>
              <a:t>Must make efforts to make sure they understand this</a:t>
            </a:r>
          </a:p>
          <a:p>
            <a:r>
              <a:rPr lang="en-US" dirty="0"/>
              <a:t>Must make efforts to make sure defendant knows they have a right to a lawyer and how to get one</a:t>
            </a:r>
          </a:p>
          <a:p>
            <a:r>
              <a:rPr lang="en-US" dirty="0"/>
              <a:t>Shall not seek to obtain from an unrepresented person a waiver of important pretrial rights</a:t>
            </a:r>
          </a:p>
          <a:p>
            <a:pPr lvl="1"/>
            <a:r>
              <a:rPr lang="en-US" dirty="0"/>
              <a:t>Pro se litigant? Proceed with caution</a:t>
            </a:r>
          </a:p>
          <a:p>
            <a:endParaRPr lang="en-US" dirty="0"/>
          </a:p>
        </p:txBody>
      </p:sp>
    </p:spTree>
    <p:extLst>
      <p:ext uri="{BB962C8B-B14F-4D97-AF65-F5344CB8AC3E}">
        <p14:creationId xmlns:p14="http://schemas.microsoft.com/office/powerpoint/2010/main" val="5563041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0D70C-8677-0126-1C32-5C0530CC243F}"/>
              </a:ext>
            </a:extLst>
          </p:cNvPr>
          <p:cNvSpPr>
            <a:spLocks noGrp="1"/>
          </p:cNvSpPr>
          <p:nvPr>
            <p:ph type="title"/>
          </p:nvPr>
        </p:nvSpPr>
        <p:spPr/>
        <p:txBody>
          <a:bodyPr/>
          <a:lstStyle/>
          <a:p>
            <a:r>
              <a:rPr lang="en-US" dirty="0"/>
              <a:t>National Prosecution Standards 2-7.2</a:t>
            </a:r>
          </a:p>
        </p:txBody>
      </p:sp>
      <p:sp>
        <p:nvSpPr>
          <p:cNvPr id="3" name="Content Placeholder 2">
            <a:extLst>
              <a:ext uri="{FF2B5EF4-FFF2-40B4-BE49-F238E27FC236}">
                <a16:creationId xmlns:a16="http://schemas.microsoft.com/office/drawing/2014/main" id="{9759B0FE-CE59-EE17-5AE5-2DC1841BB26D}"/>
              </a:ext>
            </a:extLst>
          </p:cNvPr>
          <p:cNvSpPr>
            <a:spLocks noGrp="1"/>
          </p:cNvSpPr>
          <p:nvPr>
            <p:ph idx="1"/>
          </p:nvPr>
        </p:nvSpPr>
        <p:spPr/>
        <p:txBody>
          <a:bodyPr>
            <a:normAutofit/>
          </a:bodyPr>
          <a:lstStyle/>
          <a:p>
            <a:pPr algn="l"/>
            <a:r>
              <a:rPr lang="en-US" b="0" i="0" u="none" strike="noStrike" baseline="0" dirty="0">
                <a:latin typeface="NotoSans-Regular"/>
              </a:rPr>
              <a:t>…the prosecutor should make certain that the defendant is treated with honesty, fairness, and with full disclosure of his or her potential criminal liability in the matter under discussion. If a prosecutor is engaged in communications with a charged defendant who is not represented by counsel and the defendant changes his or her mind and expresses a desire to obtain counsel, the prosecutor should terminate the communication to allow the defendant  to obtain counsel, or to secure the presence of counsel.</a:t>
            </a:r>
            <a:endParaRPr lang="en-US" dirty="0"/>
          </a:p>
        </p:txBody>
      </p:sp>
    </p:spTree>
    <p:extLst>
      <p:ext uri="{BB962C8B-B14F-4D97-AF65-F5344CB8AC3E}">
        <p14:creationId xmlns:p14="http://schemas.microsoft.com/office/powerpoint/2010/main" val="1430106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888B2-00F0-4B68-8664-3D6571DB957C}"/>
              </a:ext>
            </a:extLst>
          </p:cNvPr>
          <p:cNvSpPr>
            <a:spLocks noGrp="1"/>
          </p:cNvSpPr>
          <p:nvPr>
            <p:ph type="title"/>
          </p:nvPr>
        </p:nvSpPr>
        <p:spPr/>
        <p:txBody>
          <a:bodyPr/>
          <a:lstStyle/>
          <a:p>
            <a:r>
              <a:rPr lang="en-US" dirty="0"/>
              <a:t>Candor toward the tribunal 3.3</a:t>
            </a:r>
          </a:p>
        </p:txBody>
      </p:sp>
      <p:sp>
        <p:nvSpPr>
          <p:cNvPr id="3" name="Content Placeholder 2">
            <a:extLst>
              <a:ext uri="{FF2B5EF4-FFF2-40B4-BE49-F238E27FC236}">
                <a16:creationId xmlns:a16="http://schemas.microsoft.com/office/drawing/2014/main" id="{92629DC7-2439-5B56-8844-36DA8A206BE4}"/>
              </a:ext>
            </a:extLst>
          </p:cNvPr>
          <p:cNvSpPr>
            <a:spLocks noGrp="1"/>
          </p:cNvSpPr>
          <p:nvPr>
            <p:ph idx="1"/>
          </p:nvPr>
        </p:nvSpPr>
        <p:spPr/>
        <p:txBody>
          <a:bodyPr/>
          <a:lstStyle/>
          <a:p>
            <a:r>
              <a:rPr lang="en-US" dirty="0"/>
              <a:t>SHALL NOT knowingly</a:t>
            </a:r>
          </a:p>
          <a:p>
            <a:r>
              <a:rPr lang="en-US" dirty="0"/>
              <a:t>Make a false statement to the court</a:t>
            </a:r>
          </a:p>
          <a:p>
            <a:r>
              <a:rPr lang="en-US" dirty="0"/>
              <a:t>Fail to correct a previous false statement to the court</a:t>
            </a:r>
          </a:p>
          <a:p>
            <a:r>
              <a:rPr lang="en-US" dirty="0"/>
              <a:t>Fail to cite adverse legal authority</a:t>
            </a:r>
          </a:p>
          <a:p>
            <a:r>
              <a:rPr lang="en-US" dirty="0"/>
              <a:t>Offer evidence known to be false</a:t>
            </a:r>
          </a:p>
        </p:txBody>
      </p:sp>
    </p:spTree>
    <p:extLst>
      <p:ext uri="{BB962C8B-B14F-4D97-AF65-F5344CB8AC3E}">
        <p14:creationId xmlns:p14="http://schemas.microsoft.com/office/powerpoint/2010/main" val="25898384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DC19C-47B0-C175-F96D-16339B7EC6DC}"/>
              </a:ext>
            </a:extLst>
          </p:cNvPr>
          <p:cNvSpPr>
            <a:spLocks noGrp="1"/>
          </p:cNvSpPr>
          <p:nvPr>
            <p:ph type="title"/>
          </p:nvPr>
        </p:nvSpPr>
        <p:spPr/>
        <p:txBody>
          <a:bodyPr/>
          <a:lstStyle/>
          <a:p>
            <a:r>
              <a:rPr lang="en-US" dirty="0"/>
              <a:t>Candor toward the tribunal</a:t>
            </a:r>
          </a:p>
        </p:txBody>
      </p:sp>
      <p:sp>
        <p:nvSpPr>
          <p:cNvPr id="3" name="Content Placeholder 2">
            <a:extLst>
              <a:ext uri="{FF2B5EF4-FFF2-40B4-BE49-F238E27FC236}">
                <a16:creationId xmlns:a16="http://schemas.microsoft.com/office/drawing/2014/main" id="{7A935081-9E9A-F90E-D315-C29507C8EEB6}"/>
              </a:ext>
            </a:extLst>
          </p:cNvPr>
          <p:cNvSpPr>
            <a:spLocks noGrp="1"/>
          </p:cNvSpPr>
          <p:nvPr>
            <p:ph idx="1"/>
          </p:nvPr>
        </p:nvSpPr>
        <p:spPr/>
        <p:txBody>
          <a:bodyPr/>
          <a:lstStyle/>
          <a:p>
            <a:r>
              <a:rPr lang="en-US" dirty="0"/>
              <a:t>This is an ongoing obligation of all lawyers</a:t>
            </a:r>
          </a:p>
          <a:p>
            <a:r>
              <a:rPr lang="en-US" dirty="0"/>
              <a:t>Especially true of “ministers of justice”</a:t>
            </a:r>
          </a:p>
        </p:txBody>
      </p:sp>
    </p:spTree>
    <p:extLst>
      <p:ext uri="{BB962C8B-B14F-4D97-AF65-F5344CB8AC3E}">
        <p14:creationId xmlns:p14="http://schemas.microsoft.com/office/powerpoint/2010/main" val="21252415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C5369-25A5-E4D3-59AB-FAD221AD3190}"/>
              </a:ext>
            </a:extLst>
          </p:cNvPr>
          <p:cNvSpPr>
            <a:spLocks noGrp="1"/>
          </p:cNvSpPr>
          <p:nvPr>
            <p:ph type="title"/>
          </p:nvPr>
        </p:nvSpPr>
        <p:spPr/>
        <p:txBody>
          <a:bodyPr/>
          <a:lstStyle/>
          <a:p>
            <a:r>
              <a:rPr lang="en-US" dirty="0"/>
              <a:t>Fairness to opposing party </a:t>
            </a:r>
            <a:r>
              <a:rPr lang="en-US"/>
              <a:t>and counsel 3.4</a:t>
            </a:r>
          </a:p>
        </p:txBody>
      </p:sp>
      <p:sp>
        <p:nvSpPr>
          <p:cNvPr id="3" name="Content Placeholder 2">
            <a:extLst>
              <a:ext uri="{FF2B5EF4-FFF2-40B4-BE49-F238E27FC236}">
                <a16:creationId xmlns:a16="http://schemas.microsoft.com/office/drawing/2014/main" id="{E2254217-C7FB-09D5-220B-409BDC9EBC6C}"/>
              </a:ext>
            </a:extLst>
          </p:cNvPr>
          <p:cNvSpPr>
            <a:spLocks noGrp="1"/>
          </p:cNvSpPr>
          <p:nvPr>
            <p:ph idx="1"/>
          </p:nvPr>
        </p:nvSpPr>
        <p:spPr/>
        <p:txBody>
          <a:bodyPr/>
          <a:lstStyle/>
          <a:p>
            <a:r>
              <a:rPr lang="en-US" dirty="0"/>
              <a:t>SHALL NOT</a:t>
            </a:r>
          </a:p>
          <a:p>
            <a:pPr lvl="1"/>
            <a:r>
              <a:rPr lang="en-US" dirty="0"/>
              <a:t>Obstruct another party’s access to evidence</a:t>
            </a:r>
          </a:p>
          <a:p>
            <a:pPr lvl="1"/>
            <a:r>
              <a:rPr lang="en-US" dirty="0"/>
              <a:t>Falsify evidence</a:t>
            </a:r>
          </a:p>
          <a:p>
            <a:pPr lvl="1"/>
            <a:r>
              <a:rPr lang="en-US" dirty="0"/>
              <a:t>Knowingly disobey a court rule</a:t>
            </a:r>
          </a:p>
          <a:p>
            <a:pPr lvl="1"/>
            <a:r>
              <a:rPr lang="en-US" dirty="0"/>
              <a:t>Make frivolous discovery request or fail to comply with proper discovery request</a:t>
            </a:r>
          </a:p>
          <a:p>
            <a:pPr lvl="1"/>
            <a:r>
              <a:rPr lang="en-US" dirty="0"/>
              <a:t>Make a trial statement unsupported by evidence</a:t>
            </a:r>
          </a:p>
          <a:p>
            <a:pPr lvl="1"/>
            <a:r>
              <a:rPr lang="en-US" dirty="0"/>
              <a:t>Counsel a person not to give relevant info to opposition</a:t>
            </a:r>
          </a:p>
          <a:p>
            <a:pPr lvl="1"/>
            <a:r>
              <a:rPr lang="en-US" dirty="0"/>
              <a:t>Encourage someone else to do any of these things</a:t>
            </a:r>
          </a:p>
        </p:txBody>
      </p:sp>
    </p:spTree>
    <p:extLst>
      <p:ext uri="{BB962C8B-B14F-4D97-AF65-F5344CB8AC3E}">
        <p14:creationId xmlns:p14="http://schemas.microsoft.com/office/powerpoint/2010/main" val="4169974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F280D-D0CF-5831-2106-01543FB0E52F}"/>
              </a:ext>
            </a:extLst>
          </p:cNvPr>
          <p:cNvSpPr>
            <a:spLocks noGrp="1"/>
          </p:cNvSpPr>
          <p:nvPr>
            <p:ph type="title"/>
          </p:nvPr>
        </p:nvSpPr>
        <p:spPr/>
        <p:txBody>
          <a:bodyPr/>
          <a:lstStyle/>
          <a:p>
            <a:r>
              <a:rPr lang="en-US" dirty="0"/>
              <a:t>Trials are not always fair</a:t>
            </a:r>
          </a:p>
        </p:txBody>
      </p:sp>
      <p:sp>
        <p:nvSpPr>
          <p:cNvPr id="3" name="Content Placeholder 2">
            <a:extLst>
              <a:ext uri="{FF2B5EF4-FFF2-40B4-BE49-F238E27FC236}">
                <a16:creationId xmlns:a16="http://schemas.microsoft.com/office/drawing/2014/main" id="{8DC2151B-C5F7-58D3-0675-932F84FB58E9}"/>
              </a:ext>
            </a:extLst>
          </p:cNvPr>
          <p:cNvSpPr>
            <a:spLocks noGrp="1"/>
          </p:cNvSpPr>
          <p:nvPr>
            <p:ph idx="1"/>
          </p:nvPr>
        </p:nvSpPr>
        <p:spPr/>
        <p:txBody>
          <a:bodyPr/>
          <a:lstStyle/>
          <a:p>
            <a:r>
              <a:rPr lang="en-US" dirty="0"/>
              <a:t>We MUST play by the rules even if it seems like the other side is not</a:t>
            </a:r>
          </a:p>
          <a:p>
            <a:endParaRPr lang="en-US" dirty="0"/>
          </a:p>
        </p:txBody>
      </p:sp>
    </p:spTree>
    <p:extLst>
      <p:ext uri="{BB962C8B-B14F-4D97-AF65-F5344CB8AC3E}">
        <p14:creationId xmlns:p14="http://schemas.microsoft.com/office/powerpoint/2010/main" val="8302458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B0694-02D2-848F-1CDC-00194AF8E8BC}"/>
              </a:ext>
            </a:extLst>
          </p:cNvPr>
          <p:cNvSpPr>
            <a:spLocks noGrp="1"/>
          </p:cNvSpPr>
          <p:nvPr>
            <p:ph type="title"/>
          </p:nvPr>
        </p:nvSpPr>
        <p:spPr/>
        <p:txBody>
          <a:bodyPr/>
          <a:lstStyle/>
          <a:p>
            <a:r>
              <a:rPr lang="en-US" dirty="0"/>
              <a:t>Respect for third parties: 4.4</a:t>
            </a:r>
          </a:p>
        </p:txBody>
      </p:sp>
      <p:sp>
        <p:nvSpPr>
          <p:cNvPr id="3" name="Content Placeholder 2">
            <a:extLst>
              <a:ext uri="{FF2B5EF4-FFF2-40B4-BE49-F238E27FC236}">
                <a16:creationId xmlns:a16="http://schemas.microsoft.com/office/drawing/2014/main" id="{BA48FD84-4321-DF05-77DA-2FC2362809F7}"/>
              </a:ext>
            </a:extLst>
          </p:cNvPr>
          <p:cNvSpPr>
            <a:spLocks noGrp="1"/>
          </p:cNvSpPr>
          <p:nvPr>
            <p:ph idx="1"/>
          </p:nvPr>
        </p:nvSpPr>
        <p:spPr/>
        <p:txBody>
          <a:bodyPr/>
          <a:lstStyle/>
          <a:p>
            <a:r>
              <a:rPr lang="en-US" dirty="0"/>
              <a:t>Shall not “use means that have no substantial purpose other than to embarrass, delay or burden a third person”</a:t>
            </a:r>
          </a:p>
          <a:p>
            <a:r>
              <a:rPr lang="en-US" dirty="0"/>
              <a:t>Shall not “use methods of obtaining evidence that violated the legal rights of such person”</a:t>
            </a:r>
          </a:p>
          <a:p>
            <a:pPr lvl="1"/>
            <a:r>
              <a:rPr lang="en-US" dirty="0"/>
              <a:t>We have many ways of compelling people to do things they do not want to do and should be careful of how and when we use them</a:t>
            </a:r>
          </a:p>
        </p:txBody>
      </p:sp>
    </p:spTree>
    <p:extLst>
      <p:ext uri="{BB962C8B-B14F-4D97-AF65-F5344CB8AC3E}">
        <p14:creationId xmlns:p14="http://schemas.microsoft.com/office/powerpoint/2010/main" val="267826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AAFD0-25F7-040F-EF42-57CB3D544C00}"/>
              </a:ext>
            </a:extLst>
          </p:cNvPr>
          <p:cNvSpPr>
            <a:spLocks noGrp="1"/>
          </p:cNvSpPr>
          <p:nvPr>
            <p:ph type="title"/>
          </p:nvPr>
        </p:nvSpPr>
        <p:spPr/>
        <p:txBody>
          <a:bodyPr/>
          <a:lstStyle/>
          <a:p>
            <a:r>
              <a:rPr lang="en-US" dirty="0"/>
              <a:t>National Prosecution Standards </a:t>
            </a:r>
          </a:p>
        </p:txBody>
      </p:sp>
      <p:sp>
        <p:nvSpPr>
          <p:cNvPr id="3" name="Content Placeholder 2">
            <a:extLst>
              <a:ext uri="{FF2B5EF4-FFF2-40B4-BE49-F238E27FC236}">
                <a16:creationId xmlns:a16="http://schemas.microsoft.com/office/drawing/2014/main" id="{3B6A769E-21C1-A1AA-0E08-3F2C09EA2FBF}"/>
              </a:ext>
            </a:extLst>
          </p:cNvPr>
          <p:cNvSpPr>
            <a:spLocks noGrp="1"/>
          </p:cNvSpPr>
          <p:nvPr>
            <p:ph idx="1"/>
          </p:nvPr>
        </p:nvSpPr>
        <p:spPr/>
        <p:txBody>
          <a:bodyPr>
            <a:normAutofit/>
          </a:bodyPr>
          <a:lstStyle/>
          <a:p>
            <a:pPr algn="l"/>
            <a:r>
              <a:rPr lang="en-US" b="0" i="0" u="none" strike="noStrike" baseline="0" dirty="0">
                <a:latin typeface="NotoSans-Regular"/>
              </a:rPr>
              <a:t>1-2.1 Standard of Conduct</a:t>
            </a:r>
          </a:p>
          <a:p>
            <a:pPr algn="l"/>
            <a:r>
              <a:rPr lang="en-US" b="0" i="0" u="none" strike="noStrike" baseline="0" dirty="0">
                <a:latin typeface="NotoSans-Regular"/>
              </a:rPr>
              <a:t>A prosecutor should conduct himself or herself with a high level of dignity and integrity in all professional relationships, both in and out of court. Appropriate behavior includes, but is not limited to, the following:</a:t>
            </a:r>
          </a:p>
        </p:txBody>
      </p:sp>
    </p:spTree>
    <p:extLst>
      <p:ext uri="{BB962C8B-B14F-4D97-AF65-F5344CB8AC3E}">
        <p14:creationId xmlns:p14="http://schemas.microsoft.com/office/powerpoint/2010/main" val="26475742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67CC7-AE06-D128-B2FC-A05BAD4A94F9}"/>
              </a:ext>
            </a:extLst>
          </p:cNvPr>
          <p:cNvSpPr>
            <a:spLocks noGrp="1"/>
          </p:cNvSpPr>
          <p:nvPr>
            <p:ph type="title"/>
          </p:nvPr>
        </p:nvSpPr>
        <p:spPr/>
        <p:txBody>
          <a:bodyPr/>
          <a:lstStyle/>
          <a:p>
            <a:r>
              <a:rPr lang="en-US" dirty="0"/>
              <a:t>Pre-trial publicity</a:t>
            </a:r>
          </a:p>
        </p:txBody>
      </p:sp>
      <p:sp>
        <p:nvSpPr>
          <p:cNvPr id="3" name="Content Placeholder 2">
            <a:extLst>
              <a:ext uri="{FF2B5EF4-FFF2-40B4-BE49-F238E27FC236}">
                <a16:creationId xmlns:a16="http://schemas.microsoft.com/office/drawing/2014/main" id="{DF4B1072-0B6A-4A96-04A1-0DE22A2EB97E}"/>
              </a:ext>
            </a:extLst>
          </p:cNvPr>
          <p:cNvSpPr>
            <a:spLocks noGrp="1"/>
          </p:cNvSpPr>
          <p:nvPr>
            <p:ph idx="1"/>
          </p:nvPr>
        </p:nvSpPr>
        <p:spPr/>
        <p:txBody>
          <a:bodyPr/>
          <a:lstStyle/>
          <a:p>
            <a:r>
              <a:rPr lang="en-US" dirty="0"/>
              <a:t>3.8 “…refrain from making extrajudicial comments that have a substantial likelihood of heightening public condemnation of the accused…”</a:t>
            </a:r>
          </a:p>
          <a:p>
            <a:r>
              <a:rPr lang="en-US" dirty="0"/>
              <a:t>Take reasonable care to prevent others in your sphere from doing same</a:t>
            </a:r>
          </a:p>
          <a:p>
            <a:r>
              <a:rPr lang="en-US" dirty="0"/>
              <a:t>See also Rule 3.6 which restricts the statements all lawyers can make</a:t>
            </a:r>
          </a:p>
          <a:p>
            <a:r>
              <a:rPr lang="en-US" dirty="0"/>
              <a:t>Rule of thumb: no comment until after sentencing</a:t>
            </a:r>
          </a:p>
        </p:txBody>
      </p:sp>
    </p:spTree>
    <p:extLst>
      <p:ext uri="{BB962C8B-B14F-4D97-AF65-F5344CB8AC3E}">
        <p14:creationId xmlns:p14="http://schemas.microsoft.com/office/powerpoint/2010/main" val="20038481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AF292-6143-BD56-012D-EF4FA3E2B500}"/>
              </a:ext>
            </a:extLst>
          </p:cNvPr>
          <p:cNvSpPr>
            <a:spLocks noGrp="1"/>
          </p:cNvSpPr>
          <p:nvPr>
            <p:ph type="title"/>
          </p:nvPr>
        </p:nvSpPr>
        <p:spPr/>
        <p:txBody>
          <a:bodyPr/>
          <a:lstStyle/>
          <a:p>
            <a:r>
              <a:rPr lang="en-US" dirty="0"/>
              <a:t>TRIAL ISSUES</a:t>
            </a:r>
          </a:p>
        </p:txBody>
      </p:sp>
      <p:sp>
        <p:nvSpPr>
          <p:cNvPr id="3" name="Content Placeholder 2">
            <a:extLst>
              <a:ext uri="{FF2B5EF4-FFF2-40B4-BE49-F238E27FC236}">
                <a16:creationId xmlns:a16="http://schemas.microsoft.com/office/drawing/2014/main" id="{1261DCDC-32E9-5FDE-F406-D633AE3AC5FF}"/>
              </a:ext>
            </a:extLst>
          </p:cNvPr>
          <p:cNvSpPr>
            <a:spLocks noGrp="1"/>
          </p:cNvSpPr>
          <p:nvPr>
            <p:ph idx="1"/>
          </p:nvPr>
        </p:nvSpPr>
        <p:spPr/>
        <p:txBody>
          <a:bodyPr/>
          <a:lstStyle/>
          <a:p>
            <a:r>
              <a:rPr lang="en-US" dirty="0"/>
              <a:t>Do not state a personal opinion!</a:t>
            </a:r>
          </a:p>
          <a:p>
            <a:r>
              <a:rPr lang="en-US" dirty="0"/>
              <a:t>Rule 3.4 (e)</a:t>
            </a:r>
          </a:p>
          <a:p>
            <a:r>
              <a:rPr lang="en-US" sz="1800" b="0" i="0" u="none" strike="noStrike" baseline="0" dirty="0">
                <a:solidFill>
                  <a:srgbClr val="000000"/>
                </a:solidFill>
                <a:latin typeface="Times New Roman" panose="02020603050405020304" pitchFamily="18" charset="0"/>
              </a:rPr>
              <a:t>in trial, allude to any matter that the lawyer does not reasonably believe is relevant or that will not be supported by admissible evidence, assert personal knowledge of facts in issue except when testifying as a witness, or state a personal opinion as to the justness of a cause, the credibility of a witness, the culpability of a civil litigant or the guilt or innocence of an accused; </a:t>
            </a:r>
            <a:endParaRPr lang="en-US" dirty="0"/>
          </a:p>
        </p:txBody>
      </p:sp>
    </p:spTree>
    <p:extLst>
      <p:ext uri="{BB962C8B-B14F-4D97-AF65-F5344CB8AC3E}">
        <p14:creationId xmlns:p14="http://schemas.microsoft.com/office/powerpoint/2010/main" val="11412091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412DE-8B07-E39B-9D40-F0FB7BBCFE59}"/>
              </a:ext>
            </a:extLst>
          </p:cNvPr>
          <p:cNvSpPr>
            <a:spLocks noGrp="1"/>
          </p:cNvSpPr>
          <p:nvPr>
            <p:ph type="title"/>
          </p:nvPr>
        </p:nvSpPr>
        <p:spPr/>
        <p:txBody>
          <a:bodyPr/>
          <a:lstStyle/>
          <a:p>
            <a:r>
              <a:rPr lang="en-US" dirty="0"/>
              <a:t>No opinion arguments</a:t>
            </a:r>
          </a:p>
        </p:txBody>
      </p:sp>
      <p:sp>
        <p:nvSpPr>
          <p:cNvPr id="3" name="Content Placeholder 2">
            <a:extLst>
              <a:ext uri="{FF2B5EF4-FFF2-40B4-BE49-F238E27FC236}">
                <a16:creationId xmlns:a16="http://schemas.microsoft.com/office/drawing/2014/main" id="{AC6D9751-876B-560B-80D0-BCCE2C10345E}"/>
              </a:ext>
            </a:extLst>
          </p:cNvPr>
          <p:cNvSpPr>
            <a:spLocks noGrp="1"/>
          </p:cNvSpPr>
          <p:nvPr>
            <p:ph idx="1"/>
          </p:nvPr>
        </p:nvSpPr>
        <p:spPr/>
        <p:txBody>
          <a:bodyPr/>
          <a:lstStyle/>
          <a:p>
            <a:r>
              <a:rPr lang="en-US" dirty="0"/>
              <a:t>Avoid first person:</a:t>
            </a:r>
          </a:p>
          <a:p>
            <a:r>
              <a:rPr lang="en-US" dirty="0"/>
              <a:t>“I believe” vs. “the evidence shows”</a:t>
            </a:r>
          </a:p>
          <a:p>
            <a:pPr lvl="1"/>
            <a:r>
              <a:rPr lang="en-US" dirty="0"/>
              <a:t>Use your advocacy skills to argue your case not your opinion</a:t>
            </a:r>
          </a:p>
          <a:p>
            <a:r>
              <a:rPr lang="en-US" dirty="0"/>
              <a:t>Object when defense does the same! 3.4 applies to defense counsel as well</a:t>
            </a:r>
          </a:p>
          <a:p>
            <a:r>
              <a:rPr lang="en-US" dirty="0"/>
              <a:t>But…you cannot violate 3.4 in response to a defense argument</a:t>
            </a:r>
          </a:p>
          <a:p>
            <a:r>
              <a:rPr lang="en-US" dirty="0"/>
              <a:t>Always take the high road</a:t>
            </a:r>
          </a:p>
        </p:txBody>
      </p:sp>
    </p:spTree>
    <p:extLst>
      <p:ext uri="{BB962C8B-B14F-4D97-AF65-F5344CB8AC3E}">
        <p14:creationId xmlns:p14="http://schemas.microsoft.com/office/powerpoint/2010/main" val="19654540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DD635-D016-564A-0792-A5DAA2F290A0}"/>
              </a:ext>
            </a:extLst>
          </p:cNvPr>
          <p:cNvSpPr>
            <a:spLocks noGrp="1"/>
          </p:cNvSpPr>
          <p:nvPr>
            <p:ph type="title"/>
          </p:nvPr>
        </p:nvSpPr>
        <p:spPr/>
        <p:txBody>
          <a:bodyPr/>
          <a:lstStyle/>
          <a:p>
            <a:r>
              <a:rPr lang="en-US" dirty="0"/>
              <a:t>National Prosecution Standards</a:t>
            </a:r>
          </a:p>
        </p:txBody>
      </p:sp>
      <p:sp>
        <p:nvSpPr>
          <p:cNvPr id="3" name="Content Placeholder 2">
            <a:extLst>
              <a:ext uri="{FF2B5EF4-FFF2-40B4-BE49-F238E27FC236}">
                <a16:creationId xmlns:a16="http://schemas.microsoft.com/office/drawing/2014/main" id="{1F774DB1-5B2E-295B-AAFD-04FBFB1B377F}"/>
              </a:ext>
            </a:extLst>
          </p:cNvPr>
          <p:cNvSpPr>
            <a:spLocks noGrp="1"/>
          </p:cNvSpPr>
          <p:nvPr>
            <p:ph idx="1"/>
          </p:nvPr>
        </p:nvSpPr>
        <p:spPr/>
        <p:txBody>
          <a:bodyPr/>
          <a:lstStyle/>
          <a:p>
            <a:r>
              <a:rPr lang="en-US" dirty="0"/>
              <a:t>Comment to Standard 2.8 (Relationship with defense counsel)</a:t>
            </a:r>
          </a:p>
          <a:p>
            <a:pPr algn="l"/>
            <a:r>
              <a:rPr lang="en-US" b="0" i="0" u="none" strike="noStrike" baseline="0" dirty="0">
                <a:latin typeface="NotoSans-Regular"/>
              </a:rPr>
              <a:t>The courtroom is not a stage but a forum, and uniformity of trial decorum by defense and prosecuting attorneys should be maintained by the court to prevent undue influence on judge and jury that might result from theatrical behavior. The prosecutor should be able to bring to the court’s attention the failure to maintain such uniformity and should maintain the high standards of conduct befitting a professional advocate in public service.</a:t>
            </a:r>
            <a:endParaRPr lang="en-US" dirty="0"/>
          </a:p>
        </p:txBody>
      </p:sp>
    </p:spTree>
    <p:extLst>
      <p:ext uri="{BB962C8B-B14F-4D97-AF65-F5344CB8AC3E}">
        <p14:creationId xmlns:p14="http://schemas.microsoft.com/office/powerpoint/2010/main" val="32957921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061DE-E893-E9E0-286E-B6A58A89099F}"/>
              </a:ext>
            </a:extLst>
          </p:cNvPr>
          <p:cNvSpPr>
            <a:spLocks noGrp="1"/>
          </p:cNvSpPr>
          <p:nvPr>
            <p:ph type="title"/>
          </p:nvPr>
        </p:nvSpPr>
        <p:spPr/>
        <p:txBody>
          <a:bodyPr/>
          <a:lstStyle/>
          <a:p>
            <a:r>
              <a:rPr lang="en-US" dirty="0"/>
              <a:t>No unsupported questions</a:t>
            </a:r>
          </a:p>
        </p:txBody>
      </p:sp>
      <p:sp>
        <p:nvSpPr>
          <p:cNvPr id="3" name="Content Placeholder 2">
            <a:extLst>
              <a:ext uri="{FF2B5EF4-FFF2-40B4-BE49-F238E27FC236}">
                <a16:creationId xmlns:a16="http://schemas.microsoft.com/office/drawing/2014/main" id="{C4680547-EB52-37E5-3C23-76393B59B56E}"/>
              </a:ext>
            </a:extLst>
          </p:cNvPr>
          <p:cNvSpPr>
            <a:spLocks noGrp="1"/>
          </p:cNvSpPr>
          <p:nvPr>
            <p:ph idx="1"/>
          </p:nvPr>
        </p:nvSpPr>
        <p:spPr/>
        <p:txBody>
          <a:bodyPr/>
          <a:lstStyle/>
          <a:p>
            <a:r>
              <a:rPr lang="en-US" dirty="0"/>
              <a:t>Trial is not the place to go on a fishing expedition</a:t>
            </a:r>
          </a:p>
          <a:p>
            <a:r>
              <a:rPr lang="en-US" dirty="0"/>
              <a:t>You MUST have a good faith basis to ask a question ESPECIALLY on cross-examination, </a:t>
            </a:r>
            <a:r>
              <a:rPr lang="en-US" dirty="0" err="1"/>
              <a:t>i.e</a:t>
            </a:r>
            <a:r>
              <a:rPr lang="en-US" dirty="0"/>
              <a:t> “reasonable belief.”</a:t>
            </a:r>
          </a:p>
          <a:p>
            <a:r>
              <a:rPr lang="en-US" dirty="0"/>
              <a:t>“Reasonable belief” “denotes that the lawyer believes the matter in question and that the circumstances are such that the belief is reasonable.” (KRPC 1.0 definitions)</a:t>
            </a:r>
          </a:p>
        </p:txBody>
      </p:sp>
    </p:spTree>
    <p:extLst>
      <p:ext uri="{BB962C8B-B14F-4D97-AF65-F5344CB8AC3E}">
        <p14:creationId xmlns:p14="http://schemas.microsoft.com/office/powerpoint/2010/main" val="1782414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11A44-521F-51D7-32E5-8082E0B32DDC}"/>
              </a:ext>
            </a:extLst>
          </p:cNvPr>
          <p:cNvSpPr>
            <a:spLocks noGrp="1"/>
          </p:cNvSpPr>
          <p:nvPr>
            <p:ph type="title"/>
          </p:nvPr>
        </p:nvSpPr>
        <p:spPr/>
        <p:txBody>
          <a:bodyPr/>
          <a:lstStyle/>
          <a:p>
            <a:r>
              <a:rPr lang="en-US" dirty="0"/>
              <a:t>No unsupported arguments</a:t>
            </a:r>
          </a:p>
        </p:txBody>
      </p:sp>
      <p:sp>
        <p:nvSpPr>
          <p:cNvPr id="3" name="Content Placeholder 2">
            <a:extLst>
              <a:ext uri="{FF2B5EF4-FFF2-40B4-BE49-F238E27FC236}">
                <a16:creationId xmlns:a16="http://schemas.microsoft.com/office/drawing/2014/main" id="{785A3585-6D09-1103-9BE6-DCFAA6162F51}"/>
              </a:ext>
            </a:extLst>
          </p:cNvPr>
          <p:cNvSpPr>
            <a:spLocks noGrp="1"/>
          </p:cNvSpPr>
          <p:nvPr>
            <p:ph idx="1"/>
          </p:nvPr>
        </p:nvSpPr>
        <p:spPr/>
        <p:txBody>
          <a:bodyPr/>
          <a:lstStyle/>
          <a:p>
            <a:r>
              <a:rPr lang="en-US" dirty="0"/>
              <a:t>All arguments should be based on the evidence</a:t>
            </a:r>
          </a:p>
          <a:p>
            <a:r>
              <a:rPr lang="en-US" dirty="0"/>
              <a:t>Can draw reasonable inferences</a:t>
            </a:r>
          </a:p>
          <a:p>
            <a:r>
              <a:rPr lang="en-US" dirty="0"/>
              <a:t>No scripted narratives or dialogue</a:t>
            </a:r>
          </a:p>
          <a:p>
            <a:r>
              <a:rPr lang="en-US" dirty="0"/>
              <a:t>Be careful with analogies or stories</a:t>
            </a:r>
          </a:p>
          <a:p>
            <a:endParaRPr lang="en-US" dirty="0"/>
          </a:p>
        </p:txBody>
      </p:sp>
    </p:spTree>
    <p:extLst>
      <p:ext uri="{BB962C8B-B14F-4D97-AF65-F5344CB8AC3E}">
        <p14:creationId xmlns:p14="http://schemas.microsoft.com/office/powerpoint/2010/main" val="32240842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70EE6-3CF4-6E96-E160-C8943D9B97B2}"/>
              </a:ext>
            </a:extLst>
          </p:cNvPr>
          <p:cNvSpPr>
            <a:spLocks noGrp="1"/>
          </p:cNvSpPr>
          <p:nvPr>
            <p:ph type="title"/>
          </p:nvPr>
        </p:nvSpPr>
        <p:spPr/>
        <p:txBody>
          <a:bodyPr/>
          <a:lstStyle/>
          <a:p>
            <a:r>
              <a:rPr lang="en-US" dirty="0"/>
              <a:t>DON’T GET CUTE</a:t>
            </a:r>
          </a:p>
        </p:txBody>
      </p:sp>
      <p:sp>
        <p:nvSpPr>
          <p:cNvPr id="3" name="Content Placeholder 2">
            <a:extLst>
              <a:ext uri="{FF2B5EF4-FFF2-40B4-BE49-F238E27FC236}">
                <a16:creationId xmlns:a16="http://schemas.microsoft.com/office/drawing/2014/main" id="{84DAB75B-F330-22C5-3D22-9EEDEBF120C8}"/>
              </a:ext>
            </a:extLst>
          </p:cNvPr>
          <p:cNvSpPr>
            <a:spLocks noGrp="1"/>
          </p:cNvSpPr>
          <p:nvPr>
            <p:ph idx="1"/>
          </p:nvPr>
        </p:nvSpPr>
        <p:spPr/>
        <p:txBody>
          <a:bodyPr/>
          <a:lstStyle/>
          <a:p>
            <a:r>
              <a:rPr lang="en-US" dirty="0"/>
              <a:t>No name-calling</a:t>
            </a:r>
          </a:p>
          <a:p>
            <a:r>
              <a:rPr lang="en-US" dirty="0"/>
              <a:t>No tissue-box throwing</a:t>
            </a:r>
          </a:p>
          <a:p>
            <a:r>
              <a:rPr lang="en-US" dirty="0"/>
              <a:t>No mocking</a:t>
            </a:r>
          </a:p>
          <a:p>
            <a:r>
              <a:rPr lang="en-US" dirty="0"/>
              <a:t>Mind your time limits– you set them!</a:t>
            </a:r>
          </a:p>
          <a:p>
            <a:r>
              <a:rPr lang="en-US" dirty="0"/>
              <a:t>BE A PROFESSIONAL PROSECUTOR</a:t>
            </a:r>
          </a:p>
          <a:p>
            <a:pPr lvl="1"/>
            <a:r>
              <a:rPr lang="en-US" dirty="0"/>
              <a:t>Consider contrasting yourself to the defense lawyer’s methods</a:t>
            </a:r>
          </a:p>
          <a:p>
            <a:pPr marL="457200" lvl="1" indent="0">
              <a:buNone/>
            </a:pPr>
            <a:endParaRPr lang="en-US" dirty="0"/>
          </a:p>
        </p:txBody>
      </p:sp>
    </p:spTree>
    <p:extLst>
      <p:ext uri="{BB962C8B-B14F-4D97-AF65-F5344CB8AC3E}">
        <p14:creationId xmlns:p14="http://schemas.microsoft.com/office/powerpoint/2010/main" val="3235626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a:t>
            </a:r>
          </a:p>
        </p:txBody>
      </p:sp>
      <p:sp>
        <p:nvSpPr>
          <p:cNvPr id="3" name="Content Placeholder 2"/>
          <p:cNvSpPr>
            <a:spLocks noGrp="1"/>
          </p:cNvSpPr>
          <p:nvPr>
            <p:ph idx="1"/>
          </p:nvPr>
        </p:nvSpPr>
        <p:spPr/>
        <p:txBody>
          <a:bodyPr/>
          <a:lstStyle/>
          <a:p>
            <a:r>
              <a:rPr lang="en-US" dirty="0">
                <a:hlinkClick r:id="rId2"/>
              </a:rPr>
              <a:t>https://www.youtube.com/channel/UCkqcY4CAuBFNFho6JgygCnA</a:t>
            </a:r>
            <a:endParaRPr lang="en-US" dirty="0"/>
          </a:p>
        </p:txBody>
      </p:sp>
    </p:spTree>
    <p:extLst>
      <p:ext uri="{BB962C8B-B14F-4D97-AF65-F5344CB8AC3E}">
        <p14:creationId xmlns:p14="http://schemas.microsoft.com/office/powerpoint/2010/main" val="1006340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071AC-52E3-8636-62BE-882870510704}"/>
              </a:ext>
            </a:extLst>
          </p:cNvPr>
          <p:cNvSpPr>
            <a:spLocks noGrp="1"/>
          </p:cNvSpPr>
          <p:nvPr>
            <p:ph type="title"/>
          </p:nvPr>
        </p:nvSpPr>
        <p:spPr/>
        <p:txBody>
          <a:bodyPr/>
          <a:lstStyle/>
          <a:p>
            <a:r>
              <a:rPr lang="en-US" dirty="0"/>
              <a:t>National Prosecution Standards</a:t>
            </a:r>
          </a:p>
        </p:txBody>
      </p:sp>
      <p:sp>
        <p:nvSpPr>
          <p:cNvPr id="3" name="Content Placeholder 2">
            <a:extLst>
              <a:ext uri="{FF2B5EF4-FFF2-40B4-BE49-F238E27FC236}">
                <a16:creationId xmlns:a16="http://schemas.microsoft.com/office/drawing/2014/main" id="{F7F2CDF3-A208-6D71-69B6-EAB1B7746D12}"/>
              </a:ext>
            </a:extLst>
          </p:cNvPr>
          <p:cNvSpPr>
            <a:spLocks noGrp="1"/>
          </p:cNvSpPr>
          <p:nvPr>
            <p:ph idx="1"/>
          </p:nvPr>
        </p:nvSpPr>
        <p:spPr/>
        <p:txBody>
          <a:bodyPr>
            <a:normAutofit/>
          </a:bodyPr>
          <a:lstStyle/>
          <a:p>
            <a:pPr algn="l"/>
            <a:r>
              <a:rPr lang="en-US" b="1" i="0" u="none" strike="noStrike" baseline="0" dirty="0">
                <a:latin typeface="NotoSans-Bold"/>
              </a:rPr>
              <a:t>2-6.1 Judicial Respect</a:t>
            </a:r>
          </a:p>
          <a:p>
            <a:pPr algn="l"/>
            <a:r>
              <a:rPr lang="en-US" b="0" i="0" u="none" strike="noStrike" baseline="0" dirty="0">
                <a:latin typeface="NotoSans-Regular"/>
              </a:rPr>
              <a:t>A prosecutor shall display proper respect for the judicial system and the court at all times.</a:t>
            </a:r>
          </a:p>
          <a:p>
            <a:pPr algn="l"/>
            <a:r>
              <a:rPr lang="en-US" b="1" i="0" u="none" strike="noStrike" baseline="0" dirty="0">
                <a:latin typeface="NotoSans-Bold"/>
              </a:rPr>
              <a:t>2-6.2 Respect in the Courtroom</a:t>
            </a:r>
          </a:p>
          <a:p>
            <a:pPr algn="l"/>
            <a:r>
              <a:rPr lang="en-US" b="0" i="0" u="none" strike="noStrike" baseline="0" dirty="0">
                <a:latin typeface="NotoSans-Regular"/>
              </a:rPr>
              <a:t>A prosecutor should vigorously pursue all proper avenues of argument. However, such action must be undertaken in a fashion that does not undermine respect for the judicial function.</a:t>
            </a:r>
            <a:endParaRPr lang="en-US" dirty="0"/>
          </a:p>
        </p:txBody>
      </p:sp>
    </p:spTree>
    <p:extLst>
      <p:ext uri="{BB962C8B-B14F-4D97-AF65-F5344CB8AC3E}">
        <p14:creationId xmlns:p14="http://schemas.microsoft.com/office/powerpoint/2010/main" val="2805752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F2CB9-9ADE-F765-DA1C-0A9074A03A2D}"/>
              </a:ext>
            </a:extLst>
          </p:cNvPr>
          <p:cNvSpPr>
            <a:spLocks noGrp="1"/>
          </p:cNvSpPr>
          <p:nvPr>
            <p:ph type="title"/>
          </p:nvPr>
        </p:nvSpPr>
        <p:spPr/>
        <p:txBody>
          <a:bodyPr/>
          <a:lstStyle/>
          <a:p>
            <a:r>
              <a:rPr lang="en-US" dirty="0"/>
              <a:t>NPS Standard of Conduct</a:t>
            </a:r>
          </a:p>
        </p:txBody>
      </p:sp>
      <p:sp>
        <p:nvSpPr>
          <p:cNvPr id="3" name="Content Placeholder 2">
            <a:extLst>
              <a:ext uri="{FF2B5EF4-FFF2-40B4-BE49-F238E27FC236}">
                <a16:creationId xmlns:a16="http://schemas.microsoft.com/office/drawing/2014/main" id="{0735575A-52FD-BB15-10A1-2C7DAFC725B3}"/>
              </a:ext>
            </a:extLst>
          </p:cNvPr>
          <p:cNvSpPr>
            <a:spLocks noGrp="1"/>
          </p:cNvSpPr>
          <p:nvPr>
            <p:ph idx="1"/>
          </p:nvPr>
        </p:nvSpPr>
        <p:spPr/>
        <p:txBody>
          <a:bodyPr>
            <a:normAutofit/>
          </a:bodyPr>
          <a:lstStyle/>
          <a:p>
            <a:pPr algn="l"/>
            <a:r>
              <a:rPr lang="en-US" sz="2000" b="0" i="0" u="none" strike="noStrike" baseline="0" dirty="0">
                <a:latin typeface="NotoSans-Regular"/>
              </a:rPr>
              <a:t> A prosecutor should act with candor, good faith, and courtesy in all professional</a:t>
            </a:r>
          </a:p>
          <a:p>
            <a:pPr algn="l"/>
            <a:r>
              <a:rPr lang="en-US" sz="2000" b="0" i="0" u="none" strike="noStrike" baseline="0" dirty="0">
                <a:latin typeface="NotoSans-Regular"/>
              </a:rPr>
              <a:t>relationships.</a:t>
            </a:r>
          </a:p>
          <a:p>
            <a:pPr algn="l"/>
            <a:r>
              <a:rPr lang="en-US" sz="2000" b="0" i="0" u="none" strike="noStrike" baseline="0" dirty="0">
                <a:latin typeface="NotoSans-Regular"/>
              </a:rPr>
              <a:t> A prosecutor should act with integrity in all communications, interactions, and agreements</a:t>
            </a:r>
          </a:p>
          <a:p>
            <a:pPr algn="l"/>
            <a:r>
              <a:rPr lang="en-US" sz="2000" b="0" i="0" u="none" strike="noStrike" baseline="0" dirty="0">
                <a:latin typeface="NotoSans-Regular"/>
              </a:rPr>
              <a:t>with opposing counsel. A prosecutor should not express personal animosity toward</a:t>
            </a:r>
          </a:p>
          <a:p>
            <a:pPr algn="l"/>
            <a:r>
              <a:rPr lang="en-US" sz="2000" b="0" i="0" u="none" strike="noStrike" baseline="0" dirty="0">
                <a:latin typeface="NotoSans-Regular"/>
              </a:rPr>
              <a:t>opposing counsel, regardless of personal opinion.</a:t>
            </a:r>
          </a:p>
          <a:p>
            <a:pPr algn="l"/>
            <a:r>
              <a:rPr lang="en-US" sz="2000" b="0" i="0" u="none" strike="noStrike" baseline="0" dirty="0">
                <a:latin typeface="NotoSans-Regular"/>
              </a:rPr>
              <a:t> A prosecutor should at all times display proper respect and consideration for the judiciary,</a:t>
            </a:r>
          </a:p>
          <a:p>
            <a:pPr algn="l"/>
            <a:r>
              <a:rPr lang="en-US" sz="2000" b="0" i="0" u="none" strike="noStrike" baseline="0" dirty="0">
                <a:latin typeface="NotoSans-Regular"/>
              </a:rPr>
              <a:t>without foregoing the right to justifiably criticize individual members of the judiciary at</a:t>
            </a:r>
          </a:p>
          <a:p>
            <a:pPr algn="l"/>
            <a:r>
              <a:rPr lang="en-US" sz="2000" b="0" i="0" u="none" strike="noStrike" baseline="0" dirty="0">
                <a:latin typeface="NotoSans-Regular"/>
              </a:rPr>
              <a:t>appropriate times and in appropriate circumstances.</a:t>
            </a:r>
            <a:endParaRPr lang="en-US" sz="2000" dirty="0"/>
          </a:p>
        </p:txBody>
      </p:sp>
    </p:spTree>
    <p:extLst>
      <p:ext uri="{BB962C8B-B14F-4D97-AF65-F5344CB8AC3E}">
        <p14:creationId xmlns:p14="http://schemas.microsoft.com/office/powerpoint/2010/main" val="808237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B1531-5105-B26B-4C65-3BB94504A0C4}"/>
              </a:ext>
            </a:extLst>
          </p:cNvPr>
          <p:cNvSpPr>
            <a:spLocks noGrp="1"/>
          </p:cNvSpPr>
          <p:nvPr>
            <p:ph type="title"/>
          </p:nvPr>
        </p:nvSpPr>
        <p:spPr/>
        <p:txBody>
          <a:bodyPr/>
          <a:lstStyle/>
          <a:p>
            <a:r>
              <a:rPr lang="en-US" dirty="0"/>
              <a:t>Do the right thing. Always</a:t>
            </a:r>
          </a:p>
        </p:txBody>
      </p:sp>
      <p:sp>
        <p:nvSpPr>
          <p:cNvPr id="3" name="Content Placeholder 2">
            <a:extLst>
              <a:ext uri="{FF2B5EF4-FFF2-40B4-BE49-F238E27FC236}">
                <a16:creationId xmlns:a16="http://schemas.microsoft.com/office/drawing/2014/main" id="{FC974E9F-EFE3-E8C0-52DE-F3DB1744333B}"/>
              </a:ext>
            </a:extLst>
          </p:cNvPr>
          <p:cNvSpPr>
            <a:spLocks noGrp="1"/>
          </p:cNvSpPr>
          <p:nvPr>
            <p:ph idx="1"/>
          </p:nvPr>
        </p:nvSpPr>
        <p:spPr/>
        <p:txBody>
          <a:bodyPr/>
          <a:lstStyle/>
          <a:p>
            <a:r>
              <a:rPr lang="en-US" dirty="0"/>
              <a:t>Rule 3.8 “SPECIAL RESPONSIBILITIES OF A PROSECUTOR”</a:t>
            </a:r>
          </a:p>
          <a:p>
            <a:endParaRPr lang="en-US" dirty="0"/>
          </a:p>
        </p:txBody>
      </p:sp>
    </p:spTree>
    <p:extLst>
      <p:ext uri="{BB962C8B-B14F-4D97-AF65-F5344CB8AC3E}">
        <p14:creationId xmlns:p14="http://schemas.microsoft.com/office/powerpoint/2010/main" val="123488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D3C07-7FB7-0C89-0DCA-975977B944A7}"/>
              </a:ext>
            </a:extLst>
          </p:cNvPr>
          <p:cNvSpPr>
            <a:spLocks noGrp="1"/>
          </p:cNvSpPr>
          <p:nvPr>
            <p:ph type="title"/>
          </p:nvPr>
        </p:nvSpPr>
        <p:spPr/>
        <p:txBody>
          <a:bodyPr/>
          <a:lstStyle/>
          <a:p>
            <a:r>
              <a:rPr lang="en-US" dirty="0"/>
              <a:t>We are special. Don’t let it go to your head</a:t>
            </a:r>
          </a:p>
        </p:txBody>
      </p:sp>
      <p:sp>
        <p:nvSpPr>
          <p:cNvPr id="3" name="Content Placeholder 2">
            <a:extLst>
              <a:ext uri="{FF2B5EF4-FFF2-40B4-BE49-F238E27FC236}">
                <a16:creationId xmlns:a16="http://schemas.microsoft.com/office/drawing/2014/main" id="{772637D7-A457-066E-8C8C-15EC0DCD07B7}"/>
              </a:ext>
            </a:extLst>
          </p:cNvPr>
          <p:cNvSpPr>
            <a:spLocks noGrp="1"/>
          </p:cNvSpPr>
          <p:nvPr>
            <p:ph idx="1"/>
          </p:nvPr>
        </p:nvSpPr>
        <p:spPr/>
        <p:txBody>
          <a:bodyPr/>
          <a:lstStyle/>
          <a:p>
            <a:r>
              <a:rPr lang="en-US" dirty="0"/>
              <a:t>A prosecutor has the responsibility of a minister of justice and not simply that of an advocate. This responsibility carries with it specific obligations to see that the defendant is accorded procedural justice and that guilt is decided upon the basis of sufficient evidence. Precisely how far the prosecutor is required to go in this direction is a matter of debate and varies in different jurisdictions.</a:t>
            </a:r>
          </a:p>
        </p:txBody>
      </p:sp>
    </p:spTree>
    <p:extLst>
      <p:ext uri="{BB962C8B-B14F-4D97-AF65-F5344CB8AC3E}">
        <p14:creationId xmlns:p14="http://schemas.microsoft.com/office/powerpoint/2010/main" val="635751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437C2-7678-FB99-DD58-1BFC8D71B549}"/>
              </a:ext>
            </a:extLst>
          </p:cNvPr>
          <p:cNvSpPr>
            <a:spLocks noGrp="1"/>
          </p:cNvSpPr>
          <p:nvPr>
            <p:ph type="title"/>
          </p:nvPr>
        </p:nvSpPr>
        <p:spPr/>
        <p:txBody>
          <a:bodyPr/>
          <a:lstStyle/>
          <a:p>
            <a:r>
              <a:rPr lang="en-US" dirty="0"/>
              <a:t>National Prosecution Standards</a:t>
            </a:r>
          </a:p>
        </p:txBody>
      </p:sp>
      <p:sp>
        <p:nvSpPr>
          <p:cNvPr id="3" name="Content Placeholder 2">
            <a:extLst>
              <a:ext uri="{FF2B5EF4-FFF2-40B4-BE49-F238E27FC236}">
                <a16:creationId xmlns:a16="http://schemas.microsoft.com/office/drawing/2014/main" id="{6BC7D6DE-A7FB-494E-BA44-05071A128692}"/>
              </a:ext>
            </a:extLst>
          </p:cNvPr>
          <p:cNvSpPr>
            <a:spLocks noGrp="1"/>
          </p:cNvSpPr>
          <p:nvPr>
            <p:ph idx="1"/>
          </p:nvPr>
        </p:nvSpPr>
        <p:spPr/>
        <p:txBody>
          <a:bodyPr/>
          <a:lstStyle/>
          <a:p>
            <a:pPr algn="l"/>
            <a:r>
              <a:rPr lang="en-US" sz="1800" b="1" i="0" u="none" strike="noStrike" baseline="0" dirty="0">
                <a:latin typeface="NotoSans-Bold"/>
              </a:rPr>
              <a:t>1-1.1 Primary Responsibility</a:t>
            </a:r>
          </a:p>
          <a:p>
            <a:pPr algn="l"/>
            <a:r>
              <a:rPr lang="en-US" sz="1800" b="0" i="0" u="none" strike="noStrike" baseline="0" dirty="0">
                <a:latin typeface="NotoSans-Regular"/>
              </a:rPr>
              <a:t>The prosecutor is an independent administrator of justice. The primary responsibility</a:t>
            </a:r>
          </a:p>
          <a:p>
            <a:pPr algn="l"/>
            <a:r>
              <a:rPr lang="en-US" sz="1800" b="0" i="0" u="none" strike="noStrike" baseline="0" dirty="0">
                <a:latin typeface="NotoSans-Regular"/>
              </a:rPr>
              <a:t>of a prosecutor is to seek justice, which can only be achieved by the representation and</a:t>
            </a:r>
          </a:p>
          <a:p>
            <a:pPr algn="l"/>
            <a:r>
              <a:rPr lang="en-US" sz="1800" b="0" i="0" u="none" strike="noStrike" baseline="0" dirty="0">
                <a:latin typeface="NotoSans-Regular"/>
              </a:rPr>
              <a:t>presentation of the truth. This responsibility includes, but is not limited to, ensuring that the</a:t>
            </a:r>
          </a:p>
          <a:p>
            <a:pPr algn="l"/>
            <a:r>
              <a:rPr lang="en-US" sz="1800" b="0" i="0" u="none" strike="noStrike" baseline="0" dirty="0">
                <a:latin typeface="NotoSans-Regular"/>
              </a:rPr>
              <a:t>guilty are held accountable, that the innocent are protected from unwarranted harm, and that</a:t>
            </a:r>
          </a:p>
          <a:p>
            <a:pPr algn="l"/>
            <a:r>
              <a:rPr lang="en-US" sz="1800" b="0" i="0" u="none" strike="noStrike" baseline="0" dirty="0">
                <a:latin typeface="NotoSans-Regular"/>
              </a:rPr>
              <a:t>the rights of all participants, particularly victims of crime, are respected.</a:t>
            </a:r>
            <a:endParaRPr lang="en-US" dirty="0"/>
          </a:p>
        </p:txBody>
      </p:sp>
    </p:spTree>
    <p:extLst>
      <p:ext uri="{BB962C8B-B14F-4D97-AF65-F5344CB8AC3E}">
        <p14:creationId xmlns:p14="http://schemas.microsoft.com/office/powerpoint/2010/main" val="4038725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5E5502-26C1-6CC8-1F16-2C451B930856}"/>
              </a:ext>
            </a:extLst>
          </p:cNvPr>
          <p:cNvSpPr>
            <a:spLocks noGrp="1"/>
          </p:cNvSpPr>
          <p:nvPr>
            <p:ph type="title"/>
          </p:nvPr>
        </p:nvSpPr>
        <p:spPr/>
        <p:txBody>
          <a:bodyPr/>
          <a:lstStyle/>
          <a:p>
            <a:r>
              <a:rPr lang="en-US" dirty="0"/>
              <a:t>It starts with the charge</a:t>
            </a:r>
          </a:p>
        </p:txBody>
      </p:sp>
      <p:sp>
        <p:nvSpPr>
          <p:cNvPr id="6" name="Content Placeholder 5">
            <a:extLst>
              <a:ext uri="{FF2B5EF4-FFF2-40B4-BE49-F238E27FC236}">
                <a16:creationId xmlns:a16="http://schemas.microsoft.com/office/drawing/2014/main" id="{DF70940A-7296-FD9C-D53A-8733626FD0F0}"/>
              </a:ext>
            </a:extLst>
          </p:cNvPr>
          <p:cNvSpPr>
            <a:spLocks noGrp="1"/>
          </p:cNvSpPr>
          <p:nvPr>
            <p:ph idx="1"/>
          </p:nvPr>
        </p:nvSpPr>
        <p:spPr/>
        <p:txBody>
          <a:bodyPr/>
          <a:lstStyle/>
          <a:p>
            <a:r>
              <a:rPr lang="en-US" dirty="0"/>
              <a:t>A prosecutor SHALL</a:t>
            </a:r>
          </a:p>
          <a:p>
            <a:r>
              <a:rPr lang="en-US" dirty="0"/>
              <a:t>Refrain from prosecuting a charge that the prosecutor knows is not supported by PROBABLE CAUSE (3.8(a))</a:t>
            </a:r>
          </a:p>
          <a:p>
            <a:r>
              <a:rPr lang="en-US" dirty="0"/>
              <a:t>Which means… you have to know the difference between reasonable suspicion, PC and beyond a reasonable doubt</a:t>
            </a:r>
          </a:p>
          <a:p>
            <a:r>
              <a:rPr lang="en-US" dirty="0"/>
              <a:t>Which means…</a:t>
            </a:r>
          </a:p>
        </p:txBody>
      </p:sp>
    </p:spTree>
    <p:extLst>
      <p:ext uri="{BB962C8B-B14F-4D97-AF65-F5344CB8AC3E}">
        <p14:creationId xmlns:p14="http://schemas.microsoft.com/office/powerpoint/2010/main" val="2660056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1725</TotalTime>
  <Words>1913</Words>
  <Application>Microsoft Office PowerPoint</Application>
  <PresentationFormat>Widescreen</PresentationFormat>
  <Paragraphs>166</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Calibri Light</vt:lpstr>
      <vt:lpstr>NotoSans-Bold</vt:lpstr>
      <vt:lpstr>NotoSans-Regular</vt:lpstr>
      <vt:lpstr>Times New Roman</vt:lpstr>
      <vt:lpstr>Office Theme</vt:lpstr>
      <vt:lpstr>DON’T GET CUTE</vt:lpstr>
      <vt:lpstr>Supreme Court Rule 161</vt:lpstr>
      <vt:lpstr>National Prosecution Standards </vt:lpstr>
      <vt:lpstr>National Prosecution Standards</vt:lpstr>
      <vt:lpstr>NPS Standard of Conduct</vt:lpstr>
      <vt:lpstr>Do the right thing. Always</vt:lpstr>
      <vt:lpstr>We are special. Don’t let it go to your head</vt:lpstr>
      <vt:lpstr>National Prosecution Standards</vt:lpstr>
      <vt:lpstr>It starts with the charge</vt:lpstr>
      <vt:lpstr>Rule 1.1 “Competence”</vt:lpstr>
      <vt:lpstr>PPPPP</vt:lpstr>
      <vt:lpstr>The responsibility is yours</vt:lpstr>
      <vt:lpstr>Discovery</vt:lpstr>
      <vt:lpstr>Discovery</vt:lpstr>
      <vt:lpstr>National Prosecution Standards</vt:lpstr>
      <vt:lpstr>National Prosecution Standards 4-9.1</vt:lpstr>
      <vt:lpstr>CLM Life Rule</vt:lpstr>
      <vt:lpstr>The responsibility is yours</vt:lpstr>
      <vt:lpstr>Don’t get cute</vt:lpstr>
      <vt:lpstr>Be professional in dealing with others</vt:lpstr>
      <vt:lpstr>Represented persons: Rule 4.2</vt:lpstr>
      <vt:lpstr>National Prosecution Standards</vt:lpstr>
      <vt:lpstr>Unrepresented persons 4.3/3.8(b)(c)</vt:lpstr>
      <vt:lpstr>National Prosecution Standards 2-7.2</vt:lpstr>
      <vt:lpstr>Candor toward the tribunal 3.3</vt:lpstr>
      <vt:lpstr>Candor toward the tribunal</vt:lpstr>
      <vt:lpstr>Fairness to opposing party and counsel 3.4</vt:lpstr>
      <vt:lpstr>Trials are not always fair</vt:lpstr>
      <vt:lpstr>Respect for third parties: 4.4</vt:lpstr>
      <vt:lpstr>Pre-trial publicity</vt:lpstr>
      <vt:lpstr>TRIAL ISSUES</vt:lpstr>
      <vt:lpstr>No opinion arguments</vt:lpstr>
      <vt:lpstr>National Prosecution Standards</vt:lpstr>
      <vt:lpstr>No unsupported questions</vt:lpstr>
      <vt:lpstr>No unsupported arguments</vt:lpstr>
      <vt:lpstr>DON’T GET CUTE</vt:lpstr>
      <vt:lpstr>“GOOD”</vt:lpstr>
    </vt:vector>
  </TitlesOfParts>
  <Company>Johnson County JIMS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GET CUTE</dc:title>
  <dc:creator>McMullin, Chris, DAT</dc:creator>
  <cp:lastModifiedBy>McMullin, Chris, DAT</cp:lastModifiedBy>
  <cp:revision>7</cp:revision>
  <cp:lastPrinted>2023-02-15T16:33:00Z</cp:lastPrinted>
  <dcterms:created xsi:type="dcterms:W3CDTF">2023-02-08T15:23:47Z</dcterms:created>
  <dcterms:modified xsi:type="dcterms:W3CDTF">2023-02-20T16:40:34Z</dcterms:modified>
</cp:coreProperties>
</file>