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42"/>
  </p:notesMasterIdLst>
  <p:sldIdLst>
    <p:sldId id="344" r:id="rId3"/>
    <p:sldId id="396" r:id="rId4"/>
    <p:sldId id="321" r:id="rId5"/>
    <p:sldId id="403" r:id="rId6"/>
    <p:sldId id="381" r:id="rId7"/>
    <p:sldId id="425" r:id="rId8"/>
    <p:sldId id="426" r:id="rId9"/>
    <p:sldId id="427" r:id="rId10"/>
    <p:sldId id="424" r:id="rId11"/>
    <p:sldId id="392" r:id="rId12"/>
    <p:sldId id="382" r:id="rId13"/>
    <p:sldId id="397" r:id="rId14"/>
    <p:sldId id="398" r:id="rId15"/>
    <p:sldId id="393" r:id="rId16"/>
    <p:sldId id="406" r:id="rId17"/>
    <p:sldId id="407" r:id="rId18"/>
    <p:sldId id="394" r:id="rId19"/>
    <p:sldId id="399" r:id="rId20"/>
    <p:sldId id="400" r:id="rId21"/>
    <p:sldId id="408" r:id="rId22"/>
    <p:sldId id="409" r:id="rId23"/>
    <p:sldId id="410" r:id="rId24"/>
    <p:sldId id="412" r:id="rId25"/>
    <p:sldId id="411" r:id="rId26"/>
    <p:sldId id="402" r:id="rId27"/>
    <p:sldId id="401" r:id="rId28"/>
    <p:sldId id="413" r:id="rId29"/>
    <p:sldId id="414" r:id="rId30"/>
    <p:sldId id="415" r:id="rId31"/>
    <p:sldId id="428" r:id="rId32"/>
    <p:sldId id="420" r:id="rId33"/>
    <p:sldId id="418" r:id="rId34"/>
    <p:sldId id="417" r:id="rId35"/>
    <p:sldId id="416" r:id="rId36"/>
    <p:sldId id="419" r:id="rId37"/>
    <p:sldId id="421" r:id="rId38"/>
    <p:sldId id="422" r:id="rId39"/>
    <p:sldId id="423" r:id="rId40"/>
    <p:sldId id="380" r:id="rId4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97" autoAdjust="0"/>
    <p:restoredTop sz="94660"/>
  </p:normalViewPr>
  <p:slideViewPr>
    <p:cSldViewPr snapToGrid="0">
      <p:cViewPr varScale="1">
        <p:scale>
          <a:sx n="117" d="100"/>
          <a:sy n="117" d="100"/>
        </p:scale>
        <p:origin x="70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D66FB227-6232-4449-8598-31A08A4E4C2B}" type="datetimeFigureOut">
              <a:rPr lang="en-US" smtClean="0"/>
              <a:t>6/10/2024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642923D7-8102-4F36-960E-9A87D8A2EEB7}" type="slidenum">
              <a:rPr lang="en-US" smtClean="0"/>
              <a:t>‹#›</a:t>
            </a:fld>
            <a:endParaRPr lang="en-US" dirty="0"/>
          </a:p>
        </p:txBody>
      </p:sp>
    </p:spTree>
    <p:extLst>
      <p:ext uri="{BB962C8B-B14F-4D97-AF65-F5344CB8AC3E}">
        <p14:creationId xmlns:p14="http://schemas.microsoft.com/office/powerpoint/2010/main" val="3313173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6E818A-1CA3-42C8-871C-8C9423023815}" type="slidenum">
              <a:rPr lang="en-US" smtClean="0"/>
              <a:t>3</a:t>
            </a:fld>
            <a:endParaRPr lang="en-US"/>
          </a:p>
        </p:txBody>
      </p:sp>
    </p:spTree>
    <p:extLst>
      <p:ext uri="{BB962C8B-B14F-4D97-AF65-F5344CB8AC3E}">
        <p14:creationId xmlns:p14="http://schemas.microsoft.com/office/powerpoint/2010/main" val="2382831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6E818A-1CA3-42C8-871C-8C9423023815}" type="slidenum">
              <a:rPr lang="en-US" smtClean="0"/>
              <a:t>4</a:t>
            </a:fld>
            <a:endParaRPr lang="en-US"/>
          </a:p>
        </p:txBody>
      </p:sp>
    </p:spTree>
    <p:extLst>
      <p:ext uri="{BB962C8B-B14F-4D97-AF65-F5344CB8AC3E}">
        <p14:creationId xmlns:p14="http://schemas.microsoft.com/office/powerpoint/2010/main" val="3066477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Tree>
    <p:extLst>
      <p:ext uri="{BB962C8B-B14F-4D97-AF65-F5344CB8AC3E}">
        <p14:creationId xmlns:p14="http://schemas.microsoft.com/office/powerpoint/2010/main" val="3143090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AD0AD09A-C951-4D46-BCCA-7932B5ABD1FE}" type="datetimeFigureOut">
              <a:rPr lang="en-US" smtClean="0"/>
              <a:t>6/10/2024</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4A8A1FE6-D638-43A7-BBD7-08CD97DBE976}"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Trebuchet MS" panose="020B0603020202020204" pitchFamily="34" charset="0"/>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Trebuchet MS" panose="020B0603020202020204" pitchFamily="34" charset="0"/>
              </a:rPr>
              <a:t>”</a:t>
            </a:r>
          </a:p>
        </p:txBody>
      </p:sp>
    </p:spTree>
    <p:extLst>
      <p:ext uri="{BB962C8B-B14F-4D97-AF65-F5344CB8AC3E}">
        <p14:creationId xmlns:p14="http://schemas.microsoft.com/office/powerpoint/2010/main" val="3761627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AD0AD09A-C951-4D46-BCCA-7932B5ABD1FE}" type="datetimeFigureOut">
              <a:rPr lang="en-US" smtClean="0"/>
              <a:t>6/10/2024</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4A8A1FE6-D638-43A7-BBD7-08CD97DBE976}" type="slidenum">
              <a:rPr lang="en-US" smtClean="0"/>
              <a:t>‹#›</a:t>
            </a:fld>
            <a:endParaRPr lang="en-US" dirty="0"/>
          </a:p>
        </p:txBody>
      </p:sp>
    </p:spTree>
    <p:extLst>
      <p:ext uri="{BB962C8B-B14F-4D97-AF65-F5344CB8AC3E}">
        <p14:creationId xmlns:p14="http://schemas.microsoft.com/office/powerpoint/2010/main" val="99770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AD0AD09A-C951-4D46-BCCA-7932B5ABD1FE}" type="datetimeFigureOut">
              <a:rPr lang="en-US" smtClean="0"/>
              <a:t>6/10/2024</a:t>
            </a:fld>
            <a:endParaRPr lang="en-US" dirty="0"/>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4A8A1FE6-D638-43A7-BBD7-08CD97DBE976}" type="slidenum">
              <a:rPr lang="en-US" smtClean="0"/>
              <a:t>‹#›</a:t>
            </a:fld>
            <a:endParaRPr lang="en-US" dirty="0"/>
          </a:p>
        </p:txBody>
      </p:sp>
    </p:spTree>
    <p:extLst>
      <p:ext uri="{BB962C8B-B14F-4D97-AF65-F5344CB8AC3E}">
        <p14:creationId xmlns:p14="http://schemas.microsoft.com/office/powerpoint/2010/main" val="1225682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1D67DBC7-C48A-43A0-8E9A-2351A2BB7C6B}" type="slidenum">
              <a:rPr lang="en-US" smtClean="0"/>
              <a:pPr/>
              <a:t>‹#›</a:t>
            </a:fld>
            <a:endParaRPr lang="en-US" dirty="0"/>
          </a:p>
        </p:txBody>
      </p:sp>
      <p:pic>
        <p:nvPicPr>
          <p:cNvPr id="7" name="Picture 6" descr="Atty Gen black.jpg"/>
          <p:cNvPicPr>
            <a:picLocks noChangeAspect="1"/>
          </p:cNvPicPr>
          <p:nvPr userDrawn="1"/>
        </p:nvPicPr>
        <p:blipFill>
          <a:blip r:embed="rId2" cstate="print">
            <a:clrChange>
              <a:clrFrom>
                <a:srgbClr val="FDFDFD"/>
              </a:clrFrom>
              <a:clrTo>
                <a:srgbClr val="FDFDFD">
                  <a:alpha val="0"/>
                </a:srgbClr>
              </a:clrTo>
            </a:clrChange>
          </a:blip>
          <a:stretch>
            <a:fillRect/>
          </a:stretch>
        </p:blipFill>
        <p:spPr>
          <a:xfrm>
            <a:off x="146304" y="109728"/>
            <a:ext cx="2088896" cy="1871472"/>
          </a:xfrm>
          <a:prstGeom prst="rect">
            <a:avLst/>
          </a:prstGeom>
          <a:effectLst>
            <a:outerShdw blurRad="50800" dist="38100" dir="2700000" algn="tl" rotWithShape="0">
              <a:prstClr val="black">
                <a:alpha val="40000"/>
              </a:prstClr>
            </a:outerShdw>
          </a:effectLst>
        </p:spPr>
      </p:pic>
      <p:cxnSp>
        <p:nvCxnSpPr>
          <p:cNvPr id="11" name="Straight Connector 10"/>
          <p:cNvCxnSpPr/>
          <p:nvPr userDrawn="1"/>
        </p:nvCxnSpPr>
        <p:spPr>
          <a:xfrm>
            <a:off x="2235200" y="1143000"/>
            <a:ext cx="9448800" cy="0"/>
          </a:xfrm>
          <a:prstGeom prst="line">
            <a:avLst/>
          </a:prstGeom>
          <a:ln/>
        </p:spPr>
        <p:style>
          <a:lnRef idx="3">
            <a:schemeClr val="dk1"/>
          </a:lnRef>
          <a:fillRef idx="0">
            <a:schemeClr val="dk1"/>
          </a:fillRef>
          <a:effectRef idx="2">
            <a:schemeClr val="dk1"/>
          </a:effectRef>
          <a:fontRef idx="minor">
            <a:schemeClr val="tx1"/>
          </a:fontRef>
        </p:style>
      </p:cxnSp>
      <p:pic>
        <p:nvPicPr>
          <p:cNvPr id="14" name="Picture 13" descr="Derek Name only.png"/>
          <p:cNvPicPr>
            <a:picLocks noChangeAspect="1"/>
          </p:cNvPicPr>
          <p:nvPr userDrawn="1"/>
        </p:nvPicPr>
        <p:blipFill>
          <a:blip r:embed="rId3" cstate="print">
            <a:clrChange>
              <a:clrFrom>
                <a:srgbClr val="FFFFFF"/>
              </a:clrFrom>
              <a:clrTo>
                <a:srgbClr val="FFFFFF">
                  <a:alpha val="0"/>
                </a:srgbClr>
              </a:clrTo>
            </a:clrChange>
          </a:blip>
          <a:stretch>
            <a:fillRect/>
          </a:stretch>
        </p:blipFill>
        <p:spPr>
          <a:xfrm>
            <a:off x="3296112" y="584288"/>
            <a:ext cx="8286289" cy="104122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4836271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09600" y="6356351"/>
            <a:ext cx="28448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1D67DBC7-C48A-43A0-8E9A-2351A2BB7C6B}" type="slidenum">
              <a:rPr lang="en-US" smtClean="0"/>
              <a:pPr/>
              <a:t>‹#›</a:t>
            </a:fld>
            <a:endParaRPr lang="en-US" dirty="0"/>
          </a:p>
        </p:txBody>
      </p:sp>
      <p:pic>
        <p:nvPicPr>
          <p:cNvPr id="7" name="Picture 6" descr="Atty Gen black.jpg"/>
          <p:cNvPicPr>
            <a:picLocks noChangeAspect="1"/>
          </p:cNvPicPr>
          <p:nvPr userDrawn="1"/>
        </p:nvPicPr>
        <p:blipFill>
          <a:blip r:embed="rId2" cstate="print">
            <a:clrChange>
              <a:clrFrom>
                <a:srgbClr val="FDFDFD"/>
              </a:clrFrom>
              <a:clrTo>
                <a:srgbClr val="FDFDFD">
                  <a:alpha val="0"/>
                </a:srgbClr>
              </a:clrTo>
            </a:clrChange>
          </a:blip>
          <a:stretch>
            <a:fillRect/>
          </a:stretch>
        </p:blipFill>
        <p:spPr>
          <a:xfrm>
            <a:off x="146304" y="109728"/>
            <a:ext cx="2088896" cy="1871472"/>
          </a:xfrm>
          <a:prstGeom prst="rect">
            <a:avLst/>
          </a:prstGeom>
          <a:effectLst>
            <a:outerShdw blurRad="50800" dist="38100" dir="2700000" algn="tl" rotWithShape="0">
              <a:prstClr val="black">
                <a:alpha val="40000"/>
              </a:prstClr>
            </a:outerShdw>
          </a:effectLst>
        </p:spPr>
      </p:pic>
      <p:cxnSp>
        <p:nvCxnSpPr>
          <p:cNvPr id="8" name="Straight Connector 7"/>
          <p:cNvCxnSpPr/>
          <p:nvPr userDrawn="1"/>
        </p:nvCxnSpPr>
        <p:spPr>
          <a:xfrm>
            <a:off x="2235200" y="1143000"/>
            <a:ext cx="9448800" cy="0"/>
          </a:xfrm>
          <a:prstGeom prst="line">
            <a:avLst/>
          </a:prstGeom>
          <a:ln/>
        </p:spPr>
        <p:style>
          <a:lnRef idx="3">
            <a:schemeClr val="dk1"/>
          </a:lnRef>
          <a:fillRef idx="0">
            <a:schemeClr val="dk1"/>
          </a:fillRef>
          <a:effectRef idx="2">
            <a:schemeClr val="dk1"/>
          </a:effectRef>
          <a:fontRef idx="minor">
            <a:schemeClr val="tx1"/>
          </a:fontRef>
        </p:style>
      </p:cxnSp>
      <p:sp>
        <p:nvSpPr>
          <p:cNvPr id="9" name="Title 1"/>
          <p:cNvSpPr>
            <a:spLocks noGrp="1"/>
          </p:cNvSpPr>
          <p:nvPr>
            <p:ph type="title"/>
          </p:nvPr>
        </p:nvSpPr>
        <p:spPr>
          <a:xfrm>
            <a:off x="2235200" y="457200"/>
            <a:ext cx="9448800" cy="808038"/>
          </a:xfrm>
        </p:spPr>
        <p:txBody>
          <a:bodyPr anchor="b" anchorCtr="0"/>
          <a:lstStyle/>
          <a:p>
            <a:r>
              <a:rPr lang="en-US"/>
              <a:t>Click to edit Master title style</a:t>
            </a:r>
            <a:endParaRPr lang="en-US" dirty="0"/>
          </a:p>
        </p:txBody>
      </p:sp>
    </p:spTree>
    <p:extLst>
      <p:ext uri="{BB962C8B-B14F-4D97-AF65-F5344CB8AC3E}">
        <p14:creationId xmlns:p14="http://schemas.microsoft.com/office/powerpoint/2010/main" val="3373177760"/>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6049" y="2441307"/>
            <a:ext cx="9417539" cy="1782953"/>
          </a:xfrm>
        </p:spPr>
        <p:txBody>
          <a:bodyPr anchor="ctr" anchorCtr="0"/>
          <a:lstStyle>
            <a:lvl1pPr algn="l">
              <a:defRPr sz="4500" b="1">
                <a:latin typeface="Trebuchet MS" panose="020B0603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356049" y="4280386"/>
            <a:ext cx="9417539" cy="977415"/>
          </a:xfrm>
        </p:spPr>
        <p:txBody>
          <a:bodyPr/>
          <a:lstStyle>
            <a:lvl1pPr marL="0" indent="0" algn="l">
              <a:buNone/>
              <a:defRPr sz="1800">
                <a:latin typeface="Trebuchet MS" panose="020B0603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9" name="TextBox 8"/>
          <p:cNvSpPr txBox="1"/>
          <p:nvPr/>
        </p:nvSpPr>
        <p:spPr>
          <a:xfrm>
            <a:off x="2536079" y="600839"/>
            <a:ext cx="6826172" cy="523220"/>
          </a:xfrm>
          <a:prstGeom prst="rect">
            <a:avLst/>
          </a:prstGeom>
          <a:noFill/>
        </p:spPr>
        <p:txBody>
          <a:bodyPr wrap="square" rtlCol="0">
            <a:spAutoFit/>
          </a:bodyPr>
          <a:lstStyle/>
          <a:p>
            <a:r>
              <a:rPr lang="en-US" sz="2800" b="1" cap="all" dirty="0">
                <a:solidFill>
                  <a:srgbClr val="003C69"/>
                </a:solidFill>
                <a:latin typeface="Trebuchet MS" panose="020B0603020202020204" pitchFamily="34" charset="0"/>
              </a:rPr>
              <a:t>Kansas Attorney General</a:t>
            </a:r>
          </a:p>
        </p:txBody>
      </p:sp>
      <p:sp>
        <p:nvSpPr>
          <p:cNvPr id="10" name="TextBox 9"/>
          <p:cNvSpPr txBox="1"/>
          <p:nvPr/>
        </p:nvSpPr>
        <p:spPr>
          <a:xfrm>
            <a:off x="2536079" y="1121868"/>
            <a:ext cx="5896947" cy="507831"/>
          </a:xfrm>
          <a:prstGeom prst="rect">
            <a:avLst/>
          </a:prstGeom>
          <a:noFill/>
        </p:spPr>
        <p:txBody>
          <a:bodyPr wrap="square" rtlCol="0">
            <a:spAutoFit/>
          </a:bodyPr>
          <a:lstStyle/>
          <a:p>
            <a:r>
              <a:rPr lang="en-US" sz="2700" b="1" cap="all" dirty="0">
                <a:solidFill>
                  <a:srgbClr val="003C69"/>
                </a:solidFill>
                <a:latin typeface="Trebuchet MS" panose="020B0603020202020204" pitchFamily="34" charset="0"/>
              </a:rPr>
              <a:t>Derek Schmidt</a:t>
            </a:r>
          </a:p>
        </p:txBody>
      </p:sp>
      <p:cxnSp>
        <p:nvCxnSpPr>
          <p:cNvPr id="11" name="Straight Connector 10"/>
          <p:cNvCxnSpPr/>
          <p:nvPr/>
        </p:nvCxnSpPr>
        <p:spPr>
          <a:xfrm>
            <a:off x="2536079" y="1120170"/>
            <a:ext cx="7115181" cy="0"/>
          </a:xfrm>
          <a:prstGeom prst="line">
            <a:avLst/>
          </a:prstGeom>
          <a:ln w="38100">
            <a:solidFill>
              <a:srgbClr val="981E32"/>
            </a:solidFill>
          </a:ln>
        </p:spPr>
        <p:style>
          <a:lnRef idx="1">
            <a:schemeClr val="accent1"/>
          </a:lnRef>
          <a:fillRef idx="0">
            <a:schemeClr val="accent1"/>
          </a:fillRef>
          <a:effectRef idx="0">
            <a:schemeClr val="accent1"/>
          </a:effectRef>
          <a:fontRef idx="minor">
            <a:schemeClr val="tx1"/>
          </a:fontRef>
        </p:style>
      </p:cxnSp>
      <p:sp>
        <p:nvSpPr>
          <p:cNvPr id="23" name="Text Placeholder 22"/>
          <p:cNvSpPr>
            <a:spLocks noGrp="1"/>
          </p:cNvSpPr>
          <p:nvPr>
            <p:ph type="body" sz="quarter" idx="10" hasCustomPrompt="1"/>
          </p:nvPr>
        </p:nvSpPr>
        <p:spPr>
          <a:xfrm>
            <a:off x="356048" y="5344519"/>
            <a:ext cx="9417539" cy="586446"/>
          </a:xfrm>
        </p:spPr>
        <p:txBody>
          <a:bodyPr/>
          <a:lstStyle>
            <a:lvl1pPr marL="0" indent="0" algn="l">
              <a:buNone/>
              <a:defRPr sz="3000" b="1">
                <a:solidFill>
                  <a:schemeClr val="tx1"/>
                </a:solidFill>
                <a:latin typeface="Trebuchet MS" panose="020B0603020202020204" pitchFamily="34" charset="0"/>
              </a:defRPr>
            </a:lvl1pPr>
            <a:lvl2pPr marL="342900" indent="0" algn="r">
              <a:buNone/>
              <a:defRPr>
                <a:solidFill>
                  <a:schemeClr val="bg1"/>
                </a:solidFill>
              </a:defRPr>
            </a:lvl2pPr>
          </a:lstStyle>
          <a:p>
            <a:pPr lvl="0"/>
            <a:r>
              <a:rPr lang="en-US" dirty="0"/>
              <a:t>Presenter Name</a:t>
            </a:r>
          </a:p>
        </p:txBody>
      </p:sp>
      <p:sp>
        <p:nvSpPr>
          <p:cNvPr id="25" name="Text Placeholder 24"/>
          <p:cNvSpPr>
            <a:spLocks noGrp="1"/>
          </p:cNvSpPr>
          <p:nvPr>
            <p:ph type="body" sz="quarter" idx="11" hasCustomPrompt="1"/>
          </p:nvPr>
        </p:nvSpPr>
        <p:spPr>
          <a:xfrm>
            <a:off x="356049" y="6039894"/>
            <a:ext cx="9417539" cy="635000"/>
          </a:xfrm>
        </p:spPr>
        <p:txBody>
          <a:bodyPr/>
          <a:lstStyle>
            <a:lvl1pPr marL="0" indent="0" algn="l">
              <a:buNone/>
              <a:defRPr>
                <a:solidFill>
                  <a:schemeClr val="tx1"/>
                </a:solidFill>
                <a:latin typeface="Trebuchet MS" panose="020B0603020202020204" pitchFamily="34" charset="0"/>
              </a:defRPr>
            </a:lvl1pPr>
          </a:lstStyle>
          <a:p>
            <a:pPr lvl="0"/>
            <a:r>
              <a:rPr lang="en-US" dirty="0"/>
              <a:t>Job Title</a:t>
            </a: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953" y="94774"/>
            <a:ext cx="2287127" cy="2050792"/>
          </a:xfrm>
          <a:prstGeom prst="rect">
            <a:avLst/>
          </a:prstGeom>
        </p:spPr>
      </p:pic>
    </p:spTree>
    <p:extLst>
      <p:ext uri="{BB962C8B-B14F-4D97-AF65-F5344CB8AC3E}">
        <p14:creationId xmlns:p14="http://schemas.microsoft.com/office/powerpoint/2010/main" val="996506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6049" y="2441306"/>
            <a:ext cx="9417538" cy="1192750"/>
          </a:xfrm>
        </p:spPr>
        <p:txBody>
          <a:bodyPr anchor="ctr" anchorCtr="0"/>
          <a:lstStyle>
            <a:lvl1pPr algn="l">
              <a:defRPr sz="6000" b="1">
                <a:latin typeface="+mj-lt"/>
              </a:defRPr>
            </a:lvl1pPr>
          </a:lstStyle>
          <a:p>
            <a:r>
              <a:rPr lang="en-US" dirty="0"/>
              <a:t>Click to edit Master title style</a:t>
            </a:r>
          </a:p>
        </p:txBody>
      </p:sp>
      <p:sp>
        <p:nvSpPr>
          <p:cNvPr id="3" name="Subtitle 2"/>
          <p:cNvSpPr>
            <a:spLocks noGrp="1"/>
          </p:cNvSpPr>
          <p:nvPr>
            <p:ph type="subTitle" idx="1"/>
          </p:nvPr>
        </p:nvSpPr>
        <p:spPr>
          <a:xfrm>
            <a:off x="356048" y="3861403"/>
            <a:ext cx="9417538" cy="471498"/>
          </a:xfr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extBox 8"/>
          <p:cNvSpPr txBox="1"/>
          <p:nvPr/>
        </p:nvSpPr>
        <p:spPr>
          <a:xfrm>
            <a:off x="2136711" y="599143"/>
            <a:ext cx="5896947" cy="523220"/>
          </a:xfrm>
          <a:prstGeom prst="rect">
            <a:avLst/>
          </a:prstGeom>
          <a:noFill/>
        </p:spPr>
        <p:txBody>
          <a:bodyPr wrap="square" rtlCol="0">
            <a:spAutoFit/>
          </a:bodyPr>
          <a:lstStyle/>
          <a:p>
            <a:r>
              <a:rPr lang="en-US" sz="2800" b="1" cap="all" dirty="0">
                <a:solidFill>
                  <a:srgbClr val="003C69"/>
                </a:solidFill>
                <a:latin typeface="+mj-lt"/>
              </a:rPr>
              <a:t>Kansas Attorney General</a:t>
            </a:r>
          </a:p>
        </p:txBody>
      </p:sp>
      <p:sp>
        <p:nvSpPr>
          <p:cNvPr id="10" name="TextBox 9"/>
          <p:cNvSpPr txBox="1"/>
          <p:nvPr/>
        </p:nvSpPr>
        <p:spPr>
          <a:xfrm>
            <a:off x="2136710" y="1120170"/>
            <a:ext cx="5896947" cy="646331"/>
          </a:xfrm>
          <a:prstGeom prst="rect">
            <a:avLst/>
          </a:prstGeom>
          <a:noFill/>
        </p:spPr>
        <p:txBody>
          <a:bodyPr wrap="square" rtlCol="0">
            <a:spAutoFit/>
          </a:bodyPr>
          <a:lstStyle/>
          <a:p>
            <a:r>
              <a:rPr lang="en-US" sz="3600" b="1" cap="all" dirty="0">
                <a:solidFill>
                  <a:srgbClr val="003C69"/>
                </a:solidFill>
                <a:latin typeface="+mj-lt"/>
              </a:rPr>
              <a:t>Kris w. </a:t>
            </a:r>
            <a:r>
              <a:rPr lang="en-US" sz="3600" b="1" cap="all" dirty="0" err="1">
                <a:solidFill>
                  <a:srgbClr val="003C69"/>
                </a:solidFill>
                <a:latin typeface="+mj-lt"/>
              </a:rPr>
              <a:t>kobach</a:t>
            </a:r>
            <a:endParaRPr lang="en-US" sz="3600" b="1" cap="all" dirty="0">
              <a:solidFill>
                <a:srgbClr val="003C69"/>
              </a:solidFill>
              <a:latin typeface="+mj-lt"/>
            </a:endParaRPr>
          </a:p>
        </p:txBody>
      </p:sp>
      <p:cxnSp>
        <p:nvCxnSpPr>
          <p:cNvPr id="11" name="Straight Connector 10"/>
          <p:cNvCxnSpPr/>
          <p:nvPr/>
        </p:nvCxnSpPr>
        <p:spPr>
          <a:xfrm>
            <a:off x="2071394" y="1120170"/>
            <a:ext cx="7579866" cy="0"/>
          </a:xfrm>
          <a:prstGeom prst="line">
            <a:avLst/>
          </a:prstGeom>
          <a:ln w="38100">
            <a:solidFill>
              <a:srgbClr val="981E3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6048" y="55757"/>
            <a:ext cx="1715345" cy="2050792"/>
          </a:xfrm>
          <a:prstGeom prst="rect">
            <a:avLst/>
          </a:prstGeom>
        </p:spPr>
      </p:pic>
      <p:sp>
        <p:nvSpPr>
          <p:cNvPr id="23" name="Text Placeholder 22"/>
          <p:cNvSpPr>
            <a:spLocks noGrp="1"/>
          </p:cNvSpPr>
          <p:nvPr>
            <p:ph type="body" sz="quarter" idx="10" hasCustomPrompt="1"/>
          </p:nvPr>
        </p:nvSpPr>
        <p:spPr>
          <a:xfrm>
            <a:off x="356048" y="4439539"/>
            <a:ext cx="9417538" cy="586446"/>
          </a:xfrm>
        </p:spPr>
        <p:txBody>
          <a:bodyPr/>
          <a:lstStyle>
            <a:lvl1pPr marL="0" indent="0" algn="l">
              <a:buNone/>
              <a:defRPr sz="4000" b="1">
                <a:solidFill>
                  <a:schemeClr val="tx1"/>
                </a:solidFill>
                <a:latin typeface="+mj-lt"/>
              </a:defRPr>
            </a:lvl1pPr>
            <a:lvl2pPr marL="457200" indent="0" algn="r">
              <a:buNone/>
              <a:defRPr>
                <a:solidFill>
                  <a:schemeClr val="bg1"/>
                </a:solidFill>
              </a:defRPr>
            </a:lvl2pPr>
          </a:lstStyle>
          <a:p>
            <a:pPr lvl="0"/>
            <a:r>
              <a:rPr lang="en-US" dirty="0"/>
              <a:t>Presenter Name</a:t>
            </a:r>
          </a:p>
        </p:txBody>
      </p:sp>
      <p:sp>
        <p:nvSpPr>
          <p:cNvPr id="25" name="Text Placeholder 24"/>
          <p:cNvSpPr>
            <a:spLocks noGrp="1"/>
          </p:cNvSpPr>
          <p:nvPr>
            <p:ph type="body" sz="quarter" idx="11" hasCustomPrompt="1"/>
          </p:nvPr>
        </p:nvSpPr>
        <p:spPr>
          <a:xfrm>
            <a:off x="356047" y="5025985"/>
            <a:ext cx="9417538" cy="362925"/>
          </a:xfrm>
        </p:spPr>
        <p:txBody>
          <a:bodyPr/>
          <a:lstStyle>
            <a:lvl1pPr marL="0" indent="0" algn="l">
              <a:buNone/>
              <a:defRPr>
                <a:solidFill>
                  <a:schemeClr val="tx1"/>
                </a:solidFill>
                <a:latin typeface="+mj-lt"/>
              </a:defRPr>
            </a:lvl1pPr>
          </a:lstStyle>
          <a:p>
            <a:pPr lvl="0"/>
            <a:r>
              <a:rPr lang="en-US" dirty="0"/>
              <a:t>Job Title</a:t>
            </a:r>
          </a:p>
        </p:txBody>
      </p:sp>
    </p:spTree>
    <p:extLst>
      <p:ext uri="{BB962C8B-B14F-4D97-AF65-F5344CB8AC3E}">
        <p14:creationId xmlns:p14="http://schemas.microsoft.com/office/powerpoint/2010/main" val="2359177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499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677334" y="1364105"/>
            <a:ext cx="8596668" cy="52165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p:cNvCxnSpPr/>
          <p:nvPr/>
        </p:nvCxnSpPr>
        <p:spPr>
          <a:xfrm>
            <a:off x="838200" y="1144590"/>
            <a:ext cx="8435802" cy="0"/>
          </a:xfrm>
          <a:prstGeom prst="line">
            <a:avLst/>
          </a:prstGeom>
          <a:ln w="38100">
            <a:solidFill>
              <a:srgbClr val="981E3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736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7334" y="624591"/>
            <a:ext cx="8596668" cy="5199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1364105"/>
            <a:ext cx="4184035" cy="52765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1364105"/>
            <a:ext cx="4184034" cy="52765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a:off x="838200" y="1144590"/>
            <a:ext cx="8435802" cy="0"/>
          </a:xfrm>
          <a:prstGeom prst="line">
            <a:avLst/>
          </a:prstGeom>
          <a:ln w="38100">
            <a:solidFill>
              <a:srgbClr val="981E3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731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4564"/>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1501416"/>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077678"/>
            <a:ext cx="4185623" cy="45329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1501416"/>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077678"/>
            <a:ext cx="4185617" cy="45329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3" name="Straight Connector 12"/>
          <p:cNvCxnSpPr/>
          <p:nvPr/>
        </p:nvCxnSpPr>
        <p:spPr>
          <a:xfrm>
            <a:off x="838200" y="1144590"/>
            <a:ext cx="10515600" cy="0"/>
          </a:xfrm>
          <a:prstGeom prst="line">
            <a:avLst/>
          </a:prstGeom>
          <a:ln w="38100">
            <a:solidFill>
              <a:srgbClr val="981E3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892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Tree>
    <p:extLst>
      <p:ext uri="{BB962C8B-B14F-4D97-AF65-F5344CB8AC3E}">
        <p14:creationId xmlns:p14="http://schemas.microsoft.com/office/powerpoint/2010/main" val="3296297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76002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6145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Trebuchet MS" panose="020B0603020202020204" pitchFamily="34" charset="0"/>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Trebuchet MS" panose="020B0603020202020204" pitchFamily="34" charset="0"/>
              </a:rPr>
              <a:t>”</a:t>
            </a:r>
            <a:endParaRPr lang="en-US" dirty="0">
              <a:solidFill>
                <a:schemeClr val="accent1">
                  <a:lumMod val="60000"/>
                  <a:lumOff val="40000"/>
                </a:schemeClr>
              </a:solidFill>
              <a:latin typeface="Trebuchet MS" panose="020B0603020202020204" pitchFamily="34" charset="0"/>
            </a:endParaRPr>
          </a:p>
        </p:txBody>
      </p:sp>
    </p:spTree>
    <p:extLst>
      <p:ext uri="{BB962C8B-B14F-4D97-AF65-F5344CB8AC3E}">
        <p14:creationId xmlns:p14="http://schemas.microsoft.com/office/powerpoint/2010/main" val="1690003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072488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105833"/>
            <a:ext cx="12192000" cy="6963833"/>
            <a:chOff x="0" y="-105833"/>
            <a:chExt cx="12192000" cy="6963833"/>
          </a:xfrm>
        </p:grpSpPr>
        <p:cxnSp>
          <p:nvCxnSpPr>
            <p:cNvPr id="20" name="Straight Connector 19"/>
            <p:cNvCxnSpPr/>
            <p:nvPr/>
          </p:nvCxnSpPr>
          <p:spPr>
            <a:xfrm>
              <a:off x="9667372" y="-105833"/>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23" name="Rectangle 25"/>
            <p:cNvSpPr/>
            <p:nvPr/>
          </p:nvSpPr>
          <p:spPr>
            <a:xfrm>
              <a:off x="9935303" y="0"/>
              <a:ext cx="2155857" cy="67521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9935303" y="3048000"/>
              <a:ext cx="225669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938479" y="-8467"/>
              <a:ext cx="225034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076511" y="5458649"/>
            <a:ext cx="974799" cy="1165426"/>
          </a:xfrm>
          <a:prstGeom prst="rect">
            <a:avLst/>
          </a:prstGeom>
        </p:spPr>
      </p:pic>
    </p:spTree>
    <p:extLst>
      <p:ext uri="{BB962C8B-B14F-4D97-AF65-F5344CB8AC3E}">
        <p14:creationId xmlns:p14="http://schemas.microsoft.com/office/powerpoint/2010/main" val="155670873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6" r:id="rId14"/>
    <p:sldLayoutId id="2147483677" r:id="rId15"/>
    <p:sldLayoutId id="21474836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556074" y="2641331"/>
            <a:ext cx="9417538" cy="1192750"/>
          </a:xfrm>
        </p:spPr>
        <p:txBody>
          <a:bodyPr>
            <a:normAutofit fontScale="90000"/>
          </a:bodyPr>
          <a:lstStyle/>
          <a:p>
            <a:pPr algn="ctr"/>
            <a:r>
              <a:rPr lang="en-US" dirty="0"/>
              <a:t/>
            </a:r>
            <a:br>
              <a:rPr lang="en-US" dirty="0"/>
            </a:br>
            <a:r>
              <a:rPr lang="en-US" dirty="0" smtClean="0"/>
              <a:t>Jury Instructions</a:t>
            </a:r>
            <a:endParaRPr lang="en-US" dirty="0"/>
          </a:p>
        </p:txBody>
      </p:sp>
      <p:sp>
        <p:nvSpPr>
          <p:cNvPr id="2" name="TextBox 1">
            <a:extLst>
              <a:ext uri="{FF2B5EF4-FFF2-40B4-BE49-F238E27FC236}">
                <a16:creationId xmlns:a16="http://schemas.microsoft.com/office/drawing/2014/main" id="{13548BC0-0398-4594-BEBA-8A2E93348E2D}"/>
              </a:ext>
            </a:extLst>
          </p:cNvPr>
          <p:cNvSpPr txBox="1"/>
          <p:nvPr/>
        </p:nvSpPr>
        <p:spPr>
          <a:xfrm>
            <a:off x="723900" y="4391025"/>
            <a:ext cx="8004464" cy="523220"/>
          </a:xfrm>
          <a:prstGeom prst="rect">
            <a:avLst/>
          </a:prstGeom>
          <a:noFill/>
        </p:spPr>
        <p:txBody>
          <a:bodyPr wrap="square" rtlCol="0">
            <a:spAutoFit/>
          </a:bodyPr>
          <a:lstStyle/>
          <a:p>
            <a:pPr algn="ctr"/>
            <a:r>
              <a:rPr lang="en-US" sz="2800" dirty="0" smtClean="0">
                <a:solidFill>
                  <a:srgbClr val="1F497D"/>
                </a:solidFill>
                <a:latin typeface="Calibri" panose="020F0502020204030204" pitchFamily="34" charset="0"/>
                <a:ea typeface="Calibri" panose="020F0502020204030204" pitchFamily="34" charset="0"/>
              </a:rPr>
              <a:t>By Natalie </a:t>
            </a:r>
            <a:r>
              <a:rPr lang="en-US" sz="2800" dirty="0">
                <a:solidFill>
                  <a:srgbClr val="1F497D"/>
                </a:solidFill>
                <a:latin typeface="Calibri" panose="020F0502020204030204" pitchFamily="34" charset="0"/>
                <a:ea typeface="Calibri" panose="020F0502020204030204" pitchFamily="34" charset="0"/>
              </a:rPr>
              <a:t>Chalmers, Assistant Solicitor General  </a:t>
            </a:r>
            <a:endParaRPr lang="en-US" sz="28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56070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2: Pay attention to the use of “and.”</a:t>
            </a:r>
            <a:endParaRPr lang="en-US" dirty="0"/>
          </a:p>
        </p:txBody>
      </p:sp>
      <p:sp>
        <p:nvSpPr>
          <p:cNvPr id="3" name="Content Placeholder 2"/>
          <p:cNvSpPr>
            <a:spLocks noGrp="1"/>
          </p:cNvSpPr>
          <p:nvPr>
            <p:ph idx="1"/>
          </p:nvPr>
        </p:nvSpPr>
        <p:spPr/>
        <p:txBody>
          <a:bodyPr>
            <a:normAutofit/>
          </a:bodyPr>
          <a:lstStyle/>
          <a:p>
            <a:r>
              <a:rPr lang="en-US" sz="3600" dirty="0" smtClean="0"/>
              <a:t>“And” and “or” mean different things.  If you don’t want to have to prove both/all, use or.  Or write “and/or.”</a:t>
            </a:r>
          </a:p>
          <a:p>
            <a:pPr lvl="1"/>
            <a:r>
              <a:rPr lang="en-US" sz="3600" dirty="0" smtClean="0"/>
              <a:t>The defendant shot Bob and Fred.</a:t>
            </a:r>
          </a:p>
          <a:p>
            <a:pPr lvl="1"/>
            <a:r>
              <a:rPr lang="en-US" sz="3600" dirty="0" smtClean="0"/>
              <a:t>The defendant shot Bob or Fred.</a:t>
            </a:r>
          </a:p>
          <a:p>
            <a:pPr lvl="2"/>
            <a:r>
              <a:rPr lang="en-US" sz="3600" dirty="0" smtClean="0"/>
              <a:t>If you choose “or” or “and/or” you can then pick one in your jury instruction.</a:t>
            </a:r>
            <a:endParaRPr lang="en-US" sz="3600" dirty="0"/>
          </a:p>
        </p:txBody>
      </p:sp>
    </p:spTree>
    <p:extLst>
      <p:ext uri="{BB962C8B-B14F-4D97-AF65-F5344CB8AC3E}">
        <p14:creationId xmlns:p14="http://schemas.microsoft.com/office/powerpoint/2010/main" val="787489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E7625-729B-4745-8413-576A53F6DCE5}"/>
              </a:ext>
            </a:extLst>
          </p:cNvPr>
          <p:cNvSpPr>
            <a:spLocks noGrp="1"/>
          </p:cNvSpPr>
          <p:nvPr>
            <p:ph type="title"/>
          </p:nvPr>
        </p:nvSpPr>
        <p:spPr>
          <a:xfrm>
            <a:off x="677334" y="83127"/>
            <a:ext cx="8596668" cy="1061463"/>
          </a:xfrm>
        </p:spPr>
        <p:txBody>
          <a:bodyPr>
            <a:normAutofit fontScale="90000"/>
          </a:bodyPr>
          <a:lstStyle/>
          <a:p>
            <a:pPr algn="ctr"/>
            <a:r>
              <a:rPr lang="en-US" dirty="0" smtClean="0"/>
              <a:t>Tip 3: Give multiple acts unanimity instructions in multiple acts cases.</a:t>
            </a:r>
            <a:endParaRPr lang="en-US" dirty="0"/>
          </a:p>
        </p:txBody>
      </p:sp>
      <p:sp>
        <p:nvSpPr>
          <p:cNvPr id="3" name="Content Placeholder 2">
            <a:extLst>
              <a:ext uri="{FF2B5EF4-FFF2-40B4-BE49-F238E27FC236}">
                <a16:creationId xmlns:a16="http://schemas.microsoft.com/office/drawing/2014/main" id="{9F5C8355-F34F-4B3C-8719-8317FE628A7A}"/>
              </a:ext>
            </a:extLst>
          </p:cNvPr>
          <p:cNvSpPr>
            <a:spLocks noGrp="1"/>
          </p:cNvSpPr>
          <p:nvPr>
            <p:ph idx="1"/>
          </p:nvPr>
        </p:nvSpPr>
        <p:spPr/>
        <p:txBody>
          <a:bodyPr>
            <a:noAutofit/>
          </a:bodyPr>
          <a:lstStyle/>
          <a:p>
            <a:r>
              <a:rPr lang="en-US" sz="3600" dirty="0" smtClean="0"/>
              <a:t>In multiple acts cases, appellate defense attorneys will look for jury unanimity issues.  The easiest way to prevent those is to:</a:t>
            </a:r>
          </a:p>
          <a:p>
            <a:r>
              <a:rPr lang="en-US" sz="3600" dirty="0" smtClean="0"/>
              <a:t>1) Give PIK 68.100 as an instruction (the multiple acts/unanimity instruction).</a:t>
            </a:r>
          </a:p>
          <a:p>
            <a:r>
              <a:rPr lang="en-US" sz="3600" dirty="0" smtClean="0"/>
              <a:t>2) Elect the act in your jury instructions.</a:t>
            </a:r>
            <a:endParaRPr lang="en-US" sz="3600" dirty="0"/>
          </a:p>
        </p:txBody>
      </p:sp>
    </p:spTree>
    <p:extLst>
      <p:ext uri="{BB962C8B-B14F-4D97-AF65-F5344CB8AC3E}">
        <p14:creationId xmlns:p14="http://schemas.microsoft.com/office/powerpoint/2010/main" val="1379015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3A</a:t>
            </a:r>
            <a:endParaRPr lang="en-US" dirty="0"/>
          </a:p>
        </p:txBody>
      </p:sp>
      <p:sp>
        <p:nvSpPr>
          <p:cNvPr id="3" name="Content Placeholder 2"/>
          <p:cNvSpPr>
            <a:spLocks noGrp="1"/>
          </p:cNvSpPr>
          <p:nvPr>
            <p:ph idx="1"/>
          </p:nvPr>
        </p:nvSpPr>
        <p:spPr/>
        <p:txBody>
          <a:bodyPr>
            <a:normAutofit fontScale="92500"/>
          </a:bodyPr>
          <a:lstStyle/>
          <a:p>
            <a:r>
              <a:rPr lang="en-US" sz="3600" dirty="0" smtClean="0"/>
              <a:t>In any sex case where more than one sex act occurred, you need to give a jury unanimity instruction.  The failure to do so is likely going to be an error.</a:t>
            </a:r>
          </a:p>
          <a:p>
            <a:pPr lvl="1"/>
            <a:r>
              <a:rPr lang="en-US" sz="3600" dirty="0" smtClean="0"/>
              <a:t>So in the vast majority of sex crimes against children, PIK 68.100 is needed.</a:t>
            </a:r>
          </a:p>
          <a:p>
            <a:pPr lvl="1"/>
            <a:r>
              <a:rPr lang="en-US" sz="3600" dirty="0" smtClean="0"/>
              <a:t>There is a contradictory </a:t>
            </a:r>
            <a:r>
              <a:rPr lang="en-US" sz="3600" dirty="0" err="1" smtClean="0"/>
              <a:t>caselaw</a:t>
            </a:r>
            <a:r>
              <a:rPr lang="en-US" sz="3600" dirty="0" smtClean="0"/>
              <a:t> on whether an election in closing is sufficient.</a:t>
            </a:r>
          </a:p>
          <a:p>
            <a:endParaRPr lang="en-US" dirty="0"/>
          </a:p>
        </p:txBody>
      </p:sp>
    </p:spTree>
    <p:extLst>
      <p:ext uri="{BB962C8B-B14F-4D97-AF65-F5344CB8AC3E}">
        <p14:creationId xmlns:p14="http://schemas.microsoft.com/office/powerpoint/2010/main" val="11405293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3 clarification</a:t>
            </a:r>
            <a:endParaRPr lang="en-US" dirty="0"/>
          </a:p>
        </p:txBody>
      </p:sp>
      <p:sp>
        <p:nvSpPr>
          <p:cNvPr id="3" name="Content Placeholder 2"/>
          <p:cNvSpPr>
            <a:spLocks noGrp="1"/>
          </p:cNvSpPr>
          <p:nvPr>
            <p:ph idx="1"/>
          </p:nvPr>
        </p:nvSpPr>
        <p:spPr/>
        <p:txBody>
          <a:bodyPr>
            <a:normAutofit/>
          </a:bodyPr>
          <a:lstStyle/>
          <a:p>
            <a:r>
              <a:rPr lang="en-US" sz="3600" dirty="0" smtClean="0"/>
              <a:t>You can also elect in your closing.  Please do.</a:t>
            </a:r>
          </a:p>
          <a:p>
            <a:r>
              <a:rPr lang="en-US" sz="3600" dirty="0" smtClean="0"/>
              <a:t>But the unanimity instruction provides much stronger appellate protection.  As does any election in the jury instructions.</a:t>
            </a:r>
            <a:endParaRPr lang="en-US" sz="3600" dirty="0"/>
          </a:p>
          <a:p>
            <a:r>
              <a:rPr lang="en-US" sz="3600" dirty="0" smtClean="0"/>
              <a:t>Doing both is even better.</a:t>
            </a:r>
            <a:endParaRPr lang="en-US" sz="3600" dirty="0"/>
          </a:p>
        </p:txBody>
      </p:sp>
    </p:spTree>
    <p:extLst>
      <p:ext uri="{BB962C8B-B14F-4D97-AF65-F5344CB8AC3E}">
        <p14:creationId xmlns:p14="http://schemas.microsoft.com/office/powerpoint/2010/main" val="8113382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598555"/>
          </a:xfrm>
        </p:spPr>
        <p:txBody>
          <a:bodyPr>
            <a:normAutofit/>
          </a:bodyPr>
          <a:lstStyle/>
          <a:p>
            <a:pPr algn="ctr"/>
            <a:r>
              <a:rPr lang="en-US" dirty="0" smtClean="0"/>
              <a:t>Tip 4: Use the updated PIK and pay attention to the comments </a:t>
            </a:r>
            <a:endParaRPr lang="en-US" dirty="0"/>
          </a:p>
        </p:txBody>
      </p:sp>
      <p:sp>
        <p:nvSpPr>
          <p:cNvPr id="3" name="Content Placeholder 2"/>
          <p:cNvSpPr>
            <a:spLocks noGrp="1"/>
          </p:cNvSpPr>
          <p:nvPr>
            <p:ph idx="1"/>
          </p:nvPr>
        </p:nvSpPr>
        <p:spPr>
          <a:xfrm>
            <a:off x="677334" y="1811437"/>
            <a:ext cx="8596668" cy="5216577"/>
          </a:xfrm>
        </p:spPr>
        <p:txBody>
          <a:bodyPr>
            <a:normAutofit/>
          </a:bodyPr>
          <a:lstStyle/>
          <a:p>
            <a:r>
              <a:rPr lang="en-US" sz="3600" dirty="0" smtClean="0"/>
              <a:t>There have been a number of recent cases where self-defense burden of proof instructions on appeal are erroneous or at least not from the most recent PIK.  Please use the most recent one from PIK 51.050.</a:t>
            </a:r>
          </a:p>
        </p:txBody>
      </p:sp>
    </p:spTree>
    <p:extLst>
      <p:ext uri="{BB962C8B-B14F-4D97-AF65-F5344CB8AC3E}">
        <p14:creationId xmlns:p14="http://schemas.microsoft.com/office/powerpoint/2010/main" val="12160841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598555"/>
          </a:xfrm>
        </p:spPr>
        <p:txBody>
          <a:bodyPr>
            <a:normAutofit/>
          </a:bodyPr>
          <a:lstStyle/>
          <a:p>
            <a:pPr algn="ctr"/>
            <a:r>
              <a:rPr lang="en-US" dirty="0" smtClean="0"/>
              <a:t>Tip 4: Use the updated PIK and pay attention to the comments </a:t>
            </a:r>
            <a:endParaRPr lang="en-US" dirty="0"/>
          </a:p>
        </p:txBody>
      </p:sp>
      <p:sp>
        <p:nvSpPr>
          <p:cNvPr id="3" name="Content Placeholder 2"/>
          <p:cNvSpPr>
            <a:spLocks noGrp="1"/>
          </p:cNvSpPr>
          <p:nvPr>
            <p:ph idx="1"/>
          </p:nvPr>
        </p:nvSpPr>
        <p:spPr>
          <a:xfrm>
            <a:off x="677334" y="1811437"/>
            <a:ext cx="8596668" cy="5216577"/>
          </a:xfrm>
        </p:spPr>
        <p:txBody>
          <a:bodyPr>
            <a:normAutofit/>
          </a:bodyPr>
          <a:lstStyle/>
          <a:p>
            <a:r>
              <a:rPr lang="en-US" sz="3600" dirty="0" smtClean="0"/>
              <a:t>In </a:t>
            </a:r>
            <a:r>
              <a:rPr lang="en-US" sz="3600" i="1" dirty="0" smtClean="0"/>
              <a:t>State v. Trotter</a:t>
            </a:r>
            <a:r>
              <a:rPr lang="en-US" sz="3600" dirty="0"/>
              <a:t>, No. </a:t>
            </a:r>
            <a:r>
              <a:rPr lang="en-US" sz="3600" dirty="0" smtClean="0"/>
              <a:t>120,158, the failure to give the current version of the PIK along with prosecutorial error in discussing self-defense led the Court of Appeals to reverse the defendant’s involuntary manslaughter conviction.</a:t>
            </a:r>
          </a:p>
        </p:txBody>
      </p:sp>
    </p:spTree>
    <p:extLst>
      <p:ext uri="{BB962C8B-B14F-4D97-AF65-F5344CB8AC3E}">
        <p14:creationId xmlns:p14="http://schemas.microsoft.com/office/powerpoint/2010/main" val="22601597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598555"/>
          </a:xfrm>
        </p:spPr>
        <p:txBody>
          <a:bodyPr>
            <a:normAutofit/>
          </a:bodyPr>
          <a:lstStyle/>
          <a:p>
            <a:pPr algn="ctr"/>
            <a:r>
              <a:rPr lang="en-US" dirty="0" smtClean="0"/>
              <a:t>Tip 4: Use the updated PIK and pay attention to the comments </a:t>
            </a:r>
            <a:endParaRPr lang="en-US" dirty="0"/>
          </a:p>
        </p:txBody>
      </p:sp>
      <p:sp>
        <p:nvSpPr>
          <p:cNvPr id="3" name="Content Placeholder 2"/>
          <p:cNvSpPr>
            <a:spLocks noGrp="1"/>
          </p:cNvSpPr>
          <p:nvPr>
            <p:ph idx="1"/>
          </p:nvPr>
        </p:nvSpPr>
        <p:spPr>
          <a:xfrm>
            <a:off x="677334" y="1811437"/>
            <a:ext cx="8596668" cy="5216577"/>
          </a:xfrm>
        </p:spPr>
        <p:txBody>
          <a:bodyPr>
            <a:normAutofit/>
          </a:bodyPr>
          <a:lstStyle/>
          <a:p>
            <a:r>
              <a:rPr lang="en-US" sz="3600" dirty="0" smtClean="0"/>
              <a:t>As pointed out in </a:t>
            </a:r>
            <a:r>
              <a:rPr lang="en-US" sz="3600" i="1" dirty="0" smtClean="0"/>
              <a:t>Trotter</a:t>
            </a:r>
            <a:r>
              <a:rPr lang="en-US" sz="3600" dirty="0" smtClean="0"/>
              <a:t>, the comments to PIK 4</a:t>
            </a:r>
            <a:r>
              <a:rPr lang="en-US" sz="3600" baseline="30000" dirty="0" smtClean="0"/>
              <a:t>th</a:t>
            </a:r>
            <a:r>
              <a:rPr lang="en-US" sz="3600" dirty="0" smtClean="0"/>
              <a:t> 52.200 note that PIK 4</a:t>
            </a:r>
            <a:r>
              <a:rPr lang="en-US" sz="3600" baseline="30000" dirty="0" smtClean="0"/>
              <a:t>th</a:t>
            </a:r>
            <a:r>
              <a:rPr lang="en-US" sz="3600" dirty="0" smtClean="0"/>
              <a:t> 51.050 should be given if an instruction on self-defense is given.</a:t>
            </a:r>
          </a:p>
          <a:p>
            <a:pPr lvl="1"/>
            <a:r>
              <a:rPr lang="en-US" sz="3400" dirty="0" smtClean="0"/>
              <a:t>So the comments can be very helpful!</a:t>
            </a:r>
          </a:p>
        </p:txBody>
      </p:sp>
    </p:spTree>
    <p:extLst>
      <p:ext uri="{BB962C8B-B14F-4D97-AF65-F5344CB8AC3E}">
        <p14:creationId xmlns:p14="http://schemas.microsoft.com/office/powerpoint/2010/main" val="15446093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4 Caveat</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But the PIK isn’t perfect.  It’s a starting point.  If the PIK doesn’t match a relevant statute, you should typically defer to the statute over the PIK.</a:t>
            </a:r>
          </a:p>
          <a:p>
            <a:pPr lvl="1"/>
            <a:r>
              <a:rPr lang="en-US" sz="3400" dirty="0" smtClean="0"/>
              <a:t>One caveat to this is when a non-element statute is potentially unconstitutional.  (E.g. any presumption statute the favors the State).</a:t>
            </a:r>
            <a:endParaRPr lang="en-US" sz="3400" dirty="0"/>
          </a:p>
        </p:txBody>
      </p:sp>
    </p:spTree>
    <p:extLst>
      <p:ext uri="{BB962C8B-B14F-4D97-AF65-F5344CB8AC3E}">
        <p14:creationId xmlns:p14="http://schemas.microsoft.com/office/powerpoint/2010/main" val="3113506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5: Know the aiding and abetting rule</a:t>
            </a:r>
            <a:endParaRPr lang="en-US" dirty="0"/>
          </a:p>
        </p:txBody>
      </p:sp>
      <p:sp>
        <p:nvSpPr>
          <p:cNvPr id="3" name="Content Placeholder 2"/>
          <p:cNvSpPr>
            <a:spLocks noGrp="1"/>
          </p:cNvSpPr>
          <p:nvPr>
            <p:ph idx="1"/>
          </p:nvPr>
        </p:nvSpPr>
        <p:spPr/>
        <p:txBody>
          <a:bodyPr>
            <a:normAutofit/>
          </a:bodyPr>
          <a:lstStyle/>
          <a:p>
            <a:r>
              <a:rPr lang="en-US" sz="3600" dirty="0" smtClean="0"/>
              <a:t>Speaking of helpful PIK comments: Take heed of the second paragraph in PIK 52.140 (responsibility for crimes of another).</a:t>
            </a:r>
          </a:p>
          <a:p>
            <a:pPr lvl="1"/>
            <a:r>
              <a:rPr lang="en-US" sz="3400" dirty="0" smtClean="0"/>
              <a:t>The first bracketed paragraph (foreseeability) cannot be used in specific intent crimes.</a:t>
            </a:r>
          </a:p>
          <a:p>
            <a:pPr lvl="2"/>
            <a:r>
              <a:rPr lang="en-US" sz="3200" dirty="0" smtClean="0"/>
              <a:t>Including it is likely reversible error.  </a:t>
            </a:r>
          </a:p>
        </p:txBody>
      </p:sp>
    </p:spTree>
    <p:extLst>
      <p:ext uri="{BB962C8B-B14F-4D97-AF65-F5344CB8AC3E}">
        <p14:creationId xmlns:p14="http://schemas.microsoft.com/office/powerpoint/2010/main" val="36692925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4097"/>
            <a:ext cx="8596668" cy="1020493"/>
          </a:xfrm>
        </p:spPr>
        <p:txBody>
          <a:bodyPr>
            <a:normAutofit fontScale="90000"/>
          </a:bodyPr>
          <a:lstStyle/>
          <a:p>
            <a:pPr algn="ctr"/>
            <a:r>
              <a:rPr lang="en-US" dirty="0" smtClean="0"/>
              <a:t>Tip 6: Avoid the word presumption </a:t>
            </a:r>
            <a:br>
              <a:rPr lang="en-US" dirty="0" smtClean="0"/>
            </a:br>
            <a:r>
              <a:rPr lang="en-US" dirty="0" smtClean="0"/>
              <a:t>if it favors the State</a:t>
            </a:r>
            <a:endParaRPr lang="en-US" dirty="0"/>
          </a:p>
        </p:txBody>
      </p:sp>
      <p:sp>
        <p:nvSpPr>
          <p:cNvPr id="3" name="Content Placeholder 2"/>
          <p:cNvSpPr>
            <a:spLocks noGrp="1"/>
          </p:cNvSpPr>
          <p:nvPr>
            <p:ph idx="1"/>
          </p:nvPr>
        </p:nvSpPr>
        <p:spPr/>
        <p:txBody>
          <a:bodyPr>
            <a:normAutofit/>
          </a:bodyPr>
          <a:lstStyle/>
          <a:p>
            <a:r>
              <a:rPr lang="en-US" sz="3600" dirty="0" smtClean="0"/>
              <a:t>In several recent cases, the Kansas Supreme Court found giving PIK Crim. 4</a:t>
            </a:r>
            <a:r>
              <a:rPr lang="en-US" sz="3600" baseline="30000" dirty="0" smtClean="0"/>
              <a:t>th</a:t>
            </a:r>
            <a:r>
              <a:rPr lang="en-US" sz="3600" dirty="0" smtClean="0"/>
              <a:t> 57.022 (inference of intent to distribute) erroneous because the instruction does not mirror the language in K.S.A. 21-5705(e), which sets forth a rebuttable presumption.</a:t>
            </a:r>
          </a:p>
        </p:txBody>
      </p:sp>
    </p:spTree>
    <p:extLst>
      <p:ext uri="{BB962C8B-B14F-4D97-AF65-F5344CB8AC3E}">
        <p14:creationId xmlns:p14="http://schemas.microsoft.com/office/powerpoint/2010/main" val="2454334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Limiting Jury Instruction Mistakes</a:t>
            </a:r>
            <a:endParaRPr lang="en-US" dirty="0"/>
          </a:p>
        </p:txBody>
      </p:sp>
      <p:sp>
        <p:nvSpPr>
          <p:cNvPr id="3" name="Content Placeholder 2"/>
          <p:cNvSpPr>
            <a:spLocks noGrp="1"/>
          </p:cNvSpPr>
          <p:nvPr>
            <p:ph idx="1"/>
          </p:nvPr>
        </p:nvSpPr>
        <p:spPr/>
        <p:txBody>
          <a:bodyPr>
            <a:normAutofit lnSpcReduction="10000"/>
          </a:bodyPr>
          <a:lstStyle/>
          <a:p>
            <a:endParaRPr lang="en-US" sz="3600" dirty="0" smtClean="0"/>
          </a:p>
          <a:p>
            <a:r>
              <a:rPr lang="en-US" sz="3600" dirty="0" smtClean="0"/>
              <a:t>This presentation seeks to provide practical tips to avoid common jury instruction errors and appellate issues.</a:t>
            </a:r>
          </a:p>
          <a:p>
            <a:endParaRPr lang="en-US" sz="3600" dirty="0" smtClean="0"/>
          </a:p>
          <a:p>
            <a:r>
              <a:rPr lang="en-US" sz="3600" dirty="0" smtClean="0"/>
              <a:t>The tips are based on common appellate issues or on jury instruction drafts I’ve reviewed by our trial prosecutors.</a:t>
            </a:r>
          </a:p>
          <a:p>
            <a:endParaRPr lang="en-US" dirty="0"/>
          </a:p>
        </p:txBody>
      </p:sp>
    </p:spTree>
    <p:extLst>
      <p:ext uri="{BB962C8B-B14F-4D97-AF65-F5344CB8AC3E}">
        <p14:creationId xmlns:p14="http://schemas.microsoft.com/office/powerpoint/2010/main" val="4280574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4097"/>
            <a:ext cx="8596668" cy="1020493"/>
          </a:xfrm>
        </p:spPr>
        <p:txBody>
          <a:bodyPr>
            <a:normAutofit fontScale="90000"/>
          </a:bodyPr>
          <a:lstStyle/>
          <a:p>
            <a:pPr algn="ctr"/>
            <a:r>
              <a:rPr lang="en-US" dirty="0" smtClean="0"/>
              <a:t>Tip 6: Avoid the word presumption </a:t>
            </a:r>
            <a:br>
              <a:rPr lang="en-US" dirty="0" smtClean="0"/>
            </a:br>
            <a:r>
              <a:rPr lang="en-US" dirty="0" smtClean="0"/>
              <a:t>if it favors the State</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But a rebuttable presumption can be constitutionally problematic. </a:t>
            </a:r>
          </a:p>
          <a:p>
            <a:pPr lvl="1"/>
            <a:r>
              <a:rPr lang="en-US" sz="3400" dirty="0" smtClean="0"/>
              <a:t>And in </a:t>
            </a:r>
            <a:r>
              <a:rPr lang="en-US" sz="3400" i="1" dirty="0" smtClean="0"/>
              <a:t>State v. </a:t>
            </a:r>
            <a:r>
              <a:rPr lang="en-US" sz="3400" i="1" dirty="0" err="1" smtClean="0"/>
              <a:t>Slusser</a:t>
            </a:r>
            <a:r>
              <a:rPr lang="en-US" sz="3400" dirty="0" smtClean="0"/>
              <a:t>, 317 Kan. 174, 537 P.3d 565 (2023), the Kansas Supreme Court reversed a distribution conviction for prosecutorial error because the prosecutor told the jury they could “presume” the defendant intended to distribute based on the amount.</a:t>
            </a:r>
          </a:p>
          <a:p>
            <a:pPr lvl="1"/>
            <a:endParaRPr lang="en-US" sz="3400" dirty="0" smtClean="0"/>
          </a:p>
        </p:txBody>
      </p:sp>
    </p:spTree>
    <p:extLst>
      <p:ext uri="{BB962C8B-B14F-4D97-AF65-F5344CB8AC3E}">
        <p14:creationId xmlns:p14="http://schemas.microsoft.com/office/powerpoint/2010/main" val="30055092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4097"/>
            <a:ext cx="8596668" cy="1020493"/>
          </a:xfrm>
        </p:spPr>
        <p:txBody>
          <a:bodyPr>
            <a:normAutofit fontScale="90000"/>
          </a:bodyPr>
          <a:lstStyle/>
          <a:p>
            <a:pPr algn="ctr"/>
            <a:r>
              <a:rPr lang="en-US" dirty="0" smtClean="0"/>
              <a:t>Tip 6: Avoid the word presumption </a:t>
            </a:r>
            <a:br>
              <a:rPr lang="en-US" dirty="0" smtClean="0"/>
            </a:br>
            <a:r>
              <a:rPr lang="en-US" dirty="0" smtClean="0"/>
              <a:t>if it favors the State</a:t>
            </a:r>
            <a:endParaRPr lang="en-US" dirty="0"/>
          </a:p>
        </p:txBody>
      </p:sp>
      <p:sp>
        <p:nvSpPr>
          <p:cNvPr id="3" name="Content Placeholder 2"/>
          <p:cNvSpPr>
            <a:spLocks noGrp="1"/>
          </p:cNvSpPr>
          <p:nvPr>
            <p:ph idx="1"/>
          </p:nvPr>
        </p:nvSpPr>
        <p:spPr/>
        <p:txBody>
          <a:bodyPr>
            <a:normAutofit/>
          </a:bodyPr>
          <a:lstStyle/>
          <a:p>
            <a:pPr lvl="1"/>
            <a:r>
              <a:rPr lang="en-US" sz="3400" dirty="0" smtClean="0"/>
              <a:t>Distribution isn’t the only statute with a presumption.  Be wary of any use of that word when describing an element the State has to prove.</a:t>
            </a:r>
          </a:p>
        </p:txBody>
      </p:sp>
    </p:spTree>
    <p:extLst>
      <p:ext uri="{BB962C8B-B14F-4D97-AF65-F5344CB8AC3E}">
        <p14:creationId xmlns:p14="http://schemas.microsoft.com/office/powerpoint/2010/main" val="1443190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Presumption fix</a:t>
            </a:r>
            <a:endParaRPr lang="en-US" dirty="0"/>
          </a:p>
        </p:txBody>
      </p:sp>
      <p:sp>
        <p:nvSpPr>
          <p:cNvPr id="3" name="Content Placeholder 2"/>
          <p:cNvSpPr>
            <a:spLocks noGrp="1"/>
          </p:cNvSpPr>
          <p:nvPr>
            <p:ph idx="1"/>
          </p:nvPr>
        </p:nvSpPr>
        <p:spPr/>
        <p:txBody>
          <a:bodyPr>
            <a:normAutofit/>
          </a:bodyPr>
          <a:lstStyle/>
          <a:p>
            <a:r>
              <a:rPr lang="en-US" sz="3600" dirty="0" smtClean="0"/>
              <a:t>K.S.A. 21-5705(e) has now been amended to be an inference rather than a presumption.</a:t>
            </a:r>
          </a:p>
          <a:p>
            <a:r>
              <a:rPr lang="en-US" sz="3600" dirty="0" smtClean="0"/>
              <a:t>K.S.A. 60-416 will be amended to cover any other possibly problematic presumptions.  It will not be effective until July 1, 2024.</a:t>
            </a:r>
            <a:endParaRPr lang="en-US" sz="3600" dirty="0"/>
          </a:p>
        </p:txBody>
      </p:sp>
    </p:spTree>
    <p:extLst>
      <p:ext uri="{BB962C8B-B14F-4D97-AF65-F5344CB8AC3E}">
        <p14:creationId xmlns:p14="http://schemas.microsoft.com/office/powerpoint/2010/main" val="2765312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Presumption fix</a:t>
            </a:r>
            <a:endParaRPr lang="en-US" dirty="0"/>
          </a:p>
        </p:txBody>
      </p:sp>
      <p:sp>
        <p:nvSpPr>
          <p:cNvPr id="3" name="Content Placeholder 2"/>
          <p:cNvSpPr>
            <a:spLocks noGrp="1"/>
          </p:cNvSpPr>
          <p:nvPr>
            <p:ph idx="1"/>
          </p:nvPr>
        </p:nvSpPr>
        <p:spPr/>
        <p:txBody>
          <a:bodyPr>
            <a:normAutofit fontScale="92500" lnSpcReduction="20000"/>
          </a:bodyPr>
          <a:lstStyle/>
          <a:p>
            <a:r>
              <a:rPr lang="en-US" sz="3600" dirty="0" smtClean="0"/>
              <a:t>K.S.A. 60-414(b) will require a judge to find the facts support the presumption, and then the following instructions must be given:</a:t>
            </a:r>
          </a:p>
          <a:p>
            <a:r>
              <a:rPr lang="en-US" sz="3600" dirty="0" smtClean="0"/>
              <a:t>“(2)(A) The </a:t>
            </a:r>
            <a:r>
              <a:rPr lang="en-US" sz="3600" dirty="0"/>
              <a:t>jury may consider the presumption or inference along with all other evidence in the case; (</a:t>
            </a:r>
            <a:r>
              <a:rPr lang="en-US" sz="3600" dirty="0" smtClean="0"/>
              <a:t>B) the </a:t>
            </a:r>
            <a:r>
              <a:rPr lang="en-US" sz="3600" dirty="0"/>
              <a:t>jury may accept or reject the presumption or inference in determining whether the prosecution has met the burden of proof; and (</a:t>
            </a:r>
            <a:r>
              <a:rPr lang="en-US" sz="3600" dirty="0" smtClean="0"/>
              <a:t>C) the </a:t>
            </a:r>
            <a:r>
              <a:rPr lang="en-US" sz="3600" dirty="0"/>
              <a:t>burden of proof never shifts to the </a:t>
            </a:r>
            <a:r>
              <a:rPr lang="en-US" sz="3600" dirty="0" smtClean="0"/>
              <a:t>defendant.”</a:t>
            </a:r>
            <a:endParaRPr lang="en-US" sz="3600" dirty="0"/>
          </a:p>
        </p:txBody>
      </p:sp>
    </p:spTree>
    <p:extLst>
      <p:ext uri="{BB962C8B-B14F-4D97-AF65-F5344CB8AC3E}">
        <p14:creationId xmlns:p14="http://schemas.microsoft.com/office/powerpoint/2010/main" val="4244180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Presumption fix</a:t>
            </a:r>
            <a:endParaRPr lang="en-US" dirty="0"/>
          </a:p>
        </p:txBody>
      </p:sp>
      <p:sp>
        <p:nvSpPr>
          <p:cNvPr id="3" name="Content Placeholder 2"/>
          <p:cNvSpPr>
            <a:spLocks noGrp="1"/>
          </p:cNvSpPr>
          <p:nvPr>
            <p:ph idx="1"/>
          </p:nvPr>
        </p:nvSpPr>
        <p:spPr/>
        <p:txBody>
          <a:bodyPr>
            <a:normAutofit/>
          </a:bodyPr>
          <a:lstStyle/>
          <a:p>
            <a:r>
              <a:rPr lang="en-US" sz="3600" dirty="0" smtClean="0"/>
              <a:t>The instructional language in K.S.A. 60-416 is taken from other states that have similar rules and was designed to fix the constitutional issue by allowing the jury to reject the presumption and by not shifting the burden of proof.</a:t>
            </a:r>
          </a:p>
          <a:p>
            <a:r>
              <a:rPr lang="en-US" sz="3600" dirty="0" smtClean="0"/>
              <a:t>Due to these statutory fixes, PIK 57.022 now appears sound.  </a:t>
            </a:r>
            <a:endParaRPr lang="en-US" sz="3600" dirty="0"/>
          </a:p>
          <a:p>
            <a:endParaRPr lang="en-US" sz="3600" dirty="0"/>
          </a:p>
        </p:txBody>
      </p:sp>
    </p:spTree>
    <p:extLst>
      <p:ext uri="{BB962C8B-B14F-4D97-AF65-F5344CB8AC3E}">
        <p14:creationId xmlns:p14="http://schemas.microsoft.com/office/powerpoint/2010/main" val="19383237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7: Don’t use conflicting intents.</a:t>
            </a:r>
            <a:endParaRPr lang="en-US" dirty="0"/>
          </a:p>
        </p:txBody>
      </p:sp>
      <p:sp>
        <p:nvSpPr>
          <p:cNvPr id="3" name="Content Placeholder 2"/>
          <p:cNvSpPr>
            <a:spLocks noGrp="1"/>
          </p:cNvSpPr>
          <p:nvPr>
            <p:ph idx="1"/>
          </p:nvPr>
        </p:nvSpPr>
        <p:spPr/>
        <p:txBody>
          <a:bodyPr>
            <a:normAutofit/>
          </a:bodyPr>
          <a:lstStyle/>
          <a:p>
            <a:r>
              <a:rPr lang="en-US" sz="3600" dirty="0" smtClean="0"/>
              <a:t>Don’t have conflicting intents.</a:t>
            </a:r>
          </a:p>
          <a:p>
            <a:pPr lvl="1"/>
            <a:r>
              <a:rPr lang="en-US" sz="3400" dirty="0" smtClean="0"/>
              <a:t>If a definition requires a certain intent, don’t choose an element intent that conflicts.</a:t>
            </a:r>
          </a:p>
          <a:p>
            <a:pPr lvl="1"/>
            <a:r>
              <a:rPr lang="en-US" sz="3400" dirty="0" smtClean="0"/>
              <a:t>E.g. reckless possession isn’t possible due to the definition of possession which requires “knowingly…” K.S.A. 21-5111(v).</a:t>
            </a:r>
            <a:endParaRPr lang="en-US" sz="3400" dirty="0"/>
          </a:p>
        </p:txBody>
      </p:sp>
    </p:spTree>
    <p:extLst>
      <p:ext uri="{BB962C8B-B14F-4D97-AF65-F5344CB8AC3E}">
        <p14:creationId xmlns:p14="http://schemas.microsoft.com/office/powerpoint/2010/main" val="11836529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2627"/>
            <a:ext cx="8596668" cy="1302526"/>
          </a:xfrm>
        </p:spPr>
        <p:txBody>
          <a:bodyPr>
            <a:normAutofit/>
          </a:bodyPr>
          <a:lstStyle/>
          <a:p>
            <a:pPr algn="ctr"/>
            <a:r>
              <a:rPr lang="en-US" dirty="0" smtClean="0"/>
              <a:t>Tip 8: If a prior felony is being stipulated to, make sure it is sufficient.</a:t>
            </a:r>
            <a:endParaRPr lang="en-US" dirty="0"/>
          </a:p>
        </p:txBody>
      </p:sp>
      <p:sp>
        <p:nvSpPr>
          <p:cNvPr id="3" name="Content Placeholder 2"/>
          <p:cNvSpPr>
            <a:spLocks noGrp="1"/>
          </p:cNvSpPr>
          <p:nvPr>
            <p:ph idx="1"/>
          </p:nvPr>
        </p:nvSpPr>
        <p:spPr/>
        <p:txBody>
          <a:bodyPr>
            <a:normAutofit fontScale="92500" lnSpcReduction="10000"/>
          </a:bodyPr>
          <a:lstStyle/>
          <a:p>
            <a:r>
              <a:rPr lang="en-US" sz="3600" dirty="0" smtClean="0"/>
              <a:t>“The </a:t>
            </a:r>
            <a:r>
              <a:rPr lang="en-US" sz="3600" dirty="0"/>
              <a:t>stipulation must establish that the defendant has committed a prior felony </a:t>
            </a:r>
            <a:r>
              <a:rPr lang="en-US" sz="3600" i="1" dirty="0"/>
              <a:t>that prohibited them from possessing a weapon on the date in question</a:t>
            </a:r>
            <a:r>
              <a:rPr lang="en-US" sz="3600" dirty="0" smtClean="0"/>
              <a:t>.”</a:t>
            </a:r>
            <a:r>
              <a:rPr lang="en-US" sz="3600" dirty="0"/>
              <a:t> </a:t>
            </a:r>
            <a:endParaRPr lang="en-US" sz="3600" dirty="0" smtClean="0"/>
          </a:p>
          <a:p>
            <a:pPr lvl="1"/>
            <a:r>
              <a:rPr lang="sv-SE" sz="3600" i="1" dirty="0"/>
              <a:t>State v. Guebara</a:t>
            </a:r>
            <a:r>
              <a:rPr lang="sv-SE" sz="3600" dirty="0"/>
              <a:t>, __ Kan. __, 544 P.3d 794, 805 (2024</a:t>
            </a:r>
            <a:r>
              <a:rPr lang="sv-SE" sz="3600" dirty="0" smtClean="0"/>
              <a:t>).</a:t>
            </a:r>
          </a:p>
          <a:p>
            <a:pPr lvl="2"/>
            <a:r>
              <a:rPr lang="sv-SE" sz="3400" dirty="0" smtClean="0"/>
              <a:t>The case also outlines the required procedures for the court to accept the stipulation, including the required jury trial waiver.</a:t>
            </a:r>
            <a:endParaRPr lang="en-US" sz="3400" dirty="0"/>
          </a:p>
        </p:txBody>
      </p:sp>
    </p:spTree>
    <p:extLst>
      <p:ext uri="{BB962C8B-B14F-4D97-AF65-F5344CB8AC3E}">
        <p14:creationId xmlns:p14="http://schemas.microsoft.com/office/powerpoint/2010/main" val="31988073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97971"/>
            <a:ext cx="8596668" cy="1046619"/>
          </a:xfrm>
        </p:spPr>
        <p:txBody>
          <a:bodyPr>
            <a:normAutofit fontScale="90000"/>
          </a:bodyPr>
          <a:lstStyle/>
          <a:p>
            <a:pPr algn="ctr"/>
            <a:r>
              <a:rPr lang="en-US" dirty="0" smtClean="0"/>
              <a:t>Tip 9: K.S.A. 60-455 evidence admitted </a:t>
            </a:r>
            <a:r>
              <a:rPr lang="en-US" i="1" dirty="0" smtClean="0"/>
              <a:t>by the defendant</a:t>
            </a:r>
            <a:r>
              <a:rPr lang="en-US" dirty="0" smtClean="0"/>
              <a:t> requires a limiting instruction.</a:t>
            </a:r>
            <a:endParaRPr lang="en-US" dirty="0"/>
          </a:p>
        </p:txBody>
      </p:sp>
      <p:sp>
        <p:nvSpPr>
          <p:cNvPr id="3" name="Content Placeholder 2"/>
          <p:cNvSpPr>
            <a:spLocks noGrp="1"/>
          </p:cNvSpPr>
          <p:nvPr>
            <p:ph idx="1"/>
          </p:nvPr>
        </p:nvSpPr>
        <p:spPr/>
        <p:txBody>
          <a:bodyPr>
            <a:normAutofit/>
          </a:bodyPr>
          <a:lstStyle/>
          <a:p>
            <a:r>
              <a:rPr lang="en-US" sz="3600" dirty="0" smtClean="0"/>
              <a:t>A limiting instruction is required “regardless of which party introduced the evidence.” </a:t>
            </a:r>
            <a:r>
              <a:rPr lang="en-US" sz="3600" i="1" dirty="0" smtClean="0"/>
              <a:t>State v. Albano</a:t>
            </a:r>
            <a:r>
              <a:rPr lang="en-US" sz="3600" dirty="0" smtClean="0"/>
              <a:t>, 58 Kan. App. 2d 117, 122, 464 P.3d 332 (2020) (citing </a:t>
            </a:r>
            <a:r>
              <a:rPr lang="en-US" sz="3600" i="1" dirty="0" smtClean="0"/>
              <a:t>State v. Molina</a:t>
            </a:r>
            <a:r>
              <a:rPr lang="en-US" sz="3600" dirty="0" smtClean="0"/>
              <a:t>, 299 Kan. 651, 660, 325 P.3d 1142 (2014)).</a:t>
            </a:r>
          </a:p>
          <a:p>
            <a:pPr lvl="1"/>
            <a:r>
              <a:rPr lang="en-US" sz="3400" dirty="0" smtClean="0"/>
              <a:t>Though there is an exception to this rule for evidence admitted for propensity purposes.</a:t>
            </a:r>
          </a:p>
          <a:p>
            <a:pPr marL="457200" lvl="1" indent="0">
              <a:buNone/>
            </a:pPr>
            <a:endParaRPr lang="en-US" sz="3400" dirty="0" smtClean="0"/>
          </a:p>
          <a:p>
            <a:endParaRPr lang="en-US" sz="3600" dirty="0"/>
          </a:p>
          <a:p>
            <a:endParaRPr lang="en-US" sz="3600" dirty="0"/>
          </a:p>
        </p:txBody>
      </p:sp>
    </p:spTree>
    <p:extLst>
      <p:ext uri="{BB962C8B-B14F-4D97-AF65-F5344CB8AC3E}">
        <p14:creationId xmlns:p14="http://schemas.microsoft.com/office/powerpoint/2010/main" val="10588471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7566"/>
            <a:ext cx="8596668" cy="1027024"/>
          </a:xfrm>
        </p:spPr>
        <p:txBody>
          <a:bodyPr>
            <a:normAutofit fontScale="90000"/>
          </a:bodyPr>
          <a:lstStyle/>
          <a:p>
            <a:r>
              <a:rPr lang="en-US" dirty="0" smtClean="0"/>
              <a:t>Tip 10: Consider giving a limiting instruction if hearsay evidence is admitted.</a:t>
            </a:r>
            <a:endParaRPr lang="en-US" dirty="0"/>
          </a:p>
        </p:txBody>
      </p:sp>
      <p:sp>
        <p:nvSpPr>
          <p:cNvPr id="3" name="Content Placeholder 2"/>
          <p:cNvSpPr>
            <a:spLocks noGrp="1"/>
          </p:cNvSpPr>
          <p:nvPr>
            <p:ph idx="1"/>
          </p:nvPr>
        </p:nvSpPr>
        <p:spPr/>
        <p:txBody>
          <a:bodyPr>
            <a:normAutofit/>
          </a:bodyPr>
          <a:lstStyle/>
          <a:p>
            <a:r>
              <a:rPr lang="en-US" sz="3200" dirty="0" smtClean="0"/>
              <a:t>K.S.A. 60-406 requires the judge to instruct the jury on the restriction of the evidence to its proper scope </a:t>
            </a:r>
            <a:r>
              <a:rPr lang="en-US" sz="3200" i="1" dirty="0" smtClean="0"/>
              <a:t>if an instruction is requested</a:t>
            </a:r>
            <a:r>
              <a:rPr lang="en-US" sz="3200" dirty="0" smtClean="0"/>
              <a:t>.</a:t>
            </a:r>
          </a:p>
          <a:p>
            <a:r>
              <a:rPr lang="en-US" sz="3200" dirty="0" smtClean="0"/>
              <a:t>But even if it’s not requested, the appellate courts will review the failure to give an instruction for clear error. </a:t>
            </a:r>
            <a:r>
              <a:rPr lang="en-US" sz="3200" i="1" dirty="0"/>
              <a:t>State v. Alfaro-</a:t>
            </a:r>
            <a:r>
              <a:rPr lang="en-US" sz="3200" i="1" dirty="0" err="1"/>
              <a:t>Valleda</a:t>
            </a:r>
            <a:r>
              <a:rPr lang="en-US" sz="3200" dirty="0"/>
              <a:t>, 314 Kan. 526, 502 P.3d 66 (2022</a:t>
            </a:r>
            <a:r>
              <a:rPr lang="en-US" sz="3200" dirty="0" smtClean="0"/>
              <a:t>). </a:t>
            </a:r>
            <a:endParaRPr lang="en-US" sz="3200" dirty="0"/>
          </a:p>
        </p:txBody>
      </p:sp>
    </p:spTree>
    <p:extLst>
      <p:ext uri="{BB962C8B-B14F-4D97-AF65-F5344CB8AC3E}">
        <p14:creationId xmlns:p14="http://schemas.microsoft.com/office/powerpoint/2010/main" val="10373540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11: Give </a:t>
            </a:r>
            <a:r>
              <a:rPr lang="en-US" dirty="0" err="1" smtClean="0"/>
              <a:t>lessers</a:t>
            </a:r>
            <a:endParaRPr lang="en-US" dirty="0"/>
          </a:p>
        </p:txBody>
      </p:sp>
      <p:sp>
        <p:nvSpPr>
          <p:cNvPr id="3" name="Content Placeholder 2"/>
          <p:cNvSpPr>
            <a:spLocks noGrp="1"/>
          </p:cNvSpPr>
          <p:nvPr>
            <p:ph idx="1"/>
          </p:nvPr>
        </p:nvSpPr>
        <p:spPr/>
        <p:txBody>
          <a:bodyPr>
            <a:normAutofit/>
          </a:bodyPr>
          <a:lstStyle/>
          <a:p>
            <a:r>
              <a:rPr lang="en-US" sz="3600" dirty="0" smtClean="0"/>
              <a:t>The standard to obtain a lesser included offense instruction is quite low.</a:t>
            </a:r>
          </a:p>
          <a:p>
            <a:r>
              <a:rPr lang="en-US" sz="3600" dirty="0" smtClean="0"/>
              <a:t>If the conviction for a lesser could be affirmed as supported by sufficient evidence, then the lesser is required.</a:t>
            </a:r>
          </a:p>
          <a:p>
            <a:endParaRPr lang="en-US" sz="3600" dirty="0"/>
          </a:p>
        </p:txBody>
      </p:sp>
    </p:spTree>
    <p:extLst>
      <p:ext uri="{BB962C8B-B14F-4D97-AF65-F5344CB8AC3E}">
        <p14:creationId xmlns:p14="http://schemas.microsoft.com/office/powerpoint/2010/main" val="356045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Flawed jury instructions threaten convictions</a:t>
            </a:r>
            <a:endParaRPr lang="en-US" dirty="0"/>
          </a:p>
        </p:txBody>
      </p:sp>
      <p:sp>
        <p:nvSpPr>
          <p:cNvPr id="3" name="Content Placeholder 2"/>
          <p:cNvSpPr>
            <a:spLocks noGrp="1"/>
          </p:cNvSpPr>
          <p:nvPr>
            <p:ph idx="1"/>
          </p:nvPr>
        </p:nvSpPr>
        <p:spPr/>
        <p:txBody>
          <a:bodyPr>
            <a:normAutofit/>
          </a:bodyPr>
          <a:lstStyle/>
          <a:p>
            <a:r>
              <a:rPr lang="en-US" sz="3600" dirty="0" smtClean="0"/>
              <a:t>Jury instruction issues can always be raised for the first time on appeal.</a:t>
            </a:r>
            <a:endParaRPr lang="en-US" sz="3600" dirty="0"/>
          </a:p>
          <a:p>
            <a:r>
              <a:rPr lang="en-US" sz="3600" dirty="0" smtClean="0"/>
              <a:t>Competent appellate defense attorneys will specifically search for jury instruction issues.</a:t>
            </a:r>
          </a:p>
          <a:p>
            <a:pPr lvl="1"/>
            <a:r>
              <a:rPr lang="en-US" sz="3400" dirty="0" smtClean="0"/>
              <a:t>Errors in the oral or written instructions can be problematic.</a:t>
            </a:r>
          </a:p>
          <a:p>
            <a:endParaRPr lang="en-US" sz="3600" dirty="0"/>
          </a:p>
          <a:p>
            <a:endParaRPr lang="en-US" sz="3600" dirty="0"/>
          </a:p>
        </p:txBody>
      </p:sp>
      <p:sp>
        <p:nvSpPr>
          <p:cNvPr id="4" name="Footer Placeholder 3"/>
          <p:cNvSpPr txBox="1">
            <a:spLocks/>
          </p:cNvSpPr>
          <p:nvPr/>
        </p:nvSpPr>
        <p:spPr>
          <a:xfrm>
            <a:off x="2032002" y="6406353"/>
            <a:ext cx="4723209" cy="1743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350" dirty="0"/>
          </a:p>
        </p:txBody>
      </p:sp>
    </p:spTree>
    <p:extLst>
      <p:ext uri="{BB962C8B-B14F-4D97-AF65-F5344CB8AC3E}">
        <p14:creationId xmlns:p14="http://schemas.microsoft.com/office/powerpoint/2010/main" val="24027007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86929"/>
            <a:ext cx="8596668" cy="534990"/>
          </a:xfrm>
        </p:spPr>
        <p:txBody>
          <a:bodyPr>
            <a:normAutofit fontScale="90000"/>
          </a:bodyPr>
          <a:lstStyle/>
          <a:p>
            <a:pPr algn="ctr"/>
            <a:r>
              <a:rPr lang="en-US" dirty="0" smtClean="0"/>
              <a:t>Tip 11: Caveat</a:t>
            </a:r>
            <a:endParaRPr lang="en-US" dirty="0"/>
          </a:p>
        </p:txBody>
      </p:sp>
      <p:sp>
        <p:nvSpPr>
          <p:cNvPr id="3" name="Content Placeholder 2"/>
          <p:cNvSpPr>
            <a:spLocks noGrp="1"/>
          </p:cNvSpPr>
          <p:nvPr>
            <p:ph idx="1"/>
          </p:nvPr>
        </p:nvSpPr>
        <p:spPr/>
        <p:txBody>
          <a:bodyPr>
            <a:normAutofit fontScale="92500" lnSpcReduction="20000"/>
          </a:bodyPr>
          <a:lstStyle/>
          <a:p>
            <a:r>
              <a:rPr lang="en-US" sz="3600" dirty="0" smtClean="0"/>
              <a:t>As a general rule, don’t give voluntary manslaughter sudden quarrel or heat of passion </a:t>
            </a:r>
            <a:r>
              <a:rPr lang="en-US" sz="3600" dirty="0" err="1" smtClean="0"/>
              <a:t>lessers</a:t>
            </a:r>
            <a:r>
              <a:rPr lang="en-US" sz="3600" dirty="0" smtClean="0"/>
              <a:t>.</a:t>
            </a:r>
          </a:p>
          <a:p>
            <a:r>
              <a:rPr lang="en-US" sz="3600" dirty="0" smtClean="0"/>
              <a:t>The provocation is rarely sufficient.</a:t>
            </a:r>
          </a:p>
          <a:p>
            <a:pPr lvl="1"/>
            <a:r>
              <a:rPr lang="en-US" sz="3400" dirty="0" smtClean="0"/>
              <a:t>Mere words aren’t enough.  And the provocation has to objectively deprive a person of self-control.  It also has to be unforeseen and without reflection.</a:t>
            </a:r>
          </a:p>
          <a:p>
            <a:pPr lvl="2"/>
            <a:r>
              <a:rPr lang="en-US" sz="3200" dirty="0" smtClean="0"/>
              <a:t>There is ample </a:t>
            </a:r>
            <a:r>
              <a:rPr lang="en-US" sz="3200" dirty="0" err="1" smtClean="0"/>
              <a:t>caselaw</a:t>
            </a:r>
            <a:r>
              <a:rPr lang="en-US" sz="3200" dirty="0" smtClean="0"/>
              <a:t> finding this instruction isn’t warranted.  So be wary of giving it.</a:t>
            </a:r>
          </a:p>
          <a:p>
            <a:pPr marL="457200" lvl="1" indent="0">
              <a:buNone/>
            </a:pPr>
            <a:endParaRPr lang="en-US" sz="3400" dirty="0" smtClean="0"/>
          </a:p>
          <a:p>
            <a:endParaRPr lang="en-US" sz="3600" dirty="0"/>
          </a:p>
        </p:txBody>
      </p:sp>
    </p:spTree>
    <p:extLst>
      <p:ext uri="{BB962C8B-B14F-4D97-AF65-F5344CB8AC3E}">
        <p14:creationId xmlns:p14="http://schemas.microsoft.com/office/powerpoint/2010/main" val="15611611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11: Give </a:t>
            </a:r>
            <a:r>
              <a:rPr lang="en-US" dirty="0" err="1" smtClean="0"/>
              <a:t>lessers</a:t>
            </a:r>
            <a:endParaRPr lang="en-US" dirty="0"/>
          </a:p>
        </p:txBody>
      </p:sp>
      <p:sp>
        <p:nvSpPr>
          <p:cNvPr id="3" name="Content Placeholder 2"/>
          <p:cNvSpPr>
            <a:spLocks noGrp="1"/>
          </p:cNvSpPr>
          <p:nvPr>
            <p:ph idx="1"/>
          </p:nvPr>
        </p:nvSpPr>
        <p:spPr/>
        <p:txBody>
          <a:bodyPr>
            <a:normAutofit/>
          </a:bodyPr>
          <a:lstStyle/>
          <a:p>
            <a:r>
              <a:rPr lang="en-US" sz="3600" dirty="0" smtClean="0"/>
              <a:t>K.S.A</a:t>
            </a:r>
            <a:r>
              <a:rPr lang="en-US" sz="3600" dirty="0"/>
              <a:t>. 22-3414(3</a:t>
            </a:r>
            <a:r>
              <a:rPr lang="en-US" sz="3600" dirty="0" smtClean="0"/>
              <a:t>): the district court is required to give </a:t>
            </a:r>
            <a:r>
              <a:rPr lang="en-US" sz="3600" dirty="0" err="1" smtClean="0"/>
              <a:t>lessers</a:t>
            </a:r>
            <a:r>
              <a:rPr lang="en-US" sz="3600" dirty="0" smtClean="0"/>
              <a:t>.  </a:t>
            </a:r>
          </a:p>
          <a:p>
            <a:r>
              <a:rPr lang="en-US" sz="3600" dirty="0" smtClean="0"/>
              <a:t>So the failure to give a lesser that is required is going to be an error.</a:t>
            </a:r>
          </a:p>
          <a:p>
            <a:pPr lvl="1"/>
            <a:r>
              <a:rPr lang="en-US" sz="3400" dirty="0" smtClean="0"/>
              <a:t>But at least an unrequested one no longer goes into the cumulative error pot. </a:t>
            </a:r>
            <a:endParaRPr lang="en-US" sz="3400" dirty="0"/>
          </a:p>
        </p:txBody>
      </p:sp>
    </p:spTree>
    <p:extLst>
      <p:ext uri="{BB962C8B-B14F-4D97-AF65-F5344CB8AC3E}">
        <p14:creationId xmlns:p14="http://schemas.microsoft.com/office/powerpoint/2010/main" val="4180078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Tip 11: Give </a:t>
            </a:r>
            <a:r>
              <a:rPr lang="en-US" dirty="0" err="1"/>
              <a:t>lessers</a:t>
            </a:r>
            <a:endParaRPr lang="en-US" dirty="0"/>
          </a:p>
        </p:txBody>
      </p:sp>
      <p:sp>
        <p:nvSpPr>
          <p:cNvPr id="3" name="Content Placeholder 2"/>
          <p:cNvSpPr>
            <a:spLocks noGrp="1"/>
          </p:cNvSpPr>
          <p:nvPr>
            <p:ph idx="1"/>
          </p:nvPr>
        </p:nvSpPr>
        <p:spPr/>
        <p:txBody>
          <a:bodyPr>
            <a:normAutofit/>
          </a:bodyPr>
          <a:lstStyle/>
          <a:p>
            <a:r>
              <a:rPr lang="en-US" sz="3200" dirty="0" smtClean="0"/>
              <a:t>It used to be that invited error was easier to invoke on appeal.  Now, though, the judge needs to specifically rely on defense counsel’s argument or request to invoke the doctrine.</a:t>
            </a:r>
          </a:p>
          <a:p>
            <a:r>
              <a:rPr lang="en-US" sz="3200" dirty="0" smtClean="0"/>
              <a:t>A mere request not to give a lesser without some affirmative statement by the judge that shows reliance likely isn’t going to work to invoke invited error.</a:t>
            </a:r>
            <a:endParaRPr lang="en-US" sz="3200" dirty="0"/>
          </a:p>
        </p:txBody>
      </p:sp>
    </p:spTree>
    <p:extLst>
      <p:ext uri="{BB962C8B-B14F-4D97-AF65-F5344CB8AC3E}">
        <p14:creationId xmlns:p14="http://schemas.microsoft.com/office/powerpoint/2010/main" val="13681430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Tip 11: Give </a:t>
            </a:r>
            <a:r>
              <a:rPr lang="en-US" dirty="0" err="1"/>
              <a:t>lessers</a:t>
            </a:r>
            <a:endParaRPr lang="en-US" dirty="0"/>
          </a:p>
        </p:txBody>
      </p:sp>
      <p:sp>
        <p:nvSpPr>
          <p:cNvPr id="3" name="Content Placeholder 2"/>
          <p:cNvSpPr>
            <a:spLocks noGrp="1"/>
          </p:cNvSpPr>
          <p:nvPr>
            <p:ph idx="1"/>
          </p:nvPr>
        </p:nvSpPr>
        <p:spPr/>
        <p:txBody>
          <a:bodyPr>
            <a:normAutofit/>
          </a:bodyPr>
          <a:lstStyle/>
          <a:p>
            <a:r>
              <a:rPr lang="en-US" sz="3600" dirty="0" smtClean="0"/>
              <a:t>Rule 1: Second degree intentional is required in every first degree intentional murder case.</a:t>
            </a:r>
            <a:endParaRPr lang="en-US" sz="3400" dirty="0" smtClean="0"/>
          </a:p>
          <a:p>
            <a:r>
              <a:rPr lang="en-US" sz="3600" dirty="0" smtClean="0"/>
              <a:t>Rule 2: Reckless voluntary manslaughter is likely always a lesser for reckless second degree murder.</a:t>
            </a:r>
          </a:p>
          <a:p>
            <a:pPr marL="0" indent="0">
              <a:buNone/>
            </a:pPr>
            <a:endParaRPr lang="en-US" sz="3600" dirty="0" smtClean="0"/>
          </a:p>
        </p:txBody>
      </p:sp>
    </p:spTree>
    <p:extLst>
      <p:ext uri="{BB962C8B-B14F-4D97-AF65-F5344CB8AC3E}">
        <p14:creationId xmlns:p14="http://schemas.microsoft.com/office/powerpoint/2010/main" val="24062138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Tip 11: Give </a:t>
            </a:r>
            <a:r>
              <a:rPr lang="en-US" dirty="0" err="1"/>
              <a:t>lessers</a:t>
            </a:r>
            <a:endParaRPr lang="en-US" dirty="0"/>
          </a:p>
        </p:txBody>
      </p:sp>
      <p:sp>
        <p:nvSpPr>
          <p:cNvPr id="3" name="Content Placeholder 2"/>
          <p:cNvSpPr>
            <a:spLocks noGrp="1"/>
          </p:cNvSpPr>
          <p:nvPr>
            <p:ph idx="1"/>
          </p:nvPr>
        </p:nvSpPr>
        <p:spPr/>
        <p:txBody>
          <a:bodyPr>
            <a:normAutofit/>
          </a:bodyPr>
          <a:lstStyle/>
          <a:p>
            <a:r>
              <a:rPr lang="en-US" sz="3600" dirty="0" smtClean="0"/>
              <a:t>In homicide cases, if a self-defense instruction is given, imperfect self-defense instructions are likely required.</a:t>
            </a:r>
          </a:p>
          <a:p>
            <a:pPr lvl="1"/>
            <a:r>
              <a:rPr lang="en-US" sz="3400" dirty="0" smtClean="0"/>
              <a:t>And even without a valid self-defense claim, </a:t>
            </a:r>
            <a:r>
              <a:rPr lang="en-US" sz="3400" dirty="0" err="1" smtClean="0"/>
              <a:t>lessers</a:t>
            </a:r>
            <a:r>
              <a:rPr lang="en-US" sz="3400" dirty="0" smtClean="0"/>
              <a:t> on voluntary and involuntary manslaughter may be warranted.</a:t>
            </a:r>
            <a:endParaRPr lang="en-US" sz="3400" dirty="0"/>
          </a:p>
        </p:txBody>
      </p:sp>
    </p:spTree>
    <p:extLst>
      <p:ext uri="{BB962C8B-B14F-4D97-AF65-F5344CB8AC3E}">
        <p14:creationId xmlns:p14="http://schemas.microsoft.com/office/powerpoint/2010/main" val="6528969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Tip 11: Give </a:t>
            </a:r>
            <a:r>
              <a:rPr lang="en-US" dirty="0" err="1"/>
              <a:t>lessers</a:t>
            </a:r>
            <a:endParaRPr lang="en-US" dirty="0"/>
          </a:p>
        </p:txBody>
      </p:sp>
      <p:sp>
        <p:nvSpPr>
          <p:cNvPr id="3" name="Content Placeholder 2"/>
          <p:cNvSpPr>
            <a:spLocks noGrp="1"/>
          </p:cNvSpPr>
          <p:nvPr>
            <p:ph idx="1"/>
          </p:nvPr>
        </p:nvSpPr>
        <p:spPr/>
        <p:txBody>
          <a:bodyPr>
            <a:normAutofit/>
          </a:bodyPr>
          <a:lstStyle/>
          <a:p>
            <a:r>
              <a:rPr lang="en-US" sz="3200" dirty="0" smtClean="0"/>
              <a:t>I’m not saying you have to request all the </a:t>
            </a:r>
            <a:r>
              <a:rPr lang="en-US" sz="3200" dirty="0" err="1" smtClean="0"/>
              <a:t>lessers</a:t>
            </a:r>
            <a:r>
              <a:rPr lang="en-US" sz="3200" dirty="0" smtClean="0"/>
              <a:t> in your proposed instructions.  But don’t fight giving them when we could survive a sufficiency of the evidence challenge for the lesser on appeal. </a:t>
            </a:r>
          </a:p>
          <a:p>
            <a:r>
              <a:rPr lang="en-US" sz="3200" dirty="0" smtClean="0"/>
              <a:t>And if you want to eliminate appellate errors, you may want to request them at the jury instruction conference even if defense counsel doesn’t.</a:t>
            </a:r>
            <a:endParaRPr lang="en-US" sz="3200" dirty="0"/>
          </a:p>
        </p:txBody>
      </p:sp>
    </p:spTree>
    <p:extLst>
      <p:ext uri="{BB962C8B-B14F-4D97-AF65-F5344CB8AC3E}">
        <p14:creationId xmlns:p14="http://schemas.microsoft.com/office/powerpoint/2010/main" val="41663174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0629"/>
            <a:ext cx="8596668" cy="1013961"/>
          </a:xfrm>
        </p:spPr>
        <p:txBody>
          <a:bodyPr>
            <a:normAutofit fontScale="90000"/>
          </a:bodyPr>
          <a:lstStyle/>
          <a:p>
            <a:pPr algn="ctr"/>
            <a:r>
              <a:rPr lang="en-US" dirty="0" smtClean="0"/>
              <a:t>Tip 12: Know when to instruct </a:t>
            </a:r>
            <a:br>
              <a:rPr lang="en-US" dirty="0" smtClean="0"/>
            </a:br>
            <a:r>
              <a:rPr lang="en-US" dirty="0" smtClean="0"/>
              <a:t>on the defendant’s age</a:t>
            </a:r>
            <a:endParaRPr lang="en-US" dirty="0"/>
          </a:p>
        </p:txBody>
      </p:sp>
      <p:sp>
        <p:nvSpPr>
          <p:cNvPr id="3" name="Content Placeholder 2"/>
          <p:cNvSpPr>
            <a:spLocks noGrp="1"/>
          </p:cNvSpPr>
          <p:nvPr>
            <p:ph idx="1"/>
          </p:nvPr>
        </p:nvSpPr>
        <p:spPr/>
        <p:txBody>
          <a:bodyPr>
            <a:normAutofit/>
          </a:bodyPr>
          <a:lstStyle/>
          <a:p>
            <a:r>
              <a:rPr lang="en-US" sz="3200" dirty="0" smtClean="0"/>
              <a:t>You need to instruct on the defendant’s age when it’s element of the crime.</a:t>
            </a:r>
          </a:p>
          <a:p>
            <a:r>
              <a:rPr lang="en-US" sz="3200" dirty="0" smtClean="0"/>
              <a:t>But you also need to do so when it increases the sentence.  E.g. for any sexually violent crime that should have lifetime </a:t>
            </a:r>
            <a:r>
              <a:rPr lang="en-US" sz="3200" dirty="0" err="1" smtClean="0"/>
              <a:t>postrelease</a:t>
            </a:r>
            <a:r>
              <a:rPr lang="en-US" sz="3200" dirty="0" smtClean="0"/>
              <a:t> under K.S.A. 22-3717(d)(1)(G)(</a:t>
            </a:r>
            <a:r>
              <a:rPr lang="en-US" sz="3200" dirty="0" err="1" smtClean="0"/>
              <a:t>i</a:t>
            </a:r>
            <a:r>
              <a:rPr lang="en-US" sz="3200" dirty="0" smtClean="0"/>
              <a:t>).</a:t>
            </a:r>
          </a:p>
          <a:p>
            <a:pPr lvl="1"/>
            <a:r>
              <a:rPr lang="en-US" sz="3000" dirty="0" smtClean="0"/>
              <a:t>It’s still an “element” for </a:t>
            </a:r>
            <a:r>
              <a:rPr lang="en-US" sz="3000" i="1" dirty="0" err="1" smtClean="0"/>
              <a:t>Apprendi</a:t>
            </a:r>
            <a:r>
              <a:rPr lang="en-US" sz="3000" i="1" dirty="0" smtClean="0"/>
              <a:t> </a:t>
            </a:r>
            <a:r>
              <a:rPr lang="en-US" sz="3000" dirty="0" smtClean="0"/>
              <a:t>purposes if the fact is needed to increase the sentence.</a:t>
            </a:r>
            <a:endParaRPr lang="en-US" sz="3000" dirty="0"/>
          </a:p>
        </p:txBody>
      </p:sp>
    </p:spTree>
    <p:extLst>
      <p:ext uri="{BB962C8B-B14F-4D97-AF65-F5344CB8AC3E}">
        <p14:creationId xmlns:p14="http://schemas.microsoft.com/office/powerpoint/2010/main" val="23696856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Tip 13: Special Verdicts Are Prohibited</a:t>
            </a:r>
            <a:endParaRPr lang="en-US" dirty="0"/>
          </a:p>
        </p:txBody>
      </p:sp>
      <p:sp>
        <p:nvSpPr>
          <p:cNvPr id="3" name="Content Placeholder 2"/>
          <p:cNvSpPr>
            <a:spLocks noGrp="1"/>
          </p:cNvSpPr>
          <p:nvPr>
            <p:ph idx="1"/>
          </p:nvPr>
        </p:nvSpPr>
        <p:spPr/>
        <p:txBody>
          <a:bodyPr>
            <a:normAutofit fontScale="92500" lnSpcReduction="10000"/>
          </a:bodyPr>
          <a:lstStyle/>
          <a:p>
            <a:r>
              <a:rPr lang="en-US" sz="3600" dirty="0" smtClean="0"/>
              <a:t>The over 18 instruction can be irksome because special verdicts aren’t currently allowed.  </a:t>
            </a:r>
          </a:p>
          <a:p>
            <a:pPr lvl="1"/>
            <a:r>
              <a:rPr lang="en-US" sz="3400" dirty="0" smtClean="0"/>
              <a:t>“In general the only proper verdicts to be submitted in a criminal prosecution are ‘guilty’ or ‘not guilty’ of the charges.” </a:t>
            </a:r>
            <a:r>
              <a:rPr lang="sv-SE" sz="3400" i="1" dirty="0"/>
              <a:t>State v. Obregon</a:t>
            </a:r>
            <a:r>
              <a:rPr lang="sv-SE" sz="3400" dirty="0"/>
              <a:t>, 309 Kan. </a:t>
            </a:r>
            <a:r>
              <a:rPr lang="sv-SE" sz="3400" dirty="0" smtClean="0"/>
              <a:t>1267, 1278, 444 </a:t>
            </a:r>
            <a:r>
              <a:rPr lang="sv-SE" sz="3400" dirty="0"/>
              <a:t>P.3d </a:t>
            </a:r>
            <a:r>
              <a:rPr lang="sv-SE" sz="3400" dirty="0" smtClean="0"/>
              <a:t>331 (</a:t>
            </a:r>
            <a:r>
              <a:rPr lang="sv-SE" sz="3400" dirty="0"/>
              <a:t>2019</a:t>
            </a:r>
            <a:r>
              <a:rPr lang="sv-SE" sz="3400" dirty="0" smtClean="0"/>
              <a:t>).</a:t>
            </a:r>
            <a:endParaRPr lang="en-US" sz="3400" dirty="0" smtClean="0"/>
          </a:p>
          <a:p>
            <a:r>
              <a:rPr lang="en-US" sz="3600" dirty="0" smtClean="0"/>
              <a:t>So the instruction has to be included as an element of the crime even if it’s a “sentencing” element.</a:t>
            </a:r>
          </a:p>
        </p:txBody>
      </p:sp>
    </p:spTree>
    <p:extLst>
      <p:ext uri="{BB962C8B-B14F-4D97-AF65-F5344CB8AC3E}">
        <p14:creationId xmlns:p14="http://schemas.microsoft.com/office/powerpoint/2010/main" val="13191846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Special Verdicts Are Prohibited</a:t>
            </a:r>
            <a:endParaRPr lang="en-US" dirty="0"/>
          </a:p>
        </p:txBody>
      </p:sp>
      <p:sp>
        <p:nvSpPr>
          <p:cNvPr id="3" name="Content Placeholder 2"/>
          <p:cNvSpPr>
            <a:spLocks noGrp="1"/>
          </p:cNvSpPr>
          <p:nvPr>
            <p:ph idx="1"/>
          </p:nvPr>
        </p:nvSpPr>
        <p:spPr/>
        <p:txBody>
          <a:bodyPr>
            <a:normAutofit fontScale="92500" lnSpcReduction="10000"/>
          </a:bodyPr>
          <a:lstStyle/>
          <a:p>
            <a:r>
              <a:rPr lang="en-US" sz="3600" dirty="0"/>
              <a:t>The PIKs continued use of special verdicts in theft and other cases </a:t>
            </a:r>
            <a:r>
              <a:rPr lang="en-US" sz="3600" dirty="0" smtClean="0"/>
              <a:t>appears erroneous.</a:t>
            </a:r>
          </a:p>
          <a:p>
            <a:r>
              <a:rPr lang="en-US" sz="3600" dirty="0" smtClean="0"/>
              <a:t>You should likely avoid giving anything similar to PIK 68.120.  Turn the various amounts into lesser included offenses instead.</a:t>
            </a:r>
          </a:p>
          <a:p>
            <a:r>
              <a:rPr lang="en-US" sz="3600" dirty="0" smtClean="0"/>
              <a:t>The same is true for any other sentencing enhancements: e.g. firearm enhancements.</a:t>
            </a:r>
            <a:endParaRPr lang="en-US" sz="3600" dirty="0"/>
          </a:p>
        </p:txBody>
      </p:sp>
    </p:spTree>
    <p:extLst>
      <p:ext uri="{BB962C8B-B14F-4D97-AF65-F5344CB8AC3E}">
        <p14:creationId xmlns:p14="http://schemas.microsoft.com/office/powerpoint/2010/main" val="2274604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i="1" dirty="0"/>
              <a:t>Thank you!</a:t>
            </a:r>
          </a:p>
        </p:txBody>
      </p:sp>
      <p:sp>
        <p:nvSpPr>
          <p:cNvPr id="3" name="Content Placeholder 2"/>
          <p:cNvSpPr>
            <a:spLocks noGrp="1"/>
          </p:cNvSpPr>
          <p:nvPr>
            <p:ph idx="1"/>
          </p:nvPr>
        </p:nvSpPr>
        <p:spPr/>
        <p:txBody>
          <a:bodyPr>
            <a:normAutofit/>
          </a:bodyPr>
          <a:lstStyle/>
          <a:p>
            <a:r>
              <a:rPr lang="en-US" sz="3200" dirty="0"/>
              <a:t>Questions?</a:t>
            </a:r>
            <a:r>
              <a:rPr lang="en-US" dirty="0"/>
              <a:t/>
            </a:r>
            <a:br>
              <a:rPr lang="en-US" dirty="0"/>
            </a:br>
            <a:endParaRPr lang="en-US" dirty="0"/>
          </a:p>
          <a:p>
            <a:endParaRPr lang="en-US" dirty="0"/>
          </a:p>
          <a:p>
            <a:endParaRPr lang="en-US" sz="2800" dirty="0"/>
          </a:p>
          <a:p>
            <a:endParaRPr lang="en-US" sz="2800" dirty="0"/>
          </a:p>
          <a:p>
            <a:endParaRPr lang="en-US" sz="2800" dirty="0"/>
          </a:p>
          <a:p>
            <a:endParaRPr lang="en-US" dirty="0"/>
          </a:p>
        </p:txBody>
      </p:sp>
    </p:spTree>
    <p:extLst>
      <p:ext uri="{BB962C8B-B14F-4D97-AF65-F5344CB8AC3E}">
        <p14:creationId xmlns:p14="http://schemas.microsoft.com/office/powerpoint/2010/main" val="819977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Flawed jury instructions threaten convictions</a:t>
            </a:r>
            <a:endParaRPr lang="en-US" dirty="0"/>
          </a:p>
        </p:txBody>
      </p:sp>
      <p:sp>
        <p:nvSpPr>
          <p:cNvPr id="3" name="Content Placeholder 2"/>
          <p:cNvSpPr>
            <a:spLocks noGrp="1"/>
          </p:cNvSpPr>
          <p:nvPr>
            <p:ph idx="1"/>
          </p:nvPr>
        </p:nvSpPr>
        <p:spPr/>
        <p:txBody>
          <a:bodyPr>
            <a:normAutofit fontScale="92500"/>
          </a:bodyPr>
          <a:lstStyle/>
          <a:p>
            <a:r>
              <a:rPr lang="en-US" sz="3600" dirty="0" smtClean="0"/>
              <a:t>A few examples of reversed convictions:</a:t>
            </a:r>
          </a:p>
          <a:p>
            <a:pPr lvl="1"/>
            <a:r>
              <a:rPr lang="en-US" sz="3400" dirty="0" smtClean="0"/>
              <a:t>First-degree murder: </a:t>
            </a:r>
            <a:r>
              <a:rPr lang="en-US" sz="3400" i="1" dirty="0" smtClean="0"/>
              <a:t>State v. Qualls</a:t>
            </a:r>
            <a:r>
              <a:rPr lang="en-US" sz="3400" dirty="0" smtClean="0"/>
              <a:t>, 309 Kan. </a:t>
            </a:r>
            <a:r>
              <a:rPr lang="en-US" sz="3400" smtClean="0"/>
              <a:t>553 </a:t>
            </a:r>
            <a:r>
              <a:rPr lang="en-US" sz="3400" dirty="0" smtClean="0"/>
              <a:t>(2019).</a:t>
            </a:r>
          </a:p>
          <a:p>
            <a:pPr lvl="1"/>
            <a:r>
              <a:rPr lang="en-US" sz="3400" dirty="0" smtClean="0"/>
              <a:t>Aggravated kidnapping: </a:t>
            </a:r>
            <a:r>
              <a:rPr lang="en-US" sz="3400" i="1" dirty="0" smtClean="0"/>
              <a:t>State v. Couch</a:t>
            </a:r>
            <a:r>
              <a:rPr lang="en-US" sz="3400" dirty="0" smtClean="0"/>
              <a:t>, 317 Kan. 566 (2023).</a:t>
            </a:r>
          </a:p>
          <a:p>
            <a:pPr lvl="1"/>
            <a:r>
              <a:rPr lang="en-US" sz="3400" dirty="0" smtClean="0"/>
              <a:t>Sexual exploitation of a child:</a:t>
            </a:r>
            <a:r>
              <a:rPr lang="en-US" sz="3200" dirty="0" smtClean="0"/>
              <a:t> </a:t>
            </a:r>
            <a:r>
              <a:rPr lang="en-US" sz="3200" i="1" dirty="0" smtClean="0"/>
              <a:t>State v. Jones</a:t>
            </a:r>
            <a:r>
              <a:rPr lang="en-US" sz="3200" dirty="0" smtClean="0"/>
              <a:t>, 313 Kan. 917 (2021).</a:t>
            </a:r>
          </a:p>
          <a:p>
            <a:pPr lvl="1"/>
            <a:r>
              <a:rPr lang="en-US" sz="3200" dirty="0" smtClean="0"/>
              <a:t>Aggravated battery: </a:t>
            </a:r>
            <a:r>
              <a:rPr lang="en-US" sz="3200" i="1" dirty="0" smtClean="0"/>
              <a:t>State v. Thomas</a:t>
            </a:r>
            <a:r>
              <a:rPr lang="en-US" sz="3200" dirty="0" smtClean="0"/>
              <a:t>, 311 Kan. 905 (2020).</a:t>
            </a:r>
          </a:p>
          <a:p>
            <a:pPr lvl="1"/>
            <a:endParaRPr lang="en-US" sz="3400" dirty="0" smtClean="0"/>
          </a:p>
          <a:p>
            <a:endParaRPr lang="en-US" sz="3600" dirty="0"/>
          </a:p>
          <a:p>
            <a:endParaRPr lang="en-US" sz="3600" dirty="0"/>
          </a:p>
        </p:txBody>
      </p:sp>
      <p:sp>
        <p:nvSpPr>
          <p:cNvPr id="4" name="Footer Placeholder 3"/>
          <p:cNvSpPr txBox="1">
            <a:spLocks/>
          </p:cNvSpPr>
          <p:nvPr/>
        </p:nvSpPr>
        <p:spPr>
          <a:xfrm>
            <a:off x="2032002" y="6406353"/>
            <a:ext cx="4723209" cy="1743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350" dirty="0"/>
          </a:p>
        </p:txBody>
      </p:sp>
    </p:spTree>
    <p:extLst>
      <p:ext uri="{BB962C8B-B14F-4D97-AF65-F5344CB8AC3E}">
        <p14:creationId xmlns:p14="http://schemas.microsoft.com/office/powerpoint/2010/main" val="2128593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4E595-0E0A-4A11-BDB0-5F0AF7DFA84E}"/>
              </a:ext>
            </a:extLst>
          </p:cNvPr>
          <p:cNvSpPr>
            <a:spLocks noGrp="1"/>
          </p:cNvSpPr>
          <p:nvPr>
            <p:ph type="title"/>
          </p:nvPr>
        </p:nvSpPr>
        <p:spPr>
          <a:xfrm>
            <a:off x="677334" y="104503"/>
            <a:ext cx="8596668" cy="1040087"/>
          </a:xfrm>
        </p:spPr>
        <p:txBody>
          <a:bodyPr>
            <a:normAutofit fontScale="90000"/>
          </a:bodyPr>
          <a:lstStyle/>
          <a:p>
            <a:pPr algn="ctr"/>
            <a:r>
              <a:rPr lang="en-US" dirty="0" smtClean="0"/>
              <a:t>Tip 1: Pay attention to your complaint </a:t>
            </a:r>
            <a:br>
              <a:rPr lang="en-US" dirty="0" smtClean="0"/>
            </a:br>
            <a:r>
              <a:rPr lang="en-US" dirty="0" smtClean="0"/>
              <a:t>when drafting jury instructions.</a:t>
            </a:r>
            <a:endParaRPr lang="en-US" dirty="0"/>
          </a:p>
        </p:txBody>
      </p:sp>
      <p:sp>
        <p:nvSpPr>
          <p:cNvPr id="3" name="Content Placeholder 2">
            <a:extLst>
              <a:ext uri="{FF2B5EF4-FFF2-40B4-BE49-F238E27FC236}">
                <a16:creationId xmlns:a16="http://schemas.microsoft.com/office/drawing/2014/main" id="{F3547200-BE89-4415-9CAE-D90FA0AB8D58}"/>
              </a:ext>
            </a:extLst>
          </p:cNvPr>
          <p:cNvSpPr>
            <a:spLocks noGrp="1"/>
          </p:cNvSpPr>
          <p:nvPr>
            <p:ph idx="1"/>
          </p:nvPr>
        </p:nvSpPr>
        <p:spPr/>
        <p:txBody>
          <a:bodyPr>
            <a:normAutofit fontScale="92500"/>
          </a:bodyPr>
          <a:lstStyle/>
          <a:p>
            <a:r>
              <a:rPr lang="en-US" sz="3600" dirty="0" smtClean="0"/>
              <a:t>Re-read your complaint when you draft jury instructions.  If they don’t match, either fix the instruction or amend the complaint.</a:t>
            </a:r>
          </a:p>
          <a:p>
            <a:pPr lvl="1"/>
            <a:r>
              <a:rPr lang="en-US" sz="3400" dirty="0" smtClean="0"/>
              <a:t>The State is bound to prove the crime it charged.  Any deviation from the charge in the jury instructions causes appellate issues.</a:t>
            </a:r>
            <a:endParaRPr lang="en-US" sz="3600" dirty="0" smtClean="0"/>
          </a:p>
          <a:p>
            <a:pPr lvl="2"/>
            <a:r>
              <a:rPr lang="en-US" sz="3400" dirty="0" smtClean="0"/>
              <a:t>Make sure you have sufficient evidence to support any election you choose.  </a:t>
            </a:r>
          </a:p>
          <a:p>
            <a:endParaRPr lang="en-US" sz="2400" dirty="0"/>
          </a:p>
        </p:txBody>
      </p:sp>
    </p:spTree>
    <p:extLst>
      <p:ext uri="{BB962C8B-B14F-4D97-AF65-F5344CB8AC3E}">
        <p14:creationId xmlns:p14="http://schemas.microsoft.com/office/powerpoint/2010/main" val="2390285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4E595-0E0A-4A11-BDB0-5F0AF7DFA84E}"/>
              </a:ext>
            </a:extLst>
          </p:cNvPr>
          <p:cNvSpPr>
            <a:spLocks noGrp="1"/>
          </p:cNvSpPr>
          <p:nvPr>
            <p:ph type="title"/>
          </p:nvPr>
        </p:nvSpPr>
        <p:spPr>
          <a:xfrm>
            <a:off x="677334" y="0"/>
            <a:ext cx="8596668" cy="1144590"/>
          </a:xfrm>
        </p:spPr>
        <p:txBody>
          <a:bodyPr>
            <a:normAutofit fontScale="90000"/>
          </a:bodyPr>
          <a:lstStyle/>
          <a:p>
            <a:pPr algn="ctr"/>
            <a:r>
              <a:rPr lang="en-US" dirty="0"/>
              <a:t>Tip 1: Pay attention to your complaint </a:t>
            </a:r>
            <a:br>
              <a:rPr lang="en-US" dirty="0"/>
            </a:br>
            <a:r>
              <a:rPr lang="en-US" dirty="0"/>
              <a:t>when drafting jury instructions.</a:t>
            </a:r>
          </a:p>
        </p:txBody>
      </p:sp>
      <p:sp>
        <p:nvSpPr>
          <p:cNvPr id="3" name="Content Placeholder 2">
            <a:extLst>
              <a:ext uri="{FF2B5EF4-FFF2-40B4-BE49-F238E27FC236}">
                <a16:creationId xmlns:a16="http://schemas.microsoft.com/office/drawing/2014/main" id="{F3547200-BE89-4415-9CAE-D90FA0AB8D58}"/>
              </a:ext>
            </a:extLst>
          </p:cNvPr>
          <p:cNvSpPr>
            <a:spLocks noGrp="1"/>
          </p:cNvSpPr>
          <p:nvPr>
            <p:ph idx="1"/>
          </p:nvPr>
        </p:nvSpPr>
        <p:spPr/>
        <p:txBody>
          <a:bodyPr>
            <a:normAutofit/>
          </a:bodyPr>
          <a:lstStyle/>
          <a:p>
            <a:r>
              <a:rPr lang="en-US" sz="3600" dirty="0" smtClean="0"/>
              <a:t>Typically the complaint is that the State broadened the charge.</a:t>
            </a:r>
          </a:p>
          <a:p>
            <a:pPr marL="0" indent="0">
              <a:buNone/>
            </a:pPr>
            <a:endParaRPr lang="en-US" sz="3600" dirty="0" smtClean="0"/>
          </a:p>
          <a:p>
            <a:r>
              <a:rPr lang="en-US" sz="3600" dirty="0" smtClean="0"/>
              <a:t>Narrowing a complaint to the evidence can avoid alterative means issues.</a:t>
            </a:r>
          </a:p>
          <a:p>
            <a:endParaRPr lang="en-US" sz="3600" dirty="0" smtClean="0"/>
          </a:p>
        </p:txBody>
      </p:sp>
    </p:spTree>
    <p:extLst>
      <p:ext uri="{BB962C8B-B14F-4D97-AF65-F5344CB8AC3E}">
        <p14:creationId xmlns:p14="http://schemas.microsoft.com/office/powerpoint/2010/main" val="1367066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4E595-0E0A-4A11-BDB0-5F0AF7DFA84E}"/>
              </a:ext>
            </a:extLst>
          </p:cNvPr>
          <p:cNvSpPr>
            <a:spLocks noGrp="1"/>
          </p:cNvSpPr>
          <p:nvPr>
            <p:ph type="title"/>
          </p:nvPr>
        </p:nvSpPr>
        <p:spPr>
          <a:xfrm>
            <a:off x="677334" y="0"/>
            <a:ext cx="8596668" cy="1144590"/>
          </a:xfrm>
        </p:spPr>
        <p:txBody>
          <a:bodyPr>
            <a:normAutofit fontScale="90000"/>
          </a:bodyPr>
          <a:lstStyle/>
          <a:p>
            <a:pPr algn="ctr"/>
            <a:r>
              <a:rPr lang="en-US" dirty="0"/>
              <a:t>Tip 1: Pay attention to your complaint </a:t>
            </a:r>
            <a:br>
              <a:rPr lang="en-US" dirty="0"/>
            </a:br>
            <a:r>
              <a:rPr lang="en-US" dirty="0"/>
              <a:t>when drafting jury instructions.</a:t>
            </a:r>
          </a:p>
        </p:txBody>
      </p:sp>
      <p:sp>
        <p:nvSpPr>
          <p:cNvPr id="3" name="Content Placeholder 2">
            <a:extLst>
              <a:ext uri="{FF2B5EF4-FFF2-40B4-BE49-F238E27FC236}">
                <a16:creationId xmlns:a16="http://schemas.microsoft.com/office/drawing/2014/main" id="{F3547200-BE89-4415-9CAE-D90FA0AB8D58}"/>
              </a:ext>
            </a:extLst>
          </p:cNvPr>
          <p:cNvSpPr>
            <a:spLocks noGrp="1"/>
          </p:cNvSpPr>
          <p:nvPr>
            <p:ph idx="1"/>
          </p:nvPr>
        </p:nvSpPr>
        <p:spPr/>
        <p:txBody>
          <a:bodyPr>
            <a:normAutofit/>
          </a:bodyPr>
          <a:lstStyle/>
          <a:p>
            <a:r>
              <a:rPr lang="en-US" sz="3600" dirty="0"/>
              <a:t>But a problem can </a:t>
            </a:r>
            <a:r>
              <a:rPr lang="en-US" sz="3600" dirty="0" smtClean="0"/>
              <a:t>also occur </a:t>
            </a:r>
            <a:r>
              <a:rPr lang="en-US" sz="3600" dirty="0"/>
              <a:t>from narrowing it </a:t>
            </a:r>
            <a:r>
              <a:rPr lang="en-US" sz="3600" dirty="0" smtClean="0"/>
              <a:t>if it the narrowing creates a potential sufficiency of the evidence issue or breaks up a phrase that is purposely broad.</a:t>
            </a:r>
            <a:endParaRPr lang="en-US" sz="3600" dirty="0"/>
          </a:p>
          <a:p>
            <a:pPr lvl="1"/>
            <a:r>
              <a:rPr lang="en-US" sz="3400" dirty="0" smtClean="0"/>
              <a:t>For example, don’t </a:t>
            </a:r>
            <a:r>
              <a:rPr lang="en-US" sz="3400" dirty="0"/>
              <a:t>narrow the “in the commission of, attempt to commit, or flight from” language in felony murder</a:t>
            </a:r>
            <a:r>
              <a:rPr lang="en-US" sz="3400" dirty="0" smtClean="0"/>
              <a:t>.</a:t>
            </a:r>
          </a:p>
          <a:p>
            <a:pPr marL="914400" lvl="2" indent="0">
              <a:buNone/>
            </a:pPr>
            <a:endParaRPr lang="en-US" sz="3200" dirty="0" smtClean="0"/>
          </a:p>
          <a:p>
            <a:endParaRPr lang="en-US" sz="3600" dirty="0" smtClean="0"/>
          </a:p>
        </p:txBody>
      </p:sp>
    </p:spTree>
    <p:extLst>
      <p:ext uri="{BB962C8B-B14F-4D97-AF65-F5344CB8AC3E}">
        <p14:creationId xmlns:p14="http://schemas.microsoft.com/office/powerpoint/2010/main" val="1617172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3812"/>
            <a:ext cx="8596668" cy="970778"/>
          </a:xfrm>
        </p:spPr>
        <p:txBody>
          <a:bodyPr>
            <a:normAutofit fontScale="90000"/>
          </a:bodyPr>
          <a:lstStyle/>
          <a:p>
            <a:r>
              <a:rPr lang="en-US" dirty="0" smtClean="0"/>
              <a:t>A related tip: double-check your complaint before a plea or jury instructions</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Citations in complaints are not always perfect.  Pleas to a crime with typos risks leading to a complaint that the plea was not knowingly made.</a:t>
            </a:r>
          </a:p>
          <a:p>
            <a:pPr lvl="1"/>
            <a:r>
              <a:rPr lang="en-US" sz="3000" dirty="0" smtClean="0"/>
              <a:t>Or that the lesser sentence should be applied.</a:t>
            </a:r>
          </a:p>
          <a:p>
            <a:r>
              <a:rPr lang="en-US" sz="3200" dirty="0" smtClean="0"/>
              <a:t>There have been a number of recent arguments even after a jury trial that the conviction was for a lesser felony based on the language and statutory subsections listed in the complaint. </a:t>
            </a:r>
            <a:endParaRPr lang="en-US" sz="3200" dirty="0"/>
          </a:p>
        </p:txBody>
      </p:sp>
    </p:spTree>
    <p:extLst>
      <p:ext uri="{BB962C8B-B14F-4D97-AF65-F5344CB8AC3E}">
        <p14:creationId xmlns:p14="http://schemas.microsoft.com/office/powerpoint/2010/main" val="992048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97971"/>
            <a:ext cx="8596668" cy="1046619"/>
          </a:xfrm>
        </p:spPr>
        <p:txBody>
          <a:bodyPr>
            <a:normAutofit/>
          </a:bodyPr>
          <a:lstStyle/>
          <a:p>
            <a:pPr algn="ctr"/>
            <a:r>
              <a:rPr lang="en-US" dirty="0" smtClean="0"/>
              <a:t>An aside </a:t>
            </a:r>
            <a:endParaRPr lang="en-US" dirty="0"/>
          </a:p>
        </p:txBody>
      </p:sp>
      <p:sp>
        <p:nvSpPr>
          <p:cNvPr id="3" name="Content Placeholder 2"/>
          <p:cNvSpPr>
            <a:spLocks noGrp="1"/>
          </p:cNvSpPr>
          <p:nvPr>
            <p:ph idx="1"/>
          </p:nvPr>
        </p:nvSpPr>
        <p:spPr/>
        <p:txBody>
          <a:bodyPr>
            <a:normAutofit/>
          </a:bodyPr>
          <a:lstStyle/>
          <a:p>
            <a:r>
              <a:rPr lang="en-US" sz="3600" dirty="0" smtClean="0"/>
              <a:t>If you are prosecuting an aggravated sodomy case, make sure you are aware of </a:t>
            </a:r>
            <a:r>
              <a:rPr lang="en-US" sz="3600" i="1" dirty="0" smtClean="0"/>
              <a:t>State v. Fitzgerald</a:t>
            </a:r>
            <a:r>
              <a:rPr lang="en-US" sz="3600" dirty="0" smtClean="0"/>
              <a:t>, 308 Kan. 659, 423 P.3d 497 (2018).</a:t>
            </a:r>
          </a:p>
          <a:p>
            <a:pPr lvl="1"/>
            <a:r>
              <a:rPr lang="en-US" sz="3400" dirty="0" smtClean="0"/>
              <a:t>A defendant is not a person for the purposes of K.S.A. 21-5504(b)(2).  </a:t>
            </a:r>
          </a:p>
          <a:p>
            <a:pPr lvl="2"/>
            <a:r>
              <a:rPr lang="en-US" sz="3200" dirty="0" smtClean="0"/>
              <a:t>Charging the wrong subsection has resulted in multiple reversals on appeal for insufficient evidence.</a:t>
            </a:r>
            <a:endParaRPr lang="en-US" sz="3200" dirty="0"/>
          </a:p>
        </p:txBody>
      </p:sp>
    </p:spTree>
    <p:extLst>
      <p:ext uri="{BB962C8B-B14F-4D97-AF65-F5344CB8AC3E}">
        <p14:creationId xmlns:p14="http://schemas.microsoft.com/office/powerpoint/2010/main" val="3770551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AG2019_WideScreen">
  <a:themeElements>
    <a:clrScheme name="Custom 1">
      <a:dk1>
        <a:sysClr val="windowText" lastClr="000000"/>
      </a:dk1>
      <a:lt1>
        <a:sysClr val="window" lastClr="FFFFFF"/>
      </a:lt1>
      <a:dk2>
        <a:srgbClr val="2C3C43"/>
      </a:dk2>
      <a:lt2>
        <a:srgbClr val="EBEBEB"/>
      </a:lt2>
      <a:accent1>
        <a:srgbClr val="003C69"/>
      </a:accent1>
      <a:accent2>
        <a:srgbClr val="981E32"/>
      </a:accent2>
      <a:accent3>
        <a:srgbClr val="E6B91E"/>
      </a:accent3>
      <a:accent4>
        <a:srgbClr val="E76618"/>
      </a:accent4>
      <a:accent5>
        <a:srgbClr val="C42F1A"/>
      </a:accent5>
      <a:accent6>
        <a:srgbClr val="918655"/>
      </a:accent6>
      <a:hlink>
        <a:srgbClr val="981E32"/>
      </a:hlink>
      <a:folHlink>
        <a:srgbClr val="DF5F74"/>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AG2019_WideScreen" id="{CF1E3424-C6CD-4200-A53A-1DF8D334DF2D}" vid="{F99012EA-E3EF-4A6E-A4DC-8BFF8C5CAA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 O A G _ i M a n a g e ! 7 1 6 1 8 3 2 . 1 < / d o c u m e n t i d >  
     < s e n d e r i d > V B R A D E N < / s e n d e r i d >  
     < s e n d e r e m a i l > V I C . B R A D E N @ A G . K S . G O V < / s e n d e r e m a i l >  
     < l a s t m o d i f i e d > 2 0 2 3 - 0 8 - 3 0 T 1 5 : 2 5 : 4 5 . 0 0 0 0 0 0 0 - 0 5 : 0 0 < / l a s t m o d i f i e d >  
     < d a t a b a s e > O A G _ i M a n a g e < / d a t a b a s e >  
 < / p r o p e r t i e s > 
</file>

<file path=customXml/itemProps1.xml><?xml version="1.0" encoding="utf-8"?>
<ds:datastoreItem xmlns:ds="http://schemas.openxmlformats.org/officeDocument/2006/customXml" ds:itemID="{0A726A9C-52B3-4990-B182-C090A5A62802}">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26455</TotalTime>
  <Words>2262</Words>
  <Application>Microsoft Office PowerPoint</Application>
  <PresentationFormat>Widescreen</PresentationFormat>
  <Paragraphs>142</Paragraphs>
  <Slides>39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Calibri</vt:lpstr>
      <vt:lpstr>Trebuchet MS</vt:lpstr>
      <vt:lpstr>Wingdings 3</vt:lpstr>
      <vt:lpstr>OAG2019_WideScreen</vt:lpstr>
      <vt:lpstr> Jury Instructions</vt:lpstr>
      <vt:lpstr>Limiting Jury Instruction Mistakes</vt:lpstr>
      <vt:lpstr>Flawed jury instructions threaten convictions</vt:lpstr>
      <vt:lpstr>Flawed jury instructions threaten convictions</vt:lpstr>
      <vt:lpstr>Tip 1: Pay attention to your complaint  when drafting jury instructions.</vt:lpstr>
      <vt:lpstr>Tip 1: Pay attention to your complaint  when drafting jury instructions.</vt:lpstr>
      <vt:lpstr>Tip 1: Pay attention to your complaint  when drafting jury instructions.</vt:lpstr>
      <vt:lpstr>A related tip: double-check your complaint before a plea or jury instructions</vt:lpstr>
      <vt:lpstr>An aside </vt:lpstr>
      <vt:lpstr>Tip 2: Pay attention to the use of “and.”</vt:lpstr>
      <vt:lpstr>Tip 3: Give multiple acts unanimity instructions in multiple acts cases.</vt:lpstr>
      <vt:lpstr>Tip 3A</vt:lpstr>
      <vt:lpstr>Tip 3 clarification</vt:lpstr>
      <vt:lpstr>Tip 4: Use the updated PIK and pay attention to the comments </vt:lpstr>
      <vt:lpstr>Tip 4: Use the updated PIK and pay attention to the comments </vt:lpstr>
      <vt:lpstr>Tip 4: Use the updated PIK and pay attention to the comments </vt:lpstr>
      <vt:lpstr>Tip 4 Caveat</vt:lpstr>
      <vt:lpstr>Tip 5: Know the aiding and abetting rule</vt:lpstr>
      <vt:lpstr>Tip 6: Avoid the word presumption  if it favors the State</vt:lpstr>
      <vt:lpstr>Tip 6: Avoid the word presumption  if it favors the State</vt:lpstr>
      <vt:lpstr>Tip 6: Avoid the word presumption  if it favors the State</vt:lpstr>
      <vt:lpstr>Presumption fix</vt:lpstr>
      <vt:lpstr>Presumption fix</vt:lpstr>
      <vt:lpstr>Presumption fix</vt:lpstr>
      <vt:lpstr>Tip 7: Don’t use conflicting intents.</vt:lpstr>
      <vt:lpstr>Tip 8: If a prior felony is being stipulated to, make sure it is sufficient.</vt:lpstr>
      <vt:lpstr>Tip 9: K.S.A. 60-455 evidence admitted by the defendant requires a limiting instruction.</vt:lpstr>
      <vt:lpstr>Tip 10: Consider giving a limiting instruction if hearsay evidence is admitted.</vt:lpstr>
      <vt:lpstr>Tip 11: Give lessers</vt:lpstr>
      <vt:lpstr>Tip 11: Caveat</vt:lpstr>
      <vt:lpstr>Tip 11: Give lessers</vt:lpstr>
      <vt:lpstr>Tip 11: Give lessers</vt:lpstr>
      <vt:lpstr>Tip 11: Give lessers</vt:lpstr>
      <vt:lpstr>Tip 11: Give lessers</vt:lpstr>
      <vt:lpstr>Tip 11: Give lessers</vt:lpstr>
      <vt:lpstr>Tip 12: Know when to instruct  on the defendant’s age</vt:lpstr>
      <vt:lpstr>Tip 13: Special Verdicts Are Prohibited</vt:lpstr>
      <vt:lpstr>Special Verdicts Are Prohibited</vt:lpstr>
      <vt:lpstr>Thank you!</vt:lpstr>
    </vt:vector>
  </TitlesOfParts>
  <Company>OAG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Litigation Division</dc:title>
  <dc:creator>Tiede, Deann</dc:creator>
  <cp:lastModifiedBy>Chalmers, Natalie</cp:lastModifiedBy>
  <cp:revision>187</cp:revision>
  <cp:lastPrinted>2023-09-26T16:36:13Z</cp:lastPrinted>
  <dcterms:created xsi:type="dcterms:W3CDTF">2022-06-07T21:02:43Z</dcterms:created>
  <dcterms:modified xsi:type="dcterms:W3CDTF">2024-06-11T15:06:06Z</dcterms:modified>
</cp:coreProperties>
</file>