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60" r:id="rId5"/>
    <p:sldId id="271" r:id="rId6"/>
    <p:sldId id="268" r:id="rId7"/>
    <p:sldId id="269" r:id="rId8"/>
    <p:sldId id="270" r:id="rId9"/>
    <p:sldId id="261" r:id="rId10"/>
    <p:sldId id="259" r:id="rId11"/>
    <p:sldId id="272" r:id="rId12"/>
    <p:sldId id="278" r:id="rId13"/>
    <p:sldId id="273" r:id="rId14"/>
    <p:sldId id="262" r:id="rId15"/>
    <p:sldId id="263" r:id="rId16"/>
    <p:sldId id="264" r:id="rId17"/>
    <p:sldId id="274" r:id="rId18"/>
    <p:sldId id="279" r:id="rId19"/>
    <p:sldId id="265" r:id="rId20"/>
    <p:sldId id="267" r:id="rId21"/>
    <p:sldId id="266" r:id="rId22"/>
    <p:sldId id="275" r:id="rId23"/>
    <p:sldId id="276" r:id="rId24"/>
    <p:sldId id="277"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78" d="100"/>
          <a:sy n="78" d="100"/>
        </p:scale>
        <p:origin x="64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1CBDC68-7660-45E9-A982-A947241C7B9E}" type="datetimeFigureOut">
              <a:rPr lang="en-US" smtClean="0"/>
              <a:t>2/26/2023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AD567B-26B5-4681-AEEB-2C1D5DEF1E74}" type="slidenum">
              <a:rPr lang="en-US" smtClean="0"/>
              <a:t>‹#›</a:t>
            </a:fld>
            <a:endParaRPr lang="en-US"/>
          </a:p>
        </p:txBody>
      </p:sp>
    </p:spTree>
    <p:extLst>
      <p:ext uri="{BB962C8B-B14F-4D97-AF65-F5344CB8AC3E}">
        <p14:creationId xmlns:p14="http://schemas.microsoft.com/office/powerpoint/2010/main" val="18757381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CBDC68-7660-45E9-A982-A947241C7B9E}" type="datetimeFigureOut">
              <a:rPr lang="en-US" smtClean="0"/>
              <a:t>2/26/2023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AD567B-26B5-4681-AEEB-2C1D5DEF1E74}" type="slidenum">
              <a:rPr lang="en-US" smtClean="0"/>
              <a:t>‹#›</a:t>
            </a:fld>
            <a:endParaRPr lang="en-US"/>
          </a:p>
        </p:txBody>
      </p:sp>
    </p:spTree>
    <p:extLst>
      <p:ext uri="{BB962C8B-B14F-4D97-AF65-F5344CB8AC3E}">
        <p14:creationId xmlns:p14="http://schemas.microsoft.com/office/powerpoint/2010/main" val="23837517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CBDC68-7660-45E9-A982-A947241C7B9E}" type="datetimeFigureOut">
              <a:rPr lang="en-US" smtClean="0"/>
              <a:t>2/26/2023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AD567B-26B5-4681-AEEB-2C1D5DEF1E74}" type="slidenum">
              <a:rPr lang="en-US" smtClean="0"/>
              <a:t>‹#›</a:t>
            </a:fld>
            <a:endParaRPr lang="en-US"/>
          </a:p>
        </p:txBody>
      </p:sp>
    </p:spTree>
    <p:extLst>
      <p:ext uri="{BB962C8B-B14F-4D97-AF65-F5344CB8AC3E}">
        <p14:creationId xmlns:p14="http://schemas.microsoft.com/office/powerpoint/2010/main" val="1267477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CBDC68-7660-45E9-A982-A947241C7B9E}" type="datetimeFigureOut">
              <a:rPr lang="en-US" smtClean="0"/>
              <a:t>2/26/2023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AD567B-26B5-4681-AEEB-2C1D5DEF1E74}" type="slidenum">
              <a:rPr lang="en-US" smtClean="0"/>
              <a:t>‹#›</a:t>
            </a:fld>
            <a:endParaRPr lang="en-US"/>
          </a:p>
        </p:txBody>
      </p:sp>
    </p:spTree>
    <p:extLst>
      <p:ext uri="{BB962C8B-B14F-4D97-AF65-F5344CB8AC3E}">
        <p14:creationId xmlns:p14="http://schemas.microsoft.com/office/powerpoint/2010/main" val="8393838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CBDC68-7660-45E9-A982-A947241C7B9E}" type="datetimeFigureOut">
              <a:rPr lang="en-US" smtClean="0"/>
              <a:t>2/26/2023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AD567B-26B5-4681-AEEB-2C1D5DEF1E74}" type="slidenum">
              <a:rPr lang="en-US" smtClean="0"/>
              <a:t>‹#›</a:t>
            </a:fld>
            <a:endParaRPr lang="en-US"/>
          </a:p>
        </p:txBody>
      </p:sp>
    </p:spTree>
    <p:extLst>
      <p:ext uri="{BB962C8B-B14F-4D97-AF65-F5344CB8AC3E}">
        <p14:creationId xmlns:p14="http://schemas.microsoft.com/office/powerpoint/2010/main" val="18698298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1CBDC68-7660-45E9-A982-A947241C7B9E}" type="datetimeFigureOut">
              <a:rPr lang="en-US" smtClean="0"/>
              <a:t>2/26/2023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AD567B-26B5-4681-AEEB-2C1D5DEF1E74}" type="slidenum">
              <a:rPr lang="en-US" smtClean="0"/>
              <a:t>‹#›</a:t>
            </a:fld>
            <a:endParaRPr lang="en-US"/>
          </a:p>
        </p:txBody>
      </p:sp>
    </p:spTree>
    <p:extLst>
      <p:ext uri="{BB962C8B-B14F-4D97-AF65-F5344CB8AC3E}">
        <p14:creationId xmlns:p14="http://schemas.microsoft.com/office/powerpoint/2010/main" val="2665293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CBDC68-7660-45E9-A982-A947241C7B9E}" type="datetimeFigureOut">
              <a:rPr lang="en-US" smtClean="0"/>
              <a:t>2/26/2023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AD567B-26B5-4681-AEEB-2C1D5DEF1E74}" type="slidenum">
              <a:rPr lang="en-US" smtClean="0"/>
              <a:t>‹#›</a:t>
            </a:fld>
            <a:endParaRPr lang="en-US"/>
          </a:p>
        </p:txBody>
      </p:sp>
    </p:spTree>
    <p:extLst>
      <p:ext uri="{BB962C8B-B14F-4D97-AF65-F5344CB8AC3E}">
        <p14:creationId xmlns:p14="http://schemas.microsoft.com/office/powerpoint/2010/main" val="23974933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CBDC68-7660-45E9-A982-A947241C7B9E}" type="datetimeFigureOut">
              <a:rPr lang="en-US" smtClean="0"/>
              <a:t>2/26/2023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4AD567B-26B5-4681-AEEB-2C1D5DEF1E74}" type="slidenum">
              <a:rPr lang="en-US" smtClean="0"/>
              <a:t>‹#›</a:t>
            </a:fld>
            <a:endParaRPr lang="en-US"/>
          </a:p>
        </p:txBody>
      </p:sp>
    </p:spTree>
    <p:extLst>
      <p:ext uri="{BB962C8B-B14F-4D97-AF65-F5344CB8AC3E}">
        <p14:creationId xmlns:p14="http://schemas.microsoft.com/office/powerpoint/2010/main" val="36102203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CBDC68-7660-45E9-A982-A947241C7B9E}" type="datetimeFigureOut">
              <a:rPr lang="en-US" smtClean="0"/>
              <a:t>2/26/2023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4AD567B-26B5-4681-AEEB-2C1D5DEF1E74}" type="slidenum">
              <a:rPr lang="en-US" smtClean="0"/>
              <a:t>‹#›</a:t>
            </a:fld>
            <a:endParaRPr lang="en-US"/>
          </a:p>
        </p:txBody>
      </p:sp>
    </p:spTree>
    <p:extLst>
      <p:ext uri="{BB962C8B-B14F-4D97-AF65-F5344CB8AC3E}">
        <p14:creationId xmlns:p14="http://schemas.microsoft.com/office/powerpoint/2010/main" val="11780097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CBDC68-7660-45E9-A982-A947241C7B9E}" type="datetimeFigureOut">
              <a:rPr lang="en-US" smtClean="0"/>
              <a:t>2/26/2023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AD567B-26B5-4681-AEEB-2C1D5DEF1E74}" type="slidenum">
              <a:rPr lang="en-US" smtClean="0"/>
              <a:t>‹#›</a:t>
            </a:fld>
            <a:endParaRPr lang="en-US"/>
          </a:p>
        </p:txBody>
      </p:sp>
    </p:spTree>
    <p:extLst>
      <p:ext uri="{BB962C8B-B14F-4D97-AF65-F5344CB8AC3E}">
        <p14:creationId xmlns:p14="http://schemas.microsoft.com/office/powerpoint/2010/main" val="22451438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CBDC68-7660-45E9-A982-A947241C7B9E}" type="datetimeFigureOut">
              <a:rPr lang="en-US" smtClean="0"/>
              <a:t>2/26/2023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AD567B-26B5-4681-AEEB-2C1D5DEF1E74}" type="slidenum">
              <a:rPr lang="en-US" smtClean="0"/>
              <a:t>‹#›</a:t>
            </a:fld>
            <a:endParaRPr lang="en-US"/>
          </a:p>
        </p:txBody>
      </p:sp>
    </p:spTree>
    <p:extLst>
      <p:ext uri="{BB962C8B-B14F-4D97-AF65-F5344CB8AC3E}">
        <p14:creationId xmlns:p14="http://schemas.microsoft.com/office/powerpoint/2010/main" val="563576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CBDC68-7660-45E9-A982-A947241C7B9E}" type="datetimeFigureOut">
              <a:rPr lang="en-US" smtClean="0"/>
              <a:t>2/26/2023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AD567B-26B5-4681-AEEB-2C1D5DEF1E74}" type="slidenum">
              <a:rPr lang="en-US" smtClean="0"/>
              <a:t>‹#›</a:t>
            </a:fld>
            <a:endParaRPr lang="en-US"/>
          </a:p>
        </p:txBody>
      </p:sp>
    </p:spTree>
    <p:extLst>
      <p:ext uri="{BB962C8B-B14F-4D97-AF65-F5344CB8AC3E}">
        <p14:creationId xmlns:p14="http://schemas.microsoft.com/office/powerpoint/2010/main" val="5293790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mailto:Marc.bennett@Sedgwick.gov"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latin typeface="Century" panose="02040604050505020304" pitchFamily="18" charset="0"/>
              </a:rPr>
              <a:t>Analytical Advocacy</a:t>
            </a:r>
            <a:br>
              <a:rPr lang="en-US" dirty="0" smtClean="0">
                <a:latin typeface="Century" panose="02040604050505020304" pitchFamily="18" charset="0"/>
              </a:rPr>
            </a:br>
            <a:r>
              <a:rPr lang="en-US" sz="2800" dirty="0" smtClean="0">
                <a:latin typeface="Century" panose="02040604050505020304" pitchFamily="18" charset="0"/>
              </a:rPr>
              <a:t>KCDAA Trial Advocacy School </a:t>
            </a:r>
            <a:br>
              <a:rPr lang="en-US" sz="2800" dirty="0" smtClean="0">
                <a:latin typeface="Century" panose="02040604050505020304" pitchFamily="18" charset="0"/>
              </a:rPr>
            </a:br>
            <a:r>
              <a:rPr lang="en-US" sz="2800" dirty="0" smtClean="0">
                <a:latin typeface="Century" panose="02040604050505020304" pitchFamily="18" charset="0"/>
              </a:rPr>
              <a:t>March 9-10, 2023</a:t>
            </a:r>
            <a:endParaRPr lang="en-US" sz="2800" dirty="0">
              <a:latin typeface="Century" panose="02040604050505020304" pitchFamily="18" charset="0"/>
            </a:endParaRPr>
          </a:p>
        </p:txBody>
      </p:sp>
      <p:sp>
        <p:nvSpPr>
          <p:cNvPr id="3" name="Subtitle 2"/>
          <p:cNvSpPr>
            <a:spLocks noGrp="1"/>
          </p:cNvSpPr>
          <p:nvPr>
            <p:ph type="subTitle" idx="1"/>
          </p:nvPr>
        </p:nvSpPr>
        <p:spPr/>
        <p:txBody>
          <a:bodyPr/>
          <a:lstStyle/>
          <a:p>
            <a:r>
              <a:rPr lang="en-US" dirty="0" smtClean="0">
                <a:latin typeface="Century" panose="02040604050505020304" pitchFamily="18" charset="0"/>
              </a:rPr>
              <a:t>Marc Bennett </a:t>
            </a:r>
          </a:p>
          <a:p>
            <a:r>
              <a:rPr lang="en-US" dirty="0" smtClean="0">
                <a:latin typeface="Century" panose="02040604050505020304" pitchFamily="18" charset="0"/>
              </a:rPr>
              <a:t>District Attorney </a:t>
            </a:r>
          </a:p>
          <a:p>
            <a:r>
              <a:rPr lang="en-US" dirty="0" smtClean="0">
                <a:latin typeface="Century" panose="02040604050505020304" pitchFamily="18" charset="0"/>
              </a:rPr>
              <a:t>18</a:t>
            </a:r>
            <a:r>
              <a:rPr lang="en-US" baseline="30000" dirty="0" smtClean="0">
                <a:latin typeface="Century" panose="02040604050505020304" pitchFamily="18" charset="0"/>
              </a:rPr>
              <a:t>th</a:t>
            </a:r>
            <a:r>
              <a:rPr lang="en-US" dirty="0" smtClean="0">
                <a:latin typeface="Century" panose="02040604050505020304" pitchFamily="18" charset="0"/>
              </a:rPr>
              <a:t> Judicial District </a:t>
            </a:r>
            <a:endParaRPr lang="en-US" dirty="0">
              <a:latin typeface="Century" panose="02040604050505020304" pitchFamily="18" charset="0"/>
            </a:endParaRPr>
          </a:p>
        </p:txBody>
      </p:sp>
    </p:spTree>
    <p:extLst>
      <p:ext uri="{BB962C8B-B14F-4D97-AF65-F5344CB8AC3E}">
        <p14:creationId xmlns:p14="http://schemas.microsoft.com/office/powerpoint/2010/main" val="2167864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Remember</a:t>
            </a:r>
            <a:r>
              <a:rPr lang="en-US" dirty="0" smtClean="0"/>
              <a:t> </a:t>
            </a:r>
            <a:endParaRPr lang="en-US" dirty="0"/>
          </a:p>
        </p:txBody>
      </p:sp>
      <p:sp>
        <p:nvSpPr>
          <p:cNvPr id="3" name="Content Placeholder 2"/>
          <p:cNvSpPr>
            <a:spLocks noGrp="1"/>
          </p:cNvSpPr>
          <p:nvPr>
            <p:ph idx="1"/>
          </p:nvPr>
        </p:nvSpPr>
        <p:spPr/>
        <p:txBody>
          <a:bodyPr/>
          <a:lstStyle/>
          <a:p>
            <a:r>
              <a:rPr lang="en-US" dirty="0" smtClean="0">
                <a:latin typeface="Century" panose="02040604050505020304" pitchFamily="18" charset="0"/>
              </a:rPr>
              <a:t>As you are thinking about your case theme, strengths and weaknesses -- so is the defense.  </a:t>
            </a:r>
          </a:p>
          <a:p>
            <a:endParaRPr lang="en-US" dirty="0">
              <a:latin typeface="Century" panose="02040604050505020304" pitchFamily="18" charset="0"/>
            </a:endParaRPr>
          </a:p>
          <a:p>
            <a:r>
              <a:rPr lang="en-US" dirty="0" smtClean="0">
                <a:latin typeface="Century" panose="02040604050505020304" pitchFamily="18" charset="0"/>
              </a:rPr>
              <a:t>The defense theory may </a:t>
            </a:r>
            <a:r>
              <a:rPr lang="en-US" dirty="0">
                <a:latin typeface="Century" panose="02040604050505020304" pitchFamily="18" charset="0"/>
              </a:rPr>
              <a:t>include such things as reasonable doubt, consent, self-defense, etc. You should anticipate the defense's legal theory when formulating your own legal theory</a:t>
            </a:r>
            <a:r>
              <a:rPr lang="en-US" dirty="0" smtClean="0">
                <a:latin typeface="Century" panose="02040604050505020304" pitchFamily="18" charset="0"/>
              </a:rPr>
              <a:t>.</a:t>
            </a:r>
          </a:p>
          <a:p>
            <a:r>
              <a:rPr lang="en-US" dirty="0" smtClean="0">
                <a:latin typeface="Century" panose="02040604050505020304" pitchFamily="18" charset="0"/>
              </a:rPr>
              <a:t>Is defense going to wrap these guys in the flag?  The victim will be attacked.  How do you protect her? Can you?</a:t>
            </a:r>
          </a:p>
          <a:p>
            <a:pPr marL="0" indent="0">
              <a:buNone/>
            </a:pPr>
            <a:endParaRPr lang="en-US" dirty="0">
              <a:latin typeface="Century" panose="02040604050505020304" pitchFamily="18" charset="0"/>
            </a:endParaRPr>
          </a:p>
          <a:p>
            <a:pPr marL="0" indent="0">
              <a:buNone/>
            </a:pPr>
            <a:endParaRPr lang="en-US" dirty="0">
              <a:latin typeface="Century" panose="02040604050505020304" pitchFamily="18" charset="0"/>
            </a:endParaRPr>
          </a:p>
          <a:p>
            <a:endParaRPr lang="en-US" dirty="0">
              <a:latin typeface="Century" panose="02040604050505020304" pitchFamily="18" charset="0"/>
            </a:endParaRPr>
          </a:p>
        </p:txBody>
      </p:sp>
    </p:spTree>
    <p:extLst>
      <p:ext uri="{BB962C8B-B14F-4D97-AF65-F5344CB8AC3E}">
        <p14:creationId xmlns:p14="http://schemas.microsoft.com/office/powerpoint/2010/main" val="3521516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Factual Weaknesses </a:t>
            </a:r>
            <a:endParaRPr lang="en-US" dirty="0">
              <a:latin typeface="Century" panose="02040604050505020304" pitchFamily="18" charset="0"/>
            </a:endParaRPr>
          </a:p>
        </p:txBody>
      </p:sp>
      <p:sp>
        <p:nvSpPr>
          <p:cNvPr id="3" name="Content Placeholder 2"/>
          <p:cNvSpPr>
            <a:spLocks noGrp="1"/>
          </p:cNvSpPr>
          <p:nvPr>
            <p:ph idx="1"/>
          </p:nvPr>
        </p:nvSpPr>
        <p:spPr/>
        <p:txBody>
          <a:bodyPr/>
          <a:lstStyle/>
          <a:p>
            <a:pPr marL="0" indent="0">
              <a:buNone/>
            </a:pPr>
            <a:r>
              <a:rPr lang="en-US" dirty="0" smtClean="0">
                <a:latin typeface="Century" panose="02040604050505020304" pitchFamily="18" charset="0"/>
              </a:rPr>
              <a:t>Alcohol or drugs often plays role.  Victim has history of drugs but is there any indication that she was intoxicated (per responding officers/ nurses)?  </a:t>
            </a:r>
          </a:p>
          <a:p>
            <a:pPr marL="0" indent="0">
              <a:buNone/>
            </a:pPr>
            <a:r>
              <a:rPr lang="en-US" u="sng" dirty="0" smtClean="0">
                <a:latin typeface="Century" panose="02040604050505020304" pitchFamily="18" charset="0"/>
              </a:rPr>
              <a:t>Note</a:t>
            </a:r>
            <a:r>
              <a:rPr lang="en-US" dirty="0" smtClean="0">
                <a:latin typeface="Century" panose="02040604050505020304" pitchFamily="18" charset="0"/>
              </a:rPr>
              <a:t>: does this make it a better “incapable of giving consent” case or is “force or fear” the legal theory you go with?  Considerations to resolve that question: </a:t>
            </a:r>
            <a:r>
              <a:rPr lang="en-US" dirty="0" smtClean="0">
                <a:latin typeface="Century" panose="02040604050505020304" pitchFamily="18" charset="0"/>
              </a:rPr>
              <a:t> are any facts show suspects knew how intoxicated she was?  Vomit? Crying? Defensive injuries? Texts the next day? </a:t>
            </a:r>
          </a:p>
          <a:p>
            <a:endParaRPr lang="en-US" dirty="0"/>
          </a:p>
        </p:txBody>
      </p:sp>
    </p:spTree>
    <p:extLst>
      <p:ext uri="{BB962C8B-B14F-4D97-AF65-F5344CB8AC3E}">
        <p14:creationId xmlns:p14="http://schemas.microsoft.com/office/powerpoint/2010/main" val="7495671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Weaknesses (or potential strengths) </a:t>
            </a:r>
            <a:endParaRPr lang="en-US" dirty="0">
              <a:latin typeface="Century" panose="02040604050505020304" pitchFamily="18" charset="0"/>
            </a:endParaRPr>
          </a:p>
        </p:txBody>
      </p:sp>
      <p:sp>
        <p:nvSpPr>
          <p:cNvPr id="3" name="Content Placeholder 2"/>
          <p:cNvSpPr>
            <a:spLocks noGrp="1"/>
          </p:cNvSpPr>
          <p:nvPr>
            <p:ph idx="1"/>
          </p:nvPr>
        </p:nvSpPr>
        <p:spPr/>
        <p:txBody>
          <a:bodyPr>
            <a:normAutofit/>
          </a:bodyPr>
          <a:lstStyle/>
          <a:p>
            <a:pPr marL="0" indent="0">
              <a:buNone/>
            </a:pPr>
            <a:r>
              <a:rPr lang="en-US" dirty="0" smtClean="0">
                <a:latin typeface="Century" panose="02040604050505020304" pitchFamily="18" charset="0"/>
              </a:rPr>
              <a:t>1. Forensic results?</a:t>
            </a:r>
          </a:p>
          <a:p>
            <a:pPr lvl="1"/>
            <a:r>
              <a:rPr lang="en-US" dirty="0" smtClean="0">
                <a:latin typeface="Century" panose="02040604050505020304" pitchFamily="18" charset="0"/>
              </a:rPr>
              <a:t>Are you charging this before or after DNA has been tested?</a:t>
            </a:r>
          </a:p>
          <a:p>
            <a:pPr lvl="1"/>
            <a:r>
              <a:rPr lang="en-US" dirty="0" smtClean="0">
                <a:latin typeface="Century" panose="02040604050505020304" pitchFamily="18" charset="0"/>
              </a:rPr>
              <a:t>Do you have text messages downloaded?</a:t>
            </a:r>
          </a:p>
          <a:p>
            <a:pPr lvl="1"/>
            <a:r>
              <a:rPr lang="en-US" dirty="0" smtClean="0">
                <a:latin typeface="Century" panose="02040604050505020304" pitchFamily="18" charset="0"/>
              </a:rPr>
              <a:t>Social media collected?	</a:t>
            </a:r>
          </a:p>
          <a:p>
            <a:pPr lvl="1"/>
            <a:r>
              <a:rPr lang="en-US" dirty="0" smtClean="0">
                <a:latin typeface="Century" panose="02040604050505020304" pitchFamily="18" charset="0"/>
              </a:rPr>
              <a:t>Cross referenced phone calls made or received by any of the parties before, during or after the alleged act?</a:t>
            </a:r>
          </a:p>
          <a:p>
            <a:pPr lvl="1"/>
            <a:r>
              <a:rPr lang="en-US" dirty="0" smtClean="0">
                <a:latin typeface="Century" panose="02040604050505020304" pitchFamily="18" charset="0"/>
              </a:rPr>
              <a:t>GPS for phones?</a:t>
            </a:r>
          </a:p>
          <a:p>
            <a:r>
              <a:rPr lang="en-US" dirty="0" smtClean="0">
                <a:latin typeface="Century" panose="02040604050505020304" pitchFamily="18" charset="0"/>
              </a:rPr>
              <a:t>If not – is it possible the legal theory would/could change based on results?</a:t>
            </a:r>
          </a:p>
          <a:p>
            <a:endParaRPr lang="en-US" dirty="0">
              <a:latin typeface="Century" panose="02040604050505020304" pitchFamily="18" charset="0"/>
            </a:endParaRPr>
          </a:p>
        </p:txBody>
      </p:sp>
    </p:spTree>
    <p:extLst>
      <p:ext uri="{BB962C8B-B14F-4D97-AF65-F5344CB8AC3E}">
        <p14:creationId xmlns:p14="http://schemas.microsoft.com/office/powerpoint/2010/main" val="38453340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Factual Weaknesses </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latin typeface="Century" panose="02040604050505020304" pitchFamily="18" charset="0"/>
              </a:rPr>
              <a:t>2. Victim:  her rough exterior – cussing/ rough language throughout her statement to law enforcement.  Can you adequately prepare the jury for her? Does she have criminal history? Does she have crimes of dishonesty.  Will she admit this if she does?</a:t>
            </a:r>
          </a:p>
          <a:p>
            <a:r>
              <a:rPr lang="en-US" dirty="0" smtClean="0">
                <a:latin typeface="Century" panose="02040604050505020304" pitchFamily="18" charset="0"/>
              </a:rPr>
              <a:t>What’s her </a:t>
            </a:r>
            <a:r>
              <a:rPr lang="en-US" dirty="0" err="1" smtClean="0">
                <a:latin typeface="Century" panose="02040604050505020304" pitchFamily="18" charset="0"/>
              </a:rPr>
              <a:t>Ouiji</a:t>
            </a:r>
            <a:r>
              <a:rPr lang="en-US" dirty="0" smtClean="0">
                <a:latin typeface="Century" panose="02040604050505020304" pitchFamily="18" charset="0"/>
              </a:rPr>
              <a:t> board? </a:t>
            </a:r>
          </a:p>
          <a:p>
            <a:endParaRPr lang="en-US" dirty="0">
              <a:latin typeface="Century" panose="02040604050505020304" pitchFamily="18" charset="0"/>
            </a:endParaRPr>
          </a:p>
          <a:p>
            <a:pPr marL="0" indent="0">
              <a:buNone/>
            </a:pPr>
            <a:r>
              <a:rPr lang="en-US" dirty="0" smtClean="0">
                <a:latin typeface="Century" panose="02040604050505020304" pitchFamily="18" charset="0"/>
              </a:rPr>
              <a:t>3. Defendant(s) – they are “cops.”  Do you try to keep that out?  </a:t>
            </a:r>
            <a:endParaRPr lang="en-US" dirty="0">
              <a:latin typeface="Century" panose="02040604050505020304" pitchFamily="18" charset="0"/>
            </a:endParaRPr>
          </a:p>
        </p:txBody>
      </p:sp>
    </p:spTree>
    <p:extLst>
      <p:ext uri="{BB962C8B-B14F-4D97-AF65-F5344CB8AC3E}">
        <p14:creationId xmlns:p14="http://schemas.microsoft.com/office/powerpoint/2010/main" val="32942308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Legal issues that effect your theory</a:t>
            </a:r>
            <a:endParaRPr lang="en-US" dirty="0">
              <a:latin typeface="Century" panose="02040604050505020304" pitchFamily="18" charset="0"/>
            </a:endParaRPr>
          </a:p>
        </p:txBody>
      </p:sp>
      <p:sp>
        <p:nvSpPr>
          <p:cNvPr id="3" name="Content Placeholder 2"/>
          <p:cNvSpPr>
            <a:spLocks noGrp="1"/>
          </p:cNvSpPr>
          <p:nvPr>
            <p:ph idx="1"/>
          </p:nvPr>
        </p:nvSpPr>
        <p:spPr/>
        <p:txBody>
          <a:bodyPr>
            <a:normAutofit fontScale="85000" lnSpcReduction="20000"/>
          </a:bodyPr>
          <a:lstStyle/>
          <a:p>
            <a:pPr marL="514350" indent="-514350">
              <a:buAutoNum type="arabicPeriod"/>
            </a:pPr>
            <a:r>
              <a:rPr lang="en-US" dirty="0" smtClean="0">
                <a:latin typeface="Century" panose="02040604050505020304" pitchFamily="18" charset="0"/>
              </a:rPr>
              <a:t>Do you try the two defendants together? Two defense attorneys, but if neither one made a statement (no </a:t>
            </a:r>
            <a:r>
              <a:rPr lang="en-US" i="1" dirty="0" err="1" smtClean="0">
                <a:latin typeface="Century" panose="02040604050505020304" pitchFamily="18" charset="0"/>
              </a:rPr>
              <a:t>Bruton</a:t>
            </a:r>
            <a:r>
              <a:rPr lang="en-US" dirty="0" smtClean="0">
                <a:latin typeface="Century" panose="02040604050505020304" pitchFamily="18" charset="0"/>
              </a:rPr>
              <a:t> issues) and no antagonistic defenses, would it be better?</a:t>
            </a:r>
          </a:p>
          <a:p>
            <a:pPr marL="514350" indent="-514350">
              <a:buAutoNum type="arabicPeriod"/>
            </a:pPr>
            <a:r>
              <a:rPr lang="en-US" dirty="0" smtClean="0">
                <a:latin typeface="Century" panose="02040604050505020304" pitchFamily="18" charset="0"/>
              </a:rPr>
              <a:t>Rape shield?  Do you want to file motion in </a:t>
            </a:r>
            <a:r>
              <a:rPr lang="en-US" dirty="0" err="1" smtClean="0">
                <a:latin typeface="Century" panose="02040604050505020304" pitchFamily="18" charset="0"/>
              </a:rPr>
              <a:t>limine</a:t>
            </a:r>
            <a:r>
              <a:rPr lang="en-US" dirty="0" smtClean="0">
                <a:latin typeface="Century" panose="02040604050505020304" pitchFamily="18" charset="0"/>
              </a:rPr>
              <a:t> to try to keep out her past? Lots of practical considerations to address before answering that question. </a:t>
            </a:r>
          </a:p>
          <a:p>
            <a:pPr marL="514350" indent="-514350">
              <a:buAutoNum type="arabicPeriod"/>
            </a:pPr>
            <a:r>
              <a:rPr lang="en-US" dirty="0" smtClean="0">
                <a:latin typeface="Century" panose="02040604050505020304" pitchFamily="18" charset="0"/>
              </a:rPr>
              <a:t>Hearsay – how likely are Frog and Shorty Dog to show up at trial?  How likely is victim?  Suggestion: get them all on the stand at prelim. Don’t waive prelim.</a:t>
            </a:r>
          </a:p>
          <a:p>
            <a:pPr marL="514350" indent="-514350">
              <a:buAutoNum type="arabicPeriod"/>
            </a:pPr>
            <a:r>
              <a:rPr lang="en-US" dirty="0" smtClean="0">
                <a:latin typeface="Century" panose="02040604050505020304" pitchFamily="18" charset="0"/>
              </a:rPr>
              <a:t>Immunity issues?  Was she using/selling/buying drugs at the time? Will defense attorney(s) subtly suggest that she needs a lawyer – try to get her to invoke the 5</a:t>
            </a:r>
            <a:r>
              <a:rPr lang="en-US" baseline="30000" dirty="0" smtClean="0">
                <a:latin typeface="Century" panose="02040604050505020304" pitchFamily="18" charset="0"/>
              </a:rPr>
              <a:t>th</a:t>
            </a:r>
            <a:r>
              <a:rPr lang="en-US" dirty="0" smtClean="0">
                <a:latin typeface="Century" panose="02040604050505020304" pitchFamily="18" charset="0"/>
              </a:rPr>
              <a:t> amendment?  </a:t>
            </a:r>
          </a:p>
          <a:p>
            <a:pPr marL="0" indent="0">
              <a:buNone/>
            </a:pPr>
            <a:r>
              <a:rPr lang="en-US" dirty="0">
                <a:latin typeface="Century" panose="02040604050505020304" pitchFamily="18" charset="0"/>
              </a:rPr>
              <a:t>	</a:t>
            </a:r>
            <a:r>
              <a:rPr lang="en-US" dirty="0" smtClean="0">
                <a:latin typeface="Century" panose="02040604050505020304" pitchFamily="18" charset="0"/>
              </a:rPr>
              <a:t>* come to court prepared with citation to </a:t>
            </a:r>
            <a:r>
              <a:rPr lang="en-US" i="1" dirty="0" smtClean="0">
                <a:latin typeface="Century" panose="02040604050505020304" pitchFamily="18" charset="0"/>
              </a:rPr>
              <a:t>State v. Pearson </a:t>
            </a:r>
          </a:p>
          <a:p>
            <a:endParaRPr lang="en-US" dirty="0" smtClean="0"/>
          </a:p>
          <a:p>
            <a:endParaRPr lang="en-US" dirty="0"/>
          </a:p>
        </p:txBody>
      </p:sp>
    </p:spTree>
    <p:extLst>
      <p:ext uri="{BB962C8B-B14F-4D97-AF65-F5344CB8AC3E}">
        <p14:creationId xmlns:p14="http://schemas.microsoft.com/office/powerpoint/2010/main" val="17255257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buNone/>
            </a:pPr>
            <a:r>
              <a:rPr lang="en-US" sz="3200" dirty="0" smtClean="0">
                <a:latin typeface="Century" panose="02040604050505020304" pitchFamily="18" charset="0"/>
              </a:rPr>
              <a:t>When you know your theory, and have identified weaknesses and likely defense theories – don’t overlook two</a:t>
            </a:r>
            <a:r>
              <a:rPr lang="en-US" sz="3200" dirty="0" smtClean="0">
                <a:latin typeface="Century" panose="02040604050505020304" pitchFamily="18" charset="0"/>
              </a:rPr>
              <a:t> opportunities</a:t>
            </a:r>
          </a:p>
          <a:p>
            <a:pPr marL="0" indent="0" algn="ctr">
              <a:buNone/>
            </a:pPr>
            <a:r>
              <a:rPr lang="en-US" sz="3200" dirty="0" smtClean="0">
                <a:latin typeface="Century" panose="02040604050505020304" pitchFamily="18" charset="0"/>
              </a:rPr>
              <a:t> </a:t>
            </a:r>
          </a:p>
          <a:p>
            <a:pPr marL="514350" indent="-514350" algn="ctr">
              <a:buAutoNum type="arabicPeriod"/>
            </a:pPr>
            <a:r>
              <a:rPr lang="en-US" sz="3200" dirty="0" err="1" smtClean="0">
                <a:latin typeface="Century" panose="02040604050505020304" pitchFamily="18" charset="0"/>
              </a:rPr>
              <a:t>Voir</a:t>
            </a:r>
            <a:r>
              <a:rPr lang="en-US" sz="3200" dirty="0" smtClean="0">
                <a:latin typeface="Century" panose="02040604050505020304" pitchFamily="18" charset="0"/>
              </a:rPr>
              <a:t> Dire – get this jury ready for this victim</a:t>
            </a:r>
          </a:p>
          <a:p>
            <a:pPr marL="514350" indent="-514350" algn="ctr">
              <a:buAutoNum type="arabicPeriod"/>
            </a:pPr>
            <a:endParaRPr lang="en-US" sz="3200" dirty="0" smtClean="0">
              <a:latin typeface="Century" panose="02040604050505020304" pitchFamily="18" charset="0"/>
            </a:endParaRPr>
          </a:p>
          <a:p>
            <a:pPr marL="514350" indent="-514350" algn="ctr">
              <a:buAutoNum type="arabicPeriod"/>
            </a:pPr>
            <a:r>
              <a:rPr lang="en-US" sz="3200" dirty="0" smtClean="0">
                <a:latin typeface="Century" panose="02040604050505020304" pitchFamily="18" charset="0"/>
              </a:rPr>
              <a:t>Building rebuttal into your case.  </a:t>
            </a:r>
            <a:endParaRPr lang="en-US" sz="3200" dirty="0">
              <a:latin typeface="Century" panose="02040604050505020304" pitchFamily="18" charset="0"/>
            </a:endParaRPr>
          </a:p>
        </p:txBody>
      </p:sp>
    </p:spTree>
    <p:extLst>
      <p:ext uri="{BB962C8B-B14F-4D97-AF65-F5344CB8AC3E}">
        <p14:creationId xmlns:p14="http://schemas.microsoft.com/office/powerpoint/2010/main" val="41734450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latin typeface="Century" panose="02040604050505020304" pitchFamily="18" charset="0"/>
              </a:rPr>
              <a:t>Voir</a:t>
            </a:r>
            <a:r>
              <a:rPr lang="en-US" dirty="0" smtClean="0">
                <a:latin typeface="Century" panose="02040604050505020304" pitchFamily="18" charset="0"/>
              </a:rPr>
              <a:t> Dire </a:t>
            </a:r>
            <a:endParaRPr lang="en-US" dirty="0">
              <a:latin typeface="Century" panose="02040604050505020304" pitchFamily="18" charset="0"/>
            </a:endParaRPr>
          </a:p>
        </p:txBody>
      </p:sp>
      <p:sp>
        <p:nvSpPr>
          <p:cNvPr id="3" name="Content Placeholder 2"/>
          <p:cNvSpPr>
            <a:spLocks noGrp="1"/>
          </p:cNvSpPr>
          <p:nvPr>
            <p:ph idx="1"/>
          </p:nvPr>
        </p:nvSpPr>
        <p:spPr/>
        <p:txBody>
          <a:bodyPr/>
          <a:lstStyle/>
          <a:p>
            <a:pPr marL="0" indent="0">
              <a:buNone/>
            </a:pPr>
            <a:r>
              <a:rPr lang="en-US" dirty="0" err="1" smtClean="0">
                <a:latin typeface="Century" panose="02040604050505020304" pitchFamily="18" charset="0"/>
              </a:rPr>
              <a:t>Voir</a:t>
            </a:r>
            <a:r>
              <a:rPr lang="en-US" dirty="0" smtClean="0">
                <a:latin typeface="Century" panose="02040604050505020304" pitchFamily="18" charset="0"/>
              </a:rPr>
              <a:t> Dire is to identify jurors with issues (prior bad experience with law enforcement </a:t>
            </a:r>
            <a:r>
              <a:rPr lang="en-US" dirty="0" err="1" smtClean="0">
                <a:latin typeface="Century" panose="02040604050505020304" pitchFamily="18" charset="0"/>
              </a:rPr>
              <a:t>etc</a:t>
            </a:r>
            <a:r>
              <a:rPr lang="en-US" dirty="0" smtClean="0">
                <a:latin typeface="Century" panose="02040604050505020304" pitchFamily="18" charset="0"/>
              </a:rPr>
              <a:t>) but also to get the jury ready for this victim in tis case. </a:t>
            </a:r>
          </a:p>
          <a:p>
            <a:r>
              <a:rPr lang="en-US" u="sng" dirty="0" smtClean="0">
                <a:latin typeface="Century" panose="02040604050505020304" pitchFamily="18" charset="0"/>
              </a:rPr>
              <a:t>Examples</a:t>
            </a:r>
            <a:r>
              <a:rPr lang="en-US" dirty="0" smtClean="0">
                <a:latin typeface="Century" panose="02040604050505020304" pitchFamily="18" charset="0"/>
              </a:rPr>
              <a:t> – ask about their own expectations? “how does a sexual assault victim act? Have you ever thought about that? Does she cry? Cry too much? Not enough? Speak clearly? Mumble? Look each of you in the eye? Look down?” </a:t>
            </a:r>
          </a:p>
          <a:p>
            <a:r>
              <a:rPr lang="en-US" dirty="0" smtClean="0">
                <a:latin typeface="Century" panose="02040604050505020304" pitchFamily="18" charset="0"/>
              </a:rPr>
              <a:t>Ask how important it is to them that she is consistent? Then ask, when does a consistent story sound rehearsed? </a:t>
            </a:r>
          </a:p>
          <a:p>
            <a:r>
              <a:rPr lang="en-US" dirty="0" smtClean="0">
                <a:latin typeface="Century" panose="02040604050505020304" pitchFamily="18" charset="0"/>
              </a:rPr>
              <a:t>Ask the jurors these questions and listen to their answers.   </a:t>
            </a:r>
          </a:p>
          <a:p>
            <a:endParaRPr lang="en-US" dirty="0">
              <a:latin typeface="Century" panose="02040604050505020304" pitchFamily="18" charset="0"/>
            </a:endParaRPr>
          </a:p>
        </p:txBody>
      </p:sp>
    </p:spTree>
    <p:extLst>
      <p:ext uri="{BB962C8B-B14F-4D97-AF65-F5344CB8AC3E}">
        <p14:creationId xmlns:p14="http://schemas.microsoft.com/office/powerpoint/2010/main" val="17655094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latin typeface="Century" panose="02040604050505020304" pitchFamily="18" charset="0"/>
              </a:rPr>
              <a:t>Voir</a:t>
            </a:r>
            <a:r>
              <a:rPr lang="en-US" dirty="0" smtClean="0">
                <a:latin typeface="Century" panose="02040604050505020304" pitchFamily="18" charset="0"/>
              </a:rPr>
              <a:t> Dire </a:t>
            </a:r>
            <a:endParaRPr lang="en-US" dirty="0">
              <a:latin typeface="Century" panose="02040604050505020304" pitchFamily="18" charset="0"/>
            </a:endParaRPr>
          </a:p>
        </p:txBody>
      </p:sp>
      <p:sp>
        <p:nvSpPr>
          <p:cNvPr id="3" name="Content Placeholder 2"/>
          <p:cNvSpPr>
            <a:spLocks noGrp="1"/>
          </p:cNvSpPr>
          <p:nvPr>
            <p:ph idx="1"/>
          </p:nvPr>
        </p:nvSpPr>
        <p:spPr/>
        <p:txBody>
          <a:bodyPr>
            <a:normAutofit lnSpcReduction="10000"/>
          </a:bodyPr>
          <a:lstStyle/>
          <a:p>
            <a:r>
              <a:rPr lang="en-US" dirty="0" smtClean="0">
                <a:latin typeface="Century" panose="02040604050505020304" pitchFamily="18" charset="0"/>
              </a:rPr>
              <a:t>When trying a sex crime, you want to know who thinks women make up false allegations, who thinks that cops are all corrupt, </a:t>
            </a:r>
            <a:r>
              <a:rPr lang="en-US" dirty="0" err="1" smtClean="0">
                <a:latin typeface="Century" panose="02040604050505020304" pitchFamily="18" charset="0"/>
              </a:rPr>
              <a:t>etc</a:t>
            </a:r>
            <a:r>
              <a:rPr lang="en-US" dirty="0" smtClean="0">
                <a:latin typeface="Century" panose="02040604050505020304" pitchFamily="18" charset="0"/>
              </a:rPr>
              <a:t> . . . </a:t>
            </a:r>
          </a:p>
          <a:p>
            <a:endParaRPr lang="en-US" dirty="0">
              <a:latin typeface="Century" panose="02040604050505020304" pitchFamily="18" charset="0"/>
            </a:endParaRPr>
          </a:p>
          <a:p>
            <a:r>
              <a:rPr lang="en-US" dirty="0" smtClean="0">
                <a:latin typeface="Century" panose="02040604050505020304" pitchFamily="18" charset="0"/>
              </a:rPr>
              <a:t>But more than that, you want the jurors to go back into deliberations asking themselves what it would be like to be sitting in that chair.</a:t>
            </a:r>
          </a:p>
          <a:p>
            <a:endParaRPr lang="en-US" dirty="0">
              <a:latin typeface="Century" panose="02040604050505020304" pitchFamily="18" charset="0"/>
            </a:endParaRPr>
          </a:p>
          <a:p>
            <a:r>
              <a:rPr lang="en-US" dirty="0" smtClean="0">
                <a:latin typeface="Century" panose="02040604050505020304" pitchFamily="18" charset="0"/>
              </a:rPr>
              <a:t>Example: “anyone here want to talk about their last sexual experience?”  “What about a nonconsensual experience?”</a:t>
            </a:r>
            <a:endParaRPr lang="en-US" dirty="0">
              <a:latin typeface="Century" panose="02040604050505020304" pitchFamily="18" charset="0"/>
            </a:endParaRPr>
          </a:p>
        </p:txBody>
      </p:sp>
    </p:spTree>
    <p:extLst>
      <p:ext uri="{BB962C8B-B14F-4D97-AF65-F5344CB8AC3E}">
        <p14:creationId xmlns:p14="http://schemas.microsoft.com/office/powerpoint/2010/main" val="30059162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latin typeface="Century" panose="02040604050505020304" pitchFamily="18" charset="0"/>
              </a:rPr>
              <a:t>Voir</a:t>
            </a:r>
            <a:r>
              <a:rPr lang="en-US" dirty="0" smtClean="0">
                <a:latin typeface="Century" panose="02040604050505020304" pitchFamily="18" charset="0"/>
              </a:rPr>
              <a:t> Dire </a:t>
            </a:r>
            <a:endParaRPr lang="en-US" dirty="0">
              <a:latin typeface="Century" panose="02040604050505020304" pitchFamily="18" charset="0"/>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latin typeface="Century" panose="02040604050505020304" pitchFamily="18" charset="0"/>
              </a:rPr>
              <a:t>Defendants – they work in law enforcement. Do you in </a:t>
            </a:r>
            <a:r>
              <a:rPr lang="en-US" dirty="0" err="1" smtClean="0">
                <a:latin typeface="Century" panose="02040604050505020304" pitchFamily="18" charset="0"/>
              </a:rPr>
              <a:t>limine</a:t>
            </a:r>
            <a:r>
              <a:rPr lang="en-US" dirty="0" smtClean="0">
                <a:latin typeface="Century" panose="02040604050505020304" pitchFamily="18" charset="0"/>
              </a:rPr>
              <a:t> this out?  Do they?</a:t>
            </a:r>
          </a:p>
          <a:p>
            <a:endParaRPr lang="en-US" dirty="0">
              <a:latin typeface="Century" panose="02040604050505020304" pitchFamily="18" charset="0"/>
            </a:endParaRPr>
          </a:p>
          <a:p>
            <a:r>
              <a:rPr lang="en-US" dirty="0" smtClean="0">
                <a:latin typeface="Century" panose="02040604050505020304" pitchFamily="18" charset="0"/>
              </a:rPr>
              <a:t>I’d leave it in.  And I’d talk about it in </a:t>
            </a:r>
            <a:r>
              <a:rPr lang="en-US" dirty="0" err="1" smtClean="0">
                <a:latin typeface="Century" panose="02040604050505020304" pitchFamily="18" charset="0"/>
              </a:rPr>
              <a:t>voir</a:t>
            </a:r>
            <a:r>
              <a:rPr lang="en-US" dirty="0" smtClean="0">
                <a:latin typeface="Century" panose="02040604050505020304" pitchFamily="18" charset="0"/>
              </a:rPr>
              <a:t> dire. </a:t>
            </a:r>
          </a:p>
          <a:p>
            <a:pPr marL="0" indent="0">
              <a:buNone/>
            </a:pPr>
            <a:r>
              <a:rPr lang="en-US" u="sng" dirty="0" smtClean="0">
                <a:latin typeface="Century" panose="02040604050505020304" pitchFamily="18" charset="0"/>
              </a:rPr>
              <a:t>Ex</a:t>
            </a:r>
            <a:r>
              <a:rPr lang="en-US" dirty="0" smtClean="0">
                <a:latin typeface="Century" panose="02040604050505020304" pitchFamily="18" charset="0"/>
              </a:rPr>
              <a:t>: If I prove the facts of this case to you Mr. Smith, if I present facts to you from witnesses and you are convinced beyond a reasonable doubt that the crimes were committed -- are you going to let other considerations weigh in?  That their careers will be ruined by this? that it will send the wrong message to others in law enforcement? Would it matter if they worked at the COOP? At the School? At the plant?</a:t>
            </a:r>
            <a:endParaRPr lang="en-US" dirty="0">
              <a:latin typeface="Century" panose="02040604050505020304" pitchFamily="18" charset="0"/>
            </a:endParaRPr>
          </a:p>
        </p:txBody>
      </p:sp>
    </p:spTree>
    <p:extLst>
      <p:ext uri="{BB962C8B-B14F-4D97-AF65-F5344CB8AC3E}">
        <p14:creationId xmlns:p14="http://schemas.microsoft.com/office/powerpoint/2010/main" val="31274856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Building rebuttal into case-in-chief </a:t>
            </a:r>
            <a:endParaRPr lang="en-US" dirty="0">
              <a:latin typeface="Century" panose="02040604050505020304" pitchFamily="18" charset="0"/>
            </a:endParaRPr>
          </a:p>
        </p:txBody>
      </p:sp>
      <p:sp>
        <p:nvSpPr>
          <p:cNvPr id="3" name="Content Placeholder 2"/>
          <p:cNvSpPr>
            <a:spLocks noGrp="1"/>
          </p:cNvSpPr>
          <p:nvPr>
            <p:ph idx="1"/>
          </p:nvPr>
        </p:nvSpPr>
        <p:spPr/>
        <p:txBody>
          <a:bodyPr>
            <a:normAutofit lnSpcReduction="10000"/>
          </a:bodyPr>
          <a:lstStyle/>
          <a:p>
            <a:r>
              <a:rPr lang="en-US" dirty="0" smtClean="0">
                <a:latin typeface="Century" panose="02040604050505020304" pitchFamily="18" charset="0"/>
              </a:rPr>
              <a:t>Defense theory – consent. </a:t>
            </a:r>
            <a:endParaRPr lang="en-US" dirty="0">
              <a:latin typeface="Century" panose="02040604050505020304" pitchFamily="18" charset="0"/>
            </a:endParaRPr>
          </a:p>
          <a:p>
            <a:r>
              <a:rPr lang="en-US" dirty="0" smtClean="0">
                <a:latin typeface="Century" panose="02040604050505020304" pitchFamily="18" charset="0"/>
              </a:rPr>
              <a:t>Implicit in the defense theory: she lied; because she’s a liar; or because its easy to lie; or she had a motive to lie. </a:t>
            </a:r>
            <a:endParaRPr lang="en-US" dirty="0">
              <a:latin typeface="Century" panose="02040604050505020304" pitchFamily="18" charset="0"/>
            </a:endParaRPr>
          </a:p>
          <a:p>
            <a:r>
              <a:rPr lang="en-US" dirty="0" smtClean="0">
                <a:latin typeface="Century" panose="02040604050505020304" pitchFamily="18" charset="0"/>
              </a:rPr>
              <a:t>Rebuttal opportunities during case in chief:</a:t>
            </a:r>
          </a:p>
          <a:p>
            <a:pPr marL="457200" lvl="1" indent="0">
              <a:buNone/>
            </a:pPr>
            <a:r>
              <a:rPr lang="en-US" dirty="0" smtClean="0">
                <a:latin typeface="Century" panose="02040604050505020304" pitchFamily="18" charset="0"/>
              </a:rPr>
              <a:t>1. Describe in detail the process:  give statement to responding beat cop (axon video?); follow up recorded interview.  Friends/ family interviewed. </a:t>
            </a:r>
          </a:p>
          <a:p>
            <a:pPr marL="457200" lvl="1" indent="0">
              <a:buNone/>
            </a:pPr>
            <a:r>
              <a:rPr lang="en-US" dirty="0" smtClean="0">
                <a:latin typeface="Century" panose="02040604050505020304" pitchFamily="18" charset="0"/>
              </a:rPr>
              <a:t>2. SANE exam – how long does that take (hours)?  During presentation, emphasize the details of the exam:  history; head to toe exam; speculum; stirrups; swabs of genitalia (elsewhere); pubic hair combings; injuries noted (photographed); prophylactic meds given; antibiotics; </a:t>
            </a:r>
            <a:r>
              <a:rPr lang="en-US" dirty="0" err="1" smtClean="0">
                <a:latin typeface="Century" panose="02040604050505020304" pitchFamily="18" charset="0"/>
              </a:rPr>
              <a:t>etc</a:t>
            </a:r>
            <a:r>
              <a:rPr lang="en-US" dirty="0" smtClean="0">
                <a:latin typeface="Century" panose="02040604050505020304" pitchFamily="18" charset="0"/>
              </a:rPr>
              <a:t> . . . </a:t>
            </a:r>
          </a:p>
        </p:txBody>
      </p:sp>
    </p:spTree>
    <p:extLst>
      <p:ext uri="{BB962C8B-B14F-4D97-AF65-F5344CB8AC3E}">
        <p14:creationId xmlns:p14="http://schemas.microsoft.com/office/powerpoint/2010/main" val="9667955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Century" panose="02040604050505020304" pitchFamily="18" charset="0"/>
              </a:rPr>
              <a:t>Overview</a:t>
            </a:r>
            <a:endParaRPr lang="en-US" sz="3600" dirty="0">
              <a:latin typeface="Century" panose="02040604050505020304" pitchFamily="18" charset="0"/>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sz="2400" dirty="0" smtClean="0">
                <a:latin typeface="Century" panose="02040604050505020304" pitchFamily="18" charset="0"/>
              </a:rPr>
              <a:t>The goal of this presentation is to review considerations involved in initial case analysis and trial prep. </a:t>
            </a:r>
          </a:p>
          <a:p>
            <a:pPr marL="0" indent="0">
              <a:buNone/>
            </a:pPr>
            <a:r>
              <a:rPr lang="en-US" sz="2400" u="sng" dirty="0" smtClean="0">
                <a:latin typeface="Century" panose="02040604050505020304" pitchFamily="18" charset="0"/>
              </a:rPr>
              <a:t>Topics</a:t>
            </a:r>
            <a:r>
              <a:rPr lang="en-US" sz="2400" dirty="0" smtClean="0">
                <a:latin typeface="Century" panose="02040604050505020304" pitchFamily="18" charset="0"/>
              </a:rPr>
              <a:t>: </a:t>
            </a:r>
          </a:p>
          <a:p>
            <a:pPr marL="514350" indent="-514350">
              <a:buAutoNum type="arabicPeriod"/>
            </a:pPr>
            <a:r>
              <a:rPr lang="en-US" sz="2400" dirty="0" smtClean="0">
                <a:latin typeface="Century" panose="02040604050505020304" pitchFamily="18" charset="0"/>
              </a:rPr>
              <a:t>Developing themes (legal and factual) for your case</a:t>
            </a:r>
          </a:p>
          <a:p>
            <a:pPr marL="514350" indent="-514350">
              <a:buAutoNum type="arabicPeriod"/>
            </a:pPr>
            <a:r>
              <a:rPr lang="en-US" sz="2400" dirty="0" smtClean="0">
                <a:latin typeface="Century" panose="02040604050505020304" pitchFamily="18" charset="0"/>
              </a:rPr>
              <a:t>Assessing strengths and weaknesses in your case;  </a:t>
            </a:r>
          </a:p>
          <a:p>
            <a:pPr marL="514350" indent="-514350">
              <a:buAutoNum type="arabicPeriod"/>
            </a:pPr>
            <a:r>
              <a:rPr lang="en-US" sz="2400" dirty="0" smtClean="0">
                <a:latin typeface="Century" panose="02040604050505020304" pitchFamily="18" charset="0"/>
              </a:rPr>
              <a:t>Building rebuttal into your case in chief;</a:t>
            </a:r>
          </a:p>
          <a:p>
            <a:pPr marL="0" indent="0">
              <a:buNone/>
            </a:pPr>
            <a:endParaRPr lang="en-US" sz="2400" dirty="0" smtClean="0">
              <a:latin typeface="Century" panose="02040604050505020304" pitchFamily="18" charset="0"/>
            </a:endParaRPr>
          </a:p>
          <a:p>
            <a:pPr marL="0" indent="0">
              <a:buNone/>
            </a:pPr>
            <a:r>
              <a:rPr lang="en-US" sz="2400" dirty="0" smtClean="0">
                <a:latin typeface="Century" panose="02040604050505020304" pitchFamily="18" charset="0"/>
              </a:rPr>
              <a:t>The idea is to make you more consciously </a:t>
            </a:r>
            <a:r>
              <a:rPr lang="en-US" sz="2400" dirty="0">
                <a:latin typeface="Century" panose="02040604050505020304" pitchFamily="18" charset="0"/>
              </a:rPr>
              <a:t>aware of  what you do to prepare a case, why you do it, and how </a:t>
            </a:r>
            <a:r>
              <a:rPr lang="en-US" sz="2400" dirty="0" smtClean="0">
                <a:latin typeface="Century" panose="02040604050505020304" pitchFamily="18" charset="0"/>
              </a:rPr>
              <a:t>to do </a:t>
            </a:r>
            <a:r>
              <a:rPr lang="en-US" sz="2400" dirty="0">
                <a:latin typeface="Century" panose="02040604050505020304" pitchFamily="18" charset="0"/>
              </a:rPr>
              <a:t>it better.</a:t>
            </a:r>
          </a:p>
          <a:p>
            <a:pPr marL="0" indent="0">
              <a:buNone/>
            </a:pPr>
            <a:endParaRPr lang="en-US" sz="2000" dirty="0"/>
          </a:p>
          <a:p>
            <a:r>
              <a:rPr lang="en-US" sz="2000" dirty="0" smtClean="0">
                <a:latin typeface="Century" panose="02040604050505020304" pitchFamily="18" charset="0"/>
              </a:rPr>
              <a:t>This presentation borrowed from the "Analytical Advocacy" method developed by the National College of District Attorneys.  </a:t>
            </a:r>
            <a:endParaRPr lang="en-US" sz="2000" dirty="0"/>
          </a:p>
        </p:txBody>
      </p:sp>
    </p:spTree>
    <p:extLst>
      <p:ext uri="{BB962C8B-B14F-4D97-AF65-F5344CB8AC3E}">
        <p14:creationId xmlns:p14="http://schemas.microsoft.com/office/powerpoint/2010/main" val="28168173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Building rebuttal into case-in-chief </a:t>
            </a:r>
            <a:endParaRPr lang="en-US" dirty="0"/>
          </a:p>
        </p:txBody>
      </p:sp>
      <p:sp>
        <p:nvSpPr>
          <p:cNvPr id="3" name="Content Placeholder 2"/>
          <p:cNvSpPr>
            <a:spLocks noGrp="1"/>
          </p:cNvSpPr>
          <p:nvPr>
            <p:ph idx="1"/>
          </p:nvPr>
        </p:nvSpPr>
        <p:spPr/>
        <p:txBody>
          <a:bodyPr/>
          <a:lstStyle/>
          <a:p>
            <a:pPr marL="457200" lvl="1" indent="0">
              <a:buNone/>
            </a:pPr>
            <a:r>
              <a:rPr lang="en-US" dirty="0" err="1" smtClean="0">
                <a:latin typeface="Century" panose="02040604050505020304" pitchFamily="18" charset="0"/>
              </a:rPr>
              <a:t>Cont</a:t>
            </a:r>
            <a:r>
              <a:rPr lang="en-US" dirty="0" smtClean="0">
                <a:latin typeface="Century" panose="02040604050505020304" pitchFamily="18" charset="0"/>
              </a:rPr>
              <a:t> . . . </a:t>
            </a:r>
          </a:p>
          <a:p>
            <a:pPr lvl="1"/>
            <a:endParaRPr lang="en-US" dirty="0">
              <a:latin typeface="Century" panose="02040604050505020304" pitchFamily="18" charset="0"/>
            </a:endParaRPr>
          </a:p>
          <a:p>
            <a:pPr marL="457200" lvl="1" indent="0">
              <a:buNone/>
            </a:pPr>
            <a:r>
              <a:rPr lang="en-US" dirty="0" smtClean="0">
                <a:latin typeface="Century" panose="02040604050505020304" pitchFamily="18" charset="0"/>
              </a:rPr>
              <a:t>3. Point out what is not in her allegation?  Did she say the defendant(s) pointed a gun? Threatened to hurt her family? Threatened to use their law enforcement ties to arrest her?  Harass her?  </a:t>
            </a:r>
          </a:p>
          <a:p>
            <a:pPr marL="457200" lvl="1" indent="0">
              <a:buNone/>
            </a:pPr>
            <a:r>
              <a:rPr lang="en-US" dirty="0" smtClean="0">
                <a:latin typeface="Century" panose="02040604050505020304" pitchFamily="18" charset="0"/>
              </a:rPr>
              <a:t>4. Does her story include embarrassing/ unflattering details about her? Course </a:t>
            </a:r>
            <a:r>
              <a:rPr lang="en-US" dirty="0" err="1" smtClean="0">
                <a:latin typeface="Century" panose="02040604050505020304" pitchFamily="18" charset="0"/>
              </a:rPr>
              <a:t>langauge</a:t>
            </a:r>
            <a:r>
              <a:rPr lang="en-US" dirty="0" smtClean="0">
                <a:latin typeface="Century" panose="02040604050505020304" pitchFamily="18" charset="0"/>
              </a:rPr>
              <a:t>&gt;? Acknowledge her drug history? Prostitution history?  Consensual nature of ANY of the acts?</a:t>
            </a:r>
          </a:p>
          <a:p>
            <a:pPr marL="457200" lvl="1" indent="0">
              <a:buNone/>
            </a:pPr>
            <a:r>
              <a:rPr lang="en-US" dirty="0" smtClean="0">
                <a:latin typeface="Century" panose="02040604050505020304" pitchFamily="18" charset="0"/>
              </a:rPr>
              <a:t>5. Wild card issues: Has she sued anyone?  Has she blogged/ social media posts </a:t>
            </a:r>
            <a:r>
              <a:rPr lang="en-US" dirty="0" err="1" smtClean="0">
                <a:latin typeface="Century" panose="02040604050505020304" pitchFamily="18" charset="0"/>
              </a:rPr>
              <a:t>etc</a:t>
            </a:r>
            <a:r>
              <a:rPr lang="en-US" dirty="0" smtClean="0">
                <a:latin typeface="Century" panose="02040604050505020304" pitchFamily="18" charset="0"/>
              </a:rPr>
              <a:t> . . . – if not, is that relevant to introduce?</a:t>
            </a:r>
          </a:p>
          <a:p>
            <a:endParaRPr lang="en-US" dirty="0"/>
          </a:p>
        </p:txBody>
      </p:sp>
    </p:spTree>
    <p:extLst>
      <p:ext uri="{BB962C8B-B14F-4D97-AF65-F5344CB8AC3E}">
        <p14:creationId xmlns:p14="http://schemas.microsoft.com/office/powerpoint/2010/main" val="28755530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Why build-in rebuttal</a:t>
            </a:r>
            <a:endParaRPr lang="en-US" dirty="0">
              <a:latin typeface="Century" panose="02040604050505020304" pitchFamily="18" charset="0"/>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latin typeface="Century" panose="02040604050505020304" pitchFamily="18" charset="0"/>
              </a:rPr>
              <a:t>You are littering the case with facts that you can refer to (facts in evidence) to augment your closing argument.  </a:t>
            </a:r>
          </a:p>
          <a:p>
            <a:pPr marL="0" indent="0">
              <a:buNone/>
            </a:pPr>
            <a:endParaRPr lang="en-US" dirty="0">
              <a:latin typeface="Century" panose="02040604050505020304" pitchFamily="18" charset="0"/>
            </a:endParaRPr>
          </a:p>
          <a:p>
            <a:pPr marL="0" indent="0">
              <a:buNone/>
            </a:pPr>
            <a:r>
              <a:rPr lang="en-US" dirty="0" smtClean="0">
                <a:latin typeface="Century" panose="02040604050505020304" pitchFamily="18" charset="0"/>
              </a:rPr>
              <a:t>Set yourself up to argue: if she is fabricating these allegations, then she’s not bound by any facts.  She could have said they put guns to her head, threatened to arrest her family, plant drugs on her – but she did not.  She could have made every effort to paint herself in only a good light. But she didn’t.  She uses the course words of her experience to describe herself and what she went through.  Does it seem reasonable that she would engage in consensual behavior, then go to all the trouble to fabricate these allegations for some unknown reason and then include facts that make her look bad?  </a:t>
            </a:r>
            <a:endParaRPr lang="en-US" dirty="0">
              <a:latin typeface="Century" panose="02040604050505020304" pitchFamily="18" charset="0"/>
            </a:endParaRPr>
          </a:p>
        </p:txBody>
      </p:sp>
    </p:spTree>
    <p:extLst>
      <p:ext uri="{BB962C8B-B14F-4D97-AF65-F5344CB8AC3E}">
        <p14:creationId xmlns:p14="http://schemas.microsoft.com/office/powerpoint/2010/main" val="6288793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Other considerations </a:t>
            </a:r>
            <a:endParaRPr lang="en-US" dirty="0">
              <a:latin typeface="Century" panose="02040604050505020304" pitchFamily="18" charset="0"/>
            </a:endParaRPr>
          </a:p>
        </p:txBody>
      </p:sp>
      <p:sp>
        <p:nvSpPr>
          <p:cNvPr id="3" name="Content Placeholder 2"/>
          <p:cNvSpPr>
            <a:spLocks noGrp="1"/>
          </p:cNvSpPr>
          <p:nvPr>
            <p:ph idx="1"/>
          </p:nvPr>
        </p:nvSpPr>
        <p:spPr/>
        <p:txBody>
          <a:bodyPr>
            <a:normAutofit fontScale="85000" lnSpcReduction="10000"/>
          </a:bodyPr>
          <a:lstStyle/>
          <a:p>
            <a:pPr marL="0" indent="0">
              <a:buNone/>
            </a:pPr>
            <a:r>
              <a:rPr lang="en-US" dirty="0" smtClean="0">
                <a:latin typeface="Century" panose="02040604050505020304" pitchFamily="18" charset="0"/>
              </a:rPr>
              <a:t>1. Opening statements – include Frog and Shorty Dog?  Are they in 	the court’s library?  Have you seen the whites of their eyes? 	Did they show up sober?  With new </a:t>
            </a:r>
            <a:r>
              <a:rPr lang="en-US" dirty="0" err="1" smtClean="0">
                <a:latin typeface="Century" panose="02040604050505020304" pitchFamily="18" charset="0"/>
              </a:rPr>
              <a:t>Giglio</a:t>
            </a:r>
            <a:r>
              <a:rPr lang="en-US" dirty="0" smtClean="0">
                <a:latin typeface="Century" panose="02040604050505020304" pitchFamily="18" charset="0"/>
              </a:rPr>
              <a:t> issues since the crime?</a:t>
            </a:r>
          </a:p>
          <a:p>
            <a:pPr marL="0" indent="0">
              <a:buNone/>
            </a:pPr>
            <a:endParaRPr lang="en-US" dirty="0">
              <a:latin typeface="Century" panose="02040604050505020304" pitchFamily="18" charset="0"/>
            </a:endParaRPr>
          </a:p>
          <a:p>
            <a:pPr marL="0" indent="0">
              <a:buNone/>
            </a:pPr>
            <a:r>
              <a:rPr lang="en-US" dirty="0" smtClean="0">
                <a:latin typeface="Century" panose="02040604050505020304" pitchFamily="18" charset="0"/>
              </a:rPr>
              <a:t>2. Order of witnesses</a:t>
            </a:r>
          </a:p>
          <a:p>
            <a:pPr lvl="1"/>
            <a:r>
              <a:rPr lang="en-US" dirty="0" smtClean="0">
                <a:latin typeface="Century" panose="02040604050505020304" pitchFamily="18" charset="0"/>
              </a:rPr>
              <a:t>Stick weak witnesses between strong (law enforcement witnesses);</a:t>
            </a:r>
          </a:p>
          <a:p>
            <a:pPr lvl="1"/>
            <a:r>
              <a:rPr lang="en-US" dirty="0" smtClean="0">
                <a:latin typeface="Century" panose="02040604050505020304" pitchFamily="18" charset="0"/>
              </a:rPr>
              <a:t>Deal with unpleasant issues or wait for the defense to bring them up? (usually best to be the one to deal with the issue);</a:t>
            </a:r>
          </a:p>
          <a:p>
            <a:pPr marL="0" indent="0">
              <a:buNone/>
            </a:pPr>
            <a:endParaRPr lang="en-US" dirty="0" smtClean="0">
              <a:latin typeface="Century" panose="02040604050505020304" pitchFamily="18" charset="0"/>
            </a:endParaRPr>
          </a:p>
          <a:p>
            <a:pPr marL="0" indent="0">
              <a:buNone/>
            </a:pPr>
            <a:r>
              <a:rPr lang="en-US" dirty="0" smtClean="0">
                <a:latin typeface="Century" panose="02040604050505020304" pitchFamily="18" charset="0"/>
              </a:rPr>
              <a:t>3. Recordings – </a:t>
            </a:r>
            <a:r>
              <a:rPr lang="en-US" i="1" dirty="0" err="1" smtClean="0">
                <a:latin typeface="Century" panose="02040604050505020304" pitchFamily="18" charset="0"/>
              </a:rPr>
              <a:t>Elnicki</a:t>
            </a:r>
            <a:r>
              <a:rPr lang="en-US" dirty="0" smtClean="0">
                <a:latin typeface="Century" panose="02040604050505020304" pitchFamily="18" charset="0"/>
              </a:rPr>
              <a:t> issues?</a:t>
            </a:r>
          </a:p>
          <a:p>
            <a:pPr marL="0" indent="0">
              <a:buNone/>
            </a:pPr>
            <a:endParaRPr lang="en-US" dirty="0" smtClean="0"/>
          </a:p>
          <a:p>
            <a:pPr marL="0" indent="0">
              <a:buNone/>
            </a:pPr>
            <a:r>
              <a:rPr lang="en-US" dirty="0">
                <a:latin typeface="Century" panose="02040604050505020304" pitchFamily="18" charset="0"/>
              </a:rPr>
              <a:t>4</a:t>
            </a:r>
            <a:r>
              <a:rPr lang="en-US" dirty="0" smtClean="0">
                <a:latin typeface="Century" panose="02040604050505020304" pitchFamily="18" charset="0"/>
              </a:rPr>
              <a:t>. Closing arguments – have I put myself in solid position. </a:t>
            </a:r>
            <a:endParaRPr lang="en-US" dirty="0">
              <a:latin typeface="Century" panose="02040604050505020304" pitchFamily="18" charset="0"/>
            </a:endParaRPr>
          </a:p>
        </p:txBody>
      </p:sp>
    </p:spTree>
    <p:extLst>
      <p:ext uri="{BB962C8B-B14F-4D97-AF65-F5344CB8AC3E}">
        <p14:creationId xmlns:p14="http://schemas.microsoft.com/office/powerpoint/2010/main" val="24357610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Finally </a:t>
            </a:r>
            <a:endParaRPr lang="en-US" dirty="0">
              <a:latin typeface="Century" panose="02040604050505020304" pitchFamily="18" charset="0"/>
            </a:endParaRPr>
          </a:p>
        </p:txBody>
      </p:sp>
      <p:sp>
        <p:nvSpPr>
          <p:cNvPr id="3" name="Content Placeholder 2"/>
          <p:cNvSpPr>
            <a:spLocks noGrp="1"/>
          </p:cNvSpPr>
          <p:nvPr>
            <p:ph idx="1"/>
          </p:nvPr>
        </p:nvSpPr>
        <p:spPr/>
        <p:txBody>
          <a:bodyPr/>
          <a:lstStyle/>
          <a:p>
            <a:pPr marL="0" indent="0">
              <a:buNone/>
            </a:pPr>
            <a:endParaRPr lang="en-US" dirty="0">
              <a:latin typeface="Century" panose="02040604050505020304" pitchFamily="18" charset="0"/>
            </a:endParaRPr>
          </a:p>
          <a:p>
            <a:pPr marL="0" indent="0">
              <a:buNone/>
            </a:pPr>
            <a:r>
              <a:rPr lang="en-US" dirty="0" smtClean="0">
                <a:latin typeface="Century" panose="02040604050505020304" pitchFamily="18" charset="0"/>
              </a:rPr>
              <a:t>Before you decide to charge a case, move forward with a charged case or take it to trial, ask yourself: how can I prove this and under what legal theory?</a:t>
            </a:r>
          </a:p>
          <a:p>
            <a:pPr marL="0" indent="0">
              <a:buNone/>
            </a:pPr>
            <a:endParaRPr lang="en-US" dirty="0">
              <a:latin typeface="Century" panose="02040604050505020304" pitchFamily="18" charset="0"/>
            </a:endParaRPr>
          </a:p>
          <a:p>
            <a:pPr marL="0" indent="0">
              <a:buNone/>
            </a:pPr>
            <a:r>
              <a:rPr lang="en-US" dirty="0" smtClean="0">
                <a:latin typeface="Century" panose="02040604050505020304" pitchFamily="18" charset="0"/>
              </a:rPr>
              <a:t>Identify strengths and weaknesses. </a:t>
            </a:r>
            <a:endParaRPr lang="en-US" dirty="0">
              <a:latin typeface="Century" panose="02040604050505020304" pitchFamily="18" charset="0"/>
            </a:endParaRPr>
          </a:p>
        </p:txBody>
      </p:sp>
    </p:spTree>
    <p:extLst>
      <p:ext uri="{BB962C8B-B14F-4D97-AF65-F5344CB8AC3E}">
        <p14:creationId xmlns:p14="http://schemas.microsoft.com/office/powerpoint/2010/main" val="34096594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latin typeface="Century" panose="02040604050505020304" pitchFamily="18" charset="0"/>
              </a:rPr>
              <a:t>Marc Bennett </a:t>
            </a:r>
          </a:p>
          <a:p>
            <a:pPr marL="0" indent="0">
              <a:buNone/>
            </a:pPr>
            <a:r>
              <a:rPr lang="en-US" dirty="0" smtClean="0">
                <a:latin typeface="Century" panose="02040604050505020304" pitchFamily="18" charset="0"/>
              </a:rPr>
              <a:t>District Attorney </a:t>
            </a:r>
          </a:p>
          <a:p>
            <a:pPr marL="0" indent="0">
              <a:buNone/>
            </a:pPr>
            <a:r>
              <a:rPr lang="en-US" dirty="0" smtClean="0">
                <a:latin typeface="Century" panose="02040604050505020304" pitchFamily="18" charset="0"/>
              </a:rPr>
              <a:t>535 N. Main </a:t>
            </a:r>
          </a:p>
          <a:p>
            <a:pPr marL="0" indent="0">
              <a:buNone/>
            </a:pPr>
            <a:r>
              <a:rPr lang="en-US" dirty="0" smtClean="0">
                <a:latin typeface="Century" panose="02040604050505020304" pitchFamily="18" charset="0"/>
              </a:rPr>
              <a:t>Wichita, Kansas 67203</a:t>
            </a:r>
          </a:p>
          <a:p>
            <a:pPr marL="0" indent="0">
              <a:buNone/>
            </a:pPr>
            <a:r>
              <a:rPr lang="en-US" dirty="0" smtClean="0">
                <a:latin typeface="Century" panose="02040604050505020304" pitchFamily="18" charset="0"/>
                <a:hlinkClick r:id="rId2"/>
              </a:rPr>
              <a:t>Marc.bennett@Sedgwick.gov</a:t>
            </a:r>
            <a:endParaRPr lang="en-US" dirty="0" smtClean="0">
              <a:latin typeface="Century" panose="02040604050505020304" pitchFamily="18" charset="0"/>
            </a:endParaRPr>
          </a:p>
          <a:p>
            <a:pPr marL="0" indent="0">
              <a:buNone/>
            </a:pPr>
            <a:r>
              <a:rPr lang="en-US" dirty="0" smtClean="0">
                <a:latin typeface="Century" panose="02040604050505020304" pitchFamily="18" charset="0"/>
              </a:rPr>
              <a:t>(316) 660-3707</a:t>
            </a:r>
            <a:endParaRPr lang="en-US" dirty="0">
              <a:latin typeface="Century" panose="02040604050505020304" pitchFamily="18" charset="0"/>
            </a:endParaRPr>
          </a:p>
        </p:txBody>
      </p:sp>
    </p:spTree>
    <p:extLst>
      <p:ext uri="{BB962C8B-B14F-4D97-AF65-F5344CB8AC3E}">
        <p14:creationId xmlns:p14="http://schemas.microsoft.com/office/powerpoint/2010/main" val="2689821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Case Theory </a:t>
            </a:r>
            <a:endParaRPr lang="en-US" dirty="0">
              <a:latin typeface="Century" panose="02040604050505020304" pitchFamily="18" charset="0"/>
            </a:endParaRPr>
          </a:p>
        </p:txBody>
      </p:sp>
      <p:sp>
        <p:nvSpPr>
          <p:cNvPr id="3" name="Content Placeholder 2"/>
          <p:cNvSpPr>
            <a:spLocks noGrp="1"/>
          </p:cNvSpPr>
          <p:nvPr>
            <p:ph idx="1"/>
          </p:nvPr>
        </p:nvSpPr>
        <p:spPr/>
        <p:txBody>
          <a:bodyPr/>
          <a:lstStyle/>
          <a:p>
            <a:pPr marL="0" indent="0">
              <a:buNone/>
            </a:pPr>
            <a:r>
              <a:rPr lang="en-US" dirty="0" smtClean="0">
                <a:latin typeface="Century" panose="02040604050505020304" pitchFamily="18" charset="0"/>
              </a:rPr>
              <a:t>The prosecutor’s job is to present a few days/hours worth of facts to jurors who know nothing about the facts, know none of the witnesses, and convince them beyond a reasonable doubt that the defendant committed the acts that define some crime they’ve never thought much about. </a:t>
            </a:r>
          </a:p>
          <a:p>
            <a:pPr marL="0" indent="0">
              <a:buNone/>
            </a:pPr>
            <a:endParaRPr lang="en-US" dirty="0" smtClean="0">
              <a:latin typeface="Century" panose="02040604050505020304" pitchFamily="18" charset="0"/>
            </a:endParaRPr>
          </a:p>
          <a:p>
            <a:pPr marL="0" indent="0">
              <a:buNone/>
            </a:pPr>
            <a:r>
              <a:rPr lang="en-US" dirty="0" smtClean="0">
                <a:latin typeface="Century" panose="02040604050505020304" pitchFamily="18" charset="0"/>
              </a:rPr>
              <a:t>It helps to have a case theory or “theme.” </a:t>
            </a:r>
          </a:p>
          <a:p>
            <a:pPr marL="0" indent="0">
              <a:buNone/>
            </a:pPr>
            <a:endParaRPr lang="en-US" dirty="0" smtClean="0">
              <a:latin typeface="Century" panose="02040604050505020304" pitchFamily="18" charset="0"/>
            </a:endParaRPr>
          </a:p>
          <a:p>
            <a:pPr marL="0" indent="0">
              <a:buNone/>
            </a:pPr>
            <a:r>
              <a:rPr lang="en-US" dirty="0" smtClean="0">
                <a:latin typeface="Century" panose="02040604050505020304" pitchFamily="18" charset="0"/>
              </a:rPr>
              <a:t>In other words – “this is a story about . . .”</a:t>
            </a:r>
            <a:endParaRPr lang="en-US" dirty="0">
              <a:latin typeface="Century" panose="02040604050505020304" pitchFamily="18" charset="0"/>
            </a:endParaRPr>
          </a:p>
        </p:txBody>
      </p:sp>
    </p:spTree>
    <p:extLst>
      <p:ext uri="{BB962C8B-B14F-4D97-AF65-F5344CB8AC3E}">
        <p14:creationId xmlns:p14="http://schemas.microsoft.com/office/powerpoint/2010/main" val="5841057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Theory – based on facts and law </a:t>
            </a:r>
            <a:endParaRPr lang="en-US" dirty="0">
              <a:latin typeface="Century" panose="02040604050505020304" pitchFamily="18" charset="0"/>
            </a:endParaRPr>
          </a:p>
        </p:txBody>
      </p:sp>
      <p:sp>
        <p:nvSpPr>
          <p:cNvPr id="3" name="Content Placeholder 2"/>
          <p:cNvSpPr>
            <a:spLocks noGrp="1"/>
          </p:cNvSpPr>
          <p:nvPr>
            <p:ph idx="1"/>
          </p:nvPr>
        </p:nvSpPr>
        <p:spPr/>
        <p:txBody>
          <a:bodyPr>
            <a:normAutofit/>
          </a:bodyPr>
          <a:lstStyle/>
          <a:p>
            <a:pPr marL="514350" indent="-514350">
              <a:buAutoNum type="arabicPeriod"/>
            </a:pPr>
            <a:r>
              <a:rPr lang="en-US" dirty="0" smtClean="0">
                <a:latin typeface="Century" panose="02040604050505020304" pitchFamily="18" charset="0"/>
              </a:rPr>
              <a:t>Legal theory – ex: rape under theory of “force or fear” vs “incapable of giving consent.”  </a:t>
            </a:r>
          </a:p>
          <a:p>
            <a:pPr marL="514350" indent="-514350">
              <a:buAutoNum type="arabicPeriod"/>
            </a:pPr>
            <a:endParaRPr lang="en-US" dirty="0" smtClean="0">
              <a:latin typeface="Century" panose="02040604050505020304" pitchFamily="18" charset="0"/>
            </a:endParaRPr>
          </a:p>
          <a:p>
            <a:pPr marL="514350" indent="-514350">
              <a:buAutoNum type="arabicPeriod"/>
            </a:pPr>
            <a:r>
              <a:rPr lang="en-US" dirty="0" smtClean="0">
                <a:latin typeface="Century" panose="02040604050505020304" pitchFamily="18" charset="0"/>
              </a:rPr>
              <a:t>Factual theory – “there is a difference between submission and consent” or “they chose a woman no one cared about” etc. . . </a:t>
            </a:r>
          </a:p>
        </p:txBody>
      </p:sp>
    </p:spTree>
    <p:extLst>
      <p:ext uri="{BB962C8B-B14F-4D97-AF65-F5344CB8AC3E}">
        <p14:creationId xmlns:p14="http://schemas.microsoft.com/office/powerpoint/2010/main" val="27324577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Fact pattern </a:t>
            </a:r>
            <a:endParaRPr lang="en-US" dirty="0">
              <a:latin typeface="Century" panose="02040604050505020304" pitchFamily="18" charset="0"/>
            </a:endParaRPr>
          </a:p>
        </p:txBody>
      </p:sp>
      <p:sp>
        <p:nvSpPr>
          <p:cNvPr id="3" name="Content Placeholder 2"/>
          <p:cNvSpPr>
            <a:spLocks noGrp="1"/>
          </p:cNvSpPr>
          <p:nvPr>
            <p:ph idx="1"/>
          </p:nvPr>
        </p:nvSpPr>
        <p:spPr/>
        <p:txBody>
          <a:bodyPr/>
          <a:lstStyle/>
          <a:p>
            <a:pPr marL="0" indent="0">
              <a:buNone/>
            </a:pPr>
            <a:r>
              <a:rPr lang="en-US" dirty="0" smtClean="0">
                <a:latin typeface="Century" panose="02040604050505020304" pitchFamily="18" charset="0"/>
              </a:rPr>
              <a:t>Woman (known for her crack addiction) is raped by three men, two of whom—Randy “Fat Cat” Shoats and Gary </a:t>
            </a:r>
            <a:r>
              <a:rPr lang="en-US" dirty="0" err="1" smtClean="0">
                <a:latin typeface="Century" panose="02040604050505020304" pitchFamily="18" charset="0"/>
              </a:rPr>
              <a:t>Nuss</a:t>
            </a:r>
            <a:r>
              <a:rPr lang="en-US" dirty="0" smtClean="0">
                <a:latin typeface="Century" panose="02040604050505020304" pitchFamily="18" charset="0"/>
              </a:rPr>
              <a:t> work in law enforcement.  </a:t>
            </a:r>
          </a:p>
          <a:p>
            <a:pPr marL="0" indent="0">
              <a:buNone/>
            </a:pPr>
            <a:endParaRPr lang="en-US" dirty="0" smtClean="0">
              <a:latin typeface="Century" panose="02040604050505020304" pitchFamily="18" charset="0"/>
            </a:endParaRPr>
          </a:p>
          <a:p>
            <a:pPr marL="0" indent="0">
              <a:buNone/>
            </a:pPr>
            <a:r>
              <a:rPr lang="en-US" dirty="0" smtClean="0">
                <a:latin typeface="Century" panose="02040604050505020304" pitchFamily="18" charset="0"/>
              </a:rPr>
              <a:t>Other patrons of the crack house – “Shorty Dog” and “Frog” describe hearing her screams &amp; protests. </a:t>
            </a:r>
          </a:p>
          <a:p>
            <a:pPr marL="0" indent="0">
              <a:buNone/>
            </a:pPr>
            <a:endParaRPr lang="en-US" dirty="0">
              <a:latin typeface="Century" panose="02040604050505020304" pitchFamily="18" charset="0"/>
            </a:endParaRPr>
          </a:p>
          <a:p>
            <a:pPr marL="0" indent="0">
              <a:buNone/>
            </a:pPr>
            <a:r>
              <a:rPr lang="en-US" dirty="0" smtClean="0">
                <a:latin typeface="Century" panose="02040604050505020304" pitchFamily="18" charset="0"/>
              </a:rPr>
              <a:t>Third suspect never identified. </a:t>
            </a:r>
          </a:p>
          <a:p>
            <a:pPr marL="0" indent="0">
              <a:buNone/>
            </a:pPr>
            <a:endParaRPr lang="en-US" dirty="0" smtClean="0">
              <a:latin typeface="Century" panose="02040604050505020304" pitchFamily="18" charset="0"/>
            </a:endParaRPr>
          </a:p>
          <a:p>
            <a:endParaRPr lang="en-US" dirty="0"/>
          </a:p>
        </p:txBody>
      </p:sp>
    </p:spTree>
    <p:extLst>
      <p:ext uri="{BB962C8B-B14F-4D97-AF65-F5344CB8AC3E}">
        <p14:creationId xmlns:p14="http://schemas.microsoft.com/office/powerpoint/2010/main" val="36032672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Possible factual theories based on fact pattern </a:t>
            </a:r>
            <a:endParaRPr lang="en-US" dirty="0">
              <a:latin typeface="Century" panose="02040604050505020304" pitchFamily="18" charset="0"/>
            </a:endParaRPr>
          </a:p>
        </p:txBody>
      </p:sp>
      <p:sp>
        <p:nvSpPr>
          <p:cNvPr id="3" name="Content Placeholder 2"/>
          <p:cNvSpPr>
            <a:spLocks noGrp="1"/>
          </p:cNvSpPr>
          <p:nvPr>
            <p:ph idx="1"/>
          </p:nvPr>
        </p:nvSpPr>
        <p:spPr/>
        <p:txBody>
          <a:bodyPr>
            <a:normAutofit/>
          </a:bodyPr>
          <a:lstStyle/>
          <a:p>
            <a:r>
              <a:rPr lang="en-US" u="sng" dirty="0" smtClean="0">
                <a:latin typeface="Century" panose="02040604050505020304" pitchFamily="18" charset="0"/>
              </a:rPr>
              <a:t>Options</a:t>
            </a:r>
            <a:r>
              <a:rPr lang="en-US" dirty="0" smtClean="0">
                <a:latin typeface="Century" panose="02040604050505020304" pitchFamily="18" charset="0"/>
              </a:rPr>
              <a:t> </a:t>
            </a:r>
          </a:p>
          <a:p>
            <a:pPr marL="0" indent="0">
              <a:buNone/>
            </a:pPr>
            <a:r>
              <a:rPr lang="en-US" dirty="0" smtClean="0">
                <a:latin typeface="Century" panose="02040604050505020304" pitchFamily="18" charset="0"/>
              </a:rPr>
              <a:t>(1) Emphasize the difference between submission and consent.  When no one came to help her – despite her screams –she submitted to the sex acts to avoid more violence.  Doesn’t make it consensual.  </a:t>
            </a:r>
          </a:p>
          <a:p>
            <a:pPr marL="0" indent="0">
              <a:buNone/>
            </a:pPr>
            <a:r>
              <a:rPr lang="en-US" dirty="0" smtClean="0">
                <a:latin typeface="Century" panose="02040604050505020304" pitchFamily="18" charset="0"/>
              </a:rPr>
              <a:t>(2) Two LEOs saw her in jail, chose her, figured out where she’d be and then went to get what they wanted from her in place where only witnesses would have no credibility. </a:t>
            </a:r>
          </a:p>
          <a:p>
            <a:pPr marL="0" indent="0">
              <a:buNone/>
            </a:pPr>
            <a:r>
              <a:rPr lang="en-US" u="sng" dirty="0" smtClean="0">
                <a:latin typeface="Century" panose="02040604050505020304" pitchFamily="18" charset="0"/>
              </a:rPr>
              <a:t>Issue</a:t>
            </a:r>
            <a:r>
              <a:rPr lang="en-US" dirty="0" smtClean="0">
                <a:latin typeface="Century" panose="02040604050505020304" pitchFamily="18" charset="0"/>
              </a:rPr>
              <a:t>: can’t stack inferences.  Do you have sufficient facts to make this claim?</a:t>
            </a:r>
            <a:endParaRPr lang="en-US" dirty="0">
              <a:latin typeface="Century" panose="02040604050505020304" pitchFamily="18" charset="0"/>
            </a:endParaRPr>
          </a:p>
          <a:p>
            <a:endParaRPr lang="en-US" dirty="0"/>
          </a:p>
        </p:txBody>
      </p:sp>
    </p:spTree>
    <p:extLst>
      <p:ext uri="{BB962C8B-B14F-4D97-AF65-F5344CB8AC3E}">
        <p14:creationId xmlns:p14="http://schemas.microsoft.com/office/powerpoint/2010/main" val="32832822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Factual Theories </a:t>
            </a:r>
            <a:r>
              <a:rPr lang="en-US" dirty="0" err="1" smtClean="0">
                <a:latin typeface="Century" panose="02040604050505020304" pitchFamily="18" charset="0"/>
              </a:rPr>
              <a:t>cont</a:t>
            </a:r>
            <a:r>
              <a:rPr lang="en-US" dirty="0" smtClean="0">
                <a:latin typeface="Century" panose="02040604050505020304" pitchFamily="18" charset="0"/>
              </a:rPr>
              <a:t> . . . </a:t>
            </a:r>
            <a:endParaRPr lang="en-US" dirty="0">
              <a:latin typeface="Century" panose="02040604050505020304" pitchFamily="18" charset="0"/>
            </a:endParaRPr>
          </a:p>
        </p:txBody>
      </p:sp>
      <p:sp>
        <p:nvSpPr>
          <p:cNvPr id="3" name="Content Placeholder 2"/>
          <p:cNvSpPr>
            <a:spLocks noGrp="1"/>
          </p:cNvSpPr>
          <p:nvPr>
            <p:ph idx="1"/>
          </p:nvPr>
        </p:nvSpPr>
        <p:spPr/>
        <p:txBody>
          <a:bodyPr>
            <a:normAutofit lnSpcReduction="10000"/>
          </a:bodyPr>
          <a:lstStyle/>
          <a:p>
            <a:pPr marL="0" indent="0">
              <a:buNone/>
            </a:pPr>
            <a:r>
              <a:rPr lang="en-US" dirty="0" smtClean="0">
                <a:latin typeface="Century" panose="02040604050505020304" pitchFamily="18" charset="0"/>
              </a:rPr>
              <a:t>(3) 509 N. Crack Street is a well known crack house.  What were two detention deputies employed by the Sheriff’s office doing there?  (good rhetorical question) </a:t>
            </a:r>
          </a:p>
          <a:p>
            <a:pPr marL="0" indent="0">
              <a:buNone/>
            </a:pPr>
            <a:endParaRPr lang="en-US" dirty="0" smtClean="0">
              <a:latin typeface="Century" panose="02040604050505020304" pitchFamily="18" charset="0"/>
            </a:endParaRPr>
          </a:p>
          <a:p>
            <a:pPr marL="0" indent="0">
              <a:buNone/>
            </a:pPr>
            <a:r>
              <a:rPr lang="en-US" dirty="0" smtClean="0">
                <a:latin typeface="Century" panose="02040604050505020304" pitchFamily="18" charset="0"/>
              </a:rPr>
              <a:t>Collateral benefits to emphasizing #3: </a:t>
            </a:r>
          </a:p>
          <a:p>
            <a:pPr marL="514350" indent="-514350">
              <a:buAutoNum type="alphaLcPeriod"/>
            </a:pPr>
            <a:r>
              <a:rPr lang="en-US" dirty="0" smtClean="0">
                <a:latin typeface="Century" panose="02040604050505020304" pitchFamily="18" charset="0"/>
              </a:rPr>
              <a:t>You get to explain to the jury the difference between non-commissioned “jailers” and commissioned law enforcement officers.  i.e., they would not have been there to arrest anyone on a warrant (no arrest authority); weren’t making some undercover hand-to-hand buy.  So no law enforcement reason to be there. </a:t>
            </a:r>
          </a:p>
        </p:txBody>
      </p:sp>
    </p:spTree>
    <p:extLst>
      <p:ext uri="{BB962C8B-B14F-4D97-AF65-F5344CB8AC3E}">
        <p14:creationId xmlns:p14="http://schemas.microsoft.com/office/powerpoint/2010/main" val="18881165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Factual Theories continued </a:t>
            </a:r>
            <a:endParaRPr lang="en-US" dirty="0">
              <a:latin typeface="Century" panose="02040604050505020304" pitchFamily="18" charset="0"/>
            </a:endParaRPr>
          </a:p>
        </p:txBody>
      </p:sp>
      <p:sp>
        <p:nvSpPr>
          <p:cNvPr id="3" name="Content Placeholder 2"/>
          <p:cNvSpPr>
            <a:spLocks noGrp="1"/>
          </p:cNvSpPr>
          <p:nvPr>
            <p:ph idx="1"/>
          </p:nvPr>
        </p:nvSpPr>
        <p:spPr/>
        <p:txBody>
          <a:bodyPr>
            <a:normAutofit fontScale="85000" lnSpcReduction="20000"/>
          </a:bodyPr>
          <a:lstStyle/>
          <a:p>
            <a:pPr marL="0" indent="0">
              <a:buNone/>
            </a:pPr>
            <a:r>
              <a:rPr lang="en-US" dirty="0" smtClean="0">
                <a:latin typeface="Century" panose="02040604050505020304" pitchFamily="18" charset="0"/>
              </a:rPr>
              <a:t>b. Other common sense issues – map of your town, showing where the crack house is compared to the residence(s) of the two suspects.  On their way home? </a:t>
            </a:r>
          </a:p>
          <a:p>
            <a:pPr marL="0" indent="0">
              <a:buNone/>
            </a:pPr>
            <a:endParaRPr lang="en-US" dirty="0">
              <a:latin typeface="Century" panose="02040604050505020304" pitchFamily="18" charset="0"/>
            </a:endParaRPr>
          </a:p>
          <a:p>
            <a:pPr marL="0" indent="0">
              <a:buNone/>
            </a:pPr>
            <a:r>
              <a:rPr lang="en-US" dirty="0" smtClean="0">
                <a:latin typeface="Century" panose="02040604050505020304" pitchFamily="18" charset="0"/>
              </a:rPr>
              <a:t>c. Get to show/emphasize photos of the crack house/ room where the assault occurred to set up argument – why would these two guys ris</a:t>
            </a:r>
            <a:r>
              <a:rPr lang="en-US" dirty="0" smtClean="0">
                <a:latin typeface="Century" panose="02040604050505020304" pitchFamily="18" charset="0"/>
              </a:rPr>
              <a:t>k getting caught in that (very likely filthy) house, in that room, doing what they were doing?   </a:t>
            </a:r>
            <a:r>
              <a:rPr lang="en-US" dirty="0" smtClean="0">
                <a:latin typeface="Century" panose="02040604050505020304" pitchFamily="18" charset="0"/>
              </a:rPr>
              <a:t> </a:t>
            </a:r>
            <a:endParaRPr lang="en-US" dirty="0">
              <a:latin typeface="Century" panose="02040604050505020304" pitchFamily="18" charset="0"/>
            </a:endParaRPr>
          </a:p>
          <a:p>
            <a:pPr marL="0" indent="0">
              <a:buNone/>
            </a:pPr>
            <a:endParaRPr lang="en-US" dirty="0" smtClean="0">
              <a:latin typeface="Century" panose="02040604050505020304" pitchFamily="18" charset="0"/>
            </a:endParaRPr>
          </a:p>
          <a:p>
            <a:pPr marL="0" indent="0">
              <a:buNone/>
            </a:pPr>
            <a:r>
              <a:rPr lang="en-US" dirty="0" smtClean="0">
                <a:latin typeface="Century" panose="02040604050505020304" pitchFamily="18" charset="0"/>
              </a:rPr>
              <a:t>Questions to ask before trial: </a:t>
            </a:r>
          </a:p>
          <a:p>
            <a:pPr marL="514350" indent="-514350">
              <a:buAutoNum type="arabicPeriod"/>
            </a:pPr>
            <a:r>
              <a:rPr lang="en-US" dirty="0" smtClean="0">
                <a:latin typeface="Century" panose="02040604050505020304" pitchFamily="18" charset="0"/>
              </a:rPr>
              <a:t>Had she ever listed the crack house as her residence when booked?</a:t>
            </a:r>
          </a:p>
          <a:p>
            <a:pPr marL="514350" indent="-514350">
              <a:buAutoNum type="arabicPeriod"/>
            </a:pPr>
            <a:r>
              <a:rPr lang="en-US" dirty="0" smtClean="0">
                <a:latin typeface="Century" panose="02040604050505020304" pitchFamily="18" charset="0"/>
              </a:rPr>
              <a:t>Were the two defendants working when she was booked/ detained in the past?</a:t>
            </a:r>
            <a:r>
              <a:rPr lang="en-US" dirty="0" smtClean="0">
                <a:latin typeface="Century" panose="02040604050505020304" pitchFamily="18" charset="0"/>
              </a:rPr>
              <a:t>  </a:t>
            </a:r>
          </a:p>
          <a:p>
            <a:pPr marL="514350" indent="-514350">
              <a:buAutoNum type="arabicPeriod"/>
            </a:pPr>
            <a:endParaRPr lang="en-US" dirty="0">
              <a:latin typeface="Century" panose="02040604050505020304" pitchFamily="18" charset="0"/>
            </a:endParaRPr>
          </a:p>
        </p:txBody>
      </p:sp>
    </p:spTree>
    <p:extLst>
      <p:ext uri="{BB962C8B-B14F-4D97-AF65-F5344CB8AC3E}">
        <p14:creationId xmlns:p14="http://schemas.microsoft.com/office/powerpoint/2010/main" val="25712698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panose="02040604050505020304" pitchFamily="18" charset="0"/>
              </a:rPr>
              <a:t>Consequences of factual theory</a:t>
            </a:r>
            <a:endParaRPr lang="en-US" dirty="0">
              <a:latin typeface="Century" panose="02040604050505020304" pitchFamily="18" charset="0"/>
            </a:endParaRPr>
          </a:p>
        </p:txBody>
      </p:sp>
      <p:sp>
        <p:nvSpPr>
          <p:cNvPr id="3" name="Content Placeholder 2"/>
          <p:cNvSpPr>
            <a:spLocks noGrp="1"/>
          </p:cNvSpPr>
          <p:nvPr>
            <p:ph idx="1"/>
          </p:nvPr>
        </p:nvSpPr>
        <p:spPr/>
        <p:txBody>
          <a:bodyPr>
            <a:normAutofit fontScale="85000" lnSpcReduction="20000"/>
          </a:bodyPr>
          <a:lstStyle/>
          <a:p>
            <a:pPr marL="0" indent="0">
              <a:buNone/>
            </a:pPr>
            <a:r>
              <a:rPr lang="en-US" dirty="0" smtClean="0">
                <a:latin typeface="Century" panose="02040604050505020304" pitchFamily="18" charset="0"/>
              </a:rPr>
              <a:t>These can help drive the following aspects of your case:</a:t>
            </a:r>
          </a:p>
          <a:p>
            <a:pPr marL="0" indent="0">
              <a:buNone/>
            </a:pPr>
            <a:endParaRPr lang="en-US" dirty="0" smtClean="0">
              <a:latin typeface="Century" panose="02040604050505020304" pitchFamily="18" charset="0"/>
            </a:endParaRPr>
          </a:p>
          <a:p>
            <a:pPr marL="514350" indent="-514350">
              <a:buAutoNum type="arabicPeriod"/>
            </a:pPr>
            <a:r>
              <a:rPr lang="en-US" dirty="0" smtClean="0">
                <a:latin typeface="Century" panose="02040604050505020304" pitchFamily="18" charset="0"/>
              </a:rPr>
              <a:t>What kind of jurors do you want? </a:t>
            </a:r>
          </a:p>
          <a:p>
            <a:pPr marL="514350" indent="-514350">
              <a:buAutoNum type="arabicPeriod"/>
            </a:pPr>
            <a:r>
              <a:rPr lang="en-US" dirty="0" err="1" smtClean="0">
                <a:latin typeface="Century" panose="02040604050505020304" pitchFamily="18" charset="0"/>
              </a:rPr>
              <a:t>Voir</a:t>
            </a:r>
            <a:r>
              <a:rPr lang="en-US" dirty="0" smtClean="0">
                <a:latin typeface="Century" panose="02040604050505020304" pitchFamily="18" charset="0"/>
              </a:rPr>
              <a:t> Dire questions </a:t>
            </a:r>
          </a:p>
          <a:p>
            <a:pPr marL="514350" indent="-514350">
              <a:buAutoNum type="arabicPeriod"/>
            </a:pPr>
            <a:r>
              <a:rPr lang="en-US" dirty="0" smtClean="0">
                <a:latin typeface="Century" panose="02040604050505020304" pitchFamily="18" charset="0"/>
              </a:rPr>
              <a:t>Tone of opening statements</a:t>
            </a:r>
          </a:p>
          <a:p>
            <a:pPr marL="514350" indent="-514350">
              <a:buAutoNum type="arabicPeriod"/>
            </a:pPr>
            <a:r>
              <a:rPr lang="en-US" dirty="0" smtClean="0">
                <a:latin typeface="Century" panose="02040604050505020304" pitchFamily="18" charset="0"/>
              </a:rPr>
              <a:t>Order of witnesses</a:t>
            </a:r>
          </a:p>
          <a:p>
            <a:pPr marL="514350" indent="-514350">
              <a:buAutoNum type="arabicPeriod"/>
            </a:pPr>
            <a:r>
              <a:rPr lang="en-US" dirty="0" smtClean="0">
                <a:latin typeface="Century" panose="02040604050505020304" pitchFamily="18" charset="0"/>
              </a:rPr>
              <a:t>Motions – do you want or need KSA 60-455?  Motion in </a:t>
            </a:r>
            <a:r>
              <a:rPr lang="en-US" dirty="0" err="1" smtClean="0">
                <a:latin typeface="Century" panose="02040604050505020304" pitchFamily="18" charset="0"/>
              </a:rPr>
              <a:t>Limine</a:t>
            </a:r>
            <a:r>
              <a:rPr lang="en-US" dirty="0" smtClean="0">
                <a:latin typeface="Century" panose="02040604050505020304" pitchFamily="18" charset="0"/>
              </a:rPr>
              <a:t>?</a:t>
            </a:r>
          </a:p>
          <a:p>
            <a:pPr marL="514350" indent="-514350">
              <a:buAutoNum type="arabicPeriod"/>
            </a:pPr>
            <a:r>
              <a:rPr lang="en-US" dirty="0" smtClean="0">
                <a:latin typeface="Century" panose="02040604050505020304" pitchFamily="18" charset="0"/>
              </a:rPr>
              <a:t>Exhibits:  what should, or shouldn't, I use?</a:t>
            </a:r>
          </a:p>
          <a:p>
            <a:pPr marL="514350" indent="-514350">
              <a:buAutoNum type="arabicPeriod"/>
            </a:pPr>
            <a:r>
              <a:rPr lang="en-US" dirty="0" smtClean="0">
                <a:latin typeface="Century" panose="02040604050505020304" pitchFamily="18" charset="0"/>
              </a:rPr>
              <a:t>How to approach defense witnesses</a:t>
            </a:r>
          </a:p>
          <a:p>
            <a:pPr marL="514350" indent="-514350">
              <a:buAutoNum type="arabicPeriod"/>
            </a:pPr>
            <a:r>
              <a:rPr lang="en-US" dirty="0" smtClean="0">
                <a:latin typeface="Century" panose="02040604050505020304" pitchFamily="18" charset="0"/>
              </a:rPr>
              <a:t>Tone of closing arguments</a:t>
            </a:r>
          </a:p>
          <a:p>
            <a:pPr marL="0" indent="0">
              <a:buNone/>
            </a:pPr>
            <a:r>
              <a:rPr lang="en-US" dirty="0" smtClean="0">
                <a:latin typeface="Century" panose="02040604050505020304" pitchFamily="18" charset="0"/>
              </a:rPr>
              <a:t> </a:t>
            </a:r>
          </a:p>
          <a:p>
            <a:endParaRPr lang="en-US" dirty="0"/>
          </a:p>
        </p:txBody>
      </p:sp>
    </p:spTree>
    <p:extLst>
      <p:ext uri="{BB962C8B-B14F-4D97-AF65-F5344CB8AC3E}">
        <p14:creationId xmlns:p14="http://schemas.microsoft.com/office/powerpoint/2010/main" val="5777143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351</TotalTime>
  <Words>1915</Words>
  <Application>Microsoft Office PowerPoint</Application>
  <PresentationFormat>Widescreen</PresentationFormat>
  <Paragraphs>146</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Calibri Light</vt:lpstr>
      <vt:lpstr>Century</vt:lpstr>
      <vt:lpstr>Office Theme</vt:lpstr>
      <vt:lpstr>Analytical Advocacy KCDAA Trial Advocacy School  March 9-10, 2023</vt:lpstr>
      <vt:lpstr>Overview</vt:lpstr>
      <vt:lpstr>Case Theory </vt:lpstr>
      <vt:lpstr>Theory – based on facts and law </vt:lpstr>
      <vt:lpstr>Fact pattern </vt:lpstr>
      <vt:lpstr>Possible factual theories based on fact pattern </vt:lpstr>
      <vt:lpstr>Factual Theories cont . . . </vt:lpstr>
      <vt:lpstr>Factual Theories continued </vt:lpstr>
      <vt:lpstr>Consequences of factual theory</vt:lpstr>
      <vt:lpstr>Remember </vt:lpstr>
      <vt:lpstr>Factual Weaknesses </vt:lpstr>
      <vt:lpstr>Weaknesses (or potential strengths) </vt:lpstr>
      <vt:lpstr>Factual Weaknesses </vt:lpstr>
      <vt:lpstr>Legal issues that effect your theory</vt:lpstr>
      <vt:lpstr>PowerPoint Presentation</vt:lpstr>
      <vt:lpstr>Voir Dire </vt:lpstr>
      <vt:lpstr>Voir Dire </vt:lpstr>
      <vt:lpstr>Voir Dire </vt:lpstr>
      <vt:lpstr>Building rebuttal into case-in-chief </vt:lpstr>
      <vt:lpstr>Building rebuttal into case-in-chief </vt:lpstr>
      <vt:lpstr>Why build-in rebuttal</vt:lpstr>
      <vt:lpstr>Other considerations </vt:lpstr>
      <vt:lpstr>Finally </vt:lpstr>
      <vt:lpstr>PowerPoint Presentation</vt:lpstr>
    </vt:vector>
  </TitlesOfParts>
  <Company>Sedgwick County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Analytical Advocacy KCDAA Trial Advocacy School  March 9-10, 2023</dc:title>
  <dc:creator>Bennett, Marc</dc:creator>
  <cp:lastModifiedBy>Bennett, Marc</cp:lastModifiedBy>
  <cp:revision>17</cp:revision>
  <dcterms:created xsi:type="dcterms:W3CDTF">2023-02-26T23:44:49Z</dcterms:created>
  <dcterms:modified xsi:type="dcterms:W3CDTF">2023-02-27T05:36:18Z</dcterms:modified>
</cp:coreProperties>
</file>